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4" r:id="rId2"/>
    <p:sldId id="295" r:id="rId3"/>
    <p:sldId id="296" r:id="rId4"/>
    <p:sldId id="276" r:id="rId5"/>
    <p:sldId id="277" r:id="rId6"/>
    <p:sldId id="297" r:id="rId7"/>
    <p:sldId id="278" r:id="rId8"/>
    <p:sldId id="279" r:id="rId9"/>
    <p:sldId id="280" r:id="rId10"/>
    <p:sldId id="281" r:id="rId11"/>
    <p:sldId id="285" r:id="rId12"/>
    <p:sldId id="271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386" autoAdjust="0"/>
  </p:normalViewPr>
  <p:slideViewPr>
    <p:cSldViewPr>
      <p:cViewPr>
        <p:scale>
          <a:sx n="70" d="100"/>
          <a:sy n="70" d="100"/>
        </p:scale>
        <p:origin x="-65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D17F221-D6C0-4CF1-A1A0-2A8943AC4FED}" type="datetimeFigureOut">
              <a:rPr lang="en-US"/>
              <a:pPr>
                <a:defRPr/>
              </a:pPr>
              <a:t>3/1/2011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CEC9AD3-FBB0-4280-B005-E62A484BF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55594F5-7392-4381-B163-4F990FE9E0B5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86263"/>
            <a:ext cx="5546725" cy="4154487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92D0457-009D-4835-954B-1D955814D7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0790D6-4265-410E-ADCE-62C6CAD7B98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826790-D8F8-4677-A0DF-6FF3EBC5F4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Implementing interventions is a process at whatever level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The concept  of “Translational Research”… so well captured  by words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	(Bench to Bedside)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equally appropiate when thinking about “programmatic interventions”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	eg CHECKLIST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D3425-D9A2-4999-BC8C-9E70787DC67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F6BFF6-1EC5-4FD1-A803-1F00FD9FE38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Our two days are partitioned into 3 major segments 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paper presentations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pane discussion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table discussion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feed back and commentary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829C12-D864-4716-B67E-5DB554B5042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790460-D99A-489E-9E29-6F660E812EE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Within the spirit of “FULL DISCLOSURE”… SOME MAJOR CHALLENGES 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5F32E3-2E92-434C-82F3-B66A877A7F8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953BEF-A2D1-426E-A514-F1FA3B932AD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D88333-938A-4D14-8E64-6C7F22357C4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With that as an overview and context …………………...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B16873-FCE8-4EAB-8D53-706B117BAAE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B02E9A-361D-422A-B84E-F722EAF6ED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C9F4F-77CA-4C3E-9A60-A887C6A153A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DA3AC1-3302-48F4-A4EC-D1CEA6D3890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Quality/Safety remain a challenge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10 years after the IOM “To Err is Human”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Recent NEJM study 2002-2007 MR audit study of 10 NC hospitals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Why NC--- NC highly engaged in efforts to improve patient safety ..96% 	hospitals enrolled in program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compared to other states av 78% enrolled 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BB2F61-171D-4456-9640-D02DC1D7D12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484164-41FB-4D1D-84F6-BD98DC026D9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D950A4-9112-4093-8256-F77E0FBE66B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As Don Berwick ( Director of CMS)….has said … and if he were at this meeting …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	would say ………………..”		“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5249C7-290E-4B1D-B25F-139062444D1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846DB-AAFC-458A-91BC-B49E733B756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Let me just say a word about each of these …since these are pervasive themes of the papers /// and will be central to our discussion and comments ……..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FEFF46-99C3-4576-8FC5-094C8A8A40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988050"/>
            <a:ext cx="213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36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0BF5D-5564-406E-87B8-325123A1B080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AEEC6-9727-45B2-AAE6-E2C9FB55CC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92A41-8F3A-4533-A9F3-BEEC314D26EA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6BCFD-895A-45ED-811B-98884D0C2C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16E33-F099-46E2-9DCE-469219DA07BC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6A124-3518-4566-BF1F-8250BF224C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" pitchFamily="18" charset="0"/>
              </a:defRPr>
            </a:lvl1pPr>
          </a:lstStyle>
          <a:p>
            <a:pPr>
              <a:defRPr/>
            </a:pPr>
            <a:fld id="{0B047604-3D61-4DF3-9540-35A8FE87B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988050"/>
            <a:ext cx="2133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36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3C50F-C531-4C4E-8CC8-1D0DC349C305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CFA4D-E597-48A8-94FB-A03AFF691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990E1-CB48-435E-8FBC-6912D7117B42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D38B-BCFD-4DBB-A9E0-98E8DAB95D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0592D-3B95-4DCD-9A33-2C85D49E9B8F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A9450-FF23-4830-AA90-F327180136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CFE90-6AC3-4235-9818-1597B9F3A7AF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6EF8B-896D-4BB9-A9EE-67224A7574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EB8C-7E16-448F-8099-096FEF5F20A5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4B773-5A7C-470C-9028-D3935D0B7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E052F-90FA-437B-9A45-35CB6C561287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BD0E2-A8C8-47BD-B641-D7CE3BC8AA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A23B2-1CF6-404E-97A1-C24CCACE6050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DB3CA-81ED-4829-985F-D8F6B592A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3B781-EF54-449B-85C3-EC1A154614F8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4557B-1BF1-4337-91E5-6258C9082B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1BFA54-95FC-4B06-8E6A-241E210B2C1E}" type="datetimeFigureOut">
              <a:rPr lang="en-US"/>
              <a:pPr>
                <a:defRPr/>
              </a:pPr>
              <a:t>3/1/2011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B49C77-07DA-4341-AF80-B719B6DFE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7772400" cy="1752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 </a:t>
            </a:r>
            <a:br>
              <a:rPr lang="en-US" dirty="0" smtClean="0"/>
            </a:br>
            <a:r>
              <a:rPr lang="en-US" dirty="0" smtClean="0"/>
              <a:t>Multilevel Interventions </a:t>
            </a:r>
            <a:br>
              <a:rPr lang="en-US" dirty="0" smtClean="0"/>
            </a:br>
            <a:r>
              <a:rPr lang="en-US" dirty="0" smtClean="0"/>
              <a:t>Across the Health Care Continuum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7010400" cy="1752600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</a:rPr>
              <a:t>Arnold D. </a:t>
            </a:r>
            <a:r>
              <a:rPr lang="en-US" b="1" dirty="0" err="1" smtClean="0">
                <a:solidFill>
                  <a:schemeClr val="tx1"/>
                </a:solidFill>
              </a:rPr>
              <a:t>Kaluzny</a:t>
            </a:r>
            <a:r>
              <a:rPr lang="en-US" b="1" dirty="0" smtClean="0">
                <a:solidFill>
                  <a:schemeClr val="tx1"/>
                </a:solidFill>
              </a:rPr>
              <a:t>, Ph. 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Professor Emeritus of Health Policy &amp; Management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Gillings</a:t>
            </a:r>
            <a:r>
              <a:rPr lang="en-US" dirty="0" smtClean="0">
                <a:solidFill>
                  <a:schemeClr val="tx1"/>
                </a:solidFill>
              </a:rPr>
              <a:t> School of Global Public Health, &amp;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Senior Research Fellow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The Cecil G. </a:t>
            </a:r>
            <a:r>
              <a:rPr lang="en-US" dirty="0" err="1" smtClean="0">
                <a:solidFill>
                  <a:schemeClr val="tx1"/>
                </a:solidFill>
              </a:rPr>
              <a:t>Sheps</a:t>
            </a:r>
            <a:r>
              <a:rPr lang="en-US" dirty="0" smtClean="0">
                <a:solidFill>
                  <a:schemeClr val="tx1"/>
                </a:solidFill>
              </a:rPr>
              <a:t> Center for Health Services Research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University of North Carolina at Chapel Hill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1F497D"/>
                </a:solidFill>
              </a:rPr>
              <a:t>Requiring the recognition that: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086600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Health care is a complex/interactive/non-recursive  process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multi points of intervention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From risk assessment–end of life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Intervention involves multiple levels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 smtClean="0"/>
              <a:t>	- Federal/State/Local/Organizational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	Provider/Family/ Individual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Interventions involve a translational process…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 aka …one of the “T” formulations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</a:t>
            </a:r>
          </a:p>
          <a:p>
            <a:pPr lvl="1" algn="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1562100" y="1544638"/>
            <a:ext cx="7239000" cy="5105400"/>
          </a:xfrm>
        </p:spPr>
        <p:txBody>
          <a:bodyPr/>
          <a:lstStyle/>
          <a:p>
            <a:pPr algn="l" eaLnBrk="1" hangingPunct="1"/>
            <a:r>
              <a:rPr lang="en-US" sz="3600" smtClean="0"/>
              <a:t>“Translational research transforms scientific/programmatic discoveries arising from laboratory, clinical or populations studies into clinical applications to improve care &amp; reduce cancer incidence, morbidity and mortality</a:t>
            </a:r>
            <a:r>
              <a:rPr lang="en-US" smtClean="0"/>
              <a:t>”	</a:t>
            </a:r>
            <a:r>
              <a:rPr lang="en-US" sz="1600" smtClean="0"/>
              <a:t>(</a:t>
            </a:r>
            <a:r>
              <a:rPr lang="en-US" sz="1800" smtClean="0"/>
              <a:t>TRWG, NCI,2009)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1371600" y="304800"/>
            <a:ext cx="6553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	Interventions Involve a </a:t>
            </a:r>
          </a:p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	“Translational Process”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05000" y="304800"/>
            <a:ext cx="6934200" cy="914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>
                <a:solidFill>
                  <a:srgbClr val="1F497D"/>
                </a:solidFill>
              </a:rPr>
              <a:t>We need to accelerate research translation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grpSp>
        <p:nvGrpSpPr>
          <p:cNvPr id="16387" name="Group 13"/>
          <p:cNvGrpSpPr>
            <a:grpSpLocks/>
          </p:cNvGrpSpPr>
          <p:nvPr/>
        </p:nvGrpSpPr>
        <p:grpSpPr bwMode="auto">
          <a:xfrm>
            <a:off x="2209800" y="1295400"/>
            <a:ext cx="6802438" cy="4800600"/>
            <a:chOff x="228600" y="914400"/>
            <a:chExt cx="9682347" cy="5943600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228600" y="914400"/>
              <a:ext cx="1828010" cy="12952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Arial" charset="0"/>
                </a:rPr>
                <a:t>Discoveries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Arial" charset="0"/>
                </a:rPr>
                <a:t>(e.g. genetic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Arial" charset="0"/>
                </a:rPr>
                <a:t>risk factors/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2056610" y="2209649"/>
              <a:ext cx="1753442" cy="12205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u="sng" dirty="0">
                  <a:latin typeface="Arial" charset="0"/>
                </a:rPr>
                <a:t>Candidate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Arial" charset="0"/>
                </a:rPr>
                <a:t>Application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Arial" charset="0"/>
                </a:rPr>
                <a:t>(e.g. test) </a:t>
              </a:r>
            </a:p>
          </p:txBody>
        </p:sp>
        <p:sp>
          <p:nvSpPr>
            <p:cNvPr id="16393" name="Rectangle 5"/>
            <p:cNvSpPr>
              <a:spLocks noChangeArrowheads="1"/>
            </p:cNvSpPr>
            <p:nvPr/>
          </p:nvSpPr>
          <p:spPr bwMode="auto">
            <a:xfrm>
              <a:off x="5594350" y="4346620"/>
              <a:ext cx="1720850" cy="15068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 pitchFamily="34" charset="0"/>
              </a:endParaRPr>
            </a:p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Practice &amp;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Control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Programs  in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Communities</a:t>
              </a:r>
            </a:p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7086600" y="5638800"/>
              <a:ext cx="17526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Reducing the 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Burden of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Disease in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Communities</a:t>
              </a:r>
            </a:p>
          </p:txBody>
        </p:sp>
        <p:sp>
          <p:nvSpPr>
            <p:cNvPr id="16395" name="Text Box 7"/>
            <p:cNvSpPr txBox="1">
              <a:spLocks noChangeArrowheads="1"/>
            </p:cNvSpPr>
            <p:nvPr/>
          </p:nvSpPr>
          <p:spPr bwMode="auto">
            <a:xfrm>
              <a:off x="2072537" y="1291771"/>
              <a:ext cx="4343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T1: Epi, Cohorts, Biobanks </a:t>
              </a:r>
            </a:p>
          </p:txBody>
        </p:sp>
        <p:sp>
          <p:nvSpPr>
            <p:cNvPr id="16396" name="Rectangle 8"/>
            <p:cNvSpPr>
              <a:spLocks noChangeArrowheads="1"/>
            </p:cNvSpPr>
            <p:nvPr/>
          </p:nvSpPr>
          <p:spPr bwMode="auto">
            <a:xfrm>
              <a:off x="3695700" y="3425781"/>
              <a:ext cx="1898650" cy="11719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Evidence based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Guideline/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Policy</a:t>
              </a:r>
            </a:p>
          </p:txBody>
        </p:sp>
        <p:sp>
          <p:nvSpPr>
            <p:cNvPr id="16397" name="Text Box 11"/>
            <p:cNvSpPr txBox="1">
              <a:spLocks noChangeArrowheads="1"/>
            </p:cNvSpPr>
            <p:nvPr/>
          </p:nvSpPr>
          <p:spPr bwMode="auto">
            <a:xfrm>
              <a:off x="3916473" y="2329543"/>
              <a:ext cx="3429000" cy="1143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T2: Clinical studies, Randomized Clinical Trials</a:t>
              </a:r>
            </a:p>
          </p:txBody>
        </p:sp>
        <p:sp>
          <p:nvSpPr>
            <p:cNvPr id="16398" name="Text Box 13"/>
            <p:cNvSpPr txBox="1">
              <a:spLocks noChangeArrowheads="1"/>
            </p:cNvSpPr>
            <p:nvPr/>
          </p:nvSpPr>
          <p:spPr bwMode="auto">
            <a:xfrm>
              <a:off x="5651943" y="3461657"/>
              <a:ext cx="3714749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T3: Implementation Research </a:t>
              </a:r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7929747" y="4499429"/>
              <a:ext cx="1981200" cy="1143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T4: Outcomes</a:t>
              </a:r>
            </a:p>
            <a:p>
              <a:r>
                <a:rPr lang="en-US">
                  <a:latin typeface="Calibri" pitchFamily="34" charset="0"/>
                </a:rPr>
                <a:t>Research</a:t>
              </a:r>
            </a:p>
          </p:txBody>
        </p:sp>
        <p:sp>
          <p:nvSpPr>
            <p:cNvPr id="16400" name="Text Box 18"/>
            <p:cNvSpPr txBox="1">
              <a:spLocks noChangeArrowheads="1"/>
            </p:cNvSpPr>
            <p:nvPr/>
          </p:nvSpPr>
          <p:spPr bwMode="auto">
            <a:xfrm>
              <a:off x="2574925" y="3770313"/>
              <a:ext cx="184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6388" name="TextBox 12"/>
          <p:cNvSpPr txBox="1">
            <a:spLocks noChangeArrowheads="1"/>
          </p:cNvSpPr>
          <p:nvPr/>
        </p:nvSpPr>
        <p:spPr bwMode="auto">
          <a:xfrm>
            <a:off x="990600" y="6400800"/>
            <a:ext cx="3352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alibri" pitchFamily="34" charset="0"/>
              </a:rPr>
              <a:t>Adapted from Khoury et al; Gen Med 2007</a:t>
            </a:r>
          </a:p>
        </p:txBody>
      </p:sp>
      <p:sp>
        <p:nvSpPr>
          <p:cNvPr id="16389" name="TextBox 14"/>
          <p:cNvSpPr txBox="1">
            <a:spLocks noChangeArrowheads="1"/>
          </p:cNvSpPr>
          <p:nvPr/>
        </p:nvSpPr>
        <p:spPr bwMode="auto">
          <a:xfrm>
            <a:off x="2286000" y="3657600"/>
            <a:ext cx="1600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Trials</a:t>
            </a:r>
          </a:p>
          <a:p>
            <a:pPr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 Phase I</a:t>
            </a:r>
          </a:p>
          <a:p>
            <a:pPr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 Phase II</a:t>
            </a:r>
          </a:p>
          <a:p>
            <a:pPr>
              <a:buFont typeface="Arial" pitchFamily="34" charset="0"/>
              <a:buChar char="•"/>
            </a:pPr>
            <a:endParaRPr lang="en-US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 Phase III</a:t>
            </a:r>
          </a:p>
          <a:p>
            <a:pPr>
              <a:buFont typeface="Arial" pitchFamily="34" charset="0"/>
              <a:buChar char="•"/>
            </a:pPr>
            <a:endParaRPr lang="en-US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>
                <a:latin typeface="Calibri" pitchFamily="34" charset="0"/>
              </a:rPr>
              <a:t> Phase IV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4725" y="2667000"/>
            <a:ext cx="1106488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Checklists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6705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1F497D"/>
                </a:solidFill>
              </a:rPr>
              <a:t>Our Mission—Focus of the MLI Papers/MLI Discussion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5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WHAT WE </a:t>
            </a:r>
            <a:r>
              <a:rPr lang="en-US" sz="2800" u="sng" smtClean="0"/>
              <a:t>KNOW</a:t>
            </a:r>
            <a:r>
              <a:rPr lang="en-US" sz="2800" smtClean="0"/>
              <a:t>-ABOUT MLIs–“Consensus”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WHAT WE </a:t>
            </a:r>
            <a:r>
              <a:rPr lang="en-US" sz="2800" u="sng" smtClean="0"/>
              <a:t>THINK</a:t>
            </a:r>
            <a:r>
              <a:rPr lang="en-US" sz="2800" smtClean="0"/>
              <a:t> WE KNOW–Hypothesis testing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WHAT WE </a:t>
            </a:r>
            <a:r>
              <a:rPr lang="en-US" sz="2800" u="sng" smtClean="0"/>
              <a:t>NEED</a:t>
            </a:r>
            <a:r>
              <a:rPr lang="en-US" sz="2800" smtClean="0"/>
              <a:t> TO KNOW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Identify CROSS CUTTING ISSUES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ACROSS THE CONTINUUM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ACROSS THE LEVELS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WITHIN A TRANSLATIONAL FRAMEWORK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smtClean="0"/>
              <a:t>Basic–Applied–Improved Performance/Health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1F497D"/>
                </a:solidFill>
              </a:rPr>
              <a:t>Agenda for MLI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086600" cy="4525963"/>
          </a:xfrm>
        </p:spPr>
        <p:txBody>
          <a:bodyPr/>
          <a:lstStyle/>
          <a:p>
            <a:pPr eaLnBrk="1" hangingPunct="1"/>
            <a:r>
              <a:rPr lang="en-US" u="sng" smtClean="0"/>
              <a:t>Introduction: Conceptualization</a:t>
            </a:r>
          </a:p>
          <a:p>
            <a:pPr lvl="1" eaLnBrk="1" hangingPunct="1"/>
            <a:r>
              <a:rPr lang="en-US" smtClean="0"/>
              <a:t>Issues of Levels/Continuum/SOA</a:t>
            </a:r>
          </a:p>
          <a:p>
            <a:pPr eaLnBrk="1" hangingPunct="1"/>
            <a:r>
              <a:rPr lang="en-US" u="sng" smtClean="0"/>
              <a:t>Challenges/Opportunities</a:t>
            </a:r>
          </a:p>
          <a:p>
            <a:pPr lvl="1" eaLnBrk="1" hangingPunct="1"/>
            <a:r>
              <a:rPr lang="en-US" smtClean="0"/>
              <a:t>Issues of /Synergy/Timing/Design  </a:t>
            </a:r>
          </a:p>
          <a:p>
            <a:pPr eaLnBrk="1" hangingPunct="1"/>
            <a:r>
              <a:rPr lang="en-US" u="sng" smtClean="0"/>
              <a:t>Applications/Future Directions </a:t>
            </a:r>
          </a:p>
          <a:p>
            <a:pPr lvl="1" eaLnBrk="1" hangingPunct="1"/>
            <a:r>
              <a:rPr lang="en-US" smtClean="0"/>
              <a:t>Within Context HCR/Org Reality/ Science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295400" y="1524000"/>
            <a:ext cx="7391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“There is nothing more difficult to take in hand, more perilous to conduct, or more uncertain in its success, than to take the lead in the introduction of a new order of things, because the innovator has for enemies all those who have done well under the old </a:t>
            </a:r>
            <a:br>
              <a:rPr lang="en-US" sz="2800">
                <a:latin typeface="Calibri" pitchFamily="34" charset="0"/>
              </a:rPr>
            </a:br>
            <a:r>
              <a:rPr lang="en-US" sz="2800">
                <a:latin typeface="Calibri" pitchFamily="34" charset="0"/>
              </a:rPr>
              <a:t>conditions, and luke warm defenders in those who may do well under the new”</a:t>
            </a:r>
            <a:br>
              <a:rPr lang="en-US" sz="2800">
                <a:latin typeface="Calibri" pitchFamily="34" charset="0"/>
              </a:rPr>
            </a:br>
            <a:r>
              <a:rPr lang="en-US" sz="2800">
                <a:latin typeface="Calibri" pitchFamily="34" charset="0"/>
              </a:rPr>
              <a:t>			Machiavelli, The Prince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981200" y="493712"/>
            <a:ext cx="62278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+mn-lt"/>
              </a:rPr>
              <a:t>This is not going to be easy!!</a:t>
            </a:r>
            <a:endParaRPr lang="en-US" sz="4000" b="1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7818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1F497D"/>
                </a:solidFill>
              </a:rPr>
              <a:t>MLI Challenges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7162800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Conceptualization of the problem/link to appropriate theory/competing theories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Adequacy of research designs/approaches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Sample Size/Qualitative Methods/Simulations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Identifying appropriate metrics at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Various levels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Various phases of the care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6294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1F497D"/>
                </a:solidFill>
              </a:rPr>
              <a:t>MLI Challenges (cont.)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315200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</a:t>
            </a:r>
            <a:r>
              <a:rPr lang="en-US" dirty="0" smtClean="0"/>
              <a:t>isk of “politicization” as interventions move to National/State/Community level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EG, Fluoridation/HCR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EG, Wendell Potter .. </a:t>
            </a:r>
            <a:r>
              <a:rPr lang="en-US" i="1" dirty="0" smtClean="0"/>
              <a:t>Deadly Spin</a:t>
            </a: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</a:t>
            </a:r>
            <a:endParaRPr lang="en-US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Involving the relevant stakeholders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Managing partnerships–research/practice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Communication: research/practice/disciplines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 b="6741"/>
          <a:stretch>
            <a:fillRect/>
          </a:stretch>
        </p:blipFill>
        <p:spPr bwMode="auto">
          <a:xfrm>
            <a:off x="0" y="788987"/>
            <a:ext cx="9144000" cy="5764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" y="5105400"/>
            <a:ext cx="738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00"/>
                </a:solidFill>
                <a:latin typeface="Calibri" pitchFamily="34" charset="0"/>
              </a:rPr>
              <a:t>“You’ll have to phrase it another way. They have no word for ‘fetch.’”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5800" y="4800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74725" y="4760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85800" y="487680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62000" y="4876800"/>
            <a:ext cx="7086600" cy="914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5334000"/>
            <a:ext cx="838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8839200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000000"/>
                </a:solidFill>
                <a:latin typeface="Calibri" pitchFamily="34" charset="0"/>
              </a:rPr>
              <a:t>“You’ll have to phrase it another way. They have no word for ‘fetch.’”</a:t>
            </a: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7" name="TextBox 1"/>
          <p:cNvSpPr txBox="1">
            <a:spLocks noChangeArrowheads="1"/>
          </p:cNvSpPr>
          <p:nvPr/>
        </p:nvSpPr>
        <p:spPr bwMode="auto">
          <a:xfrm>
            <a:off x="990600" y="200561"/>
            <a:ext cx="6781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alibri" pitchFamily="34" charset="0"/>
              </a:rPr>
              <a:t>The communication challenge is paramount</a:t>
            </a:r>
          </a:p>
        </p:txBody>
      </p:sp>
      <p:sp>
        <p:nvSpPr>
          <p:cNvPr id="22538" name="Text Box 12"/>
          <p:cNvSpPr txBox="1">
            <a:spLocks noChangeArrowheads="1"/>
          </p:cNvSpPr>
          <p:nvPr/>
        </p:nvSpPr>
        <p:spPr bwMode="auto">
          <a:xfrm>
            <a:off x="1460500" y="5943600"/>
            <a:ext cx="6159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(We don’t have a lot of practice)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nona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7739063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4000" y="5867400"/>
            <a:ext cx="586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i="1" dirty="0">
                <a:solidFill>
                  <a:schemeClr val="tx2"/>
                </a:solidFill>
                <a:latin typeface="Dauphin"/>
              </a:rPr>
              <a:t>“Let the dialogue  begin!”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Within healthcare an array of interventions</a:t>
            </a:r>
            <a:r>
              <a:rPr lang="en-US" b="1" u="sng" dirty="0" smtClean="0">
                <a:solidFill>
                  <a:schemeClr val="tx2"/>
                </a:solidFill>
              </a:rPr>
              <a:t/>
            </a:r>
            <a:br>
              <a:rPr lang="en-US" b="1" u="sng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 rot="-1697250">
            <a:off x="2241550" y="1970088"/>
            <a:ext cx="19478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latin typeface="Times New Roman" pitchFamily="18" charset="0"/>
                <a:cs typeface="Arial" pitchFamily="34" charset="0"/>
              </a:rPr>
              <a:t>CQI</a:t>
            </a:r>
            <a:endParaRPr lang="en-US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 rot="167150">
            <a:off x="1844675" y="3311525"/>
            <a:ext cx="14366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b="1">
                <a:latin typeface="Times New Roman" pitchFamily="18" charset="0"/>
                <a:cs typeface="Arial" pitchFamily="34" charset="0"/>
              </a:rPr>
              <a:t>EBM</a:t>
            </a:r>
            <a:endParaRPr lang="en-US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 rot="1574878">
            <a:off x="5624513" y="2903538"/>
            <a:ext cx="15684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latin typeface="Times New Roman" pitchFamily="18" charset="0"/>
                <a:cs typeface="Arial" pitchFamily="34" charset="0"/>
              </a:rPr>
              <a:t>TQM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 rot="-1488726">
            <a:off x="4846638" y="4391025"/>
            <a:ext cx="11334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  <a:cs typeface="Arial" pitchFamily="34" charset="0"/>
              </a:rPr>
              <a:t>CCOP</a:t>
            </a:r>
          </a:p>
          <a:p>
            <a:pPr eaLnBrk="0" hangingPunct="0"/>
            <a:endParaRPr lang="en-US" sz="2400" b="1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 rot="918633">
            <a:off x="3505200" y="3268663"/>
            <a:ext cx="2487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b="1">
                <a:latin typeface="Times New Roman" pitchFamily="18" charset="0"/>
                <a:cs typeface="Arial" pitchFamily="34" charset="0"/>
              </a:rPr>
              <a:t>Outcomes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 rot="203983">
            <a:off x="6113463" y="1854200"/>
            <a:ext cx="26209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latin typeface="Times New Roman" pitchFamily="18" charset="0"/>
                <a:cs typeface="Arial" pitchFamily="34" charset="0"/>
              </a:rPr>
              <a:t>Guidelines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1447800" y="2779713"/>
            <a:ext cx="1611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  <a:cs typeface="Arial" pitchFamily="34" charset="0"/>
              </a:rPr>
              <a:t>DRGs</a:t>
            </a:r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 rot="-467367">
            <a:off x="4208463" y="1828800"/>
            <a:ext cx="18113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JCAHO</a:t>
            </a:r>
          </a:p>
          <a:p>
            <a:pPr eaLnBrk="0" hangingPunct="0"/>
            <a:r>
              <a:rPr lang="en-US" sz="1600" b="1">
                <a:latin typeface="Times New Roman" pitchFamily="18" charset="0"/>
                <a:cs typeface="Arial" pitchFamily="34" charset="0"/>
              </a:rPr>
              <a:t>“</a:t>
            </a:r>
            <a:r>
              <a:rPr lang="en-US" b="1">
                <a:latin typeface="Times New Roman" pitchFamily="18" charset="0"/>
                <a:cs typeface="Arial" pitchFamily="34" charset="0"/>
              </a:rPr>
              <a:t>AGENDA FOR</a:t>
            </a:r>
          </a:p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CHANGE”</a:t>
            </a:r>
            <a:endParaRPr lang="en-US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 rot="2899738">
            <a:off x="7127876" y="3551237"/>
            <a:ext cx="1839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  <a:cs typeface="Arial" pitchFamily="34" charset="0"/>
              </a:rPr>
              <a:t>HEDIS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56" name="Text Box 13"/>
          <p:cNvSpPr txBox="1">
            <a:spLocks noChangeArrowheads="1"/>
          </p:cNvSpPr>
          <p:nvPr/>
        </p:nvSpPr>
        <p:spPr bwMode="auto">
          <a:xfrm rot="10804365" flipV="1">
            <a:off x="1219200" y="5089525"/>
            <a:ext cx="429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Disease Management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57" name="Text Box 14"/>
          <p:cNvSpPr txBox="1">
            <a:spLocks noChangeArrowheads="1"/>
          </p:cNvSpPr>
          <p:nvPr/>
        </p:nvSpPr>
        <p:spPr bwMode="auto">
          <a:xfrm rot="516934">
            <a:off x="3630613" y="4968875"/>
            <a:ext cx="23002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  <a:cs typeface="Arial" pitchFamily="34" charset="0"/>
              </a:rPr>
              <a:t>Breakthrough</a:t>
            </a:r>
          </a:p>
          <a:p>
            <a:pPr eaLnBrk="0" hangingPunct="0"/>
            <a:r>
              <a:rPr lang="en-US" sz="2400" b="1">
                <a:latin typeface="Times New Roman" pitchFamily="18" charset="0"/>
                <a:cs typeface="Arial" pitchFamily="34" charset="0"/>
              </a:rPr>
              <a:t>Improvement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58" name="Text Box 15"/>
          <p:cNvSpPr txBox="1">
            <a:spLocks noChangeArrowheads="1"/>
          </p:cNvSpPr>
          <p:nvPr/>
        </p:nvSpPr>
        <p:spPr bwMode="auto">
          <a:xfrm rot="1597440">
            <a:off x="6426200" y="4397375"/>
            <a:ext cx="248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  <a:cs typeface="Arial" pitchFamily="34" charset="0"/>
              </a:rPr>
              <a:t>Benchmarking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pic>
        <p:nvPicPr>
          <p:cNvPr id="6159" name="Picture 16" descr="unc_sph_logo_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016625"/>
            <a:ext cx="21209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6096000"/>
            <a:ext cx="2133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6197600" y="4511675"/>
            <a:ext cx="1319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libri" pitchFamily="34" charset="0"/>
              </a:rPr>
              <a:t>CHOPs</a:t>
            </a:r>
          </a:p>
        </p:txBody>
      </p:sp>
      <p:sp>
        <p:nvSpPr>
          <p:cNvPr id="6162" name="TextBox 2"/>
          <p:cNvSpPr txBox="1">
            <a:spLocks noChangeArrowheads="1"/>
          </p:cNvSpPr>
          <p:nvPr/>
        </p:nvSpPr>
        <p:spPr bwMode="auto">
          <a:xfrm rot="-1238926">
            <a:off x="1512888" y="1809750"/>
            <a:ext cx="781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libri" pitchFamily="34" charset="0"/>
              </a:rPr>
              <a:t>VBI</a:t>
            </a:r>
          </a:p>
        </p:txBody>
      </p:sp>
      <p:sp>
        <p:nvSpPr>
          <p:cNvPr id="6163" name="Text Box 23"/>
          <p:cNvSpPr txBox="1">
            <a:spLocks noChangeArrowheads="1"/>
          </p:cNvSpPr>
          <p:nvPr/>
        </p:nvSpPr>
        <p:spPr bwMode="auto">
          <a:xfrm>
            <a:off x="3886200" y="4191000"/>
            <a:ext cx="1733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alibri" pitchFamily="34" charset="0"/>
              </a:rPr>
              <a:t>COMMIT</a:t>
            </a:r>
          </a:p>
        </p:txBody>
      </p:sp>
      <p:sp>
        <p:nvSpPr>
          <p:cNvPr id="6164" name="Text Box 24"/>
          <p:cNvSpPr txBox="1">
            <a:spLocks noChangeArrowheads="1"/>
          </p:cNvSpPr>
          <p:nvPr/>
        </p:nvSpPr>
        <p:spPr bwMode="auto">
          <a:xfrm rot="987601">
            <a:off x="6130925" y="5254625"/>
            <a:ext cx="1870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ASSIST</a:t>
            </a:r>
          </a:p>
        </p:txBody>
      </p:sp>
      <p:sp>
        <p:nvSpPr>
          <p:cNvPr id="6165" name="Text Box 7"/>
          <p:cNvSpPr txBox="1">
            <a:spLocks noChangeArrowheads="1"/>
          </p:cNvSpPr>
          <p:nvPr/>
        </p:nvSpPr>
        <p:spPr bwMode="auto">
          <a:xfrm rot="-331471">
            <a:off x="1023938" y="4160838"/>
            <a:ext cx="25638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  <a:cs typeface="Arial" pitchFamily="34" charset="0"/>
              </a:rPr>
              <a:t>SUPPLE CHAIN</a:t>
            </a:r>
          </a:p>
          <a:p>
            <a:pPr eaLnBrk="0" hangingPunct="0"/>
            <a:r>
              <a:rPr lang="en-US" sz="2400" b="1">
                <a:latin typeface="Times New Roman" pitchFamily="18" charset="0"/>
                <a:cs typeface="Arial" pitchFamily="34" charset="0"/>
              </a:rPr>
              <a:t>MANAGEMENT </a:t>
            </a: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66" name="TextBox 2"/>
          <p:cNvSpPr txBox="1">
            <a:spLocks noChangeArrowheads="1"/>
          </p:cNvSpPr>
          <p:nvPr/>
        </p:nvSpPr>
        <p:spPr bwMode="auto">
          <a:xfrm rot="-1207139">
            <a:off x="6527800" y="1325563"/>
            <a:ext cx="1514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Checklists 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5334000" y="1371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8" name="Text Box 25"/>
          <p:cNvSpPr txBox="1">
            <a:spLocks noChangeArrowheads="1"/>
          </p:cNvSpPr>
          <p:nvPr/>
        </p:nvSpPr>
        <p:spPr bwMode="auto">
          <a:xfrm>
            <a:off x="2727325" y="2630488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EMR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889" b="1" dirty="0" smtClean="0">
                <a:solidFill>
                  <a:srgbClr val="1F497D"/>
                </a:solidFill>
              </a:rPr>
              <a:t>THANK YOU</a:t>
            </a:r>
            <a:r>
              <a:rPr lang="en-US" sz="4889" dirty="0" smtClean="0">
                <a:solidFill>
                  <a:srgbClr val="1F497D"/>
                </a:solidFill>
              </a:rPr>
              <a:t> </a:t>
            </a:r>
            <a:r>
              <a:rPr lang="en-US" sz="4889" b="1" dirty="0" smtClean="0">
                <a:solidFill>
                  <a:srgbClr val="1F497D"/>
                </a:solidFill>
              </a:rPr>
              <a:t>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</a:rPr>
              <a:t>Interventions targeting quality, cost &amp; health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1143000" y="1752600"/>
            <a:ext cx="7467600" cy="4724400"/>
          </a:xfrm>
          <a:prstGeom prst="ellipse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7172" name="Diagram 5"/>
          <p:cNvGrpSpPr>
            <a:grpSpLocks/>
          </p:cNvGrpSpPr>
          <p:nvPr/>
        </p:nvGrpSpPr>
        <p:grpSpPr bwMode="auto">
          <a:xfrm>
            <a:off x="914400" y="1828800"/>
            <a:ext cx="8229600" cy="4525963"/>
            <a:chOff x="288" y="738"/>
            <a:chExt cx="5184" cy="2851"/>
          </a:xfrm>
        </p:grpSpPr>
        <p:sp>
          <p:nvSpPr>
            <p:cNvPr id="7180" name="AutoShape 6"/>
            <p:cNvSpPr>
              <a:spLocks noChangeAspect="1" noChangeArrowheads="1" noTextEdit="1"/>
            </p:cNvSpPr>
            <p:nvPr/>
          </p:nvSpPr>
          <p:spPr bwMode="auto">
            <a:xfrm>
              <a:off x="288" y="738"/>
              <a:ext cx="5184" cy="2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_s1028"/>
            <p:cNvSpPr>
              <a:spLocks noChangeArrowheads="1" noTextEdit="1"/>
            </p:cNvSpPr>
            <p:nvPr/>
          </p:nvSpPr>
          <p:spPr bwMode="auto">
            <a:xfrm>
              <a:off x="2346" y="1222"/>
              <a:ext cx="1069" cy="1069"/>
            </a:xfrm>
            <a:prstGeom prst="ellipse">
              <a:avLst/>
            </a:prstGeom>
            <a:solidFill>
              <a:srgbClr val="333399">
                <a:alpha val="50195"/>
              </a:srgbClr>
            </a:solidFill>
            <a:ln w="4699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82" name="_s1029"/>
            <p:cNvSpPr>
              <a:spLocks noChangeArrowheads="1"/>
            </p:cNvSpPr>
            <p:nvPr/>
          </p:nvSpPr>
          <p:spPr bwMode="auto">
            <a:xfrm>
              <a:off x="2346" y="848"/>
              <a:ext cx="1069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600">
                  <a:latin typeface="Abadi MT Condensed Extra Bold"/>
                </a:rPr>
                <a:t>National Health </a:t>
              </a:r>
            </a:p>
            <a:p>
              <a:pPr algn="ctr"/>
              <a:r>
                <a:rPr lang="en-US" sz="1600">
                  <a:latin typeface="Abadi MT Condensed Extra Bold"/>
                </a:rPr>
                <a:t>Policy Environment </a:t>
              </a:r>
            </a:p>
          </p:txBody>
        </p:sp>
        <p:sp>
          <p:nvSpPr>
            <p:cNvPr id="7183" name="_s1030"/>
            <p:cNvSpPr>
              <a:spLocks noChangeArrowheads="1" noTextEdit="1"/>
            </p:cNvSpPr>
            <p:nvPr/>
          </p:nvSpPr>
          <p:spPr bwMode="auto">
            <a:xfrm>
              <a:off x="2698" y="1832"/>
              <a:ext cx="1069" cy="1069"/>
            </a:xfrm>
            <a:prstGeom prst="ellipse">
              <a:avLst/>
            </a:prstGeom>
            <a:solidFill>
              <a:srgbClr val="009999">
                <a:alpha val="50195"/>
              </a:srgbClr>
            </a:solidFill>
            <a:ln w="4699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84" name="_s1031"/>
            <p:cNvSpPr>
              <a:spLocks noChangeArrowheads="1"/>
            </p:cNvSpPr>
            <p:nvPr/>
          </p:nvSpPr>
          <p:spPr bwMode="auto">
            <a:xfrm>
              <a:off x="3787" y="2686"/>
              <a:ext cx="1069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  <a:latin typeface="Abadi MT Condensed Extra Bold"/>
                </a:rPr>
                <a:t>Organization</a:t>
              </a:r>
              <a:r>
                <a:rPr lang="en-US" sz="1400">
                  <a:solidFill>
                    <a:srgbClr val="000000"/>
                  </a:solidFill>
                  <a:latin typeface="Abadi MT Condensed Extra Bold"/>
                </a:rPr>
                <a:t>/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Abadi MT Condensed Extra Bold"/>
                </a:rPr>
                <a:t>Management</a:t>
              </a:r>
            </a:p>
          </p:txBody>
        </p:sp>
        <p:sp>
          <p:nvSpPr>
            <p:cNvPr id="7185" name="_s1032"/>
            <p:cNvSpPr>
              <a:spLocks noChangeArrowheads="1" noTextEdit="1"/>
            </p:cNvSpPr>
            <p:nvPr/>
          </p:nvSpPr>
          <p:spPr bwMode="auto">
            <a:xfrm>
              <a:off x="1994" y="1832"/>
              <a:ext cx="1069" cy="1069"/>
            </a:xfrm>
            <a:prstGeom prst="ellipse">
              <a:avLst/>
            </a:prstGeom>
            <a:solidFill>
              <a:srgbClr val="99CC00">
                <a:alpha val="50195"/>
              </a:srgbClr>
            </a:solidFill>
            <a:ln w="4699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86" name="_s1033"/>
            <p:cNvSpPr>
              <a:spLocks noChangeArrowheads="1"/>
            </p:cNvSpPr>
            <p:nvPr/>
          </p:nvSpPr>
          <p:spPr bwMode="auto">
            <a:xfrm>
              <a:off x="912" y="2706"/>
              <a:ext cx="1069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sz="1400" b="1">
                <a:solidFill>
                  <a:schemeClr val="bg2"/>
                </a:solidFill>
                <a:latin typeface="Abadi MT Condensed Extra Bold"/>
              </a:endParaRPr>
            </a:p>
            <a:p>
              <a:pPr algn="ctr"/>
              <a:r>
                <a:rPr lang="en-US" sz="1600">
                  <a:solidFill>
                    <a:srgbClr val="000000"/>
                  </a:solidFill>
                  <a:latin typeface="Abadi MT Condensed Extra Bold"/>
                </a:rPr>
                <a:t>Providers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Abadi MT Condensed Extra Bold"/>
                </a:rPr>
                <a:t>   </a:t>
              </a:r>
            </a:p>
          </p:txBody>
        </p:sp>
      </p:grpSp>
      <p:sp>
        <p:nvSpPr>
          <p:cNvPr id="7173" name="Text Box 18"/>
          <p:cNvSpPr txBox="1">
            <a:spLocks noChangeArrowheads="1"/>
          </p:cNvSpPr>
          <p:nvPr/>
        </p:nvSpPr>
        <p:spPr bwMode="auto">
          <a:xfrm>
            <a:off x="1736725" y="3130550"/>
            <a:ext cx="1658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State Health</a:t>
            </a:r>
          </a:p>
          <a:p>
            <a:r>
              <a:rPr lang="en-US" sz="1200">
                <a:latin typeface="Verdana" pitchFamily="34" charset="0"/>
              </a:rPr>
              <a:t>Policy Environment</a:t>
            </a:r>
          </a:p>
        </p:txBody>
      </p:sp>
      <p:sp>
        <p:nvSpPr>
          <p:cNvPr id="7174" name="Text Box 20"/>
          <p:cNvSpPr txBox="1">
            <a:spLocks noChangeArrowheads="1"/>
          </p:cNvSpPr>
          <p:nvPr/>
        </p:nvSpPr>
        <p:spPr bwMode="auto">
          <a:xfrm>
            <a:off x="6553200" y="2819400"/>
            <a:ext cx="920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Emerging </a:t>
            </a:r>
          </a:p>
          <a:p>
            <a:r>
              <a:rPr lang="en-US" sz="1200">
                <a:latin typeface="Verdana" pitchFamily="34" charset="0"/>
              </a:rPr>
              <a:t>Science </a:t>
            </a:r>
          </a:p>
        </p:txBody>
      </p:sp>
      <p:sp>
        <p:nvSpPr>
          <p:cNvPr id="7175" name="Text Box 21"/>
          <p:cNvSpPr txBox="1">
            <a:spLocks noChangeArrowheads="1"/>
          </p:cNvSpPr>
          <p:nvPr/>
        </p:nvSpPr>
        <p:spPr bwMode="auto">
          <a:xfrm>
            <a:off x="6934200" y="3657600"/>
            <a:ext cx="1073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Local</a:t>
            </a:r>
          </a:p>
          <a:p>
            <a:r>
              <a:rPr lang="en-US" sz="1200">
                <a:latin typeface="Verdana" pitchFamily="34" charset="0"/>
              </a:rPr>
              <a:t>Community</a:t>
            </a:r>
          </a:p>
        </p:txBody>
      </p:sp>
      <p:sp>
        <p:nvSpPr>
          <p:cNvPr id="7176" name="Text Box 21"/>
          <p:cNvSpPr txBox="1">
            <a:spLocks noChangeArrowheads="1"/>
          </p:cNvSpPr>
          <p:nvPr/>
        </p:nvSpPr>
        <p:spPr bwMode="auto">
          <a:xfrm>
            <a:off x="4191000" y="5562600"/>
            <a:ext cx="13668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Verdana" pitchFamily="34" charset="0"/>
              </a:rPr>
              <a:t>Patients/Family 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4448175" y="3114675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QUALITY </a:t>
            </a:r>
          </a:p>
        </p:txBody>
      </p:sp>
      <p:sp>
        <p:nvSpPr>
          <p:cNvPr id="7178" name="Rectangle 14"/>
          <p:cNvSpPr>
            <a:spLocks noChangeArrowheads="1"/>
          </p:cNvSpPr>
          <p:nvPr/>
        </p:nvSpPr>
        <p:spPr bwMode="auto">
          <a:xfrm>
            <a:off x="3867150" y="425767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HEALTH</a:t>
            </a:r>
            <a:r>
              <a:rPr lang="en-US" sz="1400" b="1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 </a:t>
            </a:r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5181600" y="4238625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COST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2"/>
                </a:solidFill>
              </a:rPr>
              <a:t>How well are we doing?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67818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400" smtClean="0"/>
              <a:t>Quality/Safety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Despite efforts – Quality remains variable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  “little evidence of improvement in safety “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700" smtClean="0"/>
              <a:t>EX- Recent Study NC Hospitals </a:t>
            </a:r>
            <a:r>
              <a:rPr lang="en-US" sz="2000" smtClean="0"/>
              <a:t>(</a:t>
            </a:r>
            <a:r>
              <a:rPr lang="en-US" sz="1500" smtClean="0"/>
              <a:t>Landrigan et.al., NEJM,Nov,2010)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400" smtClean="0"/>
              <a:t>Cost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Ranked #1 in cost/capita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400" smtClean="0"/>
              <a:t>Health (Despite Claims-Evidence</a:t>
            </a:r>
            <a:r>
              <a:rPr lang="en-US" sz="2400" b="1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World Health Report 2000 ranked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smtClean="0"/>
              <a:t> U.S health care system  37</a:t>
            </a:r>
            <a:r>
              <a:rPr lang="en-US" sz="1800" baseline="30000" smtClean="0"/>
              <a:t>th</a:t>
            </a:r>
            <a:r>
              <a:rPr lang="en-US" sz="1800" smtClean="0"/>
              <a:t> in the world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smtClean="0"/>
              <a:t>Life  expectancy 36 in the world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2000" smtClean="0"/>
              <a:t>-Evidence of a declining trend each year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2000" smtClean="0"/>
              <a:t>				</a:t>
            </a:r>
            <a:r>
              <a:rPr lang="en-US" sz="1800" smtClean="0"/>
              <a:t>Murry&amp;Frank, NEJM,2010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opy of cartoon5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219200"/>
            <a:ext cx="7772400" cy="5334000"/>
          </a:xfrm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8382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Calibri" pitchFamily="34" charset="0"/>
              </a:rPr>
              <a:t>Bottom Line: </a:t>
            </a:r>
            <a:r>
              <a:rPr lang="en-US" sz="4000" b="1" dirty="0" smtClean="0">
                <a:latin typeface="Calibri" pitchFamily="34" charset="0"/>
              </a:rPr>
              <a:t>“We Have Run Out of Miracles”</a:t>
            </a:r>
            <a:endParaRPr lang="en-US" sz="4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type="subTitle" idx="4294967295"/>
          </p:nvPr>
        </p:nvSpPr>
        <p:spPr>
          <a:xfrm>
            <a:off x="1295400" y="1600200"/>
            <a:ext cx="6400800" cy="42672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r>
              <a:rPr lang="en-US" sz="4000" smtClean="0"/>
              <a:t>“You can always count on </a:t>
            </a:r>
            <a:r>
              <a:rPr lang="en-US" sz="4000" b="1" i="1" smtClean="0"/>
              <a:t>Americans</a:t>
            </a:r>
            <a:r>
              <a:rPr lang="en-US" sz="4000" smtClean="0"/>
              <a:t> to do the right thing - after they've tried everything else”</a:t>
            </a:r>
            <a:r>
              <a:rPr lang="en-US" smtClean="0"/>
              <a:t>...</a:t>
            </a:r>
          </a:p>
          <a:p>
            <a:pPr marL="0" indent="0" algn="ctr">
              <a:buFont typeface="Arial" pitchFamily="34" charset="0"/>
              <a:buNone/>
            </a:pPr>
            <a:endParaRPr lang="en-US" smtClean="0"/>
          </a:p>
          <a:p>
            <a:pPr marL="0" indent="0" algn="ctr">
              <a:buFont typeface="Arial" pitchFamily="34" charset="0"/>
              <a:buNone/>
            </a:pPr>
            <a:r>
              <a:rPr lang="en-US" sz="2400" smtClean="0"/>
              <a:t>Winston Churchill</a:t>
            </a:r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kghost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19150"/>
            <a:ext cx="91440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290513" y="636588"/>
            <a:ext cx="1447800" cy="4953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31788" y="1660525"/>
            <a:ext cx="2867025" cy="1098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This is a tricky runway. It’s 50 feet long and 5000 feet wide.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080125" y="1865313"/>
            <a:ext cx="485775" cy="1563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173913" y="3000375"/>
            <a:ext cx="628650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25450" y="2979738"/>
            <a:ext cx="2006600" cy="449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242888" y="6546850"/>
            <a:ext cx="1033462" cy="311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1828800" y="56388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”</a:t>
            </a:r>
          </a:p>
        </p:txBody>
      </p:sp>
      <p:sp>
        <p:nvSpPr>
          <p:cNvPr id="11274" name="Text Box 13"/>
          <p:cNvSpPr txBox="1">
            <a:spLocks noChangeArrowheads="1"/>
          </p:cNvSpPr>
          <p:nvPr/>
        </p:nvSpPr>
        <p:spPr bwMode="auto">
          <a:xfrm>
            <a:off x="0" y="206514"/>
            <a:ext cx="91798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alibri" pitchFamily="34" charset="0"/>
              </a:rPr>
              <a:t>How we define the problem is important!!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12652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>
                <a:solidFill>
                  <a:srgbClr val="1F497D"/>
                </a:solidFill>
              </a:rPr>
              <a:t>Opportunities are at the Intersection</a:t>
            </a:r>
            <a:br>
              <a:rPr lang="en-US" sz="4000" b="1" dirty="0" smtClean="0">
                <a:solidFill>
                  <a:srgbClr val="1F497D"/>
                </a:solidFill>
              </a:rPr>
            </a:br>
            <a:endParaRPr lang="en-US" sz="4000" b="1" dirty="0" smtClean="0">
              <a:solidFill>
                <a:srgbClr val="1F497D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7467600" cy="45720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“ The US will not achieve high value health care unless improvement initiatives (interventions) pursue a broader system of linked goals.---</a:t>
            </a:r>
            <a:r>
              <a:rPr lang="en-US" b="1" dirty="0" smtClean="0"/>
              <a:t>The Triple Aim”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b="1" dirty="0" smtClean="0"/>
          </a:p>
          <a:p>
            <a:pPr marL="400050" lvl="1" indent="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dirty="0" smtClean="0"/>
              <a:t>Improving the individual experience of care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dirty="0" smtClean="0"/>
              <a:t>Improving the health of the population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dirty="0" smtClean="0"/>
              <a:t>Reducing the per capita cost of care for 	populations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14" dirty="0" err="1" smtClean="0"/>
              <a:t>Berwick,Nolan,Whittington</a:t>
            </a:r>
            <a:r>
              <a:rPr lang="en-US" sz="1514" dirty="0" smtClean="0"/>
              <a:t>, 2008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346325" y="3089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3315" name="Object 24"/>
          <p:cNvGraphicFramePr>
            <a:graphicFrameLocks noChangeAspect="1"/>
          </p:cNvGraphicFramePr>
          <p:nvPr/>
        </p:nvGraphicFramePr>
        <p:xfrm>
          <a:off x="0" y="254000"/>
          <a:ext cx="9144000" cy="6807200"/>
        </p:xfrm>
        <a:graphic>
          <a:graphicData uri="http://schemas.openxmlformats.org/presentationml/2006/ole">
            <p:oleObj spid="_x0000_s13315" name="Slide" r:id="rId4" imgW="5143500" imgH="3429000" progId="PowerPoint.Slide.8">
              <p:embed/>
            </p:oleObj>
          </a:graphicData>
        </a:graphic>
      </p:graphicFrame>
      <p:sp>
        <p:nvSpPr>
          <p:cNvPr id="13316" name="Text Box 36"/>
          <p:cNvSpPr txBox="1">
            <a:spLocks noChangeArrowheads="1"/>
          </p:cNvSpPr>
          <p:nvPr/>
        </p:nvSpPr>
        <p:spPr bwMode="auto">
          <a:xfrm>
            <a:off x="228600" y="282714"/>
            <a:ext cx="8686800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alibri" pitchFamily="34" charset="0"/>
              </a:rPr>
              <a:t>“Triple Aim” Requires Some Re-thinking</a:t>
            </a:r>
            <a:endParaRPr lang="en-US" sz="40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780</Words>
  <Application>Microsoft Office PowerPoint</Application>
  <PresentationFormat>On-screen Show (4:3)</PresentationFormat>
  <Paragraphs>208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Times</vt:lpstr>
      <vt:lpstr>Times New Roman</vt:lpstr>
      <vt:lpstr>Abadi MT Condensed Extra Bold</vt:lpstr>
      <vt:lpstr>Verdana</vt:lpstr>
      <vt:lpstr>Wingdings</vt:lpstr>
      <vt:lpstr>Dauphin</vt:lpstr>
      <vt:lpstr>Office Theme</vt:lpstr>
      <vt:lpstr>Slide</vt:lpstr>
      <vt:lpstr>Overview  Multilevel Interventions  Across the Health Care Continuum</vt:lpstr>
      <vt:lpstr> Within healthcare an array of interventions </vt:lpstr>
      <vt:lpstr>Interventions targeting quality, cost &amp; health</vt:lpstr>
      <vt:lpstr>How well are we doing?</vt:lpstr>
      <vt:lpstr>Slide 5</vt:lpstr>
      <vt:lpstr>Slide 6</vt:lpstr>
      <vt:lpstr>Slide 7</vt:lpstr>
      <vt:lpstr> Opportunities are at the Intersection </vt:lpstr>
      <vt:lpstr>Slide 9</vt:lpstr>
      <vt:lpstr>Requiring the recognition that: </vt:lpstr>
      <vt:lpstr>“Translational research transforms scientific/programmatic discoveries arising from laboratory, clinical or populations studies into clinical applications to improve care &amp; reduce cancer incidence, morbidity and mortality” (TRWG, NCI,2009)</vt:lpstr>
      <vt:lpstr> We need to accelerate research translation  </vt:lpstr>
      <vt:lpstr>Our Mission—Focus of the MLI Papers/MLI Discussion</vt:lpstr>
      <vt:lpstr>Agenda for MLI</vt:lpstr>
      <vt:lpstr>Slide 15</vt:lpstr>
      <vt:lpstr>MLI Challenges </vt:lpstr>
      <vt:lpstr>MLI Challenges (cont.) </vt:lpstr>
      <vt:lpstr>Slide 18</vt:lpstr>
      <vt:lpstr>Slide 19</vt:lpstr>
      <vt:lpstr> THANK YOU ! 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Heather Edwards</dc:creator>
  <cp:lastModifiedBy>Heather Edwards</cp:lastModifiedBy>
  <cp:revision>63</cp:revision>
  <cp:lastPrinted>2011-03-01T14:08:10Z</cp:lastPrinted>
  <dcterms:created xsi:type="dcterms:W3CDTF">2011-02-16T04:26:20Z</dcterms:created>
  <dcterms:modified xsi:type="dcterms:W3CDTF">2011-03-01T13:55:38Z</dcterms:modified>
</cp:coreProperties>
</file>