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1"/>
  </p:notesMasterIdLst>
  <p:sldIdLst>
    <p:sldId id="256" r:id="rId2"/>
    <p:sldId id="272" r:id="rId3"/>
    <p:sldId id="258" r:id="rId4"/>
    <p:sldId id="277" r:id="rId5"/>
    <p:sldId id="270" r:id="rId6"/>
    <p:sldId id="269" r:id="rId7"/>
    <p:sldId id="263" r:id="rId8"/>
    <p:sldId id="265" r:id="rId9"/>
    <p:sldId id="271" r:id="rId10"/>
    <p:sldId id="274" r:id="rId11"/>
    <p:sldId id="273" r:id="rId12"/>
    <p:sldId id="275" r:id="rId13"/>
    <p:sldId id="268" r:id="rId14"/>
    <p:sldId id="266" r:id="rId15"/>
    <p:sldId id="276" r:id="rId16"/>
    <p:sldId id="260" r:id="rId17"/>
    <p:sldId id="262" r:id="rId18"/>
    <p:sldId id="257" r:id="rId19"/>
    <p:sldId id="259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252" autoAdjust="0"/>
  </p:normalViewPr>
  <p:slideViewPr>
    <p:cSldViewPr snapToGrid="0" snapToObjects="1">
      <p:cViewPr>
        <p:scale>
          <a:sx n="66" d="100"/>
          <a:sy n="66" d="100"/>
        </p:scale>
        <p:origin x="-636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CF4898A-3E53-4CBB-B14B-77C0650B70B3}" type="datetime1">
              <a:rPr lang="en-US"/>
              <a:pPr>
                <a:defRPr/>
              </a:pPr>
              <a:t>3/4/2011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EA85098-D970-46BA-B3F5-05891B139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78072C-4ECF-4C15-90BB-EC87947621C5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8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C36AD3-8B9C-43C0-9CDC-F32FA31FBD25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14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8782B3-0AA9-4EE8-9FF5-310FCAC73EB1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18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08E0E1-BE0A-4F70-B59F-0435E971FBC5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19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3"/>
          <p:cNvSpPr/>
          <p:nvPr userDrawn="1"/>
        </p:nvSpPr>
        <p:spPr>
          <a:xfrm>
            <a:off x="0" y="0"/>
            <a:ext cx="111442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14" descr="Multi-level Intervention Banne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1113"/>
            <a:ext cx="9144000" cy="124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115122" y="1505930"/>
            <a:ext cx="7571678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4B370-9BEF-4B47-993E-033F2D7B1144}" type="datetime1">
              <a:rPr lang="en-US"/>
              <a:pPr>
                <a:defRPr/>
              </a:pPr>
              <a:t>3/4/2011</a:t>
            </a:fld>
            <a:endParaRPr lang="en-US"/>
          </a:p>
        </p:txBody>
      </p:sp>
      <p:sp>
        <p:nvSpPr>
          <p:cNvPr id="14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20EB158-B937-44C9-8BB2-58876AE82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A8916-D0F2-454D-9465-E4E3FB98B9B4}" type="datetime1">
              <a:rPr lang="en-US"/>
              <a:pPr>
                <a:defRPr/>
              </a:pPr>
              <a:t>3/4/2011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D99B8-213B-4A07-93F8-C78B4D458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780A3-6F5D-4335-B181-4E7F8FBE2E24}" type="datetime1">
              <a:rPr lang="en-US"/>
              <a:pPr>
                <a:defRPr/>
              </a:pPr>
              <a:t>3/4/2011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8EEF3-73F3-4A96-B4DD-12C231121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85725"/>
            <a:ext cx="757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4425" y="1447800"/>
            <a:ext cx="7572375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79D6D-3757-4675-A121-9A549E6DA384}" type="datetime1">
              <a:rPr lang="en-US"/>
              <a:pPr>
                <a:defRPr/>
              </a:pPr>
              <a:t>3/4/2011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8703B-D527-4719-8A7E-808FC1068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970" y="107373"/>
            <a:ext cx="7582829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103970" y="1447800"/>
            <a:ext cx="7582829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FB8C2-FC7B-4D09-BEF5-DF238D6F70E5}" type="datetime1">
              <a:rPr lang="en-US"/>
              <a:pPr>
                <a:defRPr/>
              </a:pPr>
              <a:t>3/4/2011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252B4-438F-4A24-BB86-AE2CFC826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C06E6-9D3C-4CA4-BC25-20A6A87B9100}" type="datetime1">
              <a:rPr lang="en-US"/>
              <a:pPr>
                <a:defRPr/>
              </a:pPr>
              <a:t>3/4/2011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7E87C-D5C4-4AD2-A13C-CC9014C9D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115122" y="1447800"/>
            <a:ext cx="3548318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C1074-AE1B-45EB-A2F3-A34BFE1E96BD}" type="datetime1">
              <a:rPr lang="en-US"/>
              <a:pPr>
                <a:defRPr/>
              </a:pPr>
              <a:t>3/4/2011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F9997-BC0C-4FE4-9920-DAAC41AA5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820" y="83483"/>
            <a:ext cx="75939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2820" y="1447800"/>
            <a:ext cx="355538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092820" y="2247900"/>
            <a:ext cx="355538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5FA0B-AE83-416A-9DBC-1776024066A4}" type="datetime1">
              <a:rPr lang="en-US"/>
              <a:pPr>
                <a:defRPr/>
              </a:pPr>
              <a:t>3/4/2011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3DA42-0764-40EC-A7BE-AFD991122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29B16-7C47-42F0-B7AC-338349F7CE56}" type="datetime1">
              <a:rPr lang="en-US"/>
              <a:pPr>
                <a:defRPr/>
              </a:pPr>
              <a:t>3/4/2011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1C9A8-55F6-498C-A569-6DBA143CA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977FE-20D8-40E0-8599-C539FFCEB46A}" type="datetime1">
              <a:rPr lang="en-US"/>
              <a:pPr>
                <a:defRPr/>
              </a:pPr>
              <a:t>3/4/2011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FB692-CDEF-4C6A-9FE4-16F80FA0A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05C89-714C-4C77-BF45-D39DE2903C3C}" type="datetime1">
              <a:rPr lang="en-US"/>
              <a:pPr>
                <a:defRPr/>
              </a:pPr>
              <a:t>3/4/2011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C564C-14FD-4160-A1A2-50F6F4CA0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2D3F2-7B14-4A63-9296-F8AA4C8AF47B}" type="datetime1">
              <a:rPr lang="en-US"/>
              <a:pPr>
                <a:defRPr/>
              </a:pPr>
              <a:t>3/4/2011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0C706-B333-4B25-9F8A-90AC0E5DC2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11442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114425" y="1447800"/>
            <a:ext cx="75723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000FB7EE-694A-4FC0-9D8A-65C422234E5D}" type="datetime1">
              <a:rPr lang="en-US"/>
              <a:pPr>
                <a:defRPr/>
              </a:pPr>
              <a:t>3/4/2011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76F11D9E-867D-4E74-8E33-F8F57B844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10" descr="Multi-level Intervention Banner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-11113"/>
            <a:ext cx="9144000" cy="124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itle Placeholder 21"/>
          <p:cNvSpPr>
            <a:spLocks noGrp="1"/>
          </p:cNvSpPr>
          <p:nvPr>
            <p:ph type="title"/>
          </p:nvPr>
        </p:nvSpPr>
        <p:spPr bwMode="auto">
          <a:xfrm>
            <a:off x="1114425" y="85725"/>
            <a:ext cx="7572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4" r:id="rId2"/>
    <p:sldLayoutId id="2147483766" r:id="rId3"/>
    <p:sldLayoutId id="2147483763" r:id="rId4"/>
    <p:sldLayoutId id="2147483762" r:id="rId5"/>
    <p:sldLayoutId id="2147483761" r:id="rId6"/>
    <p:sldLayoutId id="2147483760" r:id="rId7"/>
    <p:sldLayoutId id="2147483767" r:id="rId8"/>
    <p:sldLayoutId id="2147483768" r:id="rId9"/>
    <p:sldLayoutId id="2147483759" r:id="rId10"/>
    <p:sldLayoutId id="2147483758" r:id="rId11"/>
    <p:sldLayoutId id="214748375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AFB9C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09950"/>
            <a:ext cx="6400800" cy="177641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sz="2400" dirty="0" smtClean="0"/>
              <a:t>Erica Breslau, PhD, MPH</a:t>
            </a:r>
          </a:p>
          <a:p>
            <a:pPr eaLnBrk="1" hangingPunct="1">
              <a:defRPr/>
            </a:pPr>
            <a:r>
              <a:rPr lang="en-US" sz="2400" dirty="0" smtClean="0"/>
              <a:t>Allen Dietrich, MD</a:t>
            </a:r>
          </a:p>
          <a:p>
            <a:pPr eaLnBrk="1" hangingPunct="1">
              <a:defRPr/>
            </a:pPr>
            <a:r>
              <a:rPr lang="en-US" sz="2400" dirty="0" smtClean="0"/>
              <a:t>Russell Glasgow, PhD</a:t>
            </a:r>
          </a:p>
          <a:p>
            <a:pPr eaLnBrk="1" hangingPunct="1">
              <a:defRPr/>
            </a:pPr>
            <a:r>
              <a:rPr lang="en-US" sz="2400" dirty="0" smtClean="0"/>
              <a:t>Kurt </a:t>
            </a:r>
            <a:r>
              <a:rPr lang="en-US" sz="2400" dirty="0" err="1" smtClean="0"/>
              <a:t>Stange</a:t>
            </a:r>
            <a:r>
              <a:rPr lang="en-US" sz="2400" dirty="0" smtClean="0"/>
              <a:t>, MD, PhD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400" b="1" dirty="0" smtClean="0"/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1114425" y="1506538"/>
            <a:ext cx="7937500" cy="1470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sz="3600" b="1" smtClean="0"/>
              <a:t>State of the Art and Future Directions in Multilevel Interventions across the Cancer Control Continuum</a:t>
            </a:r>
          </a:p>
        </p:txBody>
      </p:sp>
      <p:grpSp>
        <p:nvGrpSpPr>
          <p:cNvPr id="6148" name="Group 5"/>
          <p:cNvGrpSpPr>
            <a:grpSpLocks/>
          </p:cNvGrpSpPr>
          <p:nvPr/>
        </p:nvGrpSpPr>
        <p:grpSpPr bwMode="auto">
          <a:xfrm>
            <a:off x="0" y="0"/>
            <a:ext cx="9144000" cy="1228725"/>
            <a:chOff x="0" y="0"/>
            <a:chExt cx="9144001" cy="122872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1" cy="1066800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151" name="Picture 3" descr="Multi-level Banner.gif"/>
            <p:cNvPicPr>
              <a:picLocks noChangeAspect="1"/>
            </p:cNvPicPr>
            <p:nvPr/>
          </p:nvPicPr>
          <p:blipFill>
            <a:blip r:embed="rId2"/>
            <a:srcRect l="3223" r="77840"/>
            <a:stretch>
              <a:fillRect/>
            </a:stretch>
          </p:blipFill>
          <p:spPr bwMode="auto">
            <a:xfrm>
              <a:off x="0" y="0"/>
              <a:ext cx="1203158" cy="1228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49" name="Footer Placeholder 6"/>
          <p:cNvSpPr>
            <a:spLocks noGrp="1"/>
          </p:cNvSpPr>
          <p:nvPr>
            <p:ph type="ftr" sz="quarter" idx="12"/>
          </p:nvPr>
        </p:nvSpPr>
        <p:spPr bwMode="auto">
          <a:xfrm>
            <a:off x="4546600" y="6021388"/>
            <a:ext cx="4505325" cy="6318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r>
              <a:rPr lang="en-US" b="1" smtClean="0">
                <a:solidFill>
                  <a:schemeClr val="accent1"/>
                </a:solidFill>
                <a:ea typeface="ＭＳ Ｐゴシック" pitchFamily="34" charset="-128"/>
              </a:rPr>
              <a:t>Mulitlevel Interventions in Health Care</a:t>
            </a:r>
          </a:p>
          <a:p>
            <a:pPr algn="r"/>
            <a:r>
              <a:rPr lang="en-US" b="1" smtClean="0">
                <a:solidFill>
                  <a:schemeClr val="accent1"/>
                </a:solidFill>
                <a:ea typeface="ＭＳ Ｐゴシック" pitchFamily="34" charset="-128"/>
              </a:rPr>
              <a:t>March 4-5, 2011, Las Vegas NV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03313" y="33338"/>
            <a:ext cx="7583487" cy="1143000"/>
          </a:xfrm>
        </p:spPr>
        <p:txBody>
          <a:bodyPr/>
          <a:lstStyle/>
          <a:p>
            <a:pPr eaLnBrk="1" hangingPunct="1"/>
            <a:r>
              <a:rPr lang="en-US" sz="3900" b="1" smtClean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103313" y="1447800"/>
            <a:ext cx="7583487" cy="4572000"/>
          </a:xfrm>
        </p:spPr>
        <p:txBody>
          <a:bodyPr/>
          <a:lstStyle/>
          <a:p>
            <a:pPr marL="460375" indent="-460375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900" smtClean="0"/>
              <a:t>The future is </a:t>
            </a:r>
            <a:r>
              <a:rPr lang="en-US" sz="2900" smtClean="0">
                <a:solidFill>
                  <a:schemeClr val="accent2"/>
                </a:solidFill>
              </a:rPr>
              <a:t>multiple</a:t>
            </a:r>
            <a:r>
              <a:rPr lang="en-US" sz="2900" smtClean="0"/>
              <a:t> (conditions, behaviors, interactive modalities)</a:t>
            </a:r>
          </a:p>
          <a:p>
            <a:pPr marL="460375" indent="-460375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900" smtClean="0"/>
              <a:t>The future is </a:t>
            </a:r>
            <a:r>
              <a:rPr lang="en-US" sz="2900" smtClean="0">
                <a:solidFill>
                  <a:schemeClr val="accent2"/>
                </a:solidFill>
              </a:rPr>
              <a:t>complex</a:t>
            </a:r>
            <a:r>
              <a:rPr lang="en-US" sz="2900" smtClean="0"/>
              <a:t> (and we ignore complexity at our peril)</a:t>
            </a:r>
            <a:r>
              <a:rPr lang="en-US" sz="2900" baseline="30000" smtClean="0"/>
              <a:t>1</a:t>
            </a:r>
          </a:p>
          <a:p>
            <a:pPr marL="460375" indent="-460375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900" smtClean="0">
                <a:solidFill>
                  <a:schemeClr val="accent2"/>
                </a:solidFill>
              </a:rPr>
              <a:t>“All models (and designs) are wrong”</a:t>
            </a:r>
            <a:r>
              <a:rPr lang="en-US" sz="2900" baseline="30000" smtClean="0">
                <a:solidFill>
                  <a:schemeClr val="accent2"/>
                </a:solidFill>
              </a:rPr>
              <a:t> </a:t>
            </a:r>
            <a:r>
              <a:rPr lang="en-US" sz="2900" baseline="30000" smtClean="0"/>
              <a:t>2                    </a:t>
            </a:r>
            <a:r>
              <a:rPr lang="en-US" sz="2900" smtClean="0"/>
              <a:t>– tolerance, respect, &amp; creativity are needed</a:t>
            </a:r>
          </a:p>
          <a:p>
            <a:pPr marL="460375" indent="-460375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900" smtClean="0"/>
              <a:t>We may need to </a:t>
            </a:r>
            <a:r>
              <a:rPr lang="en-US" sz="2900" smtClean="0">
                <a:solidFill>
                  <a:schemeClr val="accent2"/>
                </a:solidFill>
              </a:rPr>
              <a:t>UN-learn</a:t>
            </a:r>
            <a:r>
              <a:rPr lang="en-US" sz="2900" smtClean="0"/>
              <a:t> much of what we have been taught to answer the tough questions</a:t>
            </a:r>
          </a:p>
          <a:p>
            <a:pPr marL="460375" indent="-460375" eaLnBrk="1" hangingPunct="1">
              <a:lnSpc>
                <a:spcPct val="90000"/>
              </a:lnSpc>
              <a:spcBef>
                <a:spcPct val="30000"/>
              </a:spcBef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103313" y="6170613"/>
            <a:ext cx="58785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0" tIns="45702" rIns="91400" bIns="45702">
            <a:spAutoFit/>
          </a:bodyPr>
          <a:lstStyle/>
          <a:p>
            <a:r>
              <a:rPr lang="en-US" sz="1600" baseline="30000">
                <a:latin typeface="Calibri" pitchFamily="34" charset="0"/>
              </a:rPr>
              <a:t>1</a:t>
            </a:r>
            <a:r>
              <a:rPr lang="en-US" sz="1600">
                <a:latin typeface="Calibri" pitchFamily="34" charset="0"/>
              </a:rPr>
              <a:t>Glasgow RE, Emmons KM. </a:t>
            </a:r>
            <a:r>
              <a:rPr lang="en-US" sz="1600" i="1">
                <a:latin typeface="Calibri" pitchFamily="34" charset="0"/>
              </a:rPr>
              <a:t>Annual Review of Public Health </a:t>
            </a:r>
            <a:r>
              <a:rPr lang="en-US" sz="1600">
                <a:latin typeface="Calibri" pitchFamily="34" charset="0"/>
              </a:rPr>
              <a:t>, 2007 </a:t>
            </a:r>
          </a:p>
          <a:p>
            <a:r>
              <a:rPr lang="en-US" sz="1600" baseline="30000">
                <a:latin typeface="Calibri" pitchFamily="34" charset="0"/>
              </a:rPr>
              <a:t>2</a:t>
            </a:r>
            <a:r>
              <a:rPr lang="en-US" sz="1600">
                <a:latin typeface="Calibri" pitchFamily="34" charset="0"/>
              </a:rPr>
              <a:t>StermanJD. </a:t>
            </a:r>
            <a:r>
              <a:rPr lang="en-US" sz="1600" i="1">
                <a:latin typeface="Calibri" pitchFamily="34" charset="0"/>
              </a:rPr>
              <a:t>Syst Dynam Rev</a:t>
            </a:r>
            <a:r>
              <a:rPr lang="en-US" sz="1600">
                <a:latin typeface="Calibri" pitchFamily="34" charset="0"/>
              </a:rPr>
              <a:t> 2002;18:501-531</a:t>
            </a: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/>
          <a:p>
            <a:pPr algn="ctr">
              <a:defRPr/>
            </a:pPr>
            <a:fld id="{A6536A39-34EC-4597-93E8-23E8C51AFF3F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10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1114425" y="85725"/>
            <a:ext cx="7572375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Discussion Questions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1279525" y="1447800"/>
            <a:ext cx="7407275" cy="5110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3200" smtClean="0"/>
              <a:t>How do we develop MLI that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sz="2800" smtClean="0"/>
              <a:t>Create synergy across multiple levels?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sz="2800" smtClean="0"/>
              <a:t>Continually pay attention to context?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sz="2800" smtClean="0"/>
              <a:t>Adapt and learn over time?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3200" smtClean="0"/>
              <a:t>How do we develop designs and analytic techniques that reflect the complexity of the phenomena we are studying?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3200" smtClean="0"/>
              <a:t>How do we disseminate to foster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sz="3000" smtClean="0"/>
              <a:t>Informed adaptation or re-invention?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sz="3000" smtClean="0"/>
              <a:t>Continued evolution and learning?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endParaRPr lang="en-US" sz="3100" smtClean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/>
          <a:p>
            <a:pPr algn="ctr">
              <a:defRPr/>
            </a:pPr>
            <a:fld id="{345AC28C-52D2-42EA-82C4-DF09E7FC4288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11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114425" y="85725"/>
            <a:ext cx="7572375" cy="1143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1114425" y="1447800"/>
            <a:ext cx="7572375" cy="4572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1114425" y="85725"/>
            <a:ext cx="7572375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Extra Slides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1114425" y="1447800"/>
            <a:ext cx="7572375" cy="4572000"/>
          </a:xfrm>
        </p:spPr>
        <p:txBody>
          <a:bodyPr/>
          <a:lstStyle/>
          <a:p>
            <a:pPr eaLnBrk="1" hangingPunct="1"/>
            <a:r>
              <a:rPr lang="en-US" smtClean="0"/>
              <a:t>Not for handout</a:t>
            </a:r>
          </a:p>
          <a:p>
            <a:pPr eaLnBrk="1" hangingPunct="1"/>
            <a:r>
              <a:rPr lang="en-US" smtClean="0"/>
              <a:t>May be used for 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2" descr="Multi-level Intervention Bann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1113"/>
            <a:ext cx="9144000" cy="124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25"/>
          <p:cNvSpPr>
            <a:spLocks noChangeArrowheads="1"/>
          </p:cNvSpPr>
          <p:nvPr/>
        </p:nvSpPr>
        <p:spPr bwMode="auto">
          <a:xfrm>
            <a:off x="392113" y="1697038"/>
            <a:ext cx="8272462" cy="4508500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2000250" y="2952750"/>
            <a:ext cx="876300" cy="814388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FF"/>
              </a:solidFill>
              <a:latin typeface="+mn-lt"/>
              <a:ea typeface="ＭＳ Ｐゴシック" charset="-128"/>
            </a:endParaRP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2005013" y="3060700"/>
            <a:ext cx="871537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chemeClr val="accent1"/>
                </a:solidFill>
                <a:latin typeface="Calibri" pitchFamily="34" charset="0"/>
              </a:rPr>
              <a:t>Critical</a:t>
            </a:r>
          </a:p>
          <a:p>
            <a:pPr algn="ctr"/>
            <a:r>
              <a:rPr lang="en-US" sz="1400" b="1">
                <a:solidFill>
                  <a:schemeClr val="accent1"/>
                </a:solidFill>
                <a:latin typeface="Calibri" pitchFamily="34" charset="0"/>
              </a:rPr>
              <a:t>Elements</a:t>
            </a: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1468438" y="2451100"/>
            <a:ext cx="1941512" cy="1754188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FF"/>
              </a:solidFill>
              <a:latin typeface="+mn-lt"/>
              <a:ea typeface="ＭＳ Ｐゴシック" charset="-128"/>
            </a:endParaRP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2009775" y="2466975"/>
            <a:ext cx="86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chemeClr val="accent1"/>
                </a:solidFill>
                <a:latin typeface="Calibri" pitchFamily="34" charset="0"/>
              </a:rPr>
              <a:t>Program</a:t>
            </a:r>
          </a:p>
          <a:p>
            <a:pPr algn="ctr"/>
            <a:r>
              <a:rPr lang="en-US" sz="1400" b="1">
                <a:solidFill>
                  <a:schemeClr val="accent1"/>
                </a:solidFill>
                <a:latin typeface="Calibri" pitchFamily="34" charset="0"/>
              </a:rPr>
              <a:t>as Tested</a:t>
            </a:r>
          </a:p>
        </p:txBody>
      </p:sp>
      <p:sp>
        <p:nvSpPr>
          <p:cNvPr id="32" name="Oval 11"/>
          <p:cNvSpPr>
            <a:spLocks noChangeArrowheads="1"/>
          </p:cNvSpPr>
          <p:nvPr/>
        </p:nvSpPr>
        <p:spPr bwMode="auto">
          <a:xfrm>
            <a:off x="904875" y="1906588"/>
            <a:ext cx="3068638" cy="2817812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FF"/>
              </a:solidFill>
              <a:latin typeface="+mn-lt"/>
              <a:ea typeface="ＭＳ Ｐゴシック" charset="-128"/>
            </a:endParaRPr>
          </a:p>
        </p:txBody>
      </p:sp>
      <p:sp>
        <p:nvSpPr>
          <p:cNvPr id="18441" name="Text Box 12"/>
          <p:cNvSpPr txBox="1">
            <a:spLocks noChangeArrowheads="1"/>
          </p:cNvSpPr>
          <p:nvPr/>
        </p:nvSpPr>
        <p:spPr bwMode="auto">
          <a:xfrm>
            <a:off x="1414463" y="2181225"/>
            <a:ext cx="20526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chemeClr val="accent1"/>
                </a:solidFill>
                <a:latin typeface="Calibri" pitchFamily="34" charset="0"/>
              </a:rPr>
              <a:t>Evidence-Tested Program</a:t>
            </a:r>
          </a:p>
        </p:txBody>
      </p:sp>
      <p:sp>
        <p:nvSpPr>
          <p:cNvPr id="34" name="Oval 16"/>
          <p:cNvSpPr>
            <a:spLocks noChangeArrowheads="1"/>
          </p:cNvSpPr>
          <p:nvPr/>
        </p:nvSpPr>
        <p:spPr bwMode="auto">
          <a:xfrm>
            <a:off x="5037138" y="1825625"/>
            <a:ext cx="3068637" cy="2817813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FF"/>
              </a:solidFill>
              <a:latin typeface="+mn-lt"/>
              <a:ea typeface="ＭＳ Ｐゴシック" charset="-128"/>
            </a:endParaRPr>
          </a:p>
        </p:txBody>
      </p:sp>
      <p:sp>
        <p:nvSpPr>
          <p:cNvPr id="18443" name="Text Box 17"/>
          <p:cNvSpPr txBox="1">
            <a:spLocks noChangeArrowheads="1"/>
          </p:cNvSpPr>
          <p:nvPr/>
        </p:nvSpPr>
        <p:spPr bwMode="auto">
          <a:xfrm>
            <a:off x="5802313" y="2076450"/>
            <a:ext cx="1627187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chemeClr val="accent1"/>
                </a:solidFill>
                <a:latin typeface="Calibri" pitchFamily="34" charset="0"/>
              </a:rPr>
              <a:t>Health Care System</a:t>
            </a:r>
          </a:p>
        </p:txBody>
      </p:sp>
      <p:sp>
        <p:nvSpPr>
          <p:cNvPr id="18444" name="Text Box 18"/>
          <p:cNvSpPr txBox="1">
            <a:spLocks noChangeArrowheads="1"/>
          </p:cNvSpPr>
          <p:nvPr/>
        </p:nvSpPr>
        <p:spPr bwMode="auto">
          <a:xfrm>
            <a:off x="6057900" y="4171950"/>
            <a:ext cx="1135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chemeClr val="accent1"/>
                </a:solidFill>
                <a:latin typeface="Calibri" pitchFamily="34" charset="0"/>
              </a:rPr>
              <a:t>Organization</a:t>
            </a:r>
          </a:p>
        </p:txBody>
      </p:sp>
      <p:sp>
        <p:nvSpPr>
          <p:cNvPr id="37" name="Oval 21"/>
          <p:cNvSpPr>
            <a:spLocks noChangeArrowheads="1"/>
          </p:cNvSpPr>
          <p:nvPr/>
        </p:nvSpPr>
        <p:spPr bwMode="auto">
          <a:xfrm>
            <a:off x="6134100" y="2844800"/>
            <a:ext cx="876300" cy="812800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FF"/>
              </a:solidFill>
              <a:latin typeface="+mn-lt"/>
              <a:ea typeface="ＭＳ Ｐゴシック" charset="-128"/>
            </a:endParaRPr>
          </a:p>
        </p:txBody>
      </p:sp>
      <p:sp>
        <p:nvSpPr>
          <p:cNvPr id="18446" name="Text Box 22"/>
          <p:cNvSpPr txBox="1">
            <a:spLocks noChangeArrowheads="1"/>
          </p:cNvSpPr>
          <p:nvPr/>
        </p:nvSpPr>
        <p:spPr bwMode="auto">
          <a:xfrm>
            <a:off x="6164263" y="2917825"/>
            <a:ext cx="817562" cy="739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chemeClr val="accent1"/>
                </a:solidFill>
                <a:latin typeface="Calibri" pitchFamily="34" charset="0"/>
              </a:rPr>
              <a:t>Program</a:t>
            </a:r>
          </a:p>
          <a:p>
            <a:pPr algn="ctr"/>
            <a:r>
              <a:rPr lang="en-US" sz="1400" b="1">
                <a:solidFill>
                  <a:schemeClr val="accent1"/>
                </a:solidFill>
                <a:latin typeface="Calibri" pitchFamily="34" charset="0"/>
              </a:rPr>
              <a:t>Delivery</a:t>
            </a:r>
          </a:p>
          <a:p>
            <a:pPr algn="ctr"/>
            <a:r>
              <a:rPr lang="en-US" sz="1400" b="1">
                <a:solidFill>
                  <a:schemeClr val="accent1"/>
                </a:solidFill>
                <a:latin typeface="Calibri" pitchFamily="34" charset="0"/>
              </a:rPr>
              <a:t>Staff</a:t>
            </a:r>
          </a:p>
        </p:txBody>
      </p:sp>
      <p:sp>
        <p:nvSpPr>
          <p:cNvPr id="39" name="Oval 23"/>
          <p:cNvSpPr>
            <a:spLocks noChangeArrowheads="1"/>
          </p:cNvSpPr>
          <p:nvPr/>
        </p:nvSpPr>
        <p:spPr bwMode="auto">
          <a:xfrm>
            <a:off x="5600700" y="2357438"/>
            <a:ext cx="1941513" cy="1754187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FF"/>
              </a:solidFill>
              <a:latin typeface="+mn-lt"/>
              <a:ea typeface="ＭＳ Ｐゴシック" charset="-128"/>
            </a:endParaRPr>
          </a:p>
        </p:txBody>
      </p:sp>
      <p:sp>
        <p:nvSpPr>
          <p:cNvPr id="18448" name="Text Box 24"/>
          <p:cNvSpPr txBox="1">
            <a:spLocks noChangeArrowheads="1"/>
          </p:cNvSpPr>
          <p:nvPr/>
        </p:nvSpPr>
        <p:spPr bwMode="auto">
          <a:xfrm>
            <a:off x="6188075" y="2438400"/>
            <a:ext cx="769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chemeClr val="accent1"/>
                </a:solidFill>
                <a:latin typeface="Calibri" pitchFamily="34" charset="0"/>
              </a:rPr>
              <a:t>Clinic(s)</a:t>
            </a:r>
          </a:p>
        </p:txBody>
      </p:sp>
      <p:sp>
        <p:nvSpPr>
          <p:cNvPr id="18449" name="Text Box 25"/>
          <p:cNvSpPr txBox="1">
            <a:spLocks noChangeArrowheads="1"/>
          </p:cNvSpPr>
          <p:nvPr/>
        </p:nvSpPr>
        <p:spPr bwMode="auto">
          <a:xfrm>
            <a:off x="5959475" y="3654425"/>
            <a:ext cx="1304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chemeClr val="accent1"/>
                </a:solidFill>
                <a:latin typeface="Calibri" pitchFamily="34" charset="0"/>
              </a:rPr>
              <a:t>Delivery Site(s)</a:t>
            </a:r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3417888" y="4862513"/>
            <a:ext cx="2065337" cy="1001712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FF"/>
              </a:solidFill>
              <a:latin typeface="+mn-lt"/>
              <a:ea typeface="ＭＳ Ｐゴシック" charset="-128"/>
            </a:endParaRPr>
          </a:p>
        </p:txBody>
      </p:sp>
      <p:sp>
        <p:nvSpPr>
          <p:cNvPr id="18451" name="Text Box 30"/>
          <p:cNvSpPr txBox="1">
            <a:spLocks noChangeArrowheads="1"/>
          </p:cNvSpPr>
          <p:nvPr/>
        </p:nvSpPr>
        <p:spPr bwMode="auto">
          <a:xfrm>
            <a:off x="3535363" y="5119688"/>
            <a:ext cx="1835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chemeClr val="accent1"/>
                </a:solidFill>
                <a:latin typeface="Calibri" pitchFamily="34" charset="0"/>
              </a:rPr>
              <a:t>Research Design Team</a:t>
            </a:r>
          </a:p>
          <a:p>
            <a:pPr algn="ctr"/>
            <a:r>
              <a:rPr lang="en-US" sz="1400" b="1">
                <a:solidFill>
                  <a:schemeClr val="accent1"/>
                </a:solidFill>
                <a:latin typeface="Calibri" pitchFamily="34" charset="0"/>
              </a:rPr>
              <a:t>And Adaptive Design</a:t>
            </a:r>
          </a:p>
        </p:txBody>
      </p:sp>
      <p:sp>
        <p:nvSpPr>
          <p:cNvPr id="18452" name="Line 26"/>
          <p:cNvSpPr>
            <a:spLocks noChangeShapeType="1"/>
          </p:cNvSpPr>
          <p:nvPr/>
        </p:nvSpPr>
        <p:spPr bwMode="auto">
          <a:xfrm>
            <a:off x="4035425" y="3233738"/>
            <a:ext cx="939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7" name="Text Box 27"/>
          <p:cNvSpPr txBox="1">
            <a:spLocks noChangeArrowheads="1"/>
          </p:cNvSpPr>
          <p:nvPr/>
        </p:nvSpPr>
        <p:spPr bwMode="auto">
          <a:xfrm>
            <a:off x="4243388" y="2778125"/>
            <a:ext cx="452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  <a:latin typeface="Calibri" pitchFamily="34" charset="0"/>
              </a:rPr>
              <a:t>Fit</a:t>
            </a:r>
          </a:p>
        </p:txBody>
      </p:sp>
      <p:sp>
        <p:nvSpPr>
          <p:cNvPr id="27668" name="Text Box 32"/>
          <p:cNvSpPr txBox="1">
            <a:spLocks noChangeArrowheads="1"/>
          </p:cNvSpPr>
          <p:nvPr/>
        </p:nvSpPr>
        <p:spPr bwMode="auto">
          <a:xfrm>
            <a:off x="1951038" y="4667250"/>
            <a:ext cx="1382712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Calibri" pitchFamily="34" charset="0"/>
              </a:rPr>
              <a:t>Design</a:t>
            </a:r>
          </a:p>
          <a:p>
            <a:pPr algn="ctr"/>
            <a:r>
              <a:rPr lang="en-US" b="1">
                <a:solidFill>
                  <a:schemeClr val="accent1"/>
                </a:solidFill>
                <a:latin typeface="Calibri" pitchFamily="34" charset="0"/>
              </a:rPr>
              <a:t>Appropriate</a:t>
            </a:r>
          </a:p>
          <a:p>
            <a:pPr algn="ctr"/>
            <a:r>
              <a:rPr lang="en-US" b="1">
                <a:solidFill>
                  <a:schemeClr val="accent1"/>
                </a:solidFill>
                <a:latin typeface="Calibri" pitchFamily="34" charset="0"/>
              </a:rPr>
              <a:t>for Question</a:t>
            </a:r>
          </a:p>
        </p:txBody>
      </p:sp>
      <p:sp>
        <p:nvSpPr>
          <p:cNvPr id="18455" name="Line 33"/>
          <p:cNvSpPr>
            <a:spLocks noChangeShapeType="1"/>
          </p:cNvSpPr>
          <p:nvPr/>
        </p:nvSpPr>
        <p:spPr bwMode="auto">
          <a:xfrm flipH="1" flipV="1">
            <a:off x="3138488" y="4586288"/>
            <a:ext cx="438150" cy="488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ine 34"/>
          <p:cNvSpPr>
            <a:spLocks noChangeShapeType="1"/>
          </p:cNvSpPr>
          <p:nvPr/>
        </p:nvSpPr>
        <p:spPr bwMode="auto">
          <a:xfrm flipV="1">
            <a:off x="5278438" y="4510088"/>
            <a:ext cx="539750" cy="512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1" name="Text Box 35"/>
          <p:cNvSpPr txBox="1">
            <a:spLocks noChangeArrowheads="1"/>
          </p:cNvSpPr>
          <p:nvPr/>
        </p:nvSpPr>
        <p:spPr bwMode="auto">
          <a:xfrm>
            <a:off x="5676900" y="4813300"/>
            <a:ext cx="1419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chemeClr val="accent1"/>
                </a:solidFill>
                <a:latin typeface="Calibri" pitchFamily="34" charset="0"/>
              </a:rPr>
              <a:t>Partnership</a:t>
            </a:r>
          </a:p>
        </p:txBody>
      </p:sp>
      <p:sp>
        <p:nvSpPr>
          <p:cNvPr id="18458" name="Text Box 36"/>
          <p:cNvSpPr txBox="1">
            <a:spLocks noChangeArrowheads="1"/>
          </p:cNvSpPr>
          <p:nvPr/>
        </p:nvSpPr>
        <p:spPr bwMode="auto">
          <a:xfrm>
            <a:off x="-152400" y="5715000"/>
            <a:ext cx="335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latin typeface="Calibri" pitchFamily="34" charset="0"/>
              </a:rPr>
              <a:t>Broader Health Policy and</a:t>
            </a:r>
          </a:p>
          <a:p>
            <a:pPr algn="ctr"/>
            <a:r>
              <a:rPr lang="en-US" sz="1400" b="1">
                <a:latin typeface="Calibri" pitchFamily="34" charset="0"/>
              </a:rPr>
              <a:t>Cultural Context</a:t>
            </a:r>
          </a:p>
        </p:txBody>
      </p:sp>
      <p:sp>
        <p:nvSpPr>
          <p:cNvPr id="51" name="TextBox 27"/>
          <p:cNvSpPr txBox="1">
            <a:spLocks noChangeArrowheads="1"/>
          </p:cNvSpPr>
          <p:nvPr/>
        </p:nvSpPr>
        <p:spPr bwMode="auto">
          <a:xfrm>
            <a:off x="642938" y="6513513"/>
            <a:ext cx="53863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ＭＳ Ｐゴシック" charset="-128"/>
              </a:rPr>
              <a:t>Adapted from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ＭＳ Ｐゴシック" charset="-128"/>
              </a:rPr>
              <a:t>Estabrooks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ＭＳ Ｐゴシック" charset="-128"/>
              </a:rPr>
              <a:t> et. al. 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ＭＳ Ｐゴシック" charset="-128"/>
              </a:rPr>
              <a:t>AJPM, 2005, 31: S45 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ＭＳ Ｐゴシック" charset="-128"/>
            </a:endParaRPr>
          </a:p>
        </p:txBody>
      </p:sp>
      <p:sp>
        <p:nvSpPr>
          <p:cNvPr id="27674" name="Title 52"/>
          <p:cNvSpPr>
            <a:spLocks noGrp="1"/>
          </p:cNvSpPr>
          <p:nvPr>
            <p:ph type="title"/>
          </p:nvPr>
        </p:nvSpPr>
        <p:spPr>
          <a:xfrm>
            <a:off x="1085850" y="347663"/>
            <a:ext cx="8058150" cy="80645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bg1"/>
                </a:solidFill>
              </a:rPr>
              <a:t>Integrated Dynamic, Multilevel Research-Practice Partnerships Systems Approach</a:t>
            </a:r>
          </a:p>
        </p:txBody>
      </p:sp>
      <p:sp>
        <p:nvSpPr>
          <p:cNvPr id="18461" name="Text Box 9"/>
          <p:cNvSpPr txBox="1">
            <a:spLocks noChangeArrowheads="1"/>
          </p:cNvSpPr>
          <p:nvPr/>
        </p:nvSpPr>
        <p:spPr bwMode="auto">
          <a:xfrm>
            <a:off x="1885950" y="3686175"/>
            <a:ext cx="1089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chemeClr val="accent1"/>
                </a:solidFill>
                <a:latin typeface="Calibri" pitchFamily="34" charset="0"/>
              </a:rPr>
              <a:t>Non-critical </a:t>
            </a:r>
            <a:br>
              <a:rPr lang="en-US" sz="1400" b="1">
                <a:solidFill>
                  <a:schemeClr val="accent1"/>
                </a:solidFill>
                <a:latin typeface="Calibri" pitchFamily="34" charset="0"/>
              </a:rPr>
            </a:br>
            <a:r>
              <a:rPr lang="en-US" sz="1400" b="1">
                <a:solidFill>
                  <a:schemeClr val="accent1"/>
                </a:solidFill>
                <a:latin typeface="Calibri" pitchFamily="34" charset="0"/>
              </a:rPr>
              <a:t>Packaging</a:t>
            </a:r>
          </a:p>
        </p:txBody>
      </p:sp>
      <p:sp>
        <p:nvSpPr>
          <p:cNvPr id="18462" name="Text Box 9"/>
          <p:cNvSpPr txBox="1">
            <a:spLocks noChangeArrowheads="1"/>
          </p:cNvSpPr>
          <p:nvPr/>
        </p:nvSpPr>
        <p:spPr bwMode="auto">
          <a:xfrm>
            <a:off x="1568450" y="4264025"/>
            <a:ext cx="1784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chemeClr val="accent1"/>
                </a:solidFill>
                <a:latin typeface="Calibri" pitchFamily="34" charset="0"/>
              </a:rPr>
              <a:t>Program as Marketed</a:t>
            </a:r>
          </a:p>
        </p:txBody>
      </p:sp>
      <p:sp>
        <p:nvSpPr>
          <p:cNvPr id="31" name="Slide Number Placeholder 4"/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/>
          <a:p>
            <a:pPr algn="ctr">
              <a:defRPr/>
            </a:pPr>
            <a:fld id="{B5620E4A-1387-4A4F-8286-EE3BA507CE2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14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7" grpId="0"/>
      <p:bldP spid="27668" grpId="0"/>
      <p:bldP spid="276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4" descr="Multi-level Intervention Bann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1113"/>
            <a:ext cx="9144000" cy="124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0" name="Text Box 32"/>
          <p:cNvSpPr txBox="1">
            <a:spLocks noChangeArrowheads="1"/>
          </p:cNvSpPr>
          <p:nvPr/>
        </p:nvSpPr>
        <p:spPr bwMode="auto">
          <a:xfrm>
            <a:off x="2890838" y="1657350"/>
            <a:ext cx="2962275" cy="371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sz="9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Cultural, Historical, Social-Environmental Factors</a:t>
            </a:r>
            <a:br>
              <a:rPr lang="en-US" sz="900" b="1"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en-US" sz="900">
                <a:latin typeface="Calibri" pitchFamily="34" charset="0"/>
                <a:ea typeface="Calibri" pitchFamily="34" charset="0"/>
                <a:cs typeface="Times New Roman" pitchFamily="18" charset="0"/>
              </a:rPr>
              <a:t>(Fundamental  “distal” Determinants)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1243013" y="3305175"/>
            <a:ext cx="1438275" cy="800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sz="900" b="1" u="sng">
                <a:latin typeface="Calibri" pitchFamily="34" charset="0"/>
                <a:ea typeface="Calibri" pitchFamily="34" charset="0"/>
                <a:cs typeface="Times New Roman" pitchFamily="18" charset="0"/>
              </a:rPr>
              <a:t>Social-Community Context</a:t>
            </a:r>
            <a:endParaRPr lang="en-US" sz="1000">
              <a:ea typeface="Calibri" pitchFamily="34" charset="0"/>
              <a:cs typeface="Times New Roman" pitchFamily="18" charset="0"/>
            </a:endParaRPr>
          </a:p>
          <a:p>
            <a:pPr algn="ctr" defTabSz="914400" eaLnBrk="0" hangingPunct="0"/>
            <a:r>
              <a:rPr lang="en-US" sz="900">
                <a:latin typeface="Calibri" pitchFamily="34" charset="0"/>
                <a:ea typeface="Calibri" pitchFamily="34" charset="0"/>
                <a:cs typeface="Times New Roman" pitchFamily="18" charset="0"/>
              </a:rPr>
              <a:t>Work, built environment, environmental exposures, family, friends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6062663" y="3305175"/>
            <a:ext cx="1438275" cy="800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sz="900" b="1" u="sng">
                <a:latin typeface="Calibri" pitchFamily="34" charset="0"/>
                <a:ea typeface="Calibri" pitchFamily="34" charset="0"/>
                <a:cs typeface="Times New Roman" pitchFamily="18" charset="0"/>
              </a:rPr>
              <a:t>Ubiquitous Media and Technology</a:t>
            </a:r>
            <a:r>
              <a:rPr lang="en-US" sz="900" b="1"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lang="en-US" sz="900" b="1"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en-US" sz="900">
                <a:latin typeface="Calibri" pitchFamily="34" charset="0"/>
                <a:ea typeface="Calibri" pitchFamily="34" charset="0"/>
                <a:cs typeface="Times New Roman" pitchFamily="18" charset="0"/>
              </a:rPr>
              <a:t>Work, built environment, environmental exposures, family, friends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3652838" y="3933825"/>
            <a:ext cx="1438275" cy="1247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sz="900" b="1" u="sng">
                <a:latin typeface="Calibri" pitchFamily="34" charset="0"/>
                <a:ea typeface="Calibri" pitchFamily="34" charset="0"/>
                <a:cs typeface="Times New Roman" pitchFamily="18" charset="0"/>
              </a:rPr>
              <a:t>Individual Level </a:t>
            </a:r>
            <a:endParaRPr lang="en-US" sz="1000">
              <a:ea typeface="Calibri" pitchFamily="34" charset="0"/>
              <a:cs typeface="Times New Roman" pitchFamily="18" charset="0"/>
            </a:endParaRPr>
          </a:p>
          <a:p>
            <a:pPr defTabSz="914400" eaLnBrk="0" hangingPunct="0"/>
            <a:r>
              <a:rPr lang="en-US" sz="900" i="1">
                <a:latin typeface="Calibri" pitchFamily="34" charset="0"/>
                <a:ea typeface="Calibri" pitchFamily="34" charset="0"/>
                <a:cs typeface="Times New Roman" pitchFamily="18" charset="0"/>
              </a:rPr>
              <a:t>Malleable Factors:</a:t>
            </a:r>
            <a:r>
              <a:rPr lang="en-US" sz="90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1000">
              <a:ea typeface="Calibri" pitchFamily="34" charset="0"/>
              <a:cs typeface="Times New Roman" pitchFamily="18" charset="0"/>
            </a:endParaRPr>
          </a:p>
          <a:p>
            <a:pPr defTabSz="914400" eaLnBrk="0" hangingPunct="0"/>
            <a:r>
              <a:rPr lang="en-US" sz="900">
                <a:latin typeface="Calibri" pitchFamily="34" charset="0"/>
                <a:ea typeface="Calibri" pitchFamily="34" charset="0"/>
                <a:cs typeface="Times New Roman" pitchFamily="18" charset="0"/>
              </a:rPr>
              <a:t>Self-efficacy, activation, problem-solving, etc.</a:t>
            </a:r>
          </a:p>
          <a:p>
            <a:pPr defTabSz="914400" eaLnBrk="0" hangingPunct="0"/>
            <a:endParaRPr lang="en-US" sz="700">
              <a:ea typeface="Calibri" pitchFamily="34" charset="0"/>
              <a:cs typeface="Times New Roman" pitchFamily="18" charset="0"/>
            </a:endParaRPr>
          </a:p>
          <a:p>
            <a:pPr defTabSz="914400" eaLnBrk="0" hangingPunct="0">
              <a:lnSpc>
                <a:spcPct val="95000"/>
              </a:lnSpc>
            </a:pPr>
            <a:r>
              <a:rPr lang="en-US" sz="900" i="1">
                <a:latin typeface="Calibri" pitchFamily="34" charset="0"/>
                <a:ea typeface="Calibri" pitchFamily="34" charset="0"/>
                <a:cs typeface="Times New Roman" pitchFamily="18" charset="0"/>
              </a:rPr>
              <a:t>“Trait” Factors:</a:t>
            </a:r>
            <a:r>
              <a:rPr lang="en-US" sz="900">
                <a:latin typeface="Calibri" pitchFamily="34" charset="0"/>
                <a:ea typeface="Calibri" pitchFamily="34" charset="0"/>
                <a:cs typeface="Times New Roman" pitchFamily="18" charset="0"/>
              </a:rPr>
              <a:t> Preferences, illness Representations, emotions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3652838" y="2362200"/>
            <a:ext cx="1438275" cy="108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sz="900" b="1" u="sng">
                <a:latin typeface="Calibri" pitchFamily="34" charset="0"/>
                <a:ea typeface="Calibri" pitchFamily="34" charset="0"/>
                <a:cs typeface="Times New Roman" pitchFamily="18" charset="0"/>
              </a:rPr>
              <a:t>Health Care System</a:t>
            </a:r>
            <a:endParaRPr lang="en-US" sz="1000">
              <a:ea typeface="Calibri" pitchFamily="34" charset="0"/>
              <a:cs typeface="Times New Roman" pitchFamily="18" charset="0"/>
            </a:endParaRPr>
          </a:p>
          <a:p>
            <a:pPr algn="ctr" defTabSz="914400" eaLnBrk="0" hangingPunct="0"/>
            <a:r>
              <a:rPr lang="en-US" sz="900">
                <a:latin typeface="Calibri" pitchFamily="34" charset="0"/>
                <a:ea typeface="Calibri" pitchFamily="34" charset="0"/>
                <a:cs typeface="Times New Roman" pitchFamily="18" charset="0"/>
              </a:rPr>
              <a:t>Priorities, Resources, Guidelines, etc.</a:t>
            </a:r>
          </a:p>
          <a:p>
            <a:pPr algn="ctr" defTabSz="914400" eaLnBrk="0" hangingPunct="0"/>
            <a:endParaRPr lang="en-US" sz="1000">
              <a:ea typeface="Calibri" pitchFamily="34" charset="0"/>
              <a:cs typeface="Times New Roman" pitchFamily="18" charset="0"/>
            </a:endParaRPr>
          </a:p>
          <a:p>
            <a:pPr algn="ctr" defTabSz="914400" eaLnBrk="0" hangingPunct="0"/>
            <a:r>
              <a:rPr lang="en-US" sz="900" b="1" u="sng">
                <a:latin typeface="Calibri" pitchFamily="34" charset="0"/>
                <a:ea typeface="Calibri" pitchFamily="34" charset="0"/>
                <a:cs typeface="Times New Roman" pitchFamily="18" charset="0"/>
              </a:rPr>
              <a:t>Patient-Provider Encounters</a:t>
            </a:r>
            <a:endParaRPr lang="en-US" sz="1000">
              <a:ea typeface="Calibri" pitchFamily="34" charset="0"/>
              <a:cs typeface="Times New Roman" pitchFamily="18" charset="0"/>
            </a:endParaRPr>
          </a:p>
          <a:p>
            <a:pPr algn="ctr" defTabSz="914400" eaLnBrk="0" hangingPunct="0"/>
            <a:r>
              <a:rPr lang="en-US" sz="900">
                <a:latin typeface="Calibri" pitchFamily="34" charset="0"/>
                <a:ea typeface="Calibri" pitchFamily="34" charset="0"/>
                <a:cs typeface="Times New Roman" pitchFamily="18" charset="0"/>
              </a:rPr>
              <a:t>Shared Decision-making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3652838" y="5581650"/>
            <a:ext cx="1438275" cy="36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sz="900" b="1" u="sng">
                <a:latin typeface="Calibri" pitchFamily="34" charset="0"/>
                <a:ea typeface="Calibri" pitchFamily="34" charset="0"/>
                <a:cs typeface="Times New Roman" pitchFamily="18" charset="0"/>
              </a:rPr>
              <a:t>Sub-personal/Biological</a:t>
            </a:r>
            <a:endParaRPr lang="en-US" sz="1000">
              <a:ea typeface="Calibri" pitchFamily="34" charset="0"/>
              <a:cs typeface="Times New Roman" pitchFamily="18" charset="0"/>
            </a:endParaRPr>
          </a:p>
          <a:p>
            <a:pPr algn="ctr" defTabSz="914400" eaLnBrk="0" hangingPunct="0"/>
            <a:r>
              <a:rPr lang="en-US" sz="900">
                <a:latin typeface="Calibri" pitchFamily="34" charset="0"/>
                <a:ea typeface="Calibri" pitchFamily="34" charset="0"/>
                <a:cs typeface="Times New Roman" pitchFamily="18" charset="0"/>
              </a:rPr>
              <a:t>Genomics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9465" name="Text Box 31"/>
          <p:cNvSpPr txBox="1">
            <a:spLocks noChangeArrowheads="1"/>
          </p:cNvSpPr>
          <p:nvPr/>
        </p:nvSpPr>
        <p:spPr bwMode="auto">
          <a:xfrm>
            <a:off x="2362200" y="685800"/>
            <a:ext cx="41052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en-US" sz="1400" b="1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2072" name="AutoShape 24"/>
          <p:cNvCxnSpPr>
            <a:cxnSpLocks noChangeShapeType="1"/>
          </p:cNvCxnSpPr>
          <p:nvPr/>
        </p:nvCxnSpPr>
        <p:spPr bwMode="auto">
          <a:xfrm flipH="1">
            <a:off x="2738438" y="2781300"/>
            <a:ext cx="847725" cy="857250"/>
          </a:xfrm>
          <a:prstGeom prst="straightConnector1">
            <a:avLst/>
          </a:prstGeom>
          <a:noFill/>
          <a:ln w="19050">
            <a:solidFill>
              <a:srgbClr val="31849B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071" name="AutoShape 23"/>
          <p:cNvCxnSpPr>
            <a:cxnSpLocks noChangeShapeType="1"/>
          </p:cNvCxnSpPr>
          <p:nvPr/>
        </p:nvCxnSpPr>
        <p:spPr bwMode="auto">
          <a:xfrm flipH="1" flipV="1">
            <a:off x="2757488" y="3771900"/>
            <a:ext cx="847725" cy="895350"/>
          </a:xfrm>
          <a:prstGeom prst="straightConnector1">
            <a:avLst/>
          </a:prstGeom>
          <a:noFill/>
          <a:ln w="19050">
            <a:solidFill>
              <a:srgbClr val="31849B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070" name="AutoShape 22"/>
          <p:cNvCxnSpPr>
            <a:cxnSpLocks noChangeShapeType="1"/>
          </p:cNvCxnSpPr>
          <p:nvPr/>
        </p:nvCxnSpPr>
        <p:spPr bwMode="auto">
          <a:xfrm>
            <a:off x="4348163" y="3514725"/>
            <a:ext cx="0" cy="342900"/>
          </a:xfrm>
          <a:prstGeom prst="straightConnector1">
            <a:avLst/>
          </a:prstGeom>
          <a:noFill/>
          <a:ln w="19050">
            <a:solidFill>
              <a:srgbClr val="31849B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069" name="AutoShape 21"/>
          <p:cNvCxnSpPr>
            <a:cxnSpLocks noChangeShapeType="1"/>
          </p:cNvCxnSpPr>
          <p:nvPr/>
        </p:nvCxnSpPr>
        <p:spPr bwMode="auto">
          <a:xfrm>
            <a:off x="4300538" y="2085975"/>
            <a:ext cx="0" cy="228600"/>
          </a:xfrm>
          <a:prstGeom prst="straightConnector1">
            <a:avLst/>
          </a:prstGeom>
          <a:noFill/>
          <a:ln w="19050">
            <a:solidFill>
              <a:srgbClr val="31849B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9470" name="AutoShape 33"/>
          <p:cNvCxnSpPr>
            <a:cxnSpLocks noChangeShapeType="1"/>
          </p:cNvCxnSpPr>
          <p:nvPr/>
        </p:nvCxnSpPr>
        <p:spPr bwMode="auto">
          <a:xfrm>
            <a:off x="7824788" y="1714500"/>
            <a:ext cx="0" cy="41529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9471" name="AutoShape 34"/>
          <p:cNvCxnSpPr>
            <a:cxnSpLocks noChangeShapeType="1"/>
          </p:cNvCxnSpPr>
          <p:nvPr/>
        </p:nvCxnSpPr>
        <p:spPr bwMode="auto">
          <a:xfrm flipV="1">
            <a:off x="990600" y="1657350"/>
            <a:ext cx="0" cy="42100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9472" name="Text Box 30"/>
          <p:cNvSpPr txBox="1">
            <a:spLocks noChangeArrowheads="1"/>
          </p:cNvSpPr>
          <p:nvPr/>
        </p:nvSpPr>
        <p:spPr bwMode="auto">
          <a:xfrm rot="-5400000">
            <a:off x="85725" y="3343275"/>
            <a:ext cx="15097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r>
              <a:rPr lang="en-US" sz="1000">
                <a:latin typeface="Calibri" pitchFamily="34" charset="0"/>
                <a:ea typeface="Calibri" pitchFamily="34" charset="0"/>
                <a:cs typeface="Times New Roman" pitchFamily="18" charset="0"/>
              </a:rPr>
              <a:t>Breadth of Impact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9473" name="Text Box 1"/>
          <p:cNvSpPr txBox="1">
            <a:spLocks noChangeArrowheads="1"/>
          </p:cNvSpPr>
          <p:nvPr/>
        </p:nvSpPr>
        <p:spPr bwMode="auto">
          <a:xfrm rot="5400000">
            <a:off x="6798469" y="3721894"/>
            <a:ext cx="2209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r>
              <a:rPr lang="en-US" sz="1000">
                <a:latin typeface="Calibri" pitchFamily="34" charset="0"/>
                <a:ea typeface="Calibri" pitchFamily="34" charset="0"/>
                <a:cs typeface="Times New Roman" pitchFamily="18" charset="0"/>
              </a:rPr>
              <a:t>Malleability in Short Timeframe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 rot="-2636340">
            <a:off x="1897063" y="2292350"/>
            <a:ext cx="8953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Community Building Infrastructure;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 rot="-2685614">
            <a:off x="2060575" y="2581275"/>
            <a:ext cx="12668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Regulations, resources on food, tobacco, transportation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 rot="-2848441">
            <a:off x="2817813" y="3152775"/>
            <a:ext cx="8953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Feedback, Monitoring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 rot="2778022">
            <a:off x="2437606" y="4272757"/>
            <a:ext cx="145573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Social Norms</a:t>
            </a:r>
            <a:b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Transportation Programs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2064" name="AutoShape 16"/>
          <p:cNvCxnSpPr>
            <a:cxnSpLocks noChangeShapeType="1"/>
          </p:cNvCxnSpPr>
          <p:nvPr/>
        </p:nvCxnSpPr>
        <p:spPr bwMode="auto">
          <a:xfrm>
            <a:off x="4348163" y="5257800"/>
            <a:ext cx="0" cy="228600"/>
          </a:xfrm>
          <a:prstGeom prst="straightConnector1">
            <a:avLst/>
          </a:prstGeom>
          <a:noFill/>
          <a:ln w="19050">
            <a:solidFill>
              <a:srgbClr val="31849B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4278313" y="2079625"/>
            <a:ext cx="12096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Incentives, Coverage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 rot="2865667">
            <a:off x="4995863" y="3170238"/>
            <a:ext cx="895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Public Reporting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 rot="-2748087">
            <a:off x="5244307" y="4142581"/>
            <a:ext cx="10906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Personal Health Records (PHR) 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 rot="2767395">
            <a:off x="5178425" y="2962275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Interoperable EMRs and PHRs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 rot="2799762">
            <a:off x="5838826" y="2352675"/>
            <a:ext cx="895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Monopolies</a:t>
            </a:r>
            <a:b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vs. </a:t>
            </a:r>
            <a:b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Open Access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2058" name="AutoShape 10"/>
          <p:cNvCxnSpPr>
            <a:cxnSpLocks noChangeShapeType="1"/>
          </p:cNvCxnSpPr>
          <p:nvPr/>
        </p:nvCxnSpPr>
        <p:spPr bwMode="auto">
          <a:xfrm flipH="1" flipV="1">
            <a:off x="5148263" y="2828925"/>
            <a:ext cx="847725" cy="895350"/>
          </a:xfrm>
          <a:prstGeom prst="straightConnector1">
            <a:avLst/>
          </a:prstGeom>
          <a:noFill/>
          <a:ln w="19050">
            <a:solidFill>
              <a:srgbClr val="31849B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057" name="AutoShape 9"/>
          <p:cNvCxnSpPr>
            <a:cxnSpLocks noChangeShapeType="1"/>
          </p:cNvCxnSpPr>
          <p:nvPr/>
        </p:nvCxnSpPr>
        <p:spPr bwMode="auto">
          <a:xfrm flipH="1">
            <a:off x="1976438" y="2185988"/>
            <a:ext cx="1038225" cy="1057275"/>
          </a:xfrm>
          <a:prstGeom prst="straightConnector1">
            <a:avLst/>
          </a:prstGeom>
          <a:noFill/>
          <a:ln w="19050">
            <a:solidFill>
              <a:srgbClr val="31849B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056" name="AutoShape 8"/>
          <p:cNvCxnSpPr>
            <a:cxnSpLocks noChangeShapeType="1"/>
          </p:cNvCxnSpPr>
          <p:nvPr/>
        </p:nvCxnSpPr>
        <p:spPr bwMode="auto">
          <a:xfrm flipH="1" flipV="1">
            <a:off x="2081213" y="4143375"/>
            <a:ext cx="1504950" cy="1571625"/>
          </a:xfrm>
          <a:prstGeom prst="straightConnector1">
            <a:avLst/>
          </a:prstGeom>
          <a:noFill/>
          <a:ln w="19050">
            <a:solidFill>
              <a:srgbClr val="31849B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055" name="AutoShape 7"/>
          <p:cNvCxnSpPr>
            <a:cxnSpLocks noChangeShapeType="1"/>
          </p:cNvCxnSpPr>
          <p:nvPr/>
        </p:nvCxnSpPr>
        <p:spPr bwMode="auto">
          <a:xfrm flipH="1">
            <a:off x="5148263" y="4143375"/>
            <a:ext cx="1628775" cy="1657350"/>
          </a:xfrm>
          <a:prstGeom prst="straightConnector1">
            <a:avLst/>
          </a:prstGeom>
          <a:noFill/>
          <a:ln w="19050">
            <a:solidFill>
              <a:srgbClr val="31849B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054" name="AutoShape 6"/>
          <p:cNvCxnSpPr>
            <a:cxnSpLocks noChangeShapeType="1"/>
          </p:cNvCxnSpPr>
          <p:nvPr/>
        </p:nvCxnSpPr>
        <p:spPr bwMode="auto">
          <a:xfrm flipH="1">
            <a:off x="5138738" y="3838575"/>
            <a:ext cx="847725" cy="857250"/>
          </a:xfrm>
          <a:prstGeom prst="straightConnector1">
            <a:avLst/>
          </a:prstGeom>
          <a:noFill/>
          <a:ln w="19050">
            <a:solidFill>
              <a:srgbClr val="31849B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053" name="AutoShape 5"/>
          <p:cNvCxnSpPr>
            <a:cxnSpLocks noChangeShapeType="1"/>
          </p:cNvCxnSpPr>
          <p:nvPr/>
        </p:nvCxnSpPr>
        <p:spPr bwMode="auto">
          <a:xfrm flipH="1" flipV="1">
            <a:off x="5605463" y="2185988"/>
            <a:ext cx="1000125" cy="1057275"/>
          </a:xfrm>
          <a:prstGeom prst="straightConnector1">
            <a:avLst/>
          </a:prstGeom>
          <a:noFill/>
          <a:ln w="19050">
            <a:solidFill>
              <a:srgbClr val="31849B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538538" y="3448050"/>
            <a:ext cx="781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Tracking, Monitoring Progress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343400" y="3495675"/>
            <a:ext cx="5810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Action Plans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295775" y="5257800"/>
            <a:ext cx="11144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Genetic Counseling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9493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94" name="Rectangle 3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/>
            <a:endParaRPr lang="en-US" sz="1400" b="1"/>
          </a:p>
          <a:p>
            <a:pPr defTabSz="914400" eaLnBrk="0" hangingPunct="0"/>
            <a:r>
              <a:rPr lang="en-US" sz="1400" b="1"/>
              <a:t> </a:t>
            </a:r>
            <a:endParaRPr lang="en-US" sz="1000"/>
          </a:p>
          <a:p>
            <a:pPr defTabSz="914400" eaLnBrk="0" hangingPunct="0"/>
            <a:endParaRPr lang="en-US"/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 rot="2880908">
            <a:off x="2832101" y="3919537"/>
            <a:ext cx="895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Community programs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 rot="-2795544">
            <a:off x="5738018" y="4717257"/>
            <a:ext cx="1090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Personal Health Records (PHR); </a:t>
            </a:r>
            <a:b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Social Media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 rot="-2657544">
            <a:off x="4940300" y="3924300"/>
            <a:ext cx="11271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sz="900">
                <a:solidFill>
                  <a:srgbClr val="595959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mHealth (mobile) devices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9498" name="Title 42"/>
          <p:cNvSpPr>
            <a:spLocks noGrp="1"/>
          </p:cNvSpPr>
          <p:nvPr>
            <p:ph type="title"/>
          </p:nvPr>
        </p:nvSpPr>
        <p:spPr>
          <a:xfrm>
            <a:off x="1123950" y="25400"/>
            <a:ext cx="7553325" cy="1143000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bg1"/>
                </a:solidFill>
                <a:ea typeface="Calibri" pitchFamily="34" charset="0"/>
                <a:cs typeface="Times New Roman" pitchFamily="18" charset="0"/>
              </a:rPr>
              <a:t>Opportunities for Integrating Across Levels</a:t>
            </a:r>
            <a:endParaRPr lang="en-US" sz="3200" smtClean="0">
              <a:solidFill>
                <a:schemeClr val="bg1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4" name="Slide Number Placeholder 4"/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/>
          <a:p>
            <a:pPr algn="ctr">
              <a:defRPr/>
            </a:pPr>
            <a:fld id="{6553255C-7728-4CC9-8902-CE13682F5CE7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15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0" grpId="0" animBg="1"/>
      <p:bldP spid="2077" grpId="0" animBg="1"/>
      <p:bldP spid="2076" grpId="0" animBg="1"/>
      <p:bldP spid="2075" grpId="0" animBg="1"/>
      <p:bldP spid="2074" grpId="0" animBg="1"/>
      <p:bldP spid="2073" grpId="0" animBg="1"/>
      <p:bldP spid="2072" grpId="0" animBg="1"/>
      <p:bldP spid="2071" grpId="0" animBg="1"/>
      <p:bldP spid="2070" grpId="0" animBg="1"/>
      <p:bldP spid="2069" grpId="0" animBg="1"/>
      <p:bldP spid="2068" grpId="0"/>
      <p:bldP spid="2067" grpId="0"/>
      <p:bldP spid="2066" grpId="0"/>
      <p:bldP spid="2065" grpId="0"/>
      <p:bldP spid="2064" grpId="0" animBg="1"/>
      <p:bldP spid="2063" grpId="0"/>
      <p:bldP spid="2062" grpId="0"/>
      <p:bldP spid="2061" grpId="0"/>
      <p:bldP spid="2060" grpId="0"/>
      <p:bldP spid="2059" grpId="0"/>
      <p:bldP spid="2058" grpId="0" animBg="1"/>
      <p:bldP spid="2057" grpId="0" animBg="1"/>
      <p:bldP spid="2056" grpId="0" animBg="1"/>
      <p:bldP spid="2055" grpId="0" animBg="1"/>
      <p:bldP spid="2054" grpId="0" animBg="1"/>
      <p:bldP spid="2053" grpId="0" animBg="1"/>
      <p:bldP spid="2052" grpId="0"/>
      <p:bldP spid="2051" grpId="0"/>
      <p:bldP spid="2050" grpId="0"/>
      <p:bldP spid="39" grpId="0"/>
      <p:bldP spid="40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782763" y="917575"/>
            <a:ext cx="6407150" cy="4813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>
              <a:lnSpc>
                <a:spcPct val="140000"/>
              </a:lnSpc>
            </a:pPr>
            <a:r>
              <a:rPr lang="en-US" sz="3600" b="1" i="1">
                <a:solidFill>
                  <a:schemeClr val="accent2"/>
                </a:solidFill>
                <a:latin typeface="Calibri" pitchFamily="34" charset="0"/>
              </a:rPr>
              <a:t>“The significant problems we face cannot be solved by the same level of thinking that created them.”</a:t>
            </a:r>
          </a:p>
          <a:p>
            <a:pPr algn="r"/>
            <a:endParaRPr lang="en-US" sz="3600" b="1" i="1">
              <a:latin typeface="Calibri" pitchFamily="34" charset="0"/>
            </a:endParaRPr>
          </a:p>
          <a:p>
            <a:pPr algn="r"/>
            <a:r>
              <a:rPr lang="en-US" sz="3600" b="1" i="1">
                <a:latin typeface="Calibri" pitchFamily="34" charset="0"/>
              </a:rPr>
              <a:t>A. Einstein</a:t>
            </a:r>
          </a:p>
          <a:p>
            <a:pPr algn="ctr"/>
            <a:endParaRPr lang="en-US" sz="3600" b="1" i="1">
              <a:latin typeface="Calibri" pitchFamily="34" charset="0"/>
            </a:endParaRP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75285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/>
          <a:p>
            <a:pPr algn="ctr">
              <a:defRPr/>
            </a:pPr>
            <a:fld id="{5326F0BE-8467-436A-AD1A-2A0CE679EE50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16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1300"/>
            <a:ext cx="9144000" cy="611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fld id="{4FBAC50A-77A7-4D2E-A3C2-E41DD0C8E790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3" y="58738"/>
            <a:ext cx="7583487" cy="1143000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bg1"/>
                </a:solidFill>
              </a:rPr>
              <a:t>Implementation and Dissemination Research Characteristics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7A48F-EA77-443D-BE3F-4FE71D1E6D27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03313" y="1447800"/>
            <a:ext cx="7583487" cy="4572000"/>
          </a:xfrm>
        </p:spPr>
        <p:txBody>
          <a:bodyPr/>
          <a:lstStyle/>
          <a:p>
            <a:pPr eaLnBrk="1" hangingPunct="1">
              <a:spcBef>
                <a:spcPct val="80000"/>
              </a:spcBef>
              <a:buFont typeface="Arial" charset="0"/>
              <a:buChar char="•"/>
            </a:pPr>
            <a:r>
              <a:rPr lang="en-US" sz="3000" smtClean="0"/>
              <a:t>Contextual</a:t>
            </a:r>
          </a:p>
          <a:p>
            <a:pPr eaLnBrk="1" hangingPunct="1">
              <a:spcBef>
                <a:spcPct val="80000"/>
              </a:spcBef>
              <a:buFont typeface="Arial" charset="0"/>
              <a:buChar char="•"/>
            </a:pPr>
            <a:r>
              <a:rPr lang="en-US" sz="3000" smtClean="0"/>
              <a:t>Complex</a:t>
            </a:r>
          </a:p>
          <a:p>
            <a:pPr eaLnBrk="1" hangingPunct="1">
              <a:spcBef>
                <a:spcPct val="80000"/>
              </a:spcBef>
              <a:buFont typeface="Arial" charset="0"/>
              <a:buChar char="•"/>
            </a:pPr>
            <a:r>
              <a:rPr lang="en-US" sz="3000" smtClean="0"/>
              <a:t>Multi-component programs and policies</a:t>
            </a:r>
          </a:p>
          <a:p>
            <a:pPr eaLnBrk="1" hangingPunct="1">
              <a:spcBef>
                <a:spcPct val="80000"/>
              </a:spcBef>
              <a:buFont typeface="Arial" charset="0"/>
              <a:buChar char="•"/>
            </a:pPr>
            <a:r>
              <a:rPr lang="en-US" sz="3000" smtClean="0"/>
              <a:t>Non-linear</a:t>
            </a:r>
          </a:p>
          <a:p>
            <a:pPr eaLnBrk="1" hangingPunct="1">
              <a:spcBef>
                <a:spcPct val="80000"/>
              </a:spcBef>
              <a:buFont typeface="Arial" charset="0"/>
              <a:buChar char="•"/>
            </a:pPr>
            <a:r>
              <a:rPr lang="en-US" sz="3000" smtClean="0"/>
              <a:t>Transdisciplinary</a:t>
            </a:r>
          </a:p>
          <a:p>
            <a:pPr eaLnBrk="1" hangingPunct="1">
              <a:spcBef>
                <a:spcPct val="80000"/>
              </a:spcBef>
              <a:buFont typeface="Arial" charset="0"/>
              <a:buChar char="•"/>
            </a:pPr>
            <a:r>
              <a:rPr lang="en-US" sz="3000" smtClean="0"/>
              <a:t>Multi-level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3" name="Picture 5" descr="THE+E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1336675"/>
            <a:ext cx="62865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534" name="WordArt 6"/>
          <p:cNvSpPr>
            <a:spLocks noChangeArrowheads="1" noChangeShapeType="1" noTextEdit="1"/>
          </p:cNvSpPr>
          <p:nvPr/>
        </p:nvSpPr>
        <p:spPr bwMode="auto">
          <a:xfrm>
            <a:off x="3690938" y="4926013"/>
            <a:ext cx="1762125" cy="103981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en-US" sz="4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A28E6A"/>
                </a:solidFill>
                <a:latin typeface="Impact"/>
              </a:rPr>
              <a:t>THE END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/>
          <a:p>
            <a:pPr algn="ctr">
              <a:defRPr/>
            </a:pPr>
            <a:fld id="{7E3F3204-2566-4FDE-BB06-B2E6DAE80179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19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1114425" y="85725"/>
            <a:ext cx="7572375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1114425" y="1447800"/>
            <a:ext cx="7572375" cy="4992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900" smtClean="0"/>
              <a:t>Multidisciplinary team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900" smtClean="0"/>
              <a:t>Multiple iterations of literature searches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z="2200" smtClean="0"/>
              <a:t>Designed to include the breadth of the field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z="2200" smtClean="0"/>
              <a:t>Concentrated on cancer control continuum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z="2200" smtClean="0"/>
              <a:t>Included other fields</a:t>
            </a:r>
            <a:r>
              <a:rPr lang="en-US" sz="2100" smtClean="0"/>
              <a:t> </a:t>
            </a:r>
            <a:r>
              <a:rPr lang="en-US" sz="1800" smtClean="0"/>
              <a:t>(particular cardiovascular disease studies)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900" smtClean="0"/>
              <a:t>Developed a matrix of article types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900" smtClean="0"/>
              <a:t>Immersion at O’Hare Airport hotel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200" smtClean="0"/>
              <a:t>Characterize how multilevel research currently is conceptualized and implemented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200" smtClean="0"/>
              <a:t>Described illustrative examples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200" smtClean="0"/>
              <a:t>Identified opportunities for MLI to advance cancer control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/>
          <a:p>
            <a:pPr algn="ctr">
              <a:defRPr/>
            </a:pPr>
            <a:fld id="{314354AA-9AD2-4480-8805-183CA839FC0E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2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082675" y="69850"/>
            <a:ext cx="8061325" cy="1073150"/>
          </a:xfrm>
        </p:spPr>
        <p:txBody>
          <a:bodyPr/>
          <a:lstStyle/>
          <a:p>
            <a:pPr eaLnBrk="1" hangingPunct="1"/>
            <a:r>
              <a:rPr lang="en-US" sz="3700" b="1" smtClean="0">
                <a:solidFill>
                  <a:schemeClr val="bg1"/>
                </a:solidFill>
              </a:rPr>
              <a:t>Threads of Shared Thinking &amp; Research</a:t>
            </a:r>
            <a:endParaRPr lang="en-US" sz="3700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082675" y="1212850"/>
            <a:ext cx="7604125" cy="545465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z="3000" smtClean="0"/>
              <a:t>Contextualized single-level studies                  </a:t>
            </a:r>
            <a:r>
              <a:rPr lang="en-US" sz="2400" smtClean="0"/>
              <a:t>intervene at the person/patient or provider/practice, but consider other contextually-important levels </a:t>
            </a:r>
            <a:endParaRPr lang="en-US" sz="3000" smtClean="0"/>
          </a:p>
          <a:p>
            <a:pPr eaLnBrk="1" hangingPunct="1">
              <a:spcBef>
                <a:spcPct val="60000"/>
              </a:spcBef>
            </a:pPr>
            <a:r>
              <a:rPr lang="en-US" sz="3000" smtClean="0"/>
              <a:t>Health care systems research </a:t>
            </a:r>
            <a:r>
              <a:rPr lang="en-US" sz="2400" smtClean="0"/>
              <a:t>                                        includes individual, practice &amp; system levels, and sometimes considers community or policy factors </a:t>
            </a:r>
            <a:endParaRPr lang="en-US" sz="3000" smtClean="0"/>
          </a:p>
          <a:p>
            <a:pPr eaLnBrk="1" hangingPunct="1">
              <a:spcBef>
                <a:spcPct val="60000"/>
              </a:spcBef>
            </a:pPr>
            <a:r>
              <a:rPr lang="en-US" sz="3000" smtClean="0"/>
              <a:t>Community-wide studies</a:t>
            </a:r>
            <a:r>
              <a:rPr lang="en-US" smtClean="0"/>
              <a:t>                                                    </a:t>
            </a:r>
            <a:r>
              <a:rPr lang="en-US" sz="2400" smtClean="0"/>
              <a:t>public health perspective, often including nested            health care system, practice, family, person levels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sz="2200" smtClean="0"/>
              <a:t>Community heart studies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sz="2200" smtClean="0"/>
              <a:t>Community cancer control studies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/>
          <a:p>
            <a:pPr algn="ctr">
              <a:defRPr/>
            </a:pPr>
            <a:fld id="{6D8CFCFC-DDD4-4CD7-8256-8EA75B87A106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3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1082675" y="69850"/>
            <a:ext cx="7604125" cy="1143000"/>
          </a:xfrm>
        </p:spPr>
        <p:txBody>
          <a:bodyPr/>
          <a:lstStyle/>
          <a:p>
            <a:pPr eaLnBrk="1" hangingPunct="1"/>
            <a:r>
              <a:rPr lang="en-US" sz="3800" b="1" smtClean="0">
                <a:solidFill>
                  <a:schemeClr val="bg1"/>
                </a:solidFill>
              </a:rPr>
              <a:t>Observations from the Literature</a:t>
            </a:r>
            <a:endParaRPr lang="en-US" sz="3800" smtClean="0"/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082675" y="1212850"/>
            <a:ext cx="7604125" cy="5454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Multilevel interventions are context-dependent,    but context is reported inadequately in most reports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Typically, less than 3 levels are reported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Theory, models and interventions are not well integrated in reports/studies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Most focused on prevention and screening;                      </a:t>
            </a:r>
            <a:r>
              <a:rPr lang="en-US" u="sng" smtClean="0"/>
              <a:t> </a:t>
            </a:r>
            <a:r>
              <a:rPr lang="en-US" sz="2400" smtClean="0"/>
              <a:t>seldom on diagnosis, treatment, survivorship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Reporting of temporal issues is limited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Many glimmers of potential of MLI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sz="2200" smtClean="0"/>
              <a:t>Thought pieces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sz="2200" smtClean="0"/>
              <a:t>Theory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sz="2200" smtClean="0"/>
              <a:t>Empirical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/>
          <a:p>
            <a:pPr algn="ctr">
              <a:defRPr/>
            </a:pPr>
            <a:fld id="{7E16E4A1-729C-4013-8EB3-D7546957D2A1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4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1114425" y="85725"/>
            <a:ext cx="7572375" cy="973138"/>
          </a:xfrm>
        </p:spPr>
        <p:txBody>
          <a:bodyPr/>
          <a:lstStyle/>
          <a:p>
            <a:pPr eaLnBrk="1" hangingPunct="1"/>
            <a:r>
              <a:rPr lang="en-US" sz="4300" b="1" smtClean="0">
                <a:solidFill>
                  <a:schemeClr val="bg1"/>
                </a:solidFill>
              </a:rPr>
              <a:t>Opportunities</a:t>
            </a:r>
          </a:p>
        </p:txBody>
      </p:sp>
      <p:sp>
        <p:nvSpPr>
          <p:cNvPr id="9219" name="Rectangle 5"/>
          <p:cNvSpPr>
            <a:spLocks noGrp="1"/>
          </p:cNvSpPr>
          <p:nvPr>
            <p:ph type="body" idx="1"/>
          </p:nvPr>
        </p:nvSpPr>
        <p:spPr>
          <a:xfrm>
            <a:off x="1279525" y="1447800"/>
            <a:ext cx="7407275" cy="4572000"/>
          </a:xfrm>
        </p:spPr>
        <p:txBody>
          <a:bodyPr/>
          <a:lstStyle/>
          <a:p>
            <a:pPr eaLnBrk="1" hangingPunct="1">
              <a:spcBef>
                <a:spcPts val="3100"/>
              </a:spcBef>
            </a:pPr>
            <a:r>
              <a:rPr lang="en-US" sz="3200" smtClean="0"/>
              <a:t>Design</a:t>
            </a:r>
          </a:p>
          <a:p>
            <a:pPr eaLnBrk="1" hangingPunct="1">
              <a:spcBef>
                <a:spcPts val="3100"/>
              </a:spcBef>
            </a:pPr>
            <a:r>
              <a:rPr lang="en-US" sz="3200" smtClean="0"/>
              <a:t>Analysis</a:t>
            </a:r>
          </a:p>
          <a:p>
            <a:pPr eaLnBrk="1" hangingPunct="1">
              <a:spcBef>
                <a:spcPts val="3100"/>
              </a:spcBef>
            </a:pPr>
            <a:r>
              <a:rPr lang="en-US" sz="3200" smtClean="0"/>
              <a:t>Dissemination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/>
          <a:p>
            <a:pPr algn="ctr">
              <a:defRPr/>
            </a:pPr>
            <a:fld id="{4C5EB13D-909D-40CC-9790-5BA1C2313B27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5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1103313" y="11113"/>
            <a:ext cx="7583487" cy="1143000"/>
          </a:xfrm>
        </p:spPr>
        <p:txBody>
          <a:bodyPr/>
          <a:lstStyle/>
          <a:p>
            <a:pPr eaLnBrk="1" hangingPunct="1"/>
            <a:r>
              <a:rPr lang="en-US" b="1" u="sng" smtClean="0">
                <a:solidFill>
                  <a:schemeClr val="bg1"/>
                </a:solidFill>
              </a:rPr>
              <a:t>Design</a:t>
            </a:r>
            <a:r>
              <a:rPr lang="en-US" sz="3400" smtClean="0"/>
              <a:t>    Greater attention to:</a:t>
            </a:r>
            <a:r>
              <a:rPr lang="en-US" b="1" u="sng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66825" y="1447800"/>
            <a:ext cx="7419975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900" smtClean="0"/>
              <a:t>Contextual factors across</a:t>
            </a:r>
          </a:p>
          <a:p>
            <a:pPr marL="742950" lvl="1" indent="-285750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300" smtClean="0"/>
              <a:t>Levels</a:t>
            </a:r>
          </a:p>
          <a:p>
            <a:pPr marL="742950" lvl="1" indent="-285750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300" smtClean="0"/>
              <a:t>Time</a:t>
            </a:r>
          </a:p>
          <a:p>
            <a:pPr eaLnBrk="1" hangingPunct="1">
              <a:lnSpc>
                <a:spcPct val="95000"/>
              </a:lnSpc>
              <a:spcBef>
                <a:spcPct val="45000"/>
              </a:spcBef>
            </a:pPr>
            <a:r>
              <a:rPr lang="en-US" sz="2900" smtClean="0"/>
              <a:t>Rapid learning designs that evolve over time</a:t>
            </a:r>
          </a:p>
          <a:p>
            <a:pPr marL="742950" lvl="1" indent="-285750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300" smtClean="0"/>
              <a:t>Dynamic</a:t>
            </a:r>
          </a:p>
          <a:p>
            <a:pPr marL="742950" lvl="1" indent="-285750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300" smtClean="0"/>
              <a:t>Adaptive</a:t>
            </a:r>
          </a:p>
          <a:p>
            <a:pPr marL="742950" lvl="1" indent="-285750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300" smtClean="0"/>
              <a:t>Emergent</a:t>
            </a:r>
          </a:p>
          <a:p>
            <a:pPr eaLnBrk="1" hangingPunct="1">
              <a:lnSpc>
                <a:spcPct val="95000"/>
              </a:lnSpc>
              <a:spcBef>
                <a:spcPct val="45000"/>
              </a:spcBef>
            </a:pPr>
            <a:r>
              <a:rPr lang="en-US" sz="2900" smtClean="0"/>
              <a:t>Interfaces across and within levels</a:t>
            </a:r>
          </a:p>
          <a:p>
            <a:pPr eaLnBrk="1" hangingPunct="1">
              <a:lnSpc>
                <a:spcPct val="95000"/>
              </a:lnSpc>
              <a:spcBef>
                <a:spcPct val="45000"/>
              </a:spcBef>
            </a:pPr>
            <a:r>
              <a:rPr lang="en-US" sz="2900" smtClean="0"/>
              <a:t>Specifying levels affecting the phenomena under study  </a:t>
            </a:r>
            <a:r>
              <a:rPr lang="en-US" sz="2200" smtClean="0"/>
              <a:t>(even if they are not the focus of the study)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</a:pPr>
            <a:endParaRPr lang="en-US" sz="2200" smtClean="0"/>
          </a:p>
          <a:p>
            <a:pPr eaLnBrk="1" hangingPunct="1">
              <a:lnSpc>
                <a:spcPct val="60000"/>
              </a:lnSpc>
            </a:pPr>
            <a:endParaRPr lang="en-US" sz="2300" smtClean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/>
          <a:p>
            <a:pPr algn="ctr">
              <a:defRPr/>
            </a:pPr>
            <a:fld id="{4C14A729-BC81-4B1B-B259-207AE5F8683F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6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03313" y="11113"/>
            <a:ext cx="7583487" cy="1143000"/>
          </a:xfrm>
        </p:spPr>
        <p:txBody>
          <a:bodyPr/>
          <a:lstStyle/>
          <a:p>
            <a:pPr eaLnBrk="1" hangingPunct="1"/>
            <a:r>
              <a:rPr lang="en-US" b="1" u="sng" smtClean="0">
                <a:solidFill>
                  <a:schemeClr val="bg1"/>
                </a:solidFill>
              </a:rPr>
              <a:t>Analysis</a:t>
            </a:r>
            <a:r>
              <a:rPr lang="en-US" b="1" smtClean="0">
                <a:solidFill>
                  <a:schemeClr val="bg1"/>
                </a:solidFill>
              </a:rPr>
              <a:t>   </a:t>
            </a:r>
            <a:r>
              <a:rPr lang="en-US" sz="3600" smtClean="0"/>
              <a:t>Greater attention to:</a:t>
            </a:r>
            <a:r>
              <a:rPr lang="en-US" b="1" u="sng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1103313" y="1447800"/>
            <a:ext cx="8040687" cy="5219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3000" smtClean="0"/>
              <a:t>Evaluate both process and outcomes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3000" smtClean="0"/>
              <a:t>Capture, but move beyond measures of central tendency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3000" smtClean="0"/>
              <a:t>Use multi-method approaches that</a:t>
            </a:r>
            <a:r>
              <a:rPr lang="en-US" sz="2500" smtClean="0"/>
              <a:t>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mtClean="0"/>
              <a:t>Integrate </a:t>
            </a:r>
            <a:r>
              <a:rPr lang="en-US" i="1" smtClean="0"/>
              <a:t>quantitative modeling</a:t>
            </a:r>
            <a:r>
              <a:rPr lang="en-US" smtClean="0"/>
              <a:t> across multiple levels     where relevant quantitative data can be generated, </a:t>
            </a:r>
            <a:r>
              <a:rPr lang="en-US" b="1" smtClean="0"/>
              <a:t>and</a:t>
            </a:r>
            <a:r>
              <a:rPr lang="en-US" smtClean="0"/>
              <a:t>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i="1" smtClean="0"/>
              <a:t>Qualitative methods</a:t>
            </a:r>
            <a:r>
              <a:rPr lang="en-US" smtClean="0"/>
              <a:t> to evaluate levels with small numbers, and to identify key inter-level processes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3000" smtClean="0"/>
              <a:t>Complex systems and dynamic simulation modeling may provide additional insights where data are sparse</a:t>
            </a:r>
          </a:p>
          <a:p>
            <a:pPr eaLnBrk="1" hangingPunct="1">
              <a:lnSpc>
                <a:spcPct val="70000"/>
              </a:lnSpc>
            </a:pPr>
            <a:endParaRPr lang="en-US" sz="2300" smtClean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/>
          <a:p>
            <a:pPr algn="ctr">
              <a:defRPr/>
            </a:pPr>
            <a:fld id="{B1294631-B075-49F8-8C30-98FAC6A9BA15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7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03313" y="11113"/>
            <a:ext cx="7583487" cy="1143000"/>
          </a:xfrm>
        </p:spPr>
        <p:txBody>
          <a:bodyPr/>
          <a:lstStyle/>
          <a:p>
            <a:pPr eaLnBrk="1" hangingPunct="1"/>
            <a:r>
              <a:rPr lang="en-US" b="1" u="sng" smtClean="0">
                <a:solidFill>
                  <a:schemeClr val="bg1"/>
                </a:solidFill>
              </a:rPr>
              <a:t>Translation</a:t>
            </a:r>
            <a:r>
              <a:rPr lang="en-US" b="1" smtClean="0">
                <a:solidFill>
                  <a:schemeClr val="bg1"/>
                </a:solidFill>
              </a:rPr>
              <a:t>  </a:t>
            </a:r>
            <a:r>
              <a:rPr lang="en-US" sz="3400" smtClean="0"/>
              <a:t>Greater attention to:</a:t>
            </a:r>
            <a:r>
              <a:rPr lang="en-US" b="1" u="sng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1103313" y="1447800"/>
            <a:ext cx="7837487" cy="4940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sz="3000" smtClean="0"/>
              <a:t>Transparent reporting of contextual factors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sz="3000" smtClean="0"/>
              <a:t>Moving beyond fidelity to</a:t>
            </a:r>
            <a:r>
              <a:rPr lang="en-US" sz="2700" smtClean="0"/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2600" smtClean="0"/>
              <a:t>Local adaptation / reinvention / evolution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2600" smtClean="0"/>
              <a:t>Participatory approaches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sz="3000" smtClean="0"/>
              <a:t>How multiple levels interact in context, (vs. in isolation)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sz="3000" smtClean="0"/>
              <a:t>Move beyond sustainable to evolvable interventions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/>
          <a:p>
            <a:pPr algn="ctr">
              <a:defRPr/>
            </a:pPr>
            <a:fld id="{A5956F5C-230F-405A-ACED-6BD13403CDB3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8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An Example</a:t>
            </a:r>
          </a:p>
        </p:txBody>
      </p:sp>
      <p:graphicFrame>
        <p:nvGraphicFramePr>
          <p:cNvPr id="40037" name="Group 101"/>
          <p:cNvGraphicFramePr>
            <a:graphicFrameLocks noGrp="1"/>
          </p:cNvGraphicFramePr>
          <p:nvPr>
            <p:ph idx="1"/>
          </p:nvPr>
        </p:nvGraphicFramePr>
        <p:xfrm>
          <a:off x="1336675" y="2387600"/>
          <a:ext cx="7572375" cy="3230055"/>
        </p:xfrm>
        <a:graphic>
          <a:graphicData uri="http://schemas.openxmlformats.org/drawingml/2006/table">
            <a:tbl>
              <a:tblPr/>
              <a:tblGrid>
                <a:gridCol w="2008188"/>
                <a:gridCol w="5564187"/>
              </a:tblGrid>
              <a:tr h="336550">
                <a:tc>
                  <a:txBody>
                    <a:bodyPr/>
                    <a:lstStyle/>
                    <a:p>
                      <a:pPr marL="273050" marR="0" lvl="0" indent="-27305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Level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Who/What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46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Individual and Family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Low income, pregnant mothers,                and their children &lt;2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Practice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Primary care and home visits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Healthcare System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Multilevel advisory committee included Medicaid representatives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Community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Community organization and town and state government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5" name="Text Box 94"/>
          <p:cNvSpPr txBox="1">
            <a:spLocks noChangeArrowheads="1"/>
          </p:cNvSpPr>
          <p:nvPr/>
        </p:nvSpPr>
        <p:spPr bwMode="auto">
          <a:xfrm>
            <a:off x="1114425" y="5788025"/>
            <a:ext cx="77946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lnSpc>
                <a:spcPct val="95000"/>
              </a:lnSpc>
              <a:spcBef>
                <a:spcPct val="50000"/>
              </a:spcBef>
            </a:pPr>
            <a:r>
              <a:rPr lang="en-US" sz="1700"/>
              <a:t>Margolis PA, Stevens R, Bordley WC, et al. </a:t>
            </a:r>
            <a:r>
              <a:rPr lang="en-US" sz="1700" b="1"/>
              <a:t>From concept to application: the impact of a community-wide intervention to improve the delivery of preventive services to children</a:t>
            </a:r>
            <a:r>
              <a:rPr lang="en-US" sz="1700"/>
              <a:t>. </a:t>
            </a:r>
            <a:r>
              <a:rPr lang="en-US" sz="1700" i="1"/>
              <a:t>Pediatrics. </a:t>
            </a:r>
            <a:r>
              <a:rPr lang="en-US" sz="1700"/>
              <a:t>2001;108(3):E42. </a:t>
            </a:r>
          </a:p>
        </p:txBody>
      </p:sp>
      <p:sp>
        <p:nvSpPr>
          <p:cNvPr id="13336" name="Text Box 126"/>
          <p:cNvSpPr txBox="1">
            <a:spLocks noChangeArrowheads="1"/>
          </p:cNvSpPr>
          <p:nvPr/>
        </p:nvSpPr>
        <p:spPr bwMode="auto">
          <a:xfrm>
            <a:off x="1295400" y="1371600"/>
            <a:ext cx="7572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20000"/>
              </a:spcBef>
            </a:pPr>
            <a:r>
              <a:rPr lang="en-US" sz="2300"/>
              <a:t>   Design:          Observational / intervention</a:t>
            </a:r>
          </a:p>
          <a:p>
            <a:pPr defTabSz="914400">
              <a:spcBef>
                <a:spcPct val="20000"/>
              </a:spcBef>
            </a:pPr>
            <a:r>
              <a:rPr lang="en-US" sz="2300"/>
              <a:t>   Focus:            Preventive services &amp; health behavior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/>
          <a:p>
            <a:pPr algn="ctr">
              <a:defRPr/>
            </a:pPr>
            <a:fld id="{1FDD3EB2-65A3-4676-BBC2-7A55ECEDFE0A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9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4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3E6A7E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769</TotalTime>
  <Words>895</Words>
  <Application>Microsoft Office PowerPoint</Application>
  <PresentationFormat>On-screen Show (4:3)</PresentationFormat>
  <Paragraphs>187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ＭＳ Ｐゴシック</vt:lpstr>
      <vt:lpstr>Calibri</vt:lpstr>
      <vt:lpstr>Wingdings 2</vt:lpstr>
      <vt:lpstr>Times New Roman</vt:lpstr>
      <vt:lpstr>Times</vt:lpstr>
      <vt:lpstr>Equity</vt:lpstr>
      <vt:lpstr>State of the Art and Future Directions in Multilevel Interventions across the Cancer Control Continuum</vt:lpstr>
      <vt:lpstr>Methods</vt:lpstr>
      <vt:lpstr>Threads of Shared Thinking &amp; Research</vt:lpstr>
      <vt:lpstr>Observations from the Literature</vt:lpstr>
      <vt:lpstr>Opportunities</vt:lpstr>
      <vt:lpstr>Design    Greater attention to: </vt:lpstr>
      <vt:lpstr>Analysis   Greater attention to: </vt:lpstr>
      <vt:lpstr>Translation  Greater attention to: </vt:lpstr>
      <vt:lpstr>An Example</vt:lpstr>
      <vt:lpstr>Challenges</vt:lpstr>
      <vt:lpstr>Discussion Questions</vt:lpstr>
      <vt:lpstr>Slide 12</vt:lpstr>
      <vt:lpstr>Extra Slides</vt:lpstr>
      <vt:lpstr>Integrated Dynamic, Multilevel Research-Practice Partnerships Systems Approach</vt:lpstr>
      <vt:lpstr>Opportunities for Integrating Across Levels</vt:lpstr>
      <vt:lpstr>Slide 16</vt:lpstr>
      <vt:lpstr>Slide 17</vt:lpstr>
      <vt:lpstr>Implementation and Dissemination Research Characteristics</vt:lpstr>
      <vt:lpstr>Slide 19</vt:lpstr>
    </vt:vector>
  </TitlesOfParts>
  <Company>NCI Computer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Glasgow, Russ (NIH/NCI) [E]</dc:creator>
  <cp:lastModifiedBy> </cp:lastModifiedBy>
  <cp:revision>32</cp:revision>
  <dcterms:created xsi:type="dcterms:W3CDTF">2011-02-21T16:03:32Z</dcterms:created>
  <dcterms:modified xsi:type="dcterms:W3CDTF">2011-03-04T15:35:50Z</dcterms:modified>
</cp:coreProperties>
</file>