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2" r:id="rId2"/>
    <p:sldId id="301" r:id="rId3"/>
    <p:sldId id="299" r:id="rId4"/>
    <p:sldId id="279" r:id="rId5"/>
    <p:sldId id="307" r:id="rId6"/>
    <p:sldId id="304" r:id="rId7"/>
    <p:sldId id="315" r:id="rId8"/>
    <p:sldId id="305" r:id="rId9"/>
    <p:sldId id="300" r:id="rId10"/>
    <p:sldId id="302" r:id="rId11"/>
    <p:sldId id="317" r:id="rId12"/>
    <p:sldId id="303" r:id="rId13"/>
    <p:sldId id="308" r:id="rId14"/>
    <p:sldId id="309" r:id="rId15"/>
    <p:sldId id="310" r:id="rId16"/>
    <p:sldId id="282" r:id="rId17"/>
    <p:sldId id="298" r:id="rId18"/>
    <p:sldId id="311" r:id="rId19"/>
    <p:sldId id="312" r:id="rId20"/>
    <p:sldId id="3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Edwards" initials="HE" lastIdx="1" clrIdx="0"/>
  <p:cmAuthor id="1" name="lstaub" initials="l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11" autoAdjust="0"/>
  </p:normalViewPr>
  <p:slideViewPr>
    <p:cSldViewPr>
      <p:cViewPr varScale="1">
        <p:scale>
          <a:sx n="47" d="100"/>
          <a:sy n="47" d="100"/>
        </p:scale>
        <p:origin x="-118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91FFD-1E03-4612-B96F-6776C88F3128}" type="datetimeFigureOut">
              <a:rPr lang="en-US" smtClean="0"/>
              <a:pPr/>
              <a:t>3/4/2011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0BDD89-16EF-4915-B3B3-2D911DAB07B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AA9416-7B44-4608-B1C3-287771416A73}" type="datetimeFigureOut">
              <a:rPr lang="en-US" smtClean="0"/>
              <a:pPr/>
              <a:t>3/4/2011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16089-21E1-47E6-BCF0-08F6DE88DB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 paradigm for research design in which level-specific theories drive level specific interventions and result in level specific measurement is inadequate; </a:t>
            </a:r>
            <a:r>
              <a:rPr lang="en-US" sz="1600" b="1" dirty="0" smtClean="0"/>
              <a:t>what is required measurement across levels and statistical methods that consider interdependence of outcomes</a:t>
            </a: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*Paper 2 supports has</a:t>
            </a:r>
            <a:r>
              <a:rPr lang="en-US" baseline="0" dirty="0" smtClean="0"/>
              <a:t> a similar point, such that in </a:t>
            </a:r>
            <a:r>
              <a:rPr lang="en-US" baseline="0" dirty="0" err="1" smtClean="0"/>
              <a:t>multifacated</a:t>
            </a:r>
            <a:r>
              <a:rPr lang="en-US" baseline="0" dirty="0" smtClean="0"/>
              <a:t> interventions it might not be possible to determine which is more effective than the other (</a:t>
            </a:r>
            <a:r>
              <a:rPr lang="en-US" baseline="0" dirty="0" err="1" smtClean="0"/>
              <a:t>Zapka</a:t>
            </a:r>
            <a:r>
              <a:rPr lang="en-US" baseline="0" dirty="0" smtClean="0"/>
              <a:t>, p.19) </a:t>
            </a:r>
            <a:r>
              <a:rPr lang="en-US" sz="1200" dirty="0" smtClean="0"/>
              <a:t>Challenge in obtaining multiple data sources, respondent burden, resource intensive management (Paper 2)</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 work needed to document the cross-level effects, to provide evidence that  complementary/ multi-level interventions may have greater effect than intensive interventions at a single level (comparative effectiveness research) (paper 3)</a:t>
            </a:r>
          </a:p>
          <a:p>
            <a:endParaRPr lang="en-US" dirty="0" smtClean="0"/>
          </a:p>
          <a:p>
            <a:endParaRPr lang="en-US" dirty="0" smtClean="0"/>
          </a:p>
          <a:p>
            <a:endParaRPr lang="en-US" dirty="0" smtClean="0"/>
          </a:p>
          <a:p>
            <a:r>
              <a:rPr lang="en-US" dirty="0" smtClean="0"/>
              <a:t>Papers 1 highlights that no theory has been developed to explain the complex relationships between contextual factors and the behavior</a:t>
            </a:r>
            <a:r>
              <a:rPr lang="en-US" baseline="0" dirty="0" smtClean="0"/>
              <a:t> of those providing or seeking </a:t>
            </a:r>
            <a:r>
              <a:rPr lang="en-US" baseline="0" dirty="0" err="1" smtClean="0"/>
              <a:t>carePaper</a:t>
            </a:r>
            <a:r>
              <a:rPr lang="en-US" baseline="0" dirty="0" smtClean="0"/>
              <a:t> 1)</a:t>
            </a:r>
            <a:endParaRPr lang="en-US" dirty="0" smtClean="0"/>
          </a:p>
          <a:p>
            <a:endParaRPr lang="en-US" dirty="0" smtClean="0"/>
          </a:p>
          <a:p>
            <a:r>
              <a:rPr lang="en-US" dirty="0" smtClean="0"/>
              <a:t>In –depth discussion</a:t>
            </a:r>
            <a:r>
              <a:rPr lang="en-US" baseline="0" dirty="0" smtClean="0"/>
              <a:t> following the next panel discussion (Cleary paper) will highlight the challenges</a:t>
            </a:r>
            <a:r>
              <a:rPr lang="en-US" dirty="0" smtClean="0"/>
              <a:t> regarding the need</a:t>
            </a:r>
            <a:r>
              <a:rPr lang="en-US" baseline="0" dirty="0" smtClean="0"/>
              <a:t> for parallel evolving analysis approaches to reflect the dynamic, and necessary adaptations in intervention overtime</a:t>
            </a:r>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of </a:t>
            </a:r>
            <a:r>
              <a:rPr lang="en-US" dirty="0" err="1" smtClean="0"/>
              <a:t>multimethod</a:t>
            </a:r>
            <a:r>
              <a:rPr lang="en-US" dirty="0" smtClean="0"/>
              <a:t> approaches (qualitative and quantitative methods) is promising in multilevel intervention research w/ highly context-dependent interactions between levels (Paper 3)</a:t>
            </a:r>
          </a:p>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Discovery of improvements in isolated  steps of care (reductionist approach) does not lead to their incorporation into care (Paper 1)</a:t>
            </a:r>
          </a:p>
          <a:p>
            <a:r>
              <a:rPr lang="en-US" sz="1200" dirty="0" smtClean="0"/>
              <a:t>Incorporation into care is resisted or leads to unexpected results because context was not taken into account (Paper 1)</a:t>
            </a:r>
          </a:p>
          <a:p>
            <a:r>
              <a:rPr lang="en-US" sz="1200" dirty="0" err="1" smtClean="0"/>
              <a:t>ReAIM</a:t>
            </a:r>
            <a:r>
              <a:rPr lang="en-US" sz="1200" dirty="0" smtClean="0"/>
              <a:t>, Diffusion of Innovation (Paper 3</a:t>
            </a:r>
            <a:r>
              <a:rPr lang="en-US" dirty="0" smtClean="0"/>
              <a:t>)</a:t>
            </a:r>
          </a:p>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436806-7A82-44B3-ADF5-FD43F8FD1EDA}"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436806-7A82-44B3-ADF5-FD43F8FD1EDA}"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Framework</a:t>
            </a:r>
            <a:r>
              <a:rPr lang="en-US" baseline="0" dirty="0" smtClean="0"/>
              <a:t> on next slide</a:t>
            </a:r>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a:noFill/>
          <a:ln/>
        </p:spPr>
        <p:txBody>
          <a:bodyPr/>
          <a:lstStyle/>
          <a:p>
            <a:pPr eaLnBrk="1" hangingPunct="1">
              <a:spcBef>
                <a:spcPct val="0"/>
              </a:spcBef>
            </a:pPr>
            <a:endParaRPr lang="en-US" smtClean="0"/>
          </a:p>
        </p:txBody>
      </p:sp>
      <p:sp>
        <p:nvSpPr>
          <p:cNvPr id="14340" name="Slide Number Placeholder 3"/>
          <p:cNvSpPr>
            <a:spLocks noGrp="1"/>
          </p:cNvSpPr>
          <p:nvPr>
            <p:ph type="sldNum" sz="quarter" idx="5"/>
          </p:nvPr>
        </p:nvSpPr>
        <p:spPr>
          <a:noFill/>
        </p:spPr>
        <p:txBody>
          <a:bodyPr/>
          <a:lstStyle/>
          <a:p>
            <a:fld id="{21D4B800-65A9-4B81-9B1D-2770173204E6}" type="slidenum">
              <a:rPr lang="en-US" smtClean="0">
                <a:cs typeface="Arial" pitchFamily="34" charset="0"/>
              </a:rPr>
              <a:pPr/>
              <a:t>5</a:t>
            </a:fld>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Family and social influences</a:t>
            </a:r>
          </a:p>
          <a:p>
            <a:r>
              <a:rPr lang="en-US" dirty="0" smtClean="0"/>
              <a:t>Provider level – EMR*</a:t>
            </a:r>
          </a:p>
          <a:p>
            <a:r>
              <a:rPr lang="en-US" dirty="0" smtClean="0"/>
              <a:t>Organizational level – reminder system*</a:t>
            </a:r>
          </a:p>
          <a:p>
            <a:r>
              <a:rPr lang="en-US" dirty="0" smtClean="0"/>
              <a:t>Community level- mass media, church or other social groups, lay health workers</a:t>
            </a:r>
          </a:p>
          <a:p>
            <a:pPr>
              <a:buNone/>
            </a:pPr>
            <a:endParaRPr lang="en-US" dirty="0" smtClean="0"/>
          </a:p>
          <a:p>
            <a:pPr>
              <a:buNone/>
            </a:pPr>
            <a:r>
              <a:rPr lang="en-US" dirty="0" smtClean="0"/>
              <a:t>*How would influences at these levels affect someone without a medical home?</a:t>
            </a:r>
          </a:p>
          <a:p>
            <a:pPr>
              <a:buNone/>
            </a:pPr>
            <a:r>
              <a:rPr lang="en-US" dirty="0" smtClean="0"/>
              <a:t>	</a:t>
            </a:r>
          </a:p>
          <a:p>
            <a:r>
              <a:rPr lang="en-US" dirty="0" smtClean="0"/>
              <a:t>Family and social influences</a:t>
            </a:r>
          </a:p>
          <a:p>
            <a:r>
              <a:rPr lang="en-US" dirty="0" smtClean="0"/>
              <a:t>Provider level – EMR*</a:t>
            </a:r>
          </a:p>
          <a:p>
            <a:r>
              <a:rPr lang="en-US" dirty="0" smtClean="0"/>
              <a:t>Organizational level – reminder system*</a:t>
            </a:r>
          </a:p>
          <a:p>
            <a:r>
              <a:rPr lang="en-US" dirty="0" smtClean="0"/>
              <a:t>Community level- mass media, church or other social groups, lay health workers</a:t>
            </a:r>
          </a:p>
          <a:p>
            <a:pPr>
              <a:buNone/>
            </a:pPr>
            <a:endParaRPr lang="en-US" dirty="0" smtClean="0"/>
          </a:p>
          <a:p>
            <a:pPr>
              <a:buNone/>
            </a:pPr>
            <a:r>
              <a:rPr lang="en-US" dirty="0" smtClean="0"/>
              <a:t>*How would influences at these levels affect someone without a medical home?</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Family and social influences</a:t>
            </a:r>
          </a:p>
          <a:p>
            <a:r>
              <a:rPr lang="en-US" dirty="0" smtClean="0"/>
              <a:t>Provider level – EMR*</a:t>
            </a:r>
          </a:p>
          <a:p>
            <a:r>
              <a:rPr lang="en-US" dirty="0" smtClean="0"/>
              <a:t>Organizational level – reminder system*</a:t>
            </a:r>
          </a:p>
          <a:p>
            <a:r>
              <a:rPr lang="en-US" dirty="0" smtClean="0"/>
              <a:t>Community level- mass media, church or other social groups, lay health workers</a:t>
            </a:r>
          </a:p>
          <a:p>
            <a:pPr>
              <a:buNone/>
            </a:pPr>
            <a:endParaRPr lang="en-US" dirty="0" smtClean="0"/>
          </a:p>
          <a:p>
            <a:pPr>
              <a:buNone/>
            </a:pPr>
            <a:r>
              <a:rPr lang="en-US" dirty="0" smtClean="0"/>
              <a:t>*How would influences at these levels affect someone without a medical home?</a:t>
            </a:r>
          </a:p>
          <a:p>
            <a:endParaRPr lang="en-US" dirty="0" smtClean="0"/>
          </a:p>
          <a:p>
            <a:endParaRPr lang="en-US" dirty="0" smtClean="0"/>
          </a:p>
          <a:p>
            <a:r>
              <a:rPr lang="en-US" sz="1200" dirty="0" smtClean="0"/>
              <a:t>Individual – tailor therapy to biology of tumor</a:t>
            </a:r>
          </a:p>
          <a:p>
            <a:r>
              <a:rPr lang="en-US" sz="1200" dirty="0" smtClean="0"/>
              <a:t>Family and social – family can recognize stress and facilitate use of resources for stress and problems such as weight gain; genetic counseling may help family with concerns about heredity of condition</a:t>
            </a:r>
          </a:p>
          <a:p>
            <a:r>
              <a:rPr lang="en-US" sz="1200" dirty="0" smtClean="0"/>
              <a:t> Provider team and organizational level – communication and planning between primary care and oncology resources</a:t>
            </a:r>
          </a:p>
          <a:p>
            <a:r>
              <a:rPr lang="en-US" sz="1200" dirty="0" smtClean="0"/>
              <a:t>Community level – online resources, support groups, exercise programs for survivors</a:t>
            </a:r>
          </a:p>
          <a:p>
            <a:r>
              <a:rPr lang="en-US" sz="1200" dirty="0" smtClean="0"/>
              <a:t>Policy level – guidelines requiring end-of-treatment summary and care plan </a:t>
            </a:r>
          </a:p>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Contextual influences of care vary across the cancer care continuum</a:t>
            </a:r>
          </a:p>
          <a:p>
            <a:endParaRPr lang="en-US" dirty="0" smtClean="0"/>
          </a:p>
          <a:p>
            <a:endParaRPr lang="en-US" dirty="0" smtClean="0"/>
          </a:p>
          <a:p>
            <a:r>
              <a:rPr lang="en-US" dirty="0" smtClean="0"/>
              <a:t>For example: At the beginning of the continuum of care, the connection between the community and primary care may be critical and the direction of the influence may need to focus primarily on outreach to the community to get them to screening </a:t>
            </a:r>
          </a:p>
          <a:p>
            <a:r>
              <a:rPr lang="en-US" dirty="0" smtClean="0"/>
              <a:t>Whereas In the middle of the continuum when people are being</a:t>
            </a:r>
            <a:r>
              <a:rPr lang="en-US" baseline="0" dirty="0" smtClean="0"/>
              <a:t> treated for cancer, provider teams and organizations become a more important influence</a:t>
            </a:r>
          </a:p>
          <a:p>
            <a:r>
              <a:rPr lang="en-US" baseline="0" dirty="0" smtClean="0"/>
              <a:t>And, as we saw in paper 2 – for people transitioning from cancer care back to primary care, policy recommendation and systems that influence communication between specialists and primary care practitioners is critical</a:t>
            </a:r>
          </a:p>
          <a:p>
            <a:endParaRPr lang="en-US" dirty="0" smtClean="0"/>
          </a:p>
          <a:p>
            <a:r>
              <a:rPr lang="en-US" dirty="0" smtClean="0"/>
              <a:t>In designing multilevel interventions, which levels of care are targeted and the timing of each intervention component are both critical </a:t>
            </a:r>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(after bullet 2) Likely due to funding and publication bias; the majority of empirical reports have been RCTs</a:t>
            </a:r>
          </a:p>
          <a:p>
            <a:r>
              <a:rPr lang="en-US" dirty="0" smtClean="0"/>
              <a:t>paper 3 (Literature review)</a:t>
            </a:r>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Social cognitive theory </a:t>
            </a:r>
            <a:r>
              <a:rPr lang="en-US" sz="1800" kern="1200" dirty="0" smtClean="0">
                <a:solidFill>
                  <a:schemeClr val="tx1"/>
                </a:solidFill>
                <a:latin typeface="+mn-lt"/>
                <a:ea typeface="+mn-ea"/>
                <a:cs typeface="+mn-cs"/>
              </a:rPr>
              <a:t>informs how individuals, their social and built environment and behaviors interact.</a:t>
            </a:r>
            <a:r>
              <a:rPr lang="en-US" sz="1800" kern="1200" baseline="30000" dirty="0" smtClean="0">
                <a:solidFill>
                  <a:schemeClr val="tx1"/>
                </a:solidFill>
                <a:latin typeface="+mn-lt"/>
                <a:ea typeface="+mn-ea"/>
                <a:cs typeface="+mn-cs"/>
              </a:rPr>
              <a:t>18</a:t>
            </a:r>
            <a:r>
              <a:rPr lang="en-US" sz="18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Organizational development theories </a:t>
            </a:r>
            <a:r>
              <a:rPr lang="en-US" sz="1800" kern="1200" dirty="0" smtClean="0">
                <a:solidFill>
                  <a:schemeClr val="tx1"/>
                </a:solidFill>
                <a:latin typeface="+mn-lt"/>
                <a:ea typeface="+mn-ea"/>
                <a:cs typeface="+mn-cs"/>
              </a:rPr>
              <a:t>and organizational theories, such as Stage Theory,</a:t>
            </a:r>
            <a:r>
              <a:rPr lang="en-US" sz="1800" kern="1200" baseline="30000" dirty="0" smtClean="0">
                <a:solidFill>
                  <a:schemeClr val="tx1"/>
                </a:solidFill>
                <a:latin typeface="+mn-lt"/>
                <a:ea typeface="+mn-ea"/>
                <a:cs typeface="+mn-cs"/>
              </a:rPr>
              <a:t>19</a:t>
            </a:r>
            <a:r>
              <a:rPr lang="en-US" sz="1800" kern="1200" dirty="0" smtClean="0">
                <a:solidFill>
                  <a:schemeClr val="tx1"/>
                </a:solidFill>
                <a:latin typeface="+mn-lt"/>
                <a:ea typeface="+mn-ea"/>
                <a:cs typeface="+mn-cs"/>
              </a:rPr>
              <a:t> illustrate how organizations innovate by establishing new goals, programs and ideas.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 Network theory</a:t>
            </a:r>
            <a:r>
              <a:rPr lang="en-US" sz="1800" kern="1200" dirty="0" smtClean="0">
                <a:solidFill>
                  <a:schemeClr val="tx1"/>
                </a:solidFill>
                <a:latin typeface="+mn-lt"/>
                <a:ea typeface="+mn-ea"/>
                <a:cs typeface="+mn-cs"/>
              </a:rPr>
              <a:t> describes webs of linkages between organizations,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The theory of complex adaptive systems </a:t>
            </a:r>
            <a:r>
              <a:rPr lang="en-US" sz="1800" kern="1200" dirty="0" smtClean="0">
                <a:solidFill>
                  <a:schemeClr val="tx1"/>
                </a:solidFill>
                <a:latin typeface="+mn-lt"/>
                <a:ea typeface="+mn-ea"/>
                <a:cs typeface="+mn-cs"/>
              </a:rPr>
              <a:t>suggests that effects travel in multiple directions. </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example, provider teams must live within the rules of their organizations on a daily basis but over time these providers and their teams may interact with their organizations to change those rules.  Furthermore, the influences between contextual levels may not be completely hierarchical.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Practical Integrated Systems Model (PRISM), which combines elements of organizational theory, partnership models, and the RE-AIM framework to conceptualize intervention targets. (Paper 3)</a:t>
            </a:r>
          </a:p>
          <a:p>
            <a:endParaRPr lang="en-US" dirty="0"/>
          </a:p>
        </p:txBody>
      </p:sp>
      <p:sp>
        <p:nvSpPr>
          <p:cNvPr id="4" name="Slide Number Placeholder 3"/>
          <p:cNvSpPr>
            <a:spLocks noGrp="1"/>
          </p:cNvSpPr>
          <p:nvPr>
            <p:ph type="sldNum" sz="quarter" idx="10"/>
          </p:nvPr>
        </p:nvSpPr>
        <p:spPr/>
        <p:txBody>
          <a:bodyPr/>
          <a:lstStyle/>
          <a:p>
            <a:fld id="{8E116089-21E1-47E6-BCF0-08F6DE88DBD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1"/>
          <p:cNvPicPr>
            <a:picLocks noChangeAspect="1" noChangeArrowheads="1"/>
          </p:cNvPicPr>
          <p:nvPr userDrawn="1"/>
        </p:nvPicPr>
        <p:blipFill>
          <a:blip r:embed="rId2" cstate="print"/>
          <a:srcRect/>
          <a:stretch>
            <a:fillRect/>
          </a:stretch>
        </p:blipFill>
        <p:spPr bwMode="auto">
          <a:xfrm>
            <a:off x="-1" y="0"/>
            <a:ext cx="1936645"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11"/>
          <p:cNvPicPr>
            <a:picLocks noChangeAspect="1" noChangeArrowheads="1"/>
          </p:cNvPicPr>
          <p:nvPr userDrawn="1"/>
        </p:nvPicPr>
        <p:blipFill>
          <a:blip r:embed="rId2" cstate="print"/>
          <a:srcRect/>
          <a:stretch>
            <a:fillRect/>
          </a:stretch>
        </p:blipFill>
        <p:spPr bwMode="auto">
          <a:xfrm>
            <a:off x="-1" y="0"/>
            <a:ext cx="1936645" cy="6858000"/>
          </a:xfrm>
          <a:prstGeom prst="rect">
            <a:avLst/>
          </a:prstGeom>
          <a:noFill/>
          <a:ln w="9525">
            <a:noFill/>
            <a:miter lim="800000"/>
            <a:headEnd/>
            <a:tailEnd/>
          </a:ln>
        </p:spPr>
      </p:pic>
      <p:sp>
        <p:nvSpPr>
          <p:cNvPr id="2" name="Title 1"/>
          <p:cNvSpPr>
            <a:spLocks noGrp="1"/>
          </p:cNvSpPr>
          <p:nvPr>
            <p:ph type="title"/>
          </p:nvPr>
        </p:nvSpPr>
        <p:spPr>
          <a:xfrm>
            <a:off x="1295400" y="274638"/>
            <a:ext cx="73914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1295400" y="1600200"/>
            <a:ext cx="73914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69BE4-7965-4527-A1A2-289D565CC582}" type="datetimeFigureOut">
              <a:rPr lang="en-US" smtClean="0"/>
              <a:pPr/>
              <a:t>3/4/2011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169BE4-7965-4527-A1A2-289D565CC582}"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169BE4-7965-4527-A1A2-289D565CC582}" type="datetimeFigureOut">
              <a:rPr lang="en-US" smtClean="0"/>
              <a:pPr/>
              <a:t>3/4/2011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169BE4-7965-4527-A1A2-289D565CC582}" type="datetimeFigureOut">
              <a:rPr lang="en-US" smtClean="0"/>
              <a:pPr/>
              <a:t>3/4/2011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69BE4-7965-4527-A1A2-289D565CC582}" type="datetimeFigureOut">
              <a:rPr lang="en-US" smtClean="0"/>
              <a:pPr/>
              <a:t>3/4/2011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69BE4-7965-4527-A1A2-289D565CC582}"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69BE4-7965-4527-A1A2-289D565CC582}" type="datetimeFigureOut">
              <a:rPr lang="en-US" smtClean="0"/>
              <a:pPr/>
              <a:t>3/4/2011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88166-07D3-4590-A1C4-2B6FF8C82C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69BE4-7965-4527-A1A2-289D565CC582}" type="datetimeFigureOut">
              <a:rPr lang="en-US" smtClean="0"/>
              <a:pPr/>
              <a:t>3/4/2011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88166-07D3-4590-A1C4-2B6FF8C82C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90600" y="2133600"/>
            <a:ext cx="7772400" cy="1470025"/>
          </a:xfrm>
        </p:spPr>
        <p:txBody>
          <a:bodyPr>
            <a:normAutofit/>
          </a:bodyPr>
          <a:lstStyle/>
          <a:p>
            <a:r>
              <a:rPr lang="en-US" dirty="0" smtClean="0">
                <a:solidFill>
                  <a:schemeClr val="tx2"/>
                </a:solidFill>
                <a:latin typeface="Franklin Gothic Demi Cond" pitchFamily="34" charset="0"/>
                <a:ea typeface="+mn-ea"/>
                <a:cs typeface="+mn-cs"/>
              </a:rPr>
              <a:t>Discussion of Section I Papers</a:t>
            </a:r>
            <a:endParaRPr lang="en-US" dirty="0">
              <a:solidFill>
                <a:schemeClr val="tx2"/>
              </a:solidFill>
              <a:latin typeface="Franklin Gothic Demi Cond" pitchFamily="34" charset="0"/>
              <a:ea typeface="+mn-ea"/>
              <a:cs typeface="+mn-cs"/>
            </a:endParaRPr>
          </a:p>
        </p:txBody>
      </p:sp>
      <p:sp>
        <p:nvSpPr>
          <p:cNvPr id="7" name="Subtitle 6"/>
          <p:cNvSpPr>
            <a:spLocks noGrp="1"/>
          </p:cNvSpPr>
          <p:nvPr>
            <p:ph type="subTitle" idx="1"/>
          </p:nvPr>
        </p:nvSpPr>
        <p:spPr>
          <a:xfrm>
            <a:off x="1371600" y="3886200"/>
            <a:ext cx="7086600" cy="1752600"/>
          </a:xfrm>
        </p:spPr>
        <p:txBody>
          <a:bodyPr>
            <a:noAutofit/>
          </a:bodyPr>
          <a:lstStyle/>
          <a:p>
            <a:r>
              <a:rPr lang="en-US" sz="2000" dirty="0" smtClean="0">
                <a:solidFill>
                  <a:schemeClr val="tx1"/>
                </a:solidFill>
              </a:rPr>
              <a:t>Maria E. Fernandez, PhD</a:t>
            </a:r>
          </a:p>
          <a:p>
            <a:r>
              <a:rPr lang="en-US" sz="2000" dirty="0" smtClean="0">
                <a:solidFill>
                  <a:schemeClr val="tx1"/>
                </a:solidFill>
              </a:rPr>
              <a:t>Associate Professor of Health Promotion and Behavioral Sciences</a:t>
            </a:r>
          </a:p>
          <a:p>
            <a:r>
              <a:rPr lang="en-US" sz="2000" dirty="0" smtClean="0">
                <a:solidFill>
                  <a:schemeClr val="tx1"/>
                </a:solidFill>
              </a:rPr>
              <a:t>University of Texas, School of Public Health</a:t>
            </a:r>
          </a:p>
          <a:p>
            <a:endParaRPr lang="en-US" sz="2000" dirty="0" smtClean="0">
              <a:solidFill>
                <a:schemeClr val="tx1"/>
              </a:solidFill>
            </a:endParaRPr>
          </a:p>
          <a:p>
            <a:r>
              <a:rPr lang="en-US" sz="2000" dirty="0" smtClean="0">
                <a:solidFill>
                  <a:schemeClr val="tx1"/>
                </a:solidFill>
              </a:rPr>
              <a:t>March 4, 2011</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7391400" cy="1143000"/>
          </a:xfrm>
        </p:spPr>
        <p:txBody>
          <a:bodyPr>
            <a:noAutofit/>
          </a:bodyPr>
          <a:lstStyle/>
          <a:p>
            <a:r>
              <a:rPr lang="en-US" sz="3600" dirty="0" smtClean="0">
                <a:solidFill>
                  <a:schemeClr val="tx2"/>
                </a:solidFill>
                <a:latin typeface="Franklin Gothic Demi Cond" pitchFamily="34" charset="0"/>
                <a:ea typeface="+mn-ea"/>
                <a:cs typeface="+mn-cs"/>
              </a:rPr>
              <a:t>Opportunities for research on </a:t>
            </a:r>
            <a:br>
              <a:rPr lang="en-US" sz="3600" dirty="0" smtClean="0">
                <a:solidFill>
                  <a:schemeClr val="tx2"/>
                </a:solidFill>
                <a:latin typeface="Franklin Gothic Demi Cond" pitchFamily="34" charset="0"/>
                <a:ea typeface="+mn-ea"/>
                <a:cs typeface="+mn-cs"/>
              </a:rPr>
            </a:br>
            <a:r>
              <a:rPr lang="en-US" sz="3600" dirty="0" smtClean="0">
                <a:solidFill>
                  <a:schemeClr val="tx2"/>
                </a:solidFill>
                <a:latin typeface="Franklin Gothic Demi Cond" pitchFamily="34" charset="0"/>
                <a:ea typeface="+mn-ea"/>
                <a:cs typeface="+mn-cs"/>
              </a:rPr>
              <a:t>MLI across the cancer care continuum</a:t>
            </a:r>
          </a:p>
        </p:txBody>
      </p:sp>
      <p:sp>
        <p:nvSpPr>
          <p:cNvPr id="5" name="Content Placeholder 4"/>
          <p:cNvSpPr>
            <a:spLocks noGrp="1"/>
          </p:cNvSpPr>
          <p:nvPr>
            <p:ph idx="1"/>
          </p:nvPr>
        </p:nvSpPr>
        <p:spPr>
          <a:xfrm>
            <a:off x="1524000" y="1371600"/>
            <a:ext cx="7391400" cy="4876800"/>
          </a:xfrm>
        </p:spPr>
        <p:txBody>
          <a:bodyPr>
            <a:normAutofit fontScale="92500" lnSpcReduction="20000"/>
          </a:bodyPr>
          <a:lstStyle/>
          <a:p>
            <a:pPr>
              <a:buNone/>
            </a:pPr>
            <a:endParaRPr lang="en-US" sz="3400" dirty="0" smtClean="0"/>
          </a:p>
          <a:p>
            <a:pPr>
              <a:spcBef>
                <a:spcPts val="1200"/>
              </a:spcBef>
            </a:pPr>
            <a:r>
              <a:rPr lang="en-US" sz="2800" dirty="0" smtClean="0"/>
              <a:t>Cancer is a good model for evaluating multilevel influences on health care quality; it includes several </a:t>
            </a:r>
            <a:r>
              <a:rPr lang="en-US" sz="2800" i="1" dirty="0" smtClean="0"/>
              <a:t>types of care </a:t>
            </a:r>
            <a:r>
              <a:rPr lang="en-US" sz="2800" dirty="0" smtClean="0"/>
              <a:t>and </a:t>
            </a:r>
            <a:r>
              <a:rPr lang="en-US" sz="2800" i="1" dirty="0" smtClean="0"/>
              <a:t>transitions</a:t>
            </a:r>
            <a:r>
              <a:rPr lang="en-US" sz="2800" dirty="0" smtClean="0"/>
              <a:t> between types of care from prevention through end of life</a:t>
            </a:r>
          </a:p>
          <a:p>
            <a:pPr>
              <a:spcBef>
                <a:spcPts val="1200"/>
              </a:spcBef>
            </a:pPr>
            <a:r>
              <a:rPr lang="en-US" sz="2800" dirty="0" smtClean="0"/>
              <a:t>The types of care (screening, diagnosis, treatment) include process steps and individuals across levels that interact and influence the quality of care</a:t>
            </a:r>
          </a:p>
          <a:p>
            <a:pPr>
              <a:spcBef>
                <a:spcPts val="1200"/>
              </a:spcBef>
            </a:pPr>
            <a:r>
              <a:rPr lang="en-US" sz="2800" dirty="0" smtClean="0"/>
              <a:t>Challenge: to design interventions that improve care for patients at different points across the continuum yet are sustainable, flexible, and </a:t>
            </a:r>
            <a:r>
              <a:rPr lang="en-US" sz="2800" dirty="0" err="1" smtClean="0"/>
              <a:t>generalizable</a:t>
            </a:r>
            <a:r>
              <a:rPr lang="en-US" sz="2800" dirty="0" smtClean="0"/>
              <a:t> enough to impact population groups</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391400" cy="1143000"/>
          </a:xfrm>
        </p:spPr>
        <p:txBody>
          <a:bodyPr>
            <a:noAutofit/>
          </a:bodyPr>
          <a:lstStyle/>
          <a:p>
            <a:r>
              <a:rPr lang="en-US" sz="3600" dirty="0" smtClean="0">
                <a:solidFill>
                  <a:schemeClr val="tx2"/>
                </a:solidFill>
                <a:latin typeface="Franklin Gothic Demi Cond" pitchFamily="34" charset="0"/>
              </a:rPr>
              <a:t>Gaps in multilevel intervention research</a:t>
            </a:r>
            <a:endParaRPr lang="en-US" sz="3600" dirty="0"/>
          </a:p>
        </p:txBody>
      </p:sp>
      <p:sp>
        <p:nvSpPr>
          <p:cNvPr id="3" name="Content Placeholder 2"/>
          <p:cNvSpPr>
            <a:spLocks noGrp="1"/>
          </p:cNvSpPr>
          <p:nvPr>
            <p:ph idx="1"/>
          </p:nvPr>
        </p:nvSpPr>
        <p:spPr>
          <a:xfrm>
            <a:off x="1295400" y="1752600"/>
            <a:ext cx="7391400" cy="4525963"/>
          </a:xfrm>
        </p:spPr>
        <p:txBody>
          <a:bodyPr>
            <a:normAutofit/>
          </a:bodyPr>
          <a:lstStyle/>
          <a:p>
            <a:pPr lvl="0">
              <a:spcBef>
                <a:spcPts val="1200"/>
              </a:spcBef>
            </a:pPr>
            <a:r>
              <a:rPr lang="en-US" sz="2600" dirty="0" smtClean="0"/>
              <a:t>Across the cancer control continuum, most multilevel interventions have focused on prevention, screening, and end of life, but seldom on diagnosis, treatment, and surveillance.</a:t>
            </a:r>
          </a:p>
          <a:p>
            <a:pPr lvl="0">
              <a:spcBef>
                <a:spcPts val="1200"/>
              </a:spcBef>
            </a:pPr>
            <a:r>
              <a:rPr lang="en-US" sz="2600" dirty="0" smtClean="0"/>
              <a:t>There are few detailed reports of </a:t>
            </a:r>
            <a:r>
              <a:rPr lang="en-US" sz="2600" i="1" dirty="0" smtClean="0"/>
              <a:t>how</a:t>
            </a:r>
            <a:r>
              <a:rPr lang="en-US" sz="2600" dirty="0" smtClean="0"/>
              <a:t> multi-level interventions have been implemented, and how they have become successful or unsuccessful</a:t>
            </a:r>
          </a:p>
          <a:p>
            <a:pPr>
              <a:spcBef>
                <a:spcPts val="1200"/>
              </a:spcBef>
            </a:pPr>
            <a:r>
              <a:rPr lang="en-US" sz="2600" dirty="0" smtClean="0"/>
              <a:t>Theory, models and interventions are not well integrated in reports/studies.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7391400" cy="1143000"/>
          </a:xfrm>
        </p:spPr>
        <p:txBody>
          <a:bodyPr>
            <a:noAutofit/>
          </a:bodyPr>
          <a:lstStyle/>
          <a:p>
            <a:r>
              <a:rPr lang="en-US" sz="3600" dirty="0" smtClean="0">
                <a:solidFill>
                  <a:schemeClr val="tx2"/>
                </a:solidFill>
                <a:latin typeface="Franklin Gothic Demi Cond" pitchFamily="34" charset="0"/>
                <a:ea typeface="+mn-ea"/>
                <a:cs typeface="+mn-cs"/>
              </a:rPr>
              <a:t>Gaps in multilevel intervention research</a:t>
            </a:r>
          </a:p>
        </p:txBody>
      </p:sp>
      <p:sp>
        <p:nvSpPr>
          <p:cNvPr id="3" name="Content Placeholder 2"/>
          <p:cNvSpPr>
            <a:spLocks noGrp="1"/>
          </p:cNvSpPr>
          <p:nvPr>
            <p:ph idx="1"/>
          </p:nvPr>
        </p:nvSpPr>
        <p:spPr>
          <a:xfrm>
            <a:off x="1295400" y="1752600"/>
            <a:ext cx="7696200" cy="5257800"/>
          </a:xfrm>
        </p:spPr>
        <p:txBody>
          <a:bodyPr>
            <a:normAutofit/>
          </a:bodyPr>
          <a:lstStyle/>
          <a:p>
            <a:pPr>
              <a:spcBef>
                <a:spcPts val="1200"/>
              </a:spcBef>
            </a:pPr>
            <a:r>
              <a:rPr lang="en-US" sz="2400" dirty="0" smtClean="0"/>
              <a:t>While many studies use ecological, systems, and complexity models, few applied theory to inform interventions; few measured impacts at multiple levels.</a:t>
            </a:r>
          </a:p>
          <a:p>
            <a:pPr>
              <a:spcBef>
                <a:spcPts val="1200"/>
              </a:spcBef>
            </a:pPr>
            <a:r>
              <a:rPr lang="en-US" sz="2400" dirty="0" smtClean="0"/>
              <a:t>Multilevel interventions are contextual, but context is reported inadequately in most reports.</a:t>
            </a:r>
          </a:p>
          <a:p>
            <a:pPr>
              <a:spcBef>
                <a:spcPts val="1200"/>
              </a:spcBef>
            </a:pPr>
            <a:r>
              <a:rPr lang="en-US" sz="2400" dirty="0" smtClean="0"/>
              <a:t>More work needed on measuring effect of contextual factors on intervention outcomes</a:t>
            </a:r>
          </a:p>
          <a:p>
            <a:pPr>
              <a:spcBef>
                <a:spcPts val="1200"/>
              </a:spcBef>
            </a:pPr>
            <a:r>
              <a:rPr lang="en-US" sz="2400" dirty="0" smtClean="0"/>
              <a:t>No clear guidance on types of interventions strategies for various levels</a:t>
            </a:r>
          </a:p>
          <a:p>
            <a:pPr>
              <a:spcBef>
                <a:spcPts val="1200"/>
              </a:spcBef>
            </a:pPr>
            <a:r>
              <a:rPr lang="en-US" sz="2400" dirty="0" smtClean="0"/>
              <a:t>Need for Evidence: Effectiveness of multilevel interventions not yet evidence-based</a:t>
            </a:r>
          </a:p>
          <a:p>
            <a:pPr>
              <a:spcBef>
                <a:spcPts val="0"/>
              </a:spcBef>
              <a:spcAft>
                <a:spcPts val="1200"/>
              </a:spcAft>
              <a:buNone/>
            </a:pPr>
            <a:endParaRPr lang="en-US" sz="2400" dirty="0" smtClean="0"/>
          </a:p>
          <a:p>
            <a:pPr lvl="0">
              <a:spcBef>
                <a:spcPts val="0"/>
              </a:spcBef>
              <a:spcAft>
                <a:spcPts val="600"/>
              </a:spcAft>
              <a:buNone/>
            </a:pPr>
            <a:endParaRPr lang="en-US" sz="2800" dirty="0" smtClean="0"/>
          </a:p>
          <a:p>
            <a:endParaRPr lang="en-US" sz="2600"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latin typeface="Franklin Gothic Demi Cond" pitchFamily="34" charset="0"/>
                <a:ea typeface="+mn-ea"/>
                <a:cs typeface="+mn-cs"/>
              </a:rPr>
              <a:t>Theory</a:t>
            </a:r>
            <a:endParaRPr lang="en-US" sz="4000" dirty="0">
              <a:solidFill>
                <a:schemeClr val="tx2"/>
              </a:solidFill>
              <a:latin typeface="Franklin Gothic Demi Cond" pitchFamily="34" charset="0"/>
              <a:ea typeface="+mn-ea"/>
              <a:cs typeface="+mn-cs"/>
            </a:endParaRPr>
          </a:p>
        </p:txBody>
      </p:sp>
      <p:sp>
        <p:nvSpPr>
          <p:cNvPr id="3" name="Content Placeholder 2"/>
          <p:cNvSpPr>
            <a:spLocks noGrp="1"/>
          </p:cNvSpPr>
          <p:nvPr>
            <p:ph idx="1"/>
          </p:nvPr>
        </p:nvSpPr>
        <p:spPr>
          <a:xfrm>
            <a:off x="1752600" y="1219200"/>
            <a:ext cx="7391400" cy="5638800"/>
          </a:xfrm>
        </p:spPr>
        <p:txBody>
          <a:bodyPr>
            <a:normAutofit fontScale="62500" lnSpcReduction="20000"/>
          </a:bodyPr>
          <a:lstStyle/>
          <a:p>
            <a:pPr>
              <a:buNone/>
            </a:pPr>
            <a:endParaRPr lang="en-US" sz="3700" dirty="0" smtClean="0"/>
          </a:p>
          <a:p>
            <a:r>
              <a:rPr lang="en-US" sz="3800" dirty="0" smtClean="0"/>
              <a:t>Existing theories that can be helpful:</a:t>
            </a:r>
          </a:p>
          <a:p>
            <a:pPr marL="915988" indent="-282575"/>
            <a:r>
              <a:rPr lang="en-US" sz="2900" dirty="0" smtClean="0"/>
              <a:t>Social Cognitive Theory</a:t>
            </a:r>
          </a:p>
          <a:p>
            <a:pPr marL="915988" indent="-282575"/>
            <a:r>
              <a:rPr lang="en-US" sz="2900" dirty="0" smtClean="0"/>
              <a:t>Organizational theory such as Stage Theory</a:t>
            </a:r>
          </a:p>
          <a:p>
            <a:pPr marL="915988" indent="-282575"/>
            <a:r>
              <a:rPr lang="en-US" sz="2900" dirty="0" smtClean="0"/>
              <a:t>Network theory</a:t>
            </a:r>
          </a:p>
          <a:p>
            <a:pPr marL="915988" indent="-282575"/>
            <a:r>
              <a:rPr lang="en-US" sz="2900" dirty="0" smtClean="0"/>
              <a:t>Theory of complex adaptive systems</a:t>
            </a:r>
          </a:p>
          <a:p>
            <a:pPr marL="915988" indent="-282575"/>
            <a:r>
              <a:rPr lang="en-US" sz="2900" dirty="0" smtClean="0"/>
              <a:t>Practical Integrated Systems Model (PRISM)</a:t>
            </a:r>
          </a:p>
          <a:p>
            <a:pPr marL="915988" indent="-282575"/>
            <a:r>
              <a:rPr lang="en-US" sz="2900" dirty="0" smtClean="0"/>
              <a:t>RE-AIM </a:t>
            </a:r>
          </a:p>
          <a:p>
            <a:pPr>
              <a:buNone/>
            </a:pPr>
            <a:endParaRPr lang="en-US" sz="3700" dirty="0" smtClean="0"/>
          </a:p>
          <a:p>
            <a:r>
              <a:rPr lang="en-US" sz="3800" dirty="0" smtClean="0"/>
              <a:t>Planning:</a:t>
            </a:r>
          </a:p>
          <a:p>
            <a:pPr marL="915988" indent="-282575"/>
            <a:r>
              <a:rPr lang="en-US" sz="2900" dirty="0" smtClean="0"/>
              <a:t>PRECEDE-PROCEED </a:t>
            </a:r>
          </a:p>
          <a:p>
            <a:pPr marL="915988" indent="-282575"/>
            <a:r>
              <a:rPr lang="en-US" sz="2900" dirty="0" smtClean="0"/>
              <a:t>Intervention Mapping</a:t>
            </a:r>
          </a:p>
          <a:p>
            <a:pPr>
              <a:buNone/>
            </a:pPr>
            <a:endParaRPr lang="en-US" sz="3700" dirty="0" smtClean="0"/>
          </a:p>
          <a:p>
            <a:pPr marL="0" indent="0">
              <a:buNone/>
            </a:pPr>
            <a:r>
              <a:rPr lang="en-US" sz="3800" i="1" dirty="0" smtClean="0"/>
              <a:t>“No single theory has been developed to explain complex relationships between contextual factors &amp; the behavior of those providing or seeking care” </a:t>
            </a:r>
          </a:p>
          <a:p>
            <a:pPr marL="0" indent="0">
              <a:buNone/>
            </a:pPr>
            <a:r>
              <a:rPr lang="en-US" sz="2600" i="1" dirty="0" smtClean="0"/>
              <a:t>(Paper 1 p4)</a:t>
            </a:r>
            <a:endParaRPr lang="en-US" sz="3700" i="1" dirty="0" smtClean="0"/>
          </a:p>
          <a:p>
            <a:pPr>
              <a:buNone/>
            </a:pPr>
            <a:endParaRPr lang="en-US" dirty="0" smtClean="0"/>
          </a:p>
          <a:p>
            <a:pPr>
              <a:buNone/>
            </a:pPr>
            <a:endParaRPr lang="en-US" sz="2800"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391400" cy="1143000"/>
          </a:xfrm>
        </p:spPr>
        <p:txBody>
          <a:bodyPr>
            <a:normAutofit/>
          </a:bodyPr>
          <a:lstStyle/>
          <a:p>
            <a:r>
              <a:rPr lang="en-US" sz="4000" dirty="0" smtClean="0">
                <a:solidFill>
                  <a:schemeClr val="tx2"/>
                </a:solidFill>
                <a:latin typeface="Franklin Gothic Demi Cond" pitchFamily="34" charset="0"/>
                <a:ea typeface="+mn-ea"/>
                <a:cs typeface="+mn-cs"/>
              </a:rPr>
              <a:t>Design and Analysis (Challenges) </a:t>
            </a:r>
            <a:endParaRPr lang="en-US" sz="4000" dirty="0">
              <a:solidFill>
                <a:schemeClr val="tx2"/>
              </a:solidFill>
              <a:latin typeface="Franklin Gothic Demi Cond" pitchFamily="34" charset="0"/>
              <a:ea typeface="+mn-ea"/>
              <a:cs typeface="+mn-cs"/>
            </a:endParaRPr>
          </a:p>
        </p:txBody>
      </p:sp>
      <p:sp>
        <p:nvSpPr>
          <p:cNvPr id="3" name="Content Placeholder 2"/>
          <p:cNvSpPr>
            <a:spLocks noGrp="1"/>
          </p:cNvSpPr>
          <p:nvPr>
            <p:ph idx="1"/>
          </p:nvPr>
        </p:nvSpPr>
        <p:spPr>
          <a:xfrm>
            <a:off x="1600200" y="1295400"/>
            <a:ext cx="7543800" cy="6781800"/>
          </a:xfrm>
        </p:spPr>
        <p:txBody>
          <a:bodyPr>
            <a:noAutofit/>
          </a:bodyPr>
          <a:lstStyle/>
          <a:p>
            <a:pPr>
              <a:spcBef>
                <a:spcPts val="0"/>
              </a:spcBef>
            </a:pPr>
            <a:r>
              <a:rPr lang="en-US" sz="2400" dirty="0" smtClean="0"/>
              <a:t>The current paradigm in which level-specific theories drive level specific interventions and measurement is inadequate.</a:t>
            </a:r>
          </a:p>
          <a:p>
            <a:pPr>
              <a:spcBef>
                <a:spcPts val="0"/>
              </a:spcBef>
              <a:buNone/>
            </a:pPr>
            <a:endParaRPr lang="en-US" sz="2400" dirty="0" smtClean="0"/>
          </a:p>
          <a:p>
            <a:pPr>
              <a:spcBef>
                <a:spcPts val="0"/>
              </a:spcBef>
            </a:pPr>
            <a:r>
              <a:rPr lang="en-US" sz="2400" dirty="0" smtClean="0"/>
              <a:t>Like multifaceted interventions– it may not be possible to determine which elements (or levels) of multilevel interventions are the most important or effective. </a:t>
            </a:r>
          </a:p>
          <a:p>
            <a:pPr>
              <a:spcBef>
                <a:spcPts val="0"/>
              </a:spcBef>
            </a:pPr>
            <a:endParaRPr lang="en-US" sz="2400" dirty="0" smtClean="0"/>
          </a:p>
          <a:p>
            <a:pPr>
              <a:spcBef>
                <a:spcPts val="0"/>
              </a:spcBef>
            </a:pPr>
            <a:r>
              <a:rPr lang="en-US" sz="2400" dirty="0" smtClean="0"/>
              <a:t>Studies are needed to test whether multi-level interventions have a greater effect than intensive interventions at a single level (comparative effectiveness research)</a:t>
            </a:r>
          </a:p>
          <a:p>
            <a:pPr>
              <a:spcBef>
                <a:spcPts val="0"/>
              </a:spcBef>
              <a:buNone/>
            </a:pPr>
            <a:endParaRPr lang="en-US" sz="1800" dirty="0" smtClean="0"/>
          </a:p>
          <a:p>
            <a:endParaRPr lang="en-US"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391400" cy="1143000"/>
          </a:xfrm>
        </p:spPr>
        <p:txBody>
          <a:bodyPr>
            <a:normAutofit/>
          </a:bodyPr>
          <a:lstStyle/>
          <a:p>
            <a:r>
              <a:rPr lang="en-US" sz="4000" dirty="0" smtClean="0">
                <a:solidFill>
                  <a:schemeClr val="tx2"/>
                </a:solidFill>
                <a:latin typeface="Franklin Gothic Demi Cond" pitchFamily="34" charset="0"/>
                <a:ea typeface="+mn-ea"/>
                <a:cs typeface="+mn-cs"/>
              </a:rPr>
              <a:t>Design and Analysis (opportunities)</a:t>
            </a:r>
            <a:endParaRPr lang="en-US" sz="4000" dirty="0">
              <a:solidFill>
                <a:schemeClr val="tx2"/>
              </a:solidFill>
              <a:latin typeface="Franklin Gothic Demi Cond" pitchFamily="34" charset="0"/>
              <a:ea typeface="+mn-ea"/>
              <a:cs typeface="+mn-cs"/>
            </a:endParaRPr>
          </a:p>
        </p:txBody>
      </p:sp>
      <p:sp>
        <p:nvSpPr>
          <p:cNvPr id="3" name="Content Placeholder 2"/>
          <p:cNvSpPr>
            <a:spLocks noGrp="1"/>
          </p:cNvSpPr>
          <p:nvPr>
            <p:ph idx="1"/>
          </p:nvPr>
        </p:nvSpPr>
        <p:spPr>
          <a:xfrm>
            <a:off x="1752600" y="1066800"/>
            <a:ext cx="7391400" cy="5791200"/>
          </a:xfrm>
        </p:spPr>
        <p:txBody>
          <a:bodyPr>
            <a:normAutofit lnSpcReduction="10000"/>
          </a:bodyPr>
          <a:lstStyle/>
          <a:p>
            <a:pPr>
              <a:spcBef>
                <a:spcPts val="0"/>
              </a:spcBef>
            </a:pPr>
            <a:r>
              <a:rPr lang="en-US" sz="2400" dirty="0" smtClean="0"/>
              <a:t>Dynamic, adaptive, designs that evolve over time and pay attention to contextual factors and multilevel interactions</a:t>
            </a:r>
          </a:p>
          <a:p>
            <a:pPr>
              <a:spcBef>
                <a:spcPts val="0"/>
              </a:spcBef>
            </a:pPr>
            <a:endParaRPr lang="en-US" sz="2400" dirty="0" smtClean="0"/>
          </a:p>
          <a:p>
            <a:pPr>
              <a:spcBef>
                <a:spcPts val="0"/>
              </a:spcBef>
            </a:pPr>
            <a:r>
              <a:rPr lang="en-US" sz="2400" dirty="0" smtClean="0"/>
              <a:t>Multilevel statistical methods and models allows measurement and comparison of different levels of influence</a:t>
            </a:r>
          </a:p>
          <a:p>
            <a:pPr>
              <a:spcBef>
                <a:spcPts val="0"/>
              </a:spcBef>
            </a:pPr>
            <a:endParaRPr lang="en-US" sz="2400" dirty="0" smtClean="0"/>
          </a:p>
          <a:p>
            <a:pPr>
              <a:spcBef>
                <a:spcPts val="0"/>
              </a:spcBef>
            </a:pPr>
            <a:r>
              <a:rPr lang="en-US" sz="2400" dirty="0" smtClean="0"/>
              <a:t>Use of </a:t>
            </a:r>
            <a:r>
              <a:rPr lang="en-US" sz="2400" dirty="0" err="1" smtClean="0"/>
              <a:t>multimethod</a:t>
            </a:r>
            <a:r>
              <a:rPr lang="en-US" sz="2400" dirty="0" smtClean="0"/>
              <a:t> approaches (qualitative and quantitative methods) is promising</a:t>
            </a:r>
          </a:p>
          <a:p>
            <a:pPr>
              <a:spcBef>
                <a:spcPts val="0"/>
              </a:spcBef>
            </a:pPr>
            <a:endParaRPr lang="en-US" sz="2400" dirty="0" smtClean="0"/>
          </a:p>
          <a:p>
            <a:pPr>
              <a:spcBef>
                <a:spcPts val="0"/>
              </a:spcBef>
            </a:pPr>
            <a:r>
              <a:rPr lang="en-US" sz="2400" dirty="0" smtClean="0"/>
              <a:t>Complex systems and dynamic simulation modeling</a:t>
            </a:r>
          </a:p>
          <a:p>
            <a:pPr>
              <a:spcBef>
                <a:spcPts val="0"/>
              </a:spcBef>
            </a:pPr>
            <a:endParaRPr lang="en-US" sz="2400" dirty="0" smtClean="0"/>
          </a:p>
          <a:p>
            <a:pPr>
              <a:spcBef>
                <a:spcPts val="0"/>
              </a:spcBef>
            </a:pPr>
            <a:r>
              <a:rPr lang="en-US" sz="2400" dirty="0" smtClean="0"/>
              <a:t>Training and research partnerships need to be much more </a:t>
            </a:r>
            <a:r>
              <a:rPr lang="en-US" sz="2400" dirty="0" err="1" smtClean="0"/>
              <a:t>transdisciplinary</a:t>
            </a:r>
            <a:r>
              <a:rPr lang="en-US" sz="2400" dirty="0" smtClean="0"/>
              <a:t>, inclusive, democratic, and participatory</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905000"/>
            <a:ext cx="7848600" cy="4419600"/>
          </a:xfrm>
        </p:spPr>
        <p:txBody>
          <a:bodyPr>
            <a:normAutofit/>
          </a:bodyPr>
          <a:lstStyle/>
          <a:p>
            <a:r>
              <a:rPr lang="en-US" sz="2400" dirty="0" smtClean="0"/>
              <a:t>Discovery of improvements in isolated  steps of care (reductionist approach) does not lead to their incorporation into care</a:t>
            </a:r>
          </a:p>
          <a:p>
            <a:r>
              <a:rPr lang="en-US" sz="2400" dirty="0" smtClean="0"/>
              <a:t>Incorporating interventions into care may lead to unexpected results because context was not taken into account</a:t>
            </a:r>
          </a:p>
          <a:p>
            <a:r>
              <a:rPr lang="en-US" sz="2400" dirty="0" smtClean="0"/>
              <a:t>Conceptual models and frameworks that have been suggested for informing research on MLI are also used for dissemination and implementation research </a:t>
            </a:r>
          </a:p>
          <a:p>
            <a:r>
              <a:rPr lang="en-US" sz="2400" dirty="0" smtClean="0"/>
              <a:t>Some fundamental differences between MLI research and Dissemination and Implementation research </a:t>
            </a:r>
            <a:endParaRPr lang="en-US" sz="2400" dirty="0"/>
          </a:p>
        </p:txBody>
      </p:sp>
      <p:sp>
        <p:nvSpPr>
          <p:cNvPr id="4" name="Title 3"/>
          <p:cNvSpPr>
            <a:spLocks noGrp="1"/>
          </p:cNvSpPr>
          <p:nvPr>
            <p:ph type="title"/>
          </p:nvPr>
        </p:nvSpPr>
        <p:spPr>
          <a:xfrm>
            <a:off x="1295400" y="685800"/>
            <a:ext cx="8153400" cy="1143000"/>
          </a:xfrm>
        </p:spPr>
        <p:txBody>
          <a:bodyPr>
            <a:noAutofit/>
          </a:bodyPr>
          <a:lstStyle/>
          <a:p>
            <a:r>
              <a:rPr lang="en-US" sz="3200" dirty="0" smtClean="0">
                <a:solidFill>
                  <a:schemeClr val="tx2"/>
                </a:solidFill>
                <a:latin typeface="Franklin Gothic Demi Cond" pitchFamily="34" charset="0"/>
                <a:ea typeface="+mn-ea"/>
                <a:cs typeface="+mn-cs"/>
              </a:rPr>
              <a:t>Multilevel Interventions and </a:t>
            </a:r>
            <a:br>
              <a:rPr lang="en-US" sz="3200" dirty="0" smtClean="0">
                <a:solidFill>
                  <a:schemeClr val="tx2"/>
                </a:solidFill>
                <a:latin typeface="Franklin Gothic Demi Cond" pitchFamily="34" charset="0"/>
                <a:ea typeface="+mn-ea"/>
                <a:cs typeface="+mn-cs"/>
              </a:rPr>
            </a:br>
            <a:r>
              <a:rPr lang="en-US" sz="3200" dirty="0" smtClean="0">
                <a:solidFill>
                  <a:schemeClr val="tx2"/>
                </a:solidFill>
                <a:latin typeface="Franklin Gothic Demi Cond" pitchFamily="34" charset="0"/>
                <a:ea typeface="+mn-ea"/>
                <a:cs typeface="+mn-cs"/>
              </a:rPr>
              <a:t>Dissemination and Implementation Research</a:t>
            </a:r>
            <a:endParaRPr lang="en-US" sz="4000" dirty="0">
              <a:solidFill>
                <a:schemeClr val="tx2"/>
              </a:solidFill>
              <a:latin typeface="Franklin Gothic Demi Cond" pitchFamily="34" charset="0"/>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71600" y="-381000"/>
            <a:ext cx="7162800" cy="1371600"/>
          </a:xfrm>
        </p:spPr>
        <p:txBody>
          <a:bodyPr>
            <a:normAutofit/>
          </a:bodyPr>
          <a:lstStyle/>
          <a:p>
            <a:pPr eaLnBrk="1" hangingPunct="1"/>
            <a:r>
              <a:rPr lang="en-US" sz="2400" dirty="0" smtClean="0">
                <a:solidFill>
                  <a:schemeClr val="tx2"/>
                </a:solidFill>
                <a:latin typeface="Franklin Gothic Demi Cond" pitchFamily="34" charset="0"/>
              </a:rPr>
              <a:t>Multilevel Influences on the Cancer Care Continuum</a:t>
            </a:r>
          </a:p>
        </p:txBody>
      </p:sp>
      <p:grpSp>
        <p:nvGrpSpPr>
          <p:cNvPr id="29" name="Group 28"/>
          <p:cNvGrpSpPr/>
          <p:nvPr/>
        </p:nvGrpSpPr>
        <p:grpSpPr>
          <a:xfrm>
            <a:off x="2895600" y="685800"/>
            <a:ext cx="4495800" cy="4648200"/>
            <a:chOff x="2379662" y="895290"/>
            <a:chExt cx="4706938" cy="5810310"/>
          </a:xfrm>
        </p:grpSpPr>
        <p:sp>
          <p:nvSpPr>
            <p:cNvPr id="4" name="Oval 6"/>
            <p:cNvSpPr>
              <a:spLocks noChangeAspect="1" noChangeArrowheads="1"/>
            </p:cNvSpPr>
            <p:nvPr/>
          </p:nvSpPr>
          <p:spPr bwMode="auto">
            <a:xfrm>
              <a:off x="2379662" y="895290"/>
              <a:ext cx="4706938" cy="4514850"/>
            </a:xfrm>
            <a:prstGeom prst="ellipse">
              <a:avLst/>
            </a:prstGeom>
            <a:solidFill>
              <a:srgbClr val="336699"/>
            </a:solidFill>
            <a:ln w="19050">
              <a:noFill/>
              <a:round/>
              <a:headEnd/>
              <a:tailEnd/>
            </a:ln>
          </p:spPr>
          <p:txBody>
            <a:bodyPr wrap="none" anchor="ctr"/>
            <a:lstStyle/>
            <a:p>
              <a:pPr algn="ctr">
                <a:defRPr/>
              </a:pPr>
              <a:endParaRPr lang="en-US" sz="1200"/>
            </a:p>
          </p:txBody>
        </p:sp>
        <p:sp>
          <p:nvSpPr>
            <p:cNvPr id="5" name="Oval 8"/>
            <p:cNvSpPr>
              <a:spLocks noChangeAspect="1" noChangeArrowheads="1"/>
            </p:cNvSpPr>
            <p:nvPr/>
          </p:nvSpPr>
          <p:spPr bwMode="auto">
            <a:xfrm>
              <a:off x="2752725" y="1428690"/>
              <a:ext cx="3962400" cy="3973513"/>
            </a:xfrm>
            <a:prstGeom prst="ellipse">
              <a:avLst/>
            </a:prstGeom>
            <a:solidFill>
              <a:srgbClr val="990000"/>
            </a:solidFill>
            <a:ln w="19050">
              <a:noFill/>
              <a:round/>
              <a:headEnd/>
              <a:tailEnd/>
            </a:ln>
          </p:spPr>
          <p:txBody>
            <a:bodyPr wrap="none" anchor="ctr"/>
            <a:lstStyle/>
            <a:p>
              <a:pPr algn="ctr"/>
              <a:endParaRPr lang="en-US" sz="1200"/>
            </a:p>
          </p:txBody>
        </p:sp>
        <p:sp>
          <p:nvSpPr>
            <p:cNvPr id="6" name="Text Box 13"/>
            <p:cNvSpPr txBox="1">
              <a:spLocks noChangeArrowheads="1"/>
            </p:cNvSpPr>
            <p:nvPr/>
          </p:nvSpPr>
          <p:spPr bwMode="auto">
            <a:xfrm>
              <a:off x="3925887" y="1581090"/>
              <a:ext cx="1616075" cy="457200"/>
            </a:xfrm>
            <a:prstGeom prst="rect">
              <a:avLst/>
            </a:prstGeom>
            <a:noFill/>
            <a:ln w="9525">
              <a:noFill/>
              <a:miter lim="800000"/>
              <a:headEnd/>
              <a:tailEnd/>
            </a:ln>
          </p:spPr>
          <p:txBody>
            <a:bodyPr>
              <a:spAutoFit/>
            </a:bodyPr>
            <a:lstStyle/>
            <a:p>
              <a:pPr algn="ctr"/>
              <a:r>
                <a:rPr lang="en-US" sz="1200">
                  <a:solidFill>
                    <a:schemeClr val="bg1"/>
                  </a:solidFill>
                </a:rPr>
                <a:t>State Health Policy Environment</a:t>
              </a:r>
              <a:r>
                <a:rPr lang="en-US" sz="1200"/>
                <a:t> </a:t>
              </a:r>
            </a:p>
          </p:txBody>
        </p:sp>
        <p:sp>
          <p:nvSpPr>
            <p:cNvPr id="7" name="Text Box 14"/>
            <p:cNvSpPr txBox="1">
              <a:spLocks noChangeArrowheads="1"/>
            </p:cNvSpPr>
            <p:nvPr/>
          </p:nvSpPr>
          <p:spPr bwMode="auto">
            <a:xfrm>
              <a:off x="3857625" y="971490"/>
              <a:ext cx="1752600" cy="457200"/>
            </a:xfrm>
            <a:prstGeom prst="rect">
              <a:avLst/>
            </a:prstGeom>
            <a:noFill/>
            <a:ln w="9525">
              <a:noFill/>
              <a:miter lim="800000"/>
              <a:headEnd/>
              <a:tailEnd/>
            </a:ln>
          </p:spPr>
          <p:txBody>
            <a:bodyPr>
              <a:spAutoFit/>
            </a:bodyPr>
            <a:lstStyle/>
            <a:p>
              <a:pPr algn="ctr"/>
              <a:r>
                <a:rPr lang="en-US" sz="1200" dirty="0">
                  <a:solidFill>
                    <a:schemeClr val="bg1"/>
                  </a:solidFill>
                </a:rPr>
                <a:t>National Health Policy Environment </a:t>
              </a:r>
            </a:p>
          </p:txBody>
        </p:sp>
        <p:sp>
          <p:nvSpPr>
            <p:cNvPr id="8" name="Freeform 40"/>
            <p:cNvSpPr>
              <a:spLocks/>
            </p:cNvSpPr>
            <p:nvPr/>
          </p:nvSpPr>
          <p:spPr bwMode="auto">
            <a:xfrm>
              <a:off x="3217862" y="5543490"/>
              <a:ext cx="3276600" cy="515937"/>
            </a:xfrm>
            <a:custGeom>
              <a:avLst/>
              <a:gdLst>
                <a:gd name="T0" fmla="*/ 476 w 1061"/>
                <a:gd name="T1" fmla="*/ 0 h 380"/>
                <a:gd name="T2" fmla="*/ 369 w 1061"/>
                <a:gd name="T3" fmla="*/ 6 h 380"/>
                <a:gd name="T4" fmla="*/ 275 w 1061"/>
                <a:gd name="T5" fmla="*/ 21 h 380"/>
                <a:gd name="T6" fmla="*/ 212 w 1061"/>
                <a:gd name="T7" fmla="*/ 37 h 380"/>
                <a:gd name="T8" fmla="*/ 172 w 1061"/>
                <a:gd name="T9" fmla="*/ 49 h 380"/>
                <a:gd name="T10" fmla="*/ 136 w 1061"/>
                <a:gd name="T11" fmla="*/ 61 h 380"/>
                <a:gd name="T12" fmla="*/ 103 w 1061"/>
                <a:gd name="T13" fmla="*/ 76 h 380"/>
                <a:gd name="T14" fmla="*/ 75 w 1061"/>
                <a:gd name="T15" fmla="*/ 91 h 380"/>
                <a:gd name="T16" fmla="*/ 51 w 1061"/>
                <a:gd name="T17" fmla="*/ 107 h 380"/>
                <a:gd name="T18" fmla="*/ 30 w 1061"/>
                <a:gd name="T19" fmla="*/ 125 h 380"/>
                <a:gd name="T20" fmla="*/ 15 w 1061"/>
                <a:gd name="T21" fmla="*/ 140 h 380"/>
                <a:gd name="T22" fmla="*/ 6 w 1061"/>
                <a:gd name="T23" fmla="*/ 161 h 380"/>
                <a:gd name="T24" fmla="*/ 0 w 1061"/>
                <a:gd name="T25" fmla="*/ 179 h 380"/>
                <a:gd name="T26" fmla="*/ 0 w 1061"/>
                <a:gd name="T27" fmla="*/ 198 h 380"/>
                <a:gd name="T28" fmla="*/ 6 w 1061"/>
                <a:gd name="T29" fmla="*/ 219 h 380"/>
                <a:gd name="T30" fmla="*/ 15 w 1061"/>
                <a:gd name="T31" fmla="*/ 237 h 380"/>
                <a:gd name="T32" fmla="*/ 30 w 1061"/>
                <a:gd name="T33" fmla="*/ 255 h 380"/>
                <a:gd name="T34" fmla="*/ 51 w 1061"/>
                <a:gd name="T35" fmla="*/ 271 h 380"/>
                <a:gd name="T36" fmla="*/ 75 w 1061"/>
                <a:gd name="T37" fmla="*/ 286 h 380"/>
                <a:gd name="T38" fmla="*/ 103 w 1061"/>
                <a:gd name="T39" fmla="*/ 301 h 380"/>
                <a:gd name="T40" fmla="*/ 136 w 1061"/>
                <a:gd name="T41" fmla="*/ 316 h 380"/>
                <a:gd name="T42" fmla="*/ 172 w 1061"/>
                <a:gd name="T43" fmla="*/ 328 h 380"/>
                <a:gd name="T44" fmla="*/ 212 w 1061"/>
                <a:gd name="T45" fmla="*/ 341 h 380"/>
                <a:gd name="T46" fmla="*/ 275 w 1061"/>
                <a:gd name="T47" fmla="*/ 356 h 380"/>
                <a:gd name="T48" fmla="*/ 369 w 1061"/>
                <a:gd name="T49" fmla="*/ 371 h 380"/>
                <a:gd name="T50" fmla="*/ 476 w 1061"/>
                <a:gd name="T51" fmla="*/ 377 h 380"/>
                <a:gd name="T52" fmla="*/ 582 w 1061"/>
                <a:gd name="T53" fmla="*/ 377 h 380"/>
                <a:gd name="T54" fmla="*/ 688 w 1061"/>
                <a:gd name="T55" fmla="*/ 371 h 380"/>
                <a:gd name="T56" fmla="*/ 782 w 1061"/>
                <a:gd name="T57" fmla="*/ 356 h 380"/>
                <a:gd name="T58" fmla="*/ 846 w 1061"/>
                <a:gd name="T59" fmla="*/ 341 h 380"/>
                <a:gd name="T60" fmla="*/ 885 w 1061"/>
                <a:gd name="T61" fmla="*/ 328 h 380"/>
                <a:gd name="T62" fmla="*/ 921 w 1061"/>
                <a:gd name="T63" fmla="*/ 316 h 380"/>
                <a:gd name="T64" fmla="*/ 955 w 1061"/>
                <a:gd name="T65" fmla="*/ 301 h 380"/>
                <a:gd name="T66" fmla="*/ 982 w 1061"/>
                <a:gd name="T67" fmla="*/ 286 h 380"/>
                <a:gd name="T68" fmla="*/ 1006 w 1061"/>
                <a:gd name="T69" fmla="*/ 271 h 380"/>
                <a:gd name="T70" fmla="*/ 1028 w 1061"/>
                <a:gd name="T71" fmla="*/ 255 h 380"/>
                <a:gd name="T72" fmla="*/ 1043 w 1061"/>
                <a:gd name="T73" fmla="*/ 237 h 380"/>
                <a:gd name="T74" fmla="*/ 1055 w 1061"/>
                <a:gd name="T75" fmla="*/ 219 h 380"/>
                <a:gd name="T76" fmla="*/ 1058 w 1061"/>
                <a:gd name="T77" fmla="*/ 198 h 380"/>
                <a:gd name="T78" fmla="*/ 1058 w 1061"/>
                <a:gd name="T79" fmla="*/ 179 h 380"/>
                <a:gd name="T80" fmla="*/ 1055 w 1061"/>
                <a:gd name="T81" fmla="*/ 161 h 380"/>
                <a:gd name="T82" fmla="*/ 1043 w 1061"/>
                <a:gd name="T83" fmla="*/ 140 h 380"/>
                <a:gd name="T84" fmla="*/ 1028 w 1061"/>
                <a:gd name="T85" fmla="*/ 125 h 380"/>
                <a:gd name="T86" fmla="*/ 1006 w 1061"/>
                <a:gd name="T87" fmla="*/ 107 h 380"/>
                <a:gd name="T88" fmla="*/ 982 w 1061"/>
                <a:gd name="T89" fmla="*/ 91 h 380"/>
                <a:gd name="T90" fmla="*/ 955 w 1061"/>
                <a:gd name="T91" fmla="*/ 76 h 380"/>
                <a:gd name="T92" fmla="*/ 921 w 1061"/>
                <a:gd name="T93" fmla="*/ 61 h 380"/>
                <a:gd name="T94" fmla="*/ 885 w 1061"/>
                <a:gd name="T95" fmla="*/ 49 h 380"/>
                <a:gd name="T96" fmla="*/ 846 w 1061"/>
                <a:gd name="T97" fmla="*/ 37 h 380"/>
                <a:gd name="T98" fmla="*/ 782 w 1061"/>
                <a:gd name="T99" fmla="*/ 21 h 380"/>
                <a:gd name="T100" fmla="*/ 688 w 1061"/>
                <a:gd name="T101" fmla="*/ 6 h 380"/>
                <a:gd name="T102" fmla="*/ 582 w 1061"/>
                <a:gd name="T103" fmla="*/ 0 h 3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61"/>
                <a:gd name="T157" fmla="*/ 0 h 380"/>
                <a:gd name="T158" fmla="*/ 1061 w 1061"/>
                <a:gd name="T159" fmla="*/ 380 h 38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61" h="380">
                  <a:moveTo>
                    <a:pt x="530" y="0"/>
                  </a:moveTo>
                  <a:lnTo>
                    <a:pt x="476" y="0"/>
                  </a:lnTo>
                  <a:lnTo>
                    <a:pt x="421" y="3"/>
                  </a:lnTo>
                  <a:lnTo>
                    <a:pt x="369" y="6"/>
                  </a:lnTo>
                  <a:lnTo>
                    <a:pt x="321" y="12"/>
                  </a:lnTo>
                  <a:lnTo>
                    <a:pt x="275" y="21"/>
                  </a:lnTo>
                  <a:lnTo>
                    <a:pt x="233" y="31"/>
                  </a:lnTo>
                  <a:lnTo>
                    <a:pt x="212" y="37"/>
                  </a:lnTo>
                  <a:lnTo>
                    <a:pt x="191" y="43"/>
                  </a:lnTo>
                  <a:lnTo>
                    <a:pt x="172" y="49"/>
                  </a:lnTo>
                  <a:lnTo>
                    <a:pt x="154" y="55"/>
                  </a:lnTo>
                  <a:lnTo>
                    <a:pt x="136" y="61"/>
                  </a:lnTo>
                  <a:lnTo>
                    <a:pt x="118" y="67"/>
                  </a:lnTo>
                  <a:lnTo>
                    <a:pt x="103" y="76"/>
                  </a:lnTo>
                  <a:lnTo>
                    <a:pt x="87" y="82"/>
                  </a:lnTo>
                  <a:lnTo>
                    <a:pt x="75" y="91"/>
                  </a:lnTo>
                  <a:lnTo>
                    <a:pt x="63" y="97"/>
                  </a:lnTo>
                  <a:lnTo>
                    <a:pt x="51" y="107"/>
                  </a:lnTo>
                  <a:lnTo>
                    <a:pt x="39" y="116"/>
                  </a:lnTo>
                  <a:lnTo>
                    <a:pt x="30" y="125"/>
                  </a:lnTo>
                  <a:lnTo>
                    <a:pt x="21" y="131"/>
                  </a:lnTo>
                  <a:lnTo>
                    <a:pt x="15" y="140"/>
                  </a:lnTo>
                  <a:lnTo>
                    <a:pt x="9" y="149"/>
                  </a:lnTo>
                  <a:lnTo>
                    <a:pt x="6" y="161"/>
                  </a:lnTo>
                  <a:lnTo>
                    <a:pt x="0" y="170"/>
                  </a:lnTo>
                  <a:lnTo>
                    <a:pt x="0" y="179"/>
                  </a:lnTo>
                  <a:lnTo>
                    <a:pt x="0" y="189"/>
                  </a:lnTo>
                  <a:lnTo>
                    <a:pt x="0" y="198"/>
                  </a:lnTo>
                  <a:lnTo>
                    <a:pt x="0" y="207"/>
                  </a:lnTo>
                  <a:lnTo>
                    <a:pt x="6" y="219"/>
                  </a:lnTo>
                  <a:lnTo>
                    <a:pt x="9" y="228"/>
                  </a:lnTo>
                  <a:lnTo>
                    <a:pt x="15" y="237"/>
                  </a:lnTo>
                  <a:lnTo>
                    <a:pt x="21" y="246"/>
                  </a:lnTo>
                  <a:lnTo>
                    <a:pt x="30" y="255"/>
                  </a:lnTo>
                  <a:lnTo>
                    <a:pt x="39" y="262"/>
                  </a:lnTo>
                  <a:lnTo>
                    <a:pt x="51" y="271"/>
                  </a:lnTo>
                  <a:lnTo>
                    <a:pt x="63" y="280"/>
                  </a:lnTo>
                  <a:lnTo>
                    <a:pt x="75" y="286"/>
                  </a:lnTo>
                  <a:lnTo>
                    <a:pt x="87" y="295"/>
                  </a:lnTo>
                  <a:lnTo>
                    <a:pt x="103" y="301"/>
                  </a:lnTo>
                  <a:lnTo>
                    <a:pt x="118" y="310"/>
                  </a:lnTo>
                  <a:lnTo>
                    <a:pt x="136" y="316"/>
                  </a:lnTo>
                  <a:lnTo>
                    <a:pt x="154" y="322"/>
                  </a:lnTo>
                  <a:lnTo>
                    <a:pt x="172" y="328"/>
                  </a:lnTo>
                  <a:lnTo>
                    <a:pt x="191" y="334"/>
                  </a:lnTo>
                  <a:lnTo>
                    <a:pt x="212" y="341"/>
                  </a:lnTo>
                  <a:lnTo>
                    <a:pt x="233" y="347"/>
                  </a:lnTo>
                  <a:lnTo>
                    <a:pt x="275" y="356"/>
                  </a:lnTo>
                  <a:lnTo>
                    <a:pt x="321" y="365"/>
                  </a:lnTo>
                  <a:lnTo>
                    <a:pt x="369" y="371"/>
                  </a:lnTo>
                  <a:lnTo>
                    <a:pt x="421" y="374"/>
                  </a:lnTo>
                  <a:lnTo>
                    <a:pt x="476" y="377"/>
                  </a:lnTo>
                  <a:lnTo>
                    <a:pt x="530" y="380"/>
                  </a:lnTo>
                  <a:lnTo>
                    <a:pt x="582" y="377"/>
                  </a:lnTo>
                  <a:lnTo>
                    <a:pt x="636" y="374"/>
                  </a:lnTo>
                  <a:lnTo>
                    <a:pt x="688" y="371"/>
                  </a:lnTo>
                  <a:lnTo>
                    <a:pt x="736" y="365"/>
                  </a:lnTo>
                  <a:lnTo>
                    <a:pt x="782" y="356"/>
                  </a:lnTo>
                  <a:lnTo>
                    <a:pt x="824" y="347"/>
                  </a:lnTo>
                  <a:lnTo>
                    <a:pt x="846" y="341"/>
                  </a:lnTo>
                  <a:lnTo>
                    <a:pt x="867" y="334"/>
                  </a:lnTo>
                  <a:lnTo>
                    <a:pt x="885" y="328"/>
                  </a:lnTo>
                  <a:lnTo>
                    <a:pt x="903" y="322"/>
                  </a:lnTo>
                  <a:lnTo>
                    <a:pt x="921" y="316"/>
                  </a:lnTo>
                  <a:lnTo>
                    <a:pt x="940" y="310"/>
                  </a:lnTo>
                  <a:lnTo>
                    <a:pt x="955" y="301"/>
                  </a:lnTo>
                  <a:lnTo>
                    <a:pt x="970" y="295"/>
                  </a:lnTo>
                  <a:lnTo>
                    <a:pt x="982" y="286"/>
                  </a:lnTo>
                  <a:lnTo>
                    <a:pt x="994" y="280"/>
                  </a:lnTo>
                  <a:lnTo>
                    <a:pt x="1006" y="271"/>
                  </a:lnTo>
                  <a:lnTo>
                    <a:pt x="1018" y="262"/>
                  </a:lnTo>
                  <a:lnTo>
                    <a:pt x="1028" y="255"/>
                  </a:lnTo>
                  <a:lnTo>
                    <a:pt x="1037" y="246"/>
                  </a:lnTo>
                  <a:lnTo>
                    <a:pt x="1043" y="237"/>
                  </a:lnTo>
                  <a:lnTo>
                    <a:pt x="1049" y="228"/>
                  </a:lnTo>
                  <a:lnTo>
                    <a:pt x="1055" y="219"/>
                  </a:lnTo>
                  <a:lnTo>
                    <a:pt x="1058" y="207"/>
                  </a:lnTo>
                  <a:lnTo>
                    <a:pt x="1058" y="198"/>
                  </a:lnTo>
                  <a:lnTo>
                    <a:pt x="1061" y="189"/>
                  </a:lnTo>
                  <a:lnTo>
                    <a:pt x="1058" y="179"/>
                  </a:lnTo>
                  <a:lnTo>
                    <a:pt x="1058" y="170"/>
                  </a:lnTo>
                  <a:lnTo>
                    <a:pt x="1055" y="161"/>
                  </a:lnTo>
                  <a:lnTo>
                    <a:pt x="1049" y="149"/>
                  </a:lnTo>
                  <a:lnTo>
                    <a:pt x="1043" y="140"/>
                  </a:lnTo>
                  <a:lnTo>
                    <a:pt x="1037" y="131"/>
                  </a:lnTo>
                  <a:lnTo>
                    <a:pt x="1028" y="125"/>
                  </a:lnTo>
                  <a:lnTo>
                    <a:pt x="1018" y="116"/>
                  </a:lnTo>
                  <a:lnTo>
                    <a:pt x="1006" y="107"/>
                  </a:lnTo>
                  <a:lnTo>
                    <a:pt x="994" y="97"/>
                  </a:lnTo>
                  <a:lnTo>
                    <a:pt x="982" y="91"/>
                  </a:lnTo>
                  <a:lnTo>
                    <a:pt x="970" y="82"/>
                  </a:lnTo>
                  <a:lnTo>
                    <a:pt x="955" y="76"/>
                  </a:lnTo>
                  <a:lnTo>
                    <a:pt x="940" y="67"/>
                  </a:lnTo>
                  <a:lnTo>
                    <a:pt x="921" y="61"/>
                  </a:lnTo>
                  <a:lnTo>
                    <a:pt x="903" y="55"/>
                  </a:lnTo>
                  <a:lnTo>
                    <a:pt x="885" y="49"/>
                  </a:lnTo>
                  <a:lnTo>
                    <a:pt x="867" y="43"/>
                  </a:lnTo>
                  <a:lnTo>
                    <a:pt x="846" y="37"/>
                  </a:lnTo>
                  <a:lnTo>
                    <a:pt x="824" y="31"/>
                  </a:lnTo>
                  <a:lnTo>
                    <a:pt x="782" y="21"/>
                  </a:lnTo>
                  <a:lnTo>
                    <a:pt x="736" y="12"/>
                  </a:lnTo>
                  <a:lnTo>
                    <a:pt x="688" y="6"/>
                  </a:lnTo>
                  <a:lnTo>
                    <a:pt x="636" y="3"/>
                  </a:lnTo>
                  <a:lnTo>
                    <a:pt x="582" y="0"/>
                  </a:lnTo>
                  <a:lnTo>
                    <a:pt x="530" y="0"/>
                  </a:lnTo>
                </a:path>
              </a:pathLst>
            </a:custGeom>
            <a:noFill/>
            <a:ln w="9525">
              <a:solidFill>
                <a:srgbClr val="000000"/>
              </a:solidFill>
              <a:round/>
              <a:headEnd/>
              <a:tailEnd/>
            </a:ln>
          </p:spPr>
          <p:txBody>
            <a:bodyPr/>
            <a:lstStyle/>
            <a:p>
              <a:endParaRPr lang="en-US"/>
            </a:p>
          </p:txBody>
        </p:sp>
        <p:sp>
          <p:nvSpPr>
            <p:cNvPr id="9" name="Rectangle 42"/>
            <p:cNvSpPr>
              <a:spLocks noChangeArrowheads="1"/>
            </p:cNvSpPr>
            <p:nvPr/>
          </p:nvSpPr>
          <p:spPr bwMode="auto">
            <a:xfrm>
              <a:off x="3522662" y="5695890"/>
              <a:ext cx="2616101" cy="215444"/>
            </a:xfrm>
            <a:prstGeom prst="rect">
              <a:avLst/>
            </a:prstGeom>
            <a:noFill/>
            <a:ln w="9525">
              <a:noFill/>
              <a:miter lim="800000"/>
              <a:headEnd/>
              <a:tailEnd/>
            </a:ln>
          </p:spPr>
          <p:txBody>
            <a:bodyPr wrap="none" lIns="0" tIns="0" rIns="0" bIns="0">
              <a:spAutoFit/>
            </a:bodyPr>
            <a:lstStyle/>
            <a:p>
              <a:r>
                <a:rPr lang="en-US" sz="1400" dirty="0" smtClean="0">
                  <a:solidFill>
                    <a:srgbClr val="000000"/>
                  </a:solidFill>
                </a:rPr>
                <a:t>Improved Quality of Cancer Care</a:t>
              </a:r>
              <a:endParaRPr lang="en-US" sz="1400" dirty="0"/>
            </a:p>
          </p:txBody>
        </p:sp>
        <p:sp>
          <p:nvSpPr>
            <p:cNvPr id="10" name="Freeform 49"/>
            <p:cNvSpPr>
              <a:spLocks/>
            </p:cNvSpPr>
            <p:nvPr/>
          </p:nvSpPr>
          <p:spPr bwMode="auto">
            <a:xfrm>
              <a:off x="3641725" y="5391090"/>
              <a:ext cx="2224087" cy="120650"/>
            </a:xfrm>
            <a:custGeom>
              <a:avLst/>
              <a:gdLst>
                <a:gd name="T0" fmla="*/ 0 w 1401"/>
                <a:gd name="T1" fmla="*/ 76 h 76"/>
                <a:gd name="T2" fmla="*/ 0 w 1401"/>
                <a:gd name="T3" fmla="*/ 70 h 76"/>
                <a:gd name="T4" fmla="*/ 0 w 1401"/>
                <a:gd name="T5" fmla="*/ 67 h 76"/>
                <a:gd name="T6" fmla="*/ 3 w 1401"/>
                <a:gd name="T7" fmla="*/ 64 h 76"/>
                <a:gd name="T8" fmla="*/ 9 w 1401"/>
                <a:gd name="T9" fmla="*/ 61 h 76"/>
                <a:gd name="T10" fmla="*/ 12 w 1401"/>
                <a:gd name="T11" fmla="*/ 58 h 76"/>
                <a:gd name="T12" fmla="*/ 19 w 1401"/>
                <a:gd name="T13" fmla="*/ 55 h 76"/>
                <a:gd name="T14" fmla="*/ 25 w 1401"/>
                <a:gd name="T15" fmla="*/ 52 h 76"/>
                <a:gd name="T16" fmla="*/ 34 w 1401"/>
                <a:gd name="T17" fmla="*/ 49 h 76"/>
                <a:gd name="T18" fmla="*/ 52 w 1401"/>
                <a:gd name="T19" fmla="*/ 43 h 76"/>
                <a:gd name="T20" fmla="*/ 70 w 1401"/>
                <a:gd name="T21" fmla="*/ 40 h 76"/>
                <a:gd name="T22" fmla="*/ 91 w 1401"/>
                <a:gd name="T23" fmla="*/ 37 h 76"/>
                <a:gd name="T24" fmla="*/ 116 w 1401"/>
                <a:gd name="T25" fmla="*/ 37 h 76"/>
                <a:gd name="T26" fmla="*/ 583 w 1401"/>
                <a:gd name="T27" fmla="*/ 37 h 76"/>
                <a:gd name="T28" fmla="*/ 607 w 1401"/>
                <a:gd name="T29" fmla="*/ 37 h 76"/>
                <a:gd name="T30" fmla="*/ 628 w 1401"/>
                <a:gd name="T31" fmla="*/ 34 h 76"/>
                <a:gd name="T32" fmla="*/ 649 w 1401"/>
                <a:gd name="T33" fmla="*/ 31 h 76"/>
                <a:gd name="T34" fmla="*/ 664 w 1401"/>
                <a:gd name="T35" fmla="*/ 25 h 76"/>
                <a:gd name="T36" fmla="*/ 674 w 1401"/>
                <a:gd name="T37" fmla="*/ 21 h 76"/>
                <a:gd name="T38" fmla="*/ 680 w 1401"/>
                <a:gd name="T39" fmla="*/ 21 h 76"/>
                <a:gd name="T40" fmla="*/ 686 w 1401"/>
                <a:gd name="T41" fmla="*/ 18 h 76"/>
                <a:gd name="T42" fmla="*/ 692 w 1401"/>
                <a:gd name="T43" fmla="*/ 12 h 76"/>
                <a:gd name="T44" fmla="*/ 695 w 1401"/>
                <a:gd name="T45" fmla="*/ 9 h 76"/>
                <a:gd name="T46" fmla="*/ 698 w 1401"/>
                <a:gd name="T47" fmla="*/ 6 h 76"/>
                <a:gd name="T48" fmla="*/ 701 w 1401"/>
                <a:gd name="T49" fmla="*/ 3 h 76"/>
                <a:gd name="T50" fmla="*/ 701 w 1401"/>
                <a:gd name="T51" fmla="*/ 0 h 76"/>
                <a:gd name="T52" fmla="*/ 701 w 1401"/>
                <a:gd name="T53" fmla="*/ 3 h 76"/>
                <a:gd name="T54" fmla="*/ 704 w 1401"/>
                <a:gd name="T55" fmla="*/ 6 h 76"/>
                <a:gd name="T56" fmla="*/ 707 w 1401"/>
                <a:gd name="T57" fmla="*/ 9 h 76"/>
                <a:gd name="T58" fmla="*/ 710 w 1401"/>
                <a:gd name="T59" fmla="*/ 12 h 76"/>
                <a:gd name="T60" fmla="*/ 713 w 1401"/>
                <a:gd name="T61" fmla="*/ 18 h 76"/>
                <a:gd name="T62" fmla="*/ 719 w 1401"/>
                <a:gd name="T63" fmla="*/ 21 h 76"/>
                <a:gd name="T64" fmla="*/ 728 w 1401"/>
                <a:gd name="T65" fmla="*/ 21 h 76"/>
                <a:gd name="T66" fmla="*/ 734 w 1401"/>
                <a:gd name="T67" fmla="*/ 25 h 76"/>
                <a:gd name="T68" fmla="*/ 752 w 1401"/>
                <a:gd name="T69" fmla="*/ 31 h 76"/>
                <a:gd name="T70" fmla="*/ 771 w 1401"/>
                <a:gd name="T71" fmla="*/ 34 h 76"/>
                <a:gd name="T72" fmla="*/ 795 w 1401"/>
                <a:gd name="T73" fmla="*/ 37 h 76"/>
                <a:gd name="T74" fmla="*/ 816 w 1401"/>
                <a:gd name="T75" fmla="*/ 37 h 76"/>
                <a:gd name="T76" fmla="*/ 1286 w 1401"/>
                <a:gd name="T77" fmla="*/ 37 h 76"/>
                <a:gd name="T78" fmla="*/ 1307 w 1401"/>
                <a:gd name="T79" fmla="*/ 37 h 76"/>
                <a:gd name="T80" fmla="*/ 1332 w 1401"/>
                <a:gd name="T81" fmla="*/ 40 h 76"/>
                <a:gd name="T82" fmla="*/ 1350 w 1401"/>
                <a:gd name="T83" fmla="*/ 43 h 76"/>
                <a:gd name="T84" fmla="*/ 1368 w 1401"/>
                <a:gd name="T85" fmla="*/ 49 h 76"/>
                <a:gd name="T86" fmla="*/ 1374 w 1401"/>
                <a:gd name="T87" fmla="*/ 52 h 76"/>
                <a:gd name="T88" fmla="*/ 1380 w 1401"/>
                <a:gd name="T89" fmla="*/ 55 h 76"/>
                <a:gd name="T90" fmla="*/ 1386 w 1401"/>
                <a:gd name="T91" fmla="*/ 58 h 76"/>
                <a:gd name="T92" fmla="*/ 1392 w 1401"/>
                <a:gd name="T93" fmla="*/ 61 h 76"/>
                <a:gd name="T94" fmla="*/ 1395 w 1401"/>
                <a:gd name="T95" fmla="*/ 64 h 76"/>
                <a:gd name="T96" fmla="*/ 1398 w 1401"/>
                <a:gd name="T97" fmla="*/ 67 h 76"/>
                <a:gd name="T98" fmla="*/ 1401 w 1401"/>
                <a:gd name="T99" fmla="*/ 70 h 76"/>
                <a:gd name="T100" fmla="*/ 1401 w 1401"/>
                <a:gd name="T101" fmla="*/ 76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01"/>
                <a:gd name="T154" fmla="*/ 0 h 76"/>
                <a:gd name="T155" fmla="*/ 1401 w 1401"/>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01" h="76">
                  <a:moveTo>
                    <a:pt x="0" y="76"/>
                  </a:moveTo>
                  <a:lnTo>
                    <a:pt x="0" y="70"/>
                  </a:lnTo>
                  <a:lnTo>
                    <a:pt x="0" y="67"/>
                  </a:lnTo>
                  <a:lnTo>
                    <a:pt x="3" y="64"/>
                  </a:lnTo>
                  <a:lnTo>
                    <a:pt x="9" y="61"/>
                  </a:lnTo>
                  <a:lnTo>
                    <a:pt x="12" y="58"/>
                  </a:lnTo>
                  <a:lnTo>
                    <a:pt x="19" y="55"/>
                  </a:lnTo>
                  <a:lnTo>
                    <a:pt x="25" y="52"/>
                  </a:lnTo>
                  <a:lnTo>
                    <a:pt x="34" y="49"/>
                  </a:lnTo>
                  <a:lnTo>
                    <a:pt x="52" y="43"/>
                  </a:lnTo>
                  <a:lnTo>
                    <a:pt x="70" y="40"/>
                  </a:lnTo>
                  <a:lnTo>
                    <a:pt x="91" y="37"/>
                  </a:lnTo>
                  <a:lnTo>
                    <a:pt x="116" y="37"/>
                  </a:lnTo>
                  <a:lnTo>
                    <a:pt x="583" y="37"/>
                  </a:lnTo>
                  <a:lnTo>
                    <a:pt x="607" y="37"/>
                  </a:lnTo>
                  <a:lnTo>
                    <a:pt x="628" y="34"/>
                  </a:lnTo>
                  <a:lnTo>
                    <a:pt x="649" y="31"/>
                  </a:lnTo>
                  <a:lnTo>
                    <a:pt x="664" y="25"/>
                  </a:lnTo>
                  <a:lnTo>
                    <a:pt x="674" y="21"/>
                  </a:lnTo>
                  <a:lnTo>
                    <a:pt x="680" y="21"/>
                  </a:lnTo>
                  <a:lnTo>
                    <a:pt x="686" y="18"/>
                  </a:lnTo>
                  <a:lnTo>
                    <a:pt x="692" y="12"/>
                  </a:lnTo>
                  <a:lnTo>
                    <a:pt x="695" y="9"/>
                  </a:lnTo>
                  <a:lnTo>
                    <a:pt x="698" y="6"/>
                  </a:lnTo>
                  <a:lnTo>
                    <a:pt x="701" y="3"/>
                  </a:lnTo>
                  <a:lnTo>
                    <a:pt x="701" y="0"/>
                  </a:lnTo>
                  <a:lnTo>
                    <a:pt x="701" y="3"/>
                  </a:lnTo>
                  <a:lnTo>
                    <a:pt x="704" y="6"/>
                  </a:lnTo>
                  <a:lnTo>
                    <a:pt x="707" y="9"/>
                  </a:lnTo>
                  <a:lnTo>
                    <a:pt x="710" y="12"/>
                  </a:lnTo>
                  <a:lnTo>
                    <a:pt x="713" y="18"/>
                  </a:lnTo>
                  <a:lnTo>
                    <a:pt x="719" y="21"/>
                  </a:lnTo>
                  <a:lnTo>
                    <a:pt x="728" y="21"/>
                  </a:lnTo>
                  <a:lnTo>
                    <a:pt x="734" y="25"/>
                  </a:lnTo>
                  <a:lnTo>
                    <a:pt x="752" y="31"/>
                  </a:lnTo>
                  <a:lnTo>
                    <a:pt x="771" y="34"/>
                  </a:lnTo>
                  <a:lnTo>
                    <a:pt x="795" y="37"/>
                  </a:lnTo>
                  <a:lnTo>
                    <a:pt x="816" y="37"/>
                  </a:lnTo>
                  <a:lnTo>
                    <a:pt x="1286" y="37"/>
                  </a:lnTo>
                  <a:lnTo>
                    <a:pt x="1307" y="37"/>
                  </a:lnTo>
                  <a:lnTo>
                    <a:pt x="1332" y="40"/>
                  </a:lnTo>
                  <a:lnTo>
                    <a:pt x="1350" y="43"/>
                  </a:lnTo>
                  <a:lnTo>
                    <a:pt x="1368" y="49"/>
                  </a:lnTo>
                  <a:lnTo>
                    <a:pt x="1374" y="52"/>
                  </a:lnTo>
                  <a:lnTo>
                    <a:pt x="1380" y="55"/>
                  </a:lnTo>
                  <a:lnTo>
                    <a:pt x="1386" y="58"/>
                  </a:lnTo>
                  <a:lnTo>
                    <a:pt x="1392" y="61"/>
                  </a:lnTo>
                  <a:lnTo>
                    <a:pt x="1395" y="64"/>
                  </a:lnTo>
                  <a:lnTo>
                    <a:pt x="1398" y="67"/>
                  </a:lnTo>
                  <a:lnTo>
                    <a:pt x="1401" y="70"/>
                  </a:lnTo>
                  <a:lnTo>
                    <a:pt x="1401" y="76"/>
                  </a:lnTo>
                </a:path>
              </a:pathLst>
            </a:custGeom>
            <a:noFill/>
            <a:ln w="9525">
              <a:solidFill>
                <a:srgbClr val="000000"/>
              </a:solidFill>
              <a:round/>
              <a:headEnd/>
              <a:tailEnd/>
            </a:ln>
          </p:spPr>
          <p:txBody>
            <a:bodyPr/>
            <a:lstStyle/>
            <a:p>
              <a:endParaRPr lang="en-US"/>
            </a:p>
          </p:txBody>
        </p:sp>
        <p:sp>
          <p:nvSpPr>
            <p:cNvPr id="11" name="Line 50"/>
            <p:cNvSpPr>
              <a:spLocks noChangeShapeType="1"/>
            </p:cNvSpPr>
            <p:nvPr/>
          </p:nvSpPr>
          <p:spPr bwMode="auto">
            <a:xfrm>
              <a:off x="4759325" y="5395853"/>
              <a:ext cx="1587" cy="120650"/>
            </a:xfrm>
            <a:prstGeom prst="line">
              <a:avLst/>
            </a:prstGeom>
            <a:noFill/>
            <a:ln w="9525">
              <a:solidFill>
                <a:srgbClr val="000000"/>
              </a:solidFill>
              <a:round/>
              <a:headEnd/>
              <a:tailEnd/>
            </a:ln>
          </p:spPr>
          <p:txBody>
            <a:bodyPr/>
            <a:lstStyle/>
            <a:p>
              <a:endParaRPr lang="en-US"/>
            </a:p>
          </p:txBody>
        </p:sp>
        <p:sp>
          <p:nvSpPr>
            <p:cNvPr id="12" name="Rectangle 131"/>
            <p:cNvSpPr>
              <a:spLocks noChangeArrowheads="1"/>
            </p:cNvSpPr>
            <p:nvPr/>
          </p:nvSpPr>
          <p:spPr bwMode="auto">
            <a:xfrm>
              <a:off x="2989262" y="6305490"/>
              <a:ext cx="3962400" cy="400110"/>
            </a:xfrm>
            <a:prstGeom prst="rect">
              <a:avLst/>
            </a:prstGeom>
            <a:noFill/>
            <a:ln w="9525">
              <a:solidFill>
                <a:schemeClr val="tx1"/>
              </a:solidFill>
              <a:miter lim="800000"/>
              <a:headEnd/>
              <a:tailEnd/>
            </a:ln>
          </p:spPr>
          <p:txBody>
            <a:bodyPr wrap="square" lIns="91440" tIns="91440" rIns="91440" bIns="91440">
              <a:spAutoFit/>
            </a:bodyPr>
            <a:lstStyle/>
            <a:p>
              <a:pPr algn="ctr"/>
              <a:r>
                <a:rPr lang="en-US" sz="1400" dirty="0" smtClean="0">
                  <a:solidFill>
                    <a:srgbClr val="000000"/>
                  </a:solidFill>
                </a:rPr>
                <a:t>Improved Cancer-Related Health Outcomes </a:t>
              </a:r>
              <a:endParaRPr lang="en-US" dirty="0"/>
            </a:p>
          </p:txBody>
        </p:sp>
        <p:sp>
          <p:nvSpPr>
            <p:cNvPr id="13" name="Oval 7"/>
            <p:cNvSpPr>
              <a:spLocks noChangeAspect="1" noChangeArrowheads="1"/>
            </p:cNvSpPr>
            <p:nvPr/>
          </p:nvSpPr>
          <p:spPr bwMode="auto">
            <a:xfrm>
              <a:off x="3057525" y="2114490"/>
              <a:ext cx="3352800" cy="3276600"/>
            </a:xfrm>
            <a:prstGeom prst="ellipse">
              <a:avLst/>
            </a:prstGeom>
            <a:solidFill>
              <a:srgbClr val="510066"/>
            </a:solidFill>
            <a:ln w="19050">
              <a:noFill/>
              <a:round/>
              <a:headEnd/>
              <a:tailEnd/>
            </a:ln>
          </p:spPr>
          <p:txBody>
            <a:bodyPr wrap="none" anchor="ctr"/>
            <a:lstStyle/>
            <a:p>
              <a:pPr algn="ctr"/>
              <a:endParaRPr lang="en-US" sz="1200"/>
            </a:p>
          </p:txBody>
        </p:sp>
        <p:sp>
          <p:nvSpPr>
            <p:cNvPr id="14" name="Text Box 12"/>
            <p:cNvSpPr txBox="1">
              <a:spLocks noChangeArrowheads="1"/>
            </p:cNvSpPr>
            <p:nvPr/>
          </p:nvSpPr>
          <p:spPr bwMode="auto">
            <a:xfrm>
              <a:off x="3925887" y="2190690"/>
              <a:ext cx="1616075" cy="457200"/>
            </a:xfrm>
            <a:prstGeom prst="rect">
              <a:avLst/>
            </a:prstGeom>
            <a:noFill/>
            <a:ln w="9525">
              <a:noFill/>
              <a:miter lim="800000"/>
              <a:headEnd/>
              <a:tailEnd/>
            </a:ln>
          </p:spPr>
          <p:txBody>
            <a:bodyPr>
              <a:spAutoFit/>
            </a:bodyPr>
            <a:lstStyle/>
            <a:p>
              <a:pPr algn="ctr"/>
              <a:r>
                <a:rPr lang="en-US" sz="1200">
                  <a:solidFill>
                    <a:schemeClr val="bg1"/>
                  </a:solidFill>
                </a:rPr>
                <a:t>Local Community Environment </a:t>
              </a:r>
            </a:p>
          </p:txBody>
        </p:sp>
        <p:sp>
          <p:nvSpPr>
            <p:cNvPr id="15" name="Freeform 27"/>
            <p:cNvSpPr>
              <a:spLocks/>
            </p:cNvSpPr>
            <p:nvPr/>
          </p:nvSpPr>
          <p:spPr bwMode="auto">
            <a:xfrm>
              <a:off x="3197225" y="2655828"/>
              <a:ext cx="3071812" cy="2716212"/>
            </a:xfrm>
            <a:custGeom>
              <a:avLst/>
              <a:gdLst>
                <a:gd name="T0" fmla="*/ 868 w 1935"/>
                <a:gd name="T1" fmla="*/ 3 h 1711"/>
                <a:gd name="T2" fmla="*/ 725 w 1935"/>
                <a:gd name="T3" fmla="*/ 28 h 1711"/>
                <a:gd name="T4" fmla="*/ 592 w 1935"/>
                <a:gd name="T5" fmla="*/ 67 h 1711"/>
                <a:gd name="T6" fmla="*/ 467 w 1935"/>
                <a:gd name="T7" fmla="*/ 125 h 1711"/>
                <a:gd name="T8" fmla="*/ 352 w 1935"/>
                <a:gd name="T9" fmla="*/ 195 h 1711"/>
                <a:gd name="T10" fmla="*/ 252 w 1935"/>
                <a:gd name="T11" fmla="*/ 280 h 1711"/>
                <a:gd name="T12" fmla="*/ 164 w 1935"/>
                <a:gd name="T13" fmla="*/ 377 h 1711"/>
                <a:gd name="T14" fmla="*/ 94 w 1935"/>
                <a:gd name="T15" fmla="*/ 483 h 1711"/>
                <a:gd name="T16" fmla="*/ 43 w 1935"/>
                <a:gd name="T17" fmla="*/ 602 h 1711"/>
                <a:gd name="T18" fmla="*/ 13 w 1935"/>
                <a:gd name="T19" fmla="*/ 724 h 1711"/>
                <a:gd name="T20" fmla="*/ 0 w 1935"/>
                <a:gd name="T21" fmla="*/ 854 h 1711"/>
                <a:gd name="T22" fmla="*/ 13 w 1935"/>
                <a:gd name="T23" fmla="*/ 985 h 1711"/>
                <a:gd name="T24" fmla="*/ 43 w 1935"/>
                <a:gd name="T25" fmla="*/ 1110 h 1711"/>
                <a:gd name="T26" fmla="*/ 94 w 1935"/>
                <a:gd name="T27" fmla="*/ 1225 h 1711"/>
                <a:gd name="T28" fmla="*/ 164 w 1935"/>
                <a:gd name="T29" fmla="*/ 1334 h 1711"/>
                <a:gd name="T30" fmla="*/ 252 w 1935"/>
                <a:gd name="T31" fmla="*/ 1429 h 1711"/>
                <a:gd name="T32" fmla="*/ 352 w 1935"/>
                <a:gd name="T33" fmla="*/ 1514 h 1711"/>
                <a:gd name="T34" fmla="*/ 467 w 1935"/>
                <a:gd name="T35" fmla="*/ 1587 h 1711"/>
                <a:gd name="T36" fmla="*/ 592 w 1935"/>
                <a:gd name="T37" fmla="*/ 1641 h 1711"/>
                <a:gd name="T38" fmla="*/ 725 w 1935"/>
                <a:gd name="T39" fmla="*/ 1684 h 1711"/>
                <a:gd name="T40" fmla="*/ 868 w 1935"/>
                <a:gd name="T41" fmla="*/ 1705 h 1711"/>
                <a:gd name="T42" fmla="*/ 1016 w 1935"/>
                <a:gd name="T43" fmla="*/ 1708 h 1711"/>
                <a:gd name="T44" fmla="*/ 1162 w 1935"/>
                <a:gd name="T45" fmla="*/ 1693 h 1711"/>
                <a:gd name="T46" fmla="*/ 1298 w 1935"/>
                <a:gd name="T47" fmla="*/ 1657 h 1711"/>
                <a:gd name="T48" fmla="*/ 1429 w 1935"/>
                <a:gd name="T49" fmla="*/ 1608 h 1711"/>
                <a:gd name="T50" fmla="*/ 1547 w 1935"/>
                <a:gd name="T51" fmla="*/ 1541 h 1711"/>
                <a:gd name="T52" fmla="*/ 1650 w 1935"/>
                <a:gd name="T53" fmla="*/ 1459 h 1711"/>
                <a:gd name="T54" fmla="*/ 1741 w 1935"/>
                <a:gd name="T55" fmla="*/ 1368 h 1711"/>
                <a:gd name="T56" fmla="*/ 1817 w 1935"/>
                <a:gd name="T57" fmla="*/ 1261 h 1711"/>
                <a:gd name="T58" fmla="*/ 1875 w 1935"/>
                <a:gd name="T59" fmla="*/ 1149 h 1711"/>
                <a:gd name="T60" fmla="*/ 1914 w 1935"/>
                <a:gd name="T61" fmla="*/ 1027 h 1711"/>
                <a:gd name="T62" fmla="*/ 1932 w 1935"/>
                <a:gd name="T63" fmla="*/ 900 h 1711"/>
                <a:gd name="T64" fmla="*/ 1929 w 1935"/>
                <a:gd name="T65" fmla="*/ 769 h 1711"/>
                <a:gd name="T66" fmla="*/ 1902 w 1935"/>
                <a:gd name="T67" fmla="*/ 642 h 1711"/>
                <a:gd name="T68" fmla="*/ 1856 w 1935"/>
                <a:gd name="T69" fmla="*/ 523 h 1711"/>
                <a:gd name="T70" fmla="*/ 1793 w 1935"/>
                <a:gd name="T71" fmla="*/ 411 h 1711"/>
                <a:gd name="T72" fmla="*/ 1714 w 1935"/>
                <a:gd name="T73" fmla="*/ 310 h 1711"/>
                <a:gd name="T74" fmla="*/ 1617 w 1935"/>
                <a:gd name="T75" fmla="*/ 222 h 1711"/>
                <a:gd name="T76" fmla="*/ 1508 w 1935"/>
                <a:gd name="T77" fmla="*/ 146 h 1711"/>
                <a:gd name="T78" fmla="*/ 1386 w 1935"/>
                <a:gd name="T79" fmla="*/ 85 h 1711"/>
                <a:gd name="T80" fmla="*/ 1256 w 1935"/>
                <a:gd name="T81" fmla="*/ 40 h 1711"/>
                <a:gd name="T82" fmla="*/ 1113 w 1935"/>
                <a:gd name="T83" fmla="*/ 9 h 1711"/>
                <a:gd name="T84" fmla="*/ 968 w 1935"/>
                <a:gd name="T85" fmla="*/ 0 h 17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35"/>
                <a:gd name="T130" fmla="*/ 0 h 1711"/>
                <a:gd name="T131" fmla="*/ 1935 w 1935"/>
                <a:gd name="T132" fmla="*/ 1711 h 17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35" h="1711">
                  <a:moveTo>
                    <a:pt x="968" y="0"/>
                  </a:moveTo>
                  <a:lnTo>
                    <a:pt x="916" y="0"/>
                  </a:lnTo>
                  <a:lnTo>
                    <a:pt x="868" y="3"/>
                  </a:lnTo>
                  <a:lnTo>
                    <a:pt x="819" y="9"/>
                  </a:lnTo>
                  <a:lnTo>
                    <a:pt x="774" y="19"/>
                  </a:lnTo>
                  <a:lnTo>
                    <a:pt x="725" y="28"/>
                  </a:lnTo>
                  <a:lnTo>
                    <a:pt x="680" y="40"/>
                  </a:lnTo>
                  <a:lnTo>
                    <a:pt x="634" y="52"/>
                  </a:lnTo>
                  <a:lnTo>
                    <a:pt x="592" y="67"/>
                  </a:lnTo>
                  <a:lnTo>
                    <a:pt x="549" y="85"/>
                  </a:lnTo>
                  <a:lnTo>
                    <a:pt x="507" y="104"/>
                  </a:lnTo>
                  <a:lnTo>
                    <a:pt x="467" y="125"/>
                  </a:lnTo>
                  <a:lnTo>
                    <a:pt x="428" y="146"/>
                  </a:lnTo>
                  <a:lnTo>
                    <a:pt x="389" y="170"/>
                  </a:lnTo>
                  <a:lnTo>
                    <a:pt x="352" y="195"/>
                  </a:lnTo>
                  <a:lnTo>
                    <a:pt x="316" y="222"/>
                  </a:lnTo>
                  <a:lnTo>
                    <a:pt x="282" y="250"/>
                  </a:lnTo>
                  <a:lnTo>
                    <a:pt x="252" y="280"/>
                  </a:lnTo>
                  <a:lnTo>
                    <a:pt x="222" y="310"/>
                  </a:lnTo>
                  <a:lnTo>
                    <a:pt x="192" y="344"/>
                  </a:lnTo>
                  <a:lnTo>
                    <a:pt x="164" y="377"/>
                  </a:lnTo>
                  <a:lnTo>
                    <a:pt x="140" y="411"/>
                  </a:lnTo>
                  <a:lnTo>
                    <a:pt x="119" y="447"/>
                  </a:lnTo>
                  <a:lnTo>
                    <a:pt x="94" y="483"/>
                  </a:lnTo>
                  <a:lnTo>
                    <a:pt x="76" y="523"/>
                  </a:lnTo>
                  <a:lnTo>
                    <a:pt x="58" y="563"/>
                  </a:lnTo>
                  <a:lnTo>
                    <a:pt x="43" y="602"/>
                  </a:lnTo>
                  <a:lnTo>
                    <a:pt x="31" y="642"/>
                  </a:lnTo>
                  <a:lnTo>
                    <a:pt x="19" y="684"/>
                  </a:lnTo>
                  <a:lnTo>
                    <a:pt x="13" y="724"/>
                  </a:lnTo>
                  <a:lnTo>
                    <a:pt x="7" y="769"/>
                  </a:lnTo>
                  <a:lnTo>
                    <a:pt x="0" y="812"/>
                  </a:lnTo>
                  <a:lnTo>
                    <a:pt x="0" y="854"/>
                  </a:lnTo>
                  <a:lnTo>
                    <a:pt x="0" y="900"/>
                  </a:lnTo>
                  <a:lnTo>
                    <a:pt x="7" y="942"/>
                  </a:lnTo>
                  <a:lnTo>
                    <a:pt x="13" y="985"/>
                  </a:lnTo>
                  <a:lnTo>
                    <a:pt x="19" y="1027"/>
                  </a:lnTo>
                  <a:lnTo>
                    <a:pt x="31" y="1070"/>
                  </a:lnTo>
                  <a:lnTo>
                    <a:pt x="43" y="1110"/>
                  </a:lnTo>
                  <a:lnTo>
                    <a:pt x="58" y="1149"/>
                  </a:lnTo>
                  <a:lnTo>
                    <a:pt x="76" y="1189"/>
                  </a:lnTo>
                  <a:lnTo>
                    <a:pt x="94" y="1225"/>
                  </a:lnTo>
                  <a:lnTo>
                    <a:pt x="119" y="1261"/>
                  </a:lnTo>
                  <a:lnTo>
                    <a:pt x="140" y="1298"/>
                  </a:lnTo>
                  <a:lnTo>
                    <a:pt x="164" y="1334"/>
                  </a:lnTo>
                  <a:lnTo>
                    <a:pt x="192" y="1368"/>
                  </a:lnTo>
                  <a:lnTo>
                    <a:pt x="222" y="1398"/>
                  </a:lnTo>
                  <a:lnTo>
                    <a:pt x="252" y="1429"/>
                  </a:lnTo>
                  <a:lnTo>
                    <a:pt x="282" y="1459"/>
                  </a:lnTo>
                  <a:lnTo>
                    <a:pt x="316" y="1486"/>
                  </a:lnTo>
                  <a:lnTo>
                    <a:pt x="352" y="1514"/>
                  </a:lnTo>
                  <a:lnTo>
                    <a:pt x="389" y="1541"/>
                  </a:lnTo>
                  <a:lnTo>
                    <a:pt x="428" y="1562"/>
                  </a:lnTo>
                  <a:lnTo>
                    <a:pt x="467" y="1587"/>
                  </a:lnTo>
                  <a:lnTo>
                    <a:pt x="507" y="1608"/>
                  </a:lnTo>
                  <a:lnTo>
                    <a:pt x="549" y="1626"/>
                  </a:lnTo>
                  <a:lnTo>
                    <a:pt x="592" y="1641"/>
                  </a:lnTo>
                  <a:lnTo>
                    <a:pt x="634" y="1657"/>
                  </a:lnTo>
                  <a:lnTo>
                    <a:pt x="680" y="1672"/>
                  </a:lnTo>
                  <a:lnTo>
                    <a:pt x="725" y="1684"/>
                  </a:lnTo>
                  <a:lnTo>
                    <a:pt x="774" y="1693"/>
                  </a:lnTo>
                  <a:lnTo>
                    <a:pt x="819" y="1699"/>
                  </a:lnTo>
                  <a:lnTo>
                    <a:pt x="868" y="1705"/>
                  </a:lnTo>
                  <a:lnTo>
                    <a:pt x="916" y="1708"/>
                  </a:lnTo>
                  <a:lnTo>
                    <a:pt x="968" y="1711"/>
                  </a:lnTo>
                  <a:lnTo>
                    <a:pt x="1016" y="1708"/>
                  </a:lnTo>
                  <a:lnTo>
                    <a:pt x="1065" y="1705"/>
                  </a:lnTo>
                  <a:lnTo>
                    <a:pt x="1113" y="1699"/>
                  </a:lnTo>
                  <a:lnTo>
                    <a:pt x="1162" y="1693"/>
                  </a:lnTo>
                  <a:lnTo>
                    <a:pt x="1207" y="1684"/>
                  </a:lnTo>
                  <a:lnTo>
                    <a:pt x="1256" y="1672"/>
                  </a:lnTo>
                  <a:lnTo>
                    <a:pt x="1298" y="1657"/>
                  </a:lnTo>
                  <a:lnTo>
                    <a:pt x="1344" y="1641"/>
                  </a:lnTo>
                  <a:lnTo>
                    <a:pt x="1386" y="1626"/>
                  </a:lnTo>
                  <a:lnTo>
                    <a:pt x="1429" y="1608"/>
                  </a:lnTo>
                  <a:lnTo>
                    <a:pt x="1468" y="1587"/>
                  </a:lnTo>
                  <a:lnTo>
                    <a:pt x="1508" y="1562"/>
                  </a:lnTo>
                  <a:lnTo>
                    <a:pt x="1547" y="1541"/>
                  </a:lnTo>
                  <a:lnTo>
                    <a:pt x="1583" y="1514"/>
                  </a:lnTo>
                  <a:lnTo>
                    <a:pt x="1617" y="1486"/>
                  </a:lnTo>
                  <a:lnTo>
                    <a:pt x="1650" y="1459"/>
                  </a:lnTo>
                  <a:lnTo>
                    <a:pt x="1684" y="1429"/>
                  </a:lnTo>
                  <a:lnTo>
                    <a:pt x="1714" y="1398"/>
                  </a:lnTo>
                  <a:lnTo>
                    <a:pt x="1741" y="1368"/>
                  </a:lnTo>
                  <a:lnTo>
                    <a:pt x="1768" y="1334"/>
                  </a:lnTo>
                  <a:lnTo>
                    <a:pt x="1793" y="1298"/>
                  </a:lnTo>
                  <a:lnTo>
                    <a:pt x="1817" y="1261"/>
                  </a:lnTo>
                  <a:lnTo>
                    <a:pt x="1838" y="1225"/>
                  </a:lnTo>
                  <a:lnTo>
                    <a:pt x="1856" y="1189"/>
                  </a:lnTo>
                  <a:lnTo>
                    <a:pt x="1875" y="1149"/>
                  </a:lnTo>
                  <a:lnTo>
                    <a:pt x="1890" y="1110"/>
                  </a:lnTo>
                  <a:lnTo>
                    <a:pt x="1902" y="1070"/>
                  </a:lnTo>
                  <a:lnTo>
                    <a:pt x="1914" y="1027"/>
                  </a:lnTo>
                  <a:lnTo>
                    <a:pt x="1923" y="985"/>
                  </a:lnTo>
                  <a:lnTo>
                    <a:pt x="1929" y="942"/>
                  </a:lnTo>
                  <a:lnTo>
                    <a:pt x="1932" y="900"/>
                  </a:lnTo>
                  <a:lnTo>
                    <a:pt x="1935" y="854"/>
                  </a:lnTo>
                  <a:lnTo>
                    <a:pt x="1932" y="812"/>
                  </a:lnTo>
                  <a:lnTo>
                    <a:pt x="1929" y="769"/>
                  </a:lnTo>
                  <a:lnTo>
                    <a:pt x="1923" y="724"/>
                  </a:lnTo>
                  <a:lnTo>
                    <a:pt x="1914" y="684"/>
                  </a:lnTo>
                  <a:lnTo>
                    <a:pt x="1902" y="642"/>
                  </a:lnTo>
                  <a:lnTo>
                    <a:pt x="1890" y="602"/>
                  </a:lnTo>
                  <a:lnTo>
                    <a:pt x="1875" y="563"/>
                  </a:lnTo>
                  <a:lnTo>
                    <a:pt x="1856" y="523"/>
                  </a:lnTo>
                  <a:lnTo>
                    <a:pt x="1838" y="483"/>
                  </a:lnTo>
                  <a:lnTo>
                    <a:pt x="1817" y="447"/>
                  </a:lnTo>
                  <a:lnTo>
                    <a:pt x="1793" y="411"/>
                  </a:lnTo>
                  <a:lnTo>
                    <a:pt x="1768" y="377"/>
                  </a:lnTo>
                  <a:lnTo>
                    <a:pt x="1741" y="344"/>
                  </a:lnTo>
                  <a:lnTo>
                    <a:pt x="1714" y="310"/>
                  </a:lnTo>
                  <a:lnTo>
                    <a:pt x="1684" y="280"/>
                  </a:lnTo>
                  <a:lnTo>
                    <a:pt x="1650" y="250"/>
                  </a:lnTo>
                  <a:lnTo>
                    <a:pt x="1617" y="222"/>
                  </a:lnTo>
                  <a:lnTo>
                    <a:pt x="1583" y="195"/>
                  </a:lnTo>
                  <a:lnTo>
                    <a:pt x="1547" y="170"/>
                  </a:lnTo>
                  <a:lnTo>
                    <a:pt x="1508" y="146"/>
                  </a:lnTo>
                  <a:lnTo>
                    <a:pt x="1468" y="125"/>
                  </a:lnTo>
                  <a:lnTo>
                    <a:pt x="1429" y="104"/>
                  </a:lnTo>
                  <a:lnTo>
                    <a:pt x="1386" y="85"/>
                  </a:lnTo>
                  <a:lnTo>
                    <a:pt x="1344" y="67"/>
                  </a:lnTo>
                  <a:lnTo>
                    <a:pt x="1298" y="52"/>
                  </a:lnTo>
                  <a:lnTo>
                    <a:pt x="1256" y="40"/>
                  </a:lnTo>
                  <a:lnTo>
                    <a:pt x="1207" y="28"/>
                  </a:lnTo>
                  <a:lnTo>
                    <a:pt x="1162" y="19"/>
                  </a:lnTo>
                  <a:lnTo>
                    <a:pt x="1113" y="9"/>
                  </a:lnTo>
                  <a:lnTo>
                    <a:pt x="1065" y="3"/>
                  </a:lnTo>
                  <a:lnTo>
                    <a:pt x="1016" y="0"/>
                  </a:lnTo>
                  <a:lnTo>
                    <a:pt x="968" y="0"/>
                  </a:lnTo>
                </a:path>
              </a:pathLst>
            </a:custGeom>
            <a:solidFill>
              <a:srgbClr val="CC6600">
                <a:alpha val="70979"/>
              </a:srgbClr>
            </a:solidFill>
            <a:ln w="19050">
              <a:noFill/>
              <a:round/>
              <a:headEnd/>
              <a:tailEnd/>
            </a:ln>
          </p:spPr>
          <p:txBody>
            <a:bodyPr/>
            <a:lstStyle/>
            <a:p>
              <a:pPr>
                <a:defRPr/>
              </a:pPr>
              <a:endParaRPr lang="en-US"/>
            </a:p>
          </p:txBody>
        </p:sp>
        <p:sp>
          <p:nvSpPr>
            <p:cNvPr id="16" name="Rectangle 28"/>
            <p:cNvSpPr>
              <a:spLocks noChangeArrowheads="1"/>
            </p:cNvSpPr>
            <p:nvPr/>
          </p:nvSpPr>
          <p:spPr bwMode="auto">
            <a:xfrm>
              <a:off x="3983037" y="2817753"/>
              <a:ext cx="1376363" cy="182562"/>
            </a:xfrm>
            <a:prstGeom prst="rect">
              <a:avLst/>
            </a:prstGeom>
            <a:noFill/>
            <a:ln w="9525">
              <a:noFill/>
              <a:miter lim="800000"/>
              <a:headEnd/>
              <a:tailEnd/>
            </a:ln>
          </p:spPr>
          <p:txBody>
            <a:bodyPr wrap="none" lIns="0" tIns="0" rIns="0" bIns="0">
              <a:spAutoFit/>
            </a:bodyPr>
            <a:lstStyle/>
            <a:p>
              <a:r>
                <a:rPr lang="en-US" sz="1200">
                  <a:solidFill>
                    <a:schemeClr val="bg1"/>
                  </a:solidFill>
                </a:rPr>
                <a:t>Organization and/or </a:t>
              </a:r>
            </a:p>
          </p:txBody>
        </p:sp>
        <p:sp>
          <p:nvSpPr>
            <p:cNvPr id="17" name="Rectangle 29"/>
            <p:cNvSpPr>
              <a:spLocks noChangeArrowheads="1"/>
            </p:cNvSpPr>
            <p:nvPr/>
          </p:nvSpPr>
          <p:spPr bwMode="auto">
            <a:xfrm>
              <a:off x="4154487" y="3028890"/>
              <a:ext cx="1065213" cy="182563"/>
            </a:xfrm>
            <a:prstGeom prst="rect">
              <a:avLst/>
            </a:prstGeom>
            <a:noFill/>
            <a:ln w="9525">
              <a:noFill/>
              <a:miter lim="800000"/>
              <a:headEnd/>
              <a:tailEnd/>
            </a:ln>
          </p:spPr>
          <p:txBody>
            <a:bodyPr wrap="none" lIns="0" tIns="0" rIns="0" bIns="0">
              <a:spAutoFit/>
            </a:bodyPr>
            <a:lstStyle/>
            <a:p>
              <a:r>
                <a:rPr lang="en-US" sz="1200">
                  <a:solidFill>
                    <a:schemeClr val="bg1"/>
                  </a:solidFill>
                </a:rPr>
                <a:t>Practice Setting</a:t>
              </a:r>
            </a:p>
          </p:txBody>
        </p:sp>
        <p:sp>
          <p:nvSpPr>
            <p:cNvPr id="18" name="Freeform 27"/>
            <p:cNvSpPr>
              <a:spLocks noChangeAspect="1"/>
            </p:cNvSpPr>
            <p:nvPr/>
          </p:nvSpPr>
          <p:spPr bwMode="auto">
            <a:xfrm>
              <a:off x="3517900" y="3243203"/>
              <a:ext cx="2432050" cy="2151062"/>
            </a:xfrm>
            <a:custGeom>
              <a:avLst/>
              <a:gdLst>
                <a:gd name="T0" fmla="*/ 868 w 1935"/>
                <a:gd name="T1" fmla="*/ 3 h 1711"/>
                <a:gd name="T2" fmla="*/ 725 w 1935"/>
                <a:gd name="T3" fmla="*/ 28 h 1711"/>
                <a:gd name="T4" fmla="*/ 592 w 1935"/>
                <a:gd name="T5" fmla="*/ 67 h 1711"/>
                <a:gd name="T6" fmla="*/ 467 w 1935"/>
                <a:gd name="T7" fmla="*/ 125 h 1711"/>
                <a:gd name="T8" fmla="*/ 352 w 1935"/>
                <a:gd name="T9" fmla="*/ 195 h 1711"/>
                <a:gd name="T10" fmla="*/ 252 w 1935"/>
                <a:gd name="T11" fmla="*/ 280 h 1711"/>
                <a:gd name="T12" fmla="*/ 164 w 1935"/>
                <a:gd name="T13" fmla="*/ 377 h 1711"/>
                <a:gd name="T14" fmla="*/ 94 w 1935"/>
                <a:gd name="T15" fmla="*/ 483 h 1711"/>
                <a:gd name="T16" fmla="*/ 43 w 1935"/>
                <a:gd name="T17" fmla="*/ 602 h 1711"/>
                <a:gd name="T18" fmla="*/ 13 w 1935"/>
                <a:gd name="T19" fmla="*/ 724 h 1711"/>
                <a:gd name="T20" fmla="*/ 0 w 1935"/>
                <a:gd name="T21" fmla="*/ 854 h 1711"/>
                <a:gd name="T22" fmla="*/ 13 w 1935"/>
                <a:gd name="T23" fmla="*/ 985 h 1711"/>
                <a:gd name="T24" fmla="*/ 43 w 1935"/>
                <a:gd name="T25" fmla="*/ 1110 h 1711"/>
                <a:gd name="T26" fmla="*/ 94 w 1935"/>
                <a:gd name="T27" fmla="*/ 1225 h 1711"/>
                <a:gd name="T28" fmla="*/ 164 w 1935"/>
                <a:gd name="T29" fmla="*/ 1334 h 1711"/>
                <a:gd name="T30" fmla="*/ 252 w 1935"/>
                <a:gd name="T31" fmla="*/ 1429 h 1711"/>
                <a:gd name="T32" fmla="*/ 352 w 1935"/>
                <a:gd name="T33" fmla="*/ 1514 h 1711"/>
                <a:gd name="T34" fmla="*/ 467 w 1935"/>
                <a:gd name="T35" fmla="*/ 1587 h 1711"/>
                <a:gd name="T36" fmla="*/ 592 w 1935"/>
                <a:gd name="T37" fmla="*/ 1641 h 1711"/>
                <a:gd name="T38" fmla="*/ 725 w 1935"/>
                <a:gd name="T39" fmla="*/ 1684 h 1711"/>
                <a:gd name="T40" fmla="*/ 868 w 1935"/>
                <a:gd name="T41" fmla="*/ 1705 h 1711"/>
                <a:gd name="T42" fmla="*/ 1016 w 1935"/>
                <a:gd name="T43" fmla="*/ 1708 h 1711"/>
                <a:gd name="T44" fmla="*/ 1162 w 1935"/>
                <a:gd name="T45" fmla="*/ 1693 h 1711"/>
                <a:gd name="T46" fmla="*/ 1298 w 1935"/>
                <a:gd name="T47" fmla="*/ 1657 h 1711"/>
                <a:gd name="T48" fmla="*/ 1429 w 1935"/>
                <a:gd name="T49" fmla="*/ 1608 h 1711"/>
                <a:gd name="T50" fmla="*/ 1547 w 1935"/>
                <a:gd name="T51" fmla="*/ 1541 h 1711"/>
                <a:gd name="T52" fmla="*/ 1650 w 1935"/>
                <a:gd name="T53" fmla="*/ 1459 h 1711"/>
                <a:gd name="T54" fmla="*/ 1741 w 1935"/>
                <a:gd name="T55" fmla="*/ 1368 h 1711"/>
                <a:gd name="T56" fmla="*/ 1817 w 1935"/>
                <a:gd name="T57" fmla="*/ 1261 h 1711"/>
                <a:gd name="T58" fmla="*/ 1875 w 1935"/>
                <a:gd name="T59" fmla="*/ 1149 h 1711"/>
                <a:gd name="T60" fmla="*/ 1914 w 1935"/>
                <a:gd name="T61" fmla="*/ 1027 h 1711"/>
                <a:gd name="T62" fmla="*/ 1932 w 1935"/>
                <a:gd name="T63" fmla="*/ 900 h 1711"/>
                <a:gd name="T64" fmla="*/ 1929 w 1935"/>
                <a:gd name="T65" fmla="*/ 769 h 1711"/>
                <a:gd name="T66" fmla="*/ 1902 w 1935"/>
                <a:gd name="T67" fmla="*/ 642 h 1711"/>
                <a:gd name="T68" fmla="*/ 1856 w 1935"/>
                <a:gd name="T69" fmla="*/ 523 h 1711"/>
                <a:gd name="T70" fmla="*/ 1793 w 1935"/>
                <a:gd name="T71" fmla="*/ 411 h 1711"/>
                <a:gd name="T72" fmla="*/ 1714 w 1935"/>
                <a:gd name="T73" fmla="*/ 310 h 1711"/>
                <a:gd name="T74" fmla="*/ 1617 w 1935"/>
                <a:gd name="T75" fmla="*/ 222 h 1711"/>
                <a:gd name="T76" fmla="*/ 1508 w 1935"/>
                <a:gd name="T77" fmla="*/ 146 h 1711"/>
                <a:gd name="T78" fmla="*/ 1386 w 1935"/>
                <a:gd name="T79" fmla="*/ 85 h 1711"/>
                <a:gd name="T80" fmla="*/ 1256 w 1935"/>
                <a:gd name="T81" fmla="*/ 40 h 1711"/>
                <a:gd name="T82" fmla="*/ 1113 w 1935"/>
                <a:gd name="T83" fmla="*/ 9 h 1711"/>
                <a:gd name="T84" fmla="*/ 968 w 1935"/>
                <a:gd name="T85" fmla="*/ 0 h 17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35"/>
                <a:gd name="T130" fmla="*/ 0 h 1711"/>
                <a:gd name="T131" fmla="*/ 1935 w 1935"/>
                <a:gd name="T132" fmla="*/ 1711 h 17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35" h="1711">
                  <a:moveTo>
                    <a:pt x="968" y="0"/>
                  </a:moveTo>
                  <a:lnTo>
                    <a:pt x="916" y="0"/>
                  </a:lnTo>
                  <a:lnTo>
                    <a:pt x="868" y="3"/>
                  </a:lnTo>
                  <a:lnTo>
                    <a:pt x="819" y="9"/>
                  </a:lnTo>
                  <a:lnTo>
                    <a:pt x="774" y="19"/>
                  </a:lnTo>
                  <a:lnTo>
                    <a:pt x="725" y="28"/>
                  </a:lnTo>
                  <a:lnTo>
                    <a:pt x="680" y="40"/>
                  </a:lnTo>
                  <a:lnTo>
                    <a:pt x="634" y="52"/>
                  </a:lnTo>
                  <a:lnTo>
                    <a:pt x="592" y="67"/>
                  </a:lnTo>
                  <a:lnTo>
                    <a:pt x="549" y="85"/>
                  </a:lnTo>
                  <a:lnTo>
                    <a:pt x="507" y="104"/>
                  </a:lnTo>
                  <a:lnTo>
                    <a:pt x="467" y="125"/>
                  </a:lnTo>
                  <a:lnTo>
                    <a:pt x="428" y="146"/>
                  </a:lnTo>
                  <a:lnTo>
                    <a:pt x="389" y="170"/>
                  </a:lnTo>
                  <a:lnTo>
                    <a:pt x="352" y="195"/>
                  </a:lnTo>
                  <a:lnTo>
                    <a:pt x="316" y="222"/>
                  </a:lnTo>
                  <a:lnTo>
                    <a:pt x="282" y="250"/>
                  </a:lnTo>
                  <a:lnTo>
                    <a:pt x="252" y="280"/>
                  </a:lnTo>
                  <a:lnTo>
                    <a:pt x="222" y="310"/>
                  </a:lnTo>
                  <a:lnTo>
                    <a:pt x="192" y="344"/>
                  </a:lnTo>
                  <a:lnTo>
                    <a:pt x="164" y="377"/>
                  </a:lnTo>
                  <a:lnTo>
                    <a:pt x="140" y="411"/>
                  </a:lnTo>
                  <a:lnTo>
                    <a:pt x="119" y="447"/>
                  </a:lnTo>
                  <a:lnTo>
                    <a:pt x="94" y="483"/>
                  </a:lnTo>
                  <a:lnTo>
                    <a:pt x="76" y="523"/>
                  </a:lnTo>
                  <a:lnTo>
                    <a:pt x="58" y="563"/>
                  </a:lnTo>
                  <a:lnTo>
                    <a:pt x="43" y="602"/>
                  </a:lnTo>
                  <a:lnTo>
                    <a:pt x="31" y="642"/>
                  </a:lnTo>
                  <a:lnTo>
                    <a:pt x="19" y="684"/>
                  </a:lnTo>
                  <a:lnTo>
                    <a:pt x="13" y="724"/>
                  </a:lnTo>
                  <a:lnTo>
                    <a:pt x="7" y="769"/>
                  </a:lnTo>
                  <a:lnTo>
                    <a:pt x="0" y="812"/>
                  </a:lnTo>
                  <a:lnTo>
                    <a:pt x="0" y="854"/>
                  </a:lnTo>
                  <a:lnTo>
                    <a:pt x="0" y="900"/>
                  </a:lnTo>
                  <a:lnTo>
                    <a:pt x="7" y="942"/>
                  </a:lnTo>
                  <a:lnTo>
                    <a:pt x="13" y="985"/>
                  </a:lnTo>
                  <a:lnTo>
                    <a:pt x="19" y="1027"/>
                  </a:lnTo>
                  <a:lnTo>
                    <a:pt x="31" y="1070"/>
                  </a:lnTo>
                  <a:lnTo>
                    <a:pt x="43" y="1110"/>
                  </a:lnTo>
                  <a:lnTo>
                    <a:pt x="58" y="1149"/>
                  </a:lnTo>
                  <a:lnTo>
                    <a:pt x="76" y="1189"/>
                  </a:lnTo>
                  <a:lnTo>
                    <a:pt x="94" y="1225"/>
                  </a:lnTo>
                  <a:lnTo>
                    <a:pt x="119" y="1261"/>
                  </a:lnTo>
                  <a:lnTo>
                    <a:pt x="140" y="1298"/>
                  </a:lnTo>
                  <a:lnTo>
                    <a:pt x="164" y="1334"/>
                  </a:lnTo>
                  <a:lnTo>
                    <a:pt x="192" y="1368"/>
                  </a:lnTo>
                  <a:lnTo>
                    <a:pt x="222" y="1398"/>
                  </a:lnTo>
                  <a:lnTo>
                    <a:pt x="252" y="1429"/>
                  </a:lnTo>
                  <a:lnTo>
                    <a:pt x="282" y="1459"/>
                  </a:lnTo>
                  <a:lnTo>
                    <a:pt x="316" y="1486"/>
                  </a:lnTo>
                  <a:lnTo>
                    <a:pt x="352" y="1514"/>
                  </a:lnTo>
                  <a:lnTo>
                    <a:pt x="389" y="1541"/>
                  </a:lnTo>
                  <a:lnTo>
                    <a:pt x="428" y="1562"/>
                  </a:lnTo>
                  <a:lnTo>
                    <a:pt x="467" y="1587"/>
                  </a:lnTo>
                  <a:lnTo>
                    <a:pt x="507" y="1608"/>
                  </a:lnTo>
                  <a:lnTo>
                    <a:pt x="549" y="1626"/>
                  </a:lnTo>
                  <a:lnTo>
                    <a:pt x="592" y="1641"/>
                  </a:lnTo>
                  <a:lnTo>
                    <a:pt x="634" y="1657"/>
                  </a:lnTo>
                  <a:lnTo>
                    <a:pt x="680" y="1672"/>
                  </a:lnTo>
                  <a:lnTo>
                    <a:pt x="725" y="1684"/>
                  </a:lnTo>
                  <a:lnTo>
                    <a:pt x="774" y="1693"/>
                  </a:lnTo>
                  <a:lnTo>
                    <a:pt x="819" y="1699"/>
                  </a:lnTo>
                  <a:lnTo>
                    <a:pt x="868" y="1705"/>
                  </a:lnTo>
                  <a:lnTo>
                    <a:pt x="916" y="1708"/>
                  </a:lnTo>
                  <a:lnTo>
                    <a:pt x="968" y="1711"/>
                  </a:lnTo>
                  <a:lnTo>
                    <a:pt x="1016" y="1708"/>
                  </a:lnTo>
                  <a:lnTo>
                    <a:pt x="1065" y="1705"/>
                  </a:lnTo>
                  <a:lnTo>
                    <a:pt x="1113" y="1699"/>
                  </a:lnTo>
                  <a:lnTo>
                    <a:pt x="1162" y="1693"/>
                  </a:lnTo>
                  <a:lnTo>
                    <a:pt x="1207" y="1684"/>
                  </a:lnTo>
                  <a:lnTo>
                    <a:pt x="1256" y="1672"/>
                  </a:lnTo>
                  <a:lnTo>
                    <a:pt x="1298" y="1657"/>
                  </a:lnTo>
                  <a:lnTo>
                    <a:pt x="1344" y="1641"/>
                  </a:lnTo>
                  <a:lnTo>
                    <a:pt x="1386" y="1626"/>
                  </a:lnTo>
                  <a:lnTo>
                    <a:pt x="1429" y="1608"/>
                  </a:lnTo>
                  <a:lnTo>
                    <a:pt x="1468" y="1587"/>
                  </a:lnTo>
                  <a:lnTo>
                    <a:pt x="1508" y="1562"/>
                  </a:lnTo>
                  <a:lnTo>
                    <a:pt x="1547" y="1541"/>
                  </a:lnTo>
                  <a:lnTo>
                    <a:pt x="1583" y="1514"/>
                  </a:lnTo>
                  <a:lnTo>
                    <a:pt x="1617" y="1486"/>
                  </a:lnTo>
                  <a:lnTo>
                    <a:pt x="1650" y="1459"/>
                  </a:lnTo>
                  <a:lnTo>
                    <a:pt x="1684" y="1429"/>
                  </a:lnTo>
                  <a:lnTo>
                    <a:pt x="1714" y="1398"/>
                  </a:lnTo>
                  <a:lnTo>
                    <a:pt x="1741" y="1368"/>
                  </a:lnTo>
                  <a:lnTo>
                    <a:pt x="1768" y="1334"/>
                  </a:lnTo>
                  <a:lnTo>
                    <a:pt x="1793" y="1298"/>
                  </a:lnTo>
                  <a:lnTo>
                    <a:pt x="1817" y="1261"/>
                  </a:lnTo>
                  <a:lnTo>
                    <a:pt x="1838" y="1225"/>
                  </a:lnTo>
                  <a:lnTo>
                    <a:pt x="1856" y="1189"/>
                  </a:lnTo>
                  <a:lnTo>
                    <a:pt x="1875" y="1149"/>
                  </a:lnTo>
                  <a:lnTo>
                    <a:pt x="1890" y="1110"/>
                  </a:lnTo>
                  <a:lnTo>
                    <a:pt x="1902" y="1070"/>
                  </a:lnTo>
                  <a:lnTo>
                    <a:pt x="1914" y="1027"/>
                  </a:lnTo>
                  <a:lnTo>
                    <a:pt x="1923" y="985"/>
                  </a:lnTo>
                  <a:lnTo>
                    <a:pt x="1929" y="942"/>
                  </a:lnTo>
                  <a:lnTo>
                    <a:pt x="1932" y="900"/>
                  </a:lnTo>
                  <a:lnTo>
                    <a:pt x="1935" y="854"/>
                  </a:lnTo>
                  <a:lnTo>
                    <a:pt x="1932" y="812"/>
                  </a:lnTo>
                  <a:lnTo>
                    <a:pt x="1929" y="769"/>
                  </a:lnTo>
                  <a:lnTo>
                    <a:pt x="1923" y="724"/>
                  </a:lnTo>
                  <a:lnTo>
                    <a:pt x="1914" y="684"/>
                  </a:lnTo>
                  <a:lnTo>
                    <a:pt x="1902" y="642"/>
                  </a:lnTo>
                  <a:lnTo>
                    <a:pt x="1890" y="602"/>
                  </a:lnTo>
                  <a:lnTo>
                    <a:pt x="1875" y="563"/>
                  </a:lnTo>
                  <a:lnTo>
                    <a:pt x="1856" y="523"/>
                  </a:lnTo>
                  <a:lnTo>
                    <a:pt x="1838" y="483"/>
                  </a:lnTo>
                  <a:lnTo>
                    <a:pt x="1817" y="447"/>
                  </a:lnTo>
                  <a:lnTo>
                    <a:pt x="1793" y="411"/>
                  </a:lnTo>
                  <a:lnTo>
                    <a:pt x="1768" y="377"/>
                  </a:lnTo>
                  <a:lnTo>
                    <a:pt x="1741" y="344"/>
                  </a:lnTo>
                  <a:lnTo>
                    <a:pt x="1714" y="310"/>
                  </a:lnTo>
                  <a:lnTo>
                    <a:pt x="1684" y="280"/>
                  </a:lnTo>
                  <a:lnTo>
                    <a:pt x="1650" y="250"/>
                  </a:lnTo>
                  <a:lnTo>
                    <a:pt x="1617" y="222"/>
                  </a:lnTo>
                  <a:lnTo>
                    <a:pt x="1583" y="195"/>
                  </a:lnTo>
                  <a:lnTo>
                    <a:pt x="1547" y="170"/>
                  </a:lnTo>
                  <a:lnTo>
                    <a:pt x="1508" y="146"/>
                  </a:lnTo>
                  <a:lnTo>
                    <a:pt x="1468" y="125"/>
                  </a:lnTo>
                  <a:lnTo>
                    <a:pt x="1429" y="104"/>
                  </a:lnTo>
                  <a:lnTo>
                    <a:pt x="1386" y="85"/>
                  </a:lnTo>
                  <a:lnTo>
                    <a:pt x="1344" y="67"/>
                  </a:lnTo>
                  <a:lnTo>
                    <a:pt x="1298" y="52"/>
                  </a:lnTo>
                  <a:lnTo>
                    <a:pt x="1256" y="40"/>
                  </a:lnTo>
                  <a:lnTo>
                    <a:pt x="1207" y="28"/>
                  </a:lnTo>
                  <a:lnTo>
                    <a:pt x="1162" y="19"/>
                  </a:lnTo>
                  <a:lnTo>
                    <a:pt x="1113" y="9"/>
                  </a:lnTo>
                  <a:lnTo>
                    <a:pt x="1065" y="3"/>
                  </a:lnTo>
                  <a:lnTo>
                    <a:pt x="1016" y="0"/>
                  </a:lnTo>
                  <a:lnTo>
                    <a:pt x="968" y="0"/>
                  </a:lnTo>
                </a:path>
              </a:pathLst>
            </a:custGeom>
            <a:solidFill>
              <a:schemeClr val="accent1"/>
            </a:solidFill>
            <a:ln w="19050">
              <a:noFill/>
              <a:round/>
              <a:headEnd/>
              <a:tailEnd/>
            </a:ln>
          </p:spPr>
          <p:txBody>
            <a:bodyPr/>
            <a:lstStyle/>
            <a:p>
              <a:pPr>
                <a:defRPr/>
              </a:pPr>
              <a:endParaRPr lang="en-US"/>
            </a:p>
          </p:txBody>
        </p:sp>
        <p:sp>
          <p:nvSpPr>
            <p:cNvPr id="19" name="Rectangle 32"/>
            <p:cNvSpPr>
              <a:spLocks noChangeArrowheads="1"/>
            </p:cNvSpPr>
            <p:nvPr/>
          </p:nvSpPr>
          <p:spPr bwMode="auto">
            <a:xfrm>
              <a:off x="4167187" y="3417828"/>
              <a:ext cx="1039813" cy="182562"/>
            </a:xfrm>
            <a:prstGeom prst="rect">
              <a:avLst/>
            </a:prstGeom>
            <a:solidFill>
              <a:schemeClr val="accent1"/>
            </a:solidFill>
            <a:ln w="9525">
              <a:noFill/>
              <a:miter lim="800000"/>
              <a:headEnd/>
              <a:tailEnd/>
            </a:ln>
          </p:spPr>
          <p:txBody>
            <a:bodyPr wrap="none" lIns="0" tIns="0" rIns="0" bIns="0">
              <a:spAutoFit/>
            </a:bodyPr>
            <a:lstStyle/>
            <a:p>
              <a:r>
                <a:rPr lang="en-US" sz="1200"/>
                <a:t>Provider/Team </a:t>
              </a:r>
            </a:p>
          </p:txBody>
        </p:sp>
        <p:sp>
          <p:nvSpPr>
            <p:cNvPr id="20" name="Freeform 35"/>
            <p:cNvSpPr>
              <a:spLocks/>
            </p:cNvSpPr>
            <p:nvPr/>
          </p:nvSpPr>
          <p:spPr bwMode="auto">
            <a:xfrm>
              <a:off x="3741737" y="3763903"/>
              <a:ext cx="1984375" cy="1630362"/>
            </a:xfrm>
            <a:custGeom>
              <a:avLst/>
              <a:gdLst>
                <a:gd name="T0" fmla="*/ 561 w 1250"/>
                <a:gd name="T1" fmla="*/ 3 h 1027"/>
                <a:gd name="T2" fmla="*/ 467 w 1250"/>
                <a:gd name="T3" fmla="*/ 15 h 1027"/>
                <a:gd name="T4" fmla="*/ 382 w 1250"/>
                <a:gd name="T5" fmla="*/ 40 h 1027"/>
                <a:gd name="T6" fmla="*/ 300 w 1250"/>
                <a:gd name="T7" fmla="*/ 73 h 1027"/>
                <a:gd name="T8" fmla="*/ 228 w 1250"/>
                <a:gd name="T9" fmla="*/ 119 h 1027"/>
                <a:gd name="T10" fmla="*/ 161 w 1250"/>
                <a:gd name="T11" fmla="*/ 167 h 1027"/>
                <a:gd name="T12" fmla="*/ 106 w 1250"/>
                <a:gd name="T13" fmla="*/ 225 h 1027"/>
                <a:gd name="T14" fmla="*/ 61 w 1250"/>
                <a:gd name="T15" fmla="*/ 292 h 1027"/>
                <a:gd name="T16" fmla="*/ 27 w 1250"/>
                <a:gd name="T17" fmla="*/ 362 h 1027"/>
                <a:gd name="T18" fmla="*/ 6 w 1250"/>
                <a:gd name="T19" fmla="*/ 435 h 1027"/>
                <a:gd name="T20" fmla="*/ 0 w 1250"/>
                <a:gd name="T21" fmla="*/ 514 h 1027"/>
                <a:gd name="T22" fmla="*/ 6 w 1250"/>
                <a:gd name="T23" fmla="*/ 590 h 1027"/>
                <a:gd name="T24" fmla="*/ 27 w 1250"/>
                <a:gd name="T25" fmla="*/ 666 h 1027"/>
                <a:gd name="T26" fmla="*/ 61 w 1250"/>
                <a:gd name="T27" fmla="*/ 735 h 1027"/>
                <a:gd name="T28" fmla="*/ 106 w 1250"/>
                <a:gd name="T29" fmla="*/ 799 h 1027"/>
                <a:gd name="T30" fmla="*/ 161 w 1250"/>
                <a:gd name="T31" fmla="*/ 857 h 1027"/>
                <a:gd name="T32" fmla="*/ 228 w 1250"/>
                <a:gd name="T33" fmla="*/ 909 h 1027"/>
                <a:gd name="T34" fmla="*/ 300 w 1250"/>
                <a:gd name="T35" fmla="*/ 951 h 1027"/>
                <a:gd name="T36" fmla="*/ 379 w 1250"/>
                <a:gd name="T37" fmla="*/ 985 h 1027"/>
                <a:gd name="T38" fmla="*/ 467 w 1250"/>
                <a:gd name="T39" fmla="*/ 1009 h 1027"/>
                <a:gd name="T40" fmla="*/ 561 w 1250"/>
                <a:gd name="T41" fmla="*/ 1024 h 1027"/>
                <a:gd name="T42" fmla="*/ 655 w 1250"/>
                <a:gd name="T43" fmla="*/ 1024 h 1027"/>
                <a:gd name="T44" fmla="*/ 749 w 1250"/>
                <a:gd name="T45" fmla="*/ 1015 h 1027"/>
                <a:gd name="T46" fmla="*/ 840 w 1250"/>
                <a:gd name="T47" fmla="*/ 994 h 1027"/>
                <a:gd name="T48" fmla="*/ 922 w 1250"/>
                <a:gd name="T49" fmla="*/ 963 h 1027"/>
                <a:gd name="T50" fmla="*/ 998 w 1250"/>
                <a:gd name="T51" fmla="*/ 924 h 1027"/>
                <a:gd name="T52" fmla="*/ 1068 w 1250"/>
                <a:gd name="T53" fmla="*/ 875 h 1027"/>
                <a:gd name="T54" fmla="*/ 1125 w 1250"/>
                <a:gd name="T55" fmla="*/ 821 h 1027"/>
                <a:gd name="T56" fmla="*/ 1174 w 1250"/>
                <a:gd name="T57" fmla="*/ 757 h 1027"/>
                <a:gd name="T58" fmla="*/ 1213 w 1250"/>
                <a:gd name="T59" fmla="*/ 690 h 1027"/>
                <a:gd name="T60" fmla="*/ 1237 w 1250"/>
                <a:gd name="T61" fmla="*/ 617 h 1027"/>
                <a:gd name="T62" fmla="*/ 1250 w 1250"/>
                <a:gd name="T63" fmla="*/ 538 h 1027"/>
                <a:gd name="T64" fmla="*/ 1247 w 1250"/>
                <a:gd name="T65" fmla="*/ 462 h 1027"/>
                <a:gd name="T66" fmla="*/ 1231 w 1250"/>
                <a:gd name="T67" fmla="*/ 386 h 1027"/>
                <a:gd name="T68" fmla="*/ 1201 w 1250"/>
                <a:gd name="T69" fmla="*/ 313 h 1027"/>
                <a:gd name="T70" fmla="*/ 1159 w 1250"/>
                <a:gd name="T71" fmla="*/ 246 h 1027"/>
                <a:gd name="T72" fmla="*/ 1107 w 1250"/>
                <a:gd name="T73" fmla="*/ 185 h 1027"/>
                <a:gd name="T74" fmla="*/ 1043 w 1250"/>
                <a:gd name="T75" fmla="*/ 134 h 1027"/>
                <a:gd name="T76" fmla="*/ 974 w 1250"/>
                <a:gd name="T77" fmla="*/ 88 h 1027"/>
                <a:gd name="T78" fmla="*/ 895 w 1250"/>
                <a:gd name="T79" fmla="*/ 52 h 1027"/>
                <a:gd name="T80" fmla="*/ 810 w 1250"/>
                <a:gd name="T81" fmla="*/ 24 h 1027"/>
                <a:gd name="T82" fmla="*/ 719 w 1250"/>
                <a:gd name="T83" fmla="*/ 6 h 1027"/>
                <a:gd name="T84" fmla="*/ 625 w 1250"/>
                <a:gd name="T85" fmla="*/ 0 h 10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50"/>
                <a:gd name="T130" fmla="*/ 0 h 1027"/>
                <a:gd name="T131" fmla="*/ 1250 w 1250"/>
                <a:gd name="T132" fmla="*/ 1027 h 10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50" h="1027">
                  <a:moveTo>
                    <a:pt x="625" y="0"/>
                  </a:moveTo>
                  <a:lnTo>
                    <a:pt x="591" y="0"/>
                  </a:lnTo>
                  <a:lnTo>
                    <a:pt x="561" y="3"/>
                  </a:lnTo>
                  <a:lnTo>
                    <a:pt x="528" y="6"/>
                  </a:lnTo>
                  <a:lnTo>
                    <a:pt x="497" y="9"/>
                  </a:lnTo>
                  <a:lnTo>
                    <a:pt x="467" y="15"/>
                  </a:lnTo>
                  <a:lnTo>
                    <a:pt x="437" y="24"/>
                  </a:lnTo>
                  <a:lnTo>
                    <a:pt x="410" y="30"/>
                  </a:lnTo>
                  <a:lnTo>
                    <a:pt x="382" y="40"/>
                  </a:lnTo>
                  <a:lnTo>
                    <a:pt x="352" y="52"/>
                  </a:lnTo>
                  <a:lnTo>
                    <a:pt x="325" y="61"/>
                  </a:lnTo>
                  <a:lnTo>
                    <a:pt x="300" y="73"/>
                  </a:lnTo>
                  <a:lnTo>
                    <a:pt x="273" y="88"/>
                  </a:lnTo>
                  <a:lnTo>
                    <a:pt x="249" y="103"/>
                  </a:lnTo>
                  <a:lnTo>
                    <a:pt x="228" y="119"/>
                  </a:lnTo>
                  <a:lnTo>
                    <a:pt x="203" y="134"/>
                  </a:lnTo>
                  <a:lnTo>
                    <a:pt x="182" y="149"/>
                  </a:lnTo>
                  <a:lnTo>
                    <a:pt x="161" y="167"/>
                  </a:lnTo>
                  <a:lnTo>
                    <a:pt x="143" y="185"/>
                  </a:lnTo>
                  <a:lnTo>
                    <a:pt x="124" y="207"/>
                  </a:lnTo>
                  <a:lnTo>
                    <a:pt x="106" y="225"/>
                  </a:lnTo>
                  <a:lnTo>
                    <a:pt x="88" y="246"/>
                  </a:lnTo>
                  <a:lnTo>
                    <a:pt x="73" y="267"/>
                  </a:lnTo>
                  <a:lnTo>
                    <a:pt x="61" y="292"/>
                  </a:lnTo>
                  <a:lnTo>
                    <a:pt x="49" y="313"/>
                  </a:lnTo>
                  <a:lnTo>
                    <a:pt x="37" y="337"/>
                  </a:lnTo>
                  <a:lnTo>
                    <a:pt x="27" y="362"/>
                  </a:lnTo>
                  <a:lnTo>
                    <a:pt x="18" y="386"/>
                  </a:lnTo>
                  <a:lnTo>
                    <a:pt x="12" y="410"/>
                  </a:lnTo>
                  <a:lnTo>
                    <a:pt x="6" y="435"/>
                  </a:lnTo>
                  <a:lnTo>
                    <a:pt x="3" y="462"/>
                  </a:lnTo>
                  <a:lnTo>
                    <a:pt x="0" y="486"/>
                  </a:lnTo>
                  <a:lnTo>
                    <a:pt x="0" y="514"/>
                  </a:lnTo>
                  <a:lnTo>
                    <a:pt x="0" y="538"/>
                  </a:lnTo>
                  <a:lnTo>
                    <a:pt x="3" y="565"/>
                  </a:lnTo>
                  <a:lnTo>
                    <a:pt x="6" y="590"/>
                  </a:lnTo>
                  <a:lnTo>
                    <a:pt x="12" y="617"/>
                  </a:lnTo>
                  <a:lnTo>
                    <a:pt x="18" y="641"/>
                  </a:lnTo>
                  <a:lnTo>
                    <a:pt x="27" y="666"/>
                  </a:lnTo>
                  <a:lnTo>
                    <a:pt x="37" y="690"/>
                  </a:lnTo>
                  <a:lnTo>
                    <a:pt x="49" y="711"/>
                  </a:lnTo>
                  <a:lnTo>
                    <a:pt x="61" y="735"/>
                  </a:lnTo>
                  <a:lnTo>
                    <a:pt x="73" y="757"/>
                  </a:lnTo>
                  <a:lnTo>
                    <a:pt x="88" y="778"/>
                  </a:lnTo>
                  <a:lnTo>
                    <a:pt x="106" y="799"/>
                  </a:lnTo>
                  <a:lnTo>
                    <a:pt x="124" y="821"/>
                  </a:lnTo>
                  <a:lnTo>
                    <a:pt x="143" y="839"/>
                  </a:lnTo>
                  <a:lnTo>
                    <a:pt x="161" y="857"/>
                  </a:lnTo>
                  <a:lnTo>
                    <a:pt x="182" y="875"/>
                  </a:lnTo>
                  <a:lnTo>
                    <a:pt x="203" y="894"/>
                  </a:lnTo>
                  <a:lnTo>
                    <a:pt x="228" y="909"/>
                  </a:lnTo>
                  <a:lnTo>
                    <a:pt x="249" y="924"/>
                  </a:lnTo>
                  <a:lnTo>
                    <a:pt x="273" y="939"/>
                  </a:lnTo>
                  <a:lnTo>
                    <a:pt x="300" y="951"/>
                  </a:lnTo>
                  <a:lnTo>
                    <a:pt x="325" y="963"/>
                  </a:lnTo>
                  <a:lnTo>
                    <a:pt x="352" y="976"/>
                  </a:lnTo>
                  <a:lnTo>
                    <a:pt x="379" y="985"/>
                  </a:lnTo>
                  <a:lnTo>
                    <a:pt x="410" y="994"/>
                  </a:lnTo>
                  <a:lnTo>
                    <a:pt x="437" y="1003"/>
                  </a:lnTo>
                  <a:lnTo>
                    <a:pt x="467" y="1009"/>
                  </a:lnTo>
                  <a:lnTo>
                    <a:pt x="497" y="1015"/>
                  </a:lnTo>
                  <a:lnTo>
                    <a:pt x="528" y="1021"/>
                  </a:lnTo>
                  <a:lnTo>
                    <a:pt x="561" y="1024"/>
                  </a:lnTo>
                  <a:lnTo>
                    <a:pt x="591" y="1024"/>
                  </a:lnTo>
                  <a:lnTo>
                    <a:pt x="625" y="1027"/>
                  </a:lnTo>
                  <a:lnTo>
                    <a:pt x="655" y="1024"/>
                  </a:lnTo>
                  <a:lnTo>
                    <a:pt x="689" y="1024"/>
                  </a:lnTo>
                  <a:lnTo>
                    <a:pt x="719" y="1021"/>
                  </a:lnTo>
                  <a:lnTo>
                    <a:pt x="749" y="1015"/>
                  </a:lnTo>
                  <a:lnTo>
                    <a:pt x="780" y="1009"/>
                  </a:lnTo>
                  <a:lnTo>
                    <a:pt x="810" y="1003"/>
                  </a:lnTo>
                  <a:lnTo>
                    <a:pt x="840" y="994"/>
                  </a:lnTo>
                  <a:lnTo>
                    <a:pt x="867" y="985"/>
                  </a:lnTo>
                  <a:lnTo>
                    <a:pt x="895" y="976"/>
                  </a:lnTo>
                  <a:lnTo>
                    <a:pt x="922" y="963"/>
                  </a:lnTo>
                  <a:lnTo>
                    <a:pt x="949" y="951"/>
                  </a:lnTo>
                  <a:lnTo>
                    <a:pt x="974" y="939"/>
                  </a:lnTo>
                  <a:lnTo>
                    <a:pt x="998" y="924"/>
                  </a:lnTo>
                  <a:lnTo>
                    <a:pt x="1022" y="909"/>
                  </a:lnTo>
                  <a:lnTo>
                    <a:pt x="1043" y="894"/>
                  </a:lnTo>
                  <a:lnTo>
                    <a:pt x="1068" y="875"/>
                  </a:lnTo>
                  <a:lnTo>
                    <a:pt x="1086" y="857"/>
                  </a:lnTo>
                  <a:lnTo>
                    <a:pt x="1107" y="839"/>
                  </a:lnTo>
                  <a:lnTo>
                    <a:pt x="1125" y="821"/>
                  </a:lnTo>
                  <a:lnTo>
                    <a:pt x="1143" y="799"/>
                  </a:lnTo>
                  <a:lnTo>
                    <a:pt x="1159" y="778"/>
                  </a:lnTo>
                  <a:lnTo>
                    <a:pt x="1174" y="757"/>
                  </a:lnTo>
                  <a:lnTo>
                    <a:pt x="1189" y="735"/>
                  </a:lnTo>
                  <a:lnTo>
                    <a:pt x="1201" y="711"/>
                  </a:lnTo>
                  <a:lnTo>
                    <a:pt x="1213" y="690"/>
                  </a:lnTo>
                  <a:lnTo>
                    <a:pt x="1222" y="666"/>
                  </a:lnTo>
                  <a:lnTo>
                    <a:pt x="1231" y="641"/>
                  </a:lnTo>
                  <a:lnTo>
                    <a:pt x="1237" y="617"/>
                  </a:lnTo>
                  <a:lnTo>
                    <a:pt x="1244" y="590"/>
                  </a:lnTo>
                  <a:lnTo>
                    <a:pt x="1247" y="565"/>
                  </a:lnTo>
                  <a:lnTo>
                    <a:pt x="1250" y="538"/>
                  </a:lnTo>
                  <a:lnTo>
                    <a:pt x="1250" y="514"/>
                  </a:lnTo>
                  <a:lnTo>
                    <a:pt x="1250" y="486"/>
                  </a:lnTo>
                  <a:lnTo>
                    <a:pt x="1247" y="462"/>
                  </a:lnTo>
                  <a:lnTo>
                    <a:pt x="1244" y="435"/>
                  </a:lnTo>
                  <a:lnTo>
                    <a:pt x="1237" y="410"/>
                  </a:lnTo>
                  <a:lnTo>
                    <a:pt x="1231" y="386"/>
                  </a:lnTo>
                  <a:lnTo>
                    <a:pt x="1222" y="362"/>
                  </a:lnTo>
                  <a:lnTo>
                    <a:pt x="1213" y="337"/>
                  </a:lnTo>
                  <a:lnTo>
                    <a:pt x="1201" y="313"/>
                  </a:lnTo>
                  <a:lnTo>
                    <a:pt x="1189" y="292"/>
                  </a:lnTo>
                  <a:lnTo>
                    <a:pt x="1174" y="267"/>
                  </a:lnTo>
                  <a:lnTo>
                    <a:pt x="1159" y="246"/>
                  </a:lnTo>
                  <a:lnTo>
                    <a:pt x="1143" y="225"/>
                  </a:lnTo>
                  <a:lnTo>
                    <a:pt x="1125" y="207"/>
                  </a:lnTo>
                  <a:lnTo>
                    <a:pt x="1107" y="185"/>
                  </a:lnTo>
                  <a:lnTo>
                    <a:pt x="1086" y="167"/>
                  </a:lnTo>
                  <a:lnTo>
                    <a:pt x="1068" y="149"/>
                  </a:lnTo>
                  <a:lnTo>
                    <a:pt x="1043" y="134"/>
                  </a:lnTo>
                  <a:lnTo>
                    <a:pt x="1022" y="119"/>
                  </a:lnTo>
                  <a:lnTo>
                    <a:pt x="998" y="103"/>
                  </a:lnTo>
                  <a:lnTo>
                    <a:pt x="974" y="88"/>
                  </a:lnTo>
                  <a:lnTo>
                    <a:pt x="949" y="73"/>
                  </a:lnTo>
                  <a:lnTo>
                    <a:pt x="922" y="61"/>
                  </a:lnTo>
                  <a:lnTo>
                    <a:pt x="895" y="52"/>
                  </a:lnTo>
                  <a:lnTo>
                    <a:pt x="867" y="40"/>
                  </a:lnTo>
                  <a:lnTo>
                    <a:pt x="840" y="30"/>
                  </a:lnTo>
                  <a:lnTo>
                    <a:pt x="810" y="24"/>
                  </a:lnTo>
                  <a:lnTo>
                    <a:pt x="780" y="15"/>
                  </a:lnTo>
                  <a:lnTo>
                    <a:pt x="749" y="9"/>
                  </a:lnTo>
                  <a:lnTo>
                    <a:pt x="719" y="6"/>
                  </a:lnTo>
                  <a:lnTo>
                    <a:pt x="689" y="3"/>
                  </a:lnTo>
                  <a:lnTo>
                    <a:pt x="655" y="0"/>
                  </a:lnTo>
                  <a:lnTo>
                    <a:pt x="625" y="0"/>
                  </a:lnTo>
                </a:path>
              </a:pathLst>
            </a:custGeom>
            <a:solidFill>
              <a:srgbClr val="000000"/>
            </a:solidFill>
            <a:ln w="19050">
              <a:noFill/>
              <a:round/>
              <a:headEnd/>
              <a:tailEnd/>
            </a:ln>
          </p:spPr>
          <p:txBody>
            <a:bodyPr/>
            <a:lstStyle/>
            <a:p>
              <a:endParaRPr lang="en-US"/>
            </a:p>
          </p:txBody>
        </p:sp>
        <p:sp>
          <p:nvSpPr>
            <p:cNvPr id="21" name="Rectangle 36"/>
            <p:cNvSpPr>
              <a:spLocks noChangeArrowheads="1"/>
            </p:cNvSpPr>
            <p:nvPr/>
          </p:nvSpPr>
          <p:spPr bwMode="auto">
            <a:xfrm>
              <a:off x="4132262" y="4549715"/>
              <a:ext cx="1203325" cy="652463"/>
            </a:xfrm>
            <a:prstGeom prst="rect">
              <a:avLst/>
            </a:prstGeom>
            <a:noFill/>
            <a:ln w="9525">
              <a:noFill/>
              <a:miter lim="800000"/>
              <a:headEnd/>
              <a:tailEnd/>
            </a:ln>
          </p:spPr>
          <p:txBody>
            <a:bodyPr/>
            <a:lstStyle/>
            <a:p>
              <a:endParaRPr lang="en-US"/>
            </a:p>
          </p:txBody>
        </p:sp>
        <p:sp>
          <p:nvSpPr>
            <p:cNvPr id="22" name="Rectangle 122"/>
            <p:cNvSpPr>
              <a:spLocks noChangeArrowheads="1"/>
            </p:cNvSpPr>
            <p:nvPr/>
          </p:nvSpPr>
          <p:spPr bwMode="auto">
            <a:xfrm>
              <a:off x="4141787" y="4003615"/>
              <a:ext cx="1090613" cy="182563"/>
            </a:xfrm>
            <a:prstGeom prst="rect">
              <a:avLst/>
            </a:prstGeom>
            <a:noFill/>
            <a:ln w="9525">
              <a:noFill/>
              <a:miter lim="800000"/>
              <a:headEnd/>
              <a:tailEnd/>
            </a:ln>
          </p:spPr>
          <p:txBody>
            <a:bodyPr wrap="none" lIns="0" tIns="0" rIns="0" bIns="0">
              <a:spAutoFit/>
            </a:bodyPr>
            <a:lstStyle/>
            <a:p>
              <a:r>
                <a:rPr lang="en-US" sz="1200">
                  <a:solidFill>
                    <a:schemeClr val="bg1"/>
                  </a:solidFill>
                </a:rPr>
                <a:t>Family &amp; Social </a:t>
              </a:r>
            </a:p>
          </p:txBody>
        </p:sp>
        <p:sp>
          <p:nvSpPr>
            <p:cNvPr id="23" name="Rectangle 123"/>
            <p:cNvSpPr>
              <a:spLocks noChangeArrowheads="1"/>
            </p:cNvSpPr>
            <p:nvPr/>
          </p:nvSpPr>
          <p:spPr bwMode="auto">
            <a:xfrm>
              <a:off x="4402137" y="4202053"/>
              <a:ext cx="608013" cy="182562"/>
            </a:xfrm>
            <a:prstGeom prst="rect">
              <a:avLst/>
            </a:prstGeom>
            <a:noFill/>
            <a:ln w="9525">
              <a:noFill/>
              <a:miter lim="800000"/>
              <a:headEnd/>
              <a:tailEnd/>
            </a:ln>
          </p:spPr>
          <p:txBody>
            <a:bodyPr wrap="none" lIns="0" tIns="0" rIns="0" bIns="0">
              <a:spAutoFit/>
            </a:bodyPr>
            <a:lstStyle/>
            <a:p>
              <a:r>
                <a:rPr lang="en-US" sz="1200">
                  <a:solidFill>
                    <a:schemeClr val="bg1"/>
                  </a:solidFill>
                </a:rPr>
                <a:t>Supports</a:t>
              </a:r>
            </a:p>
          </p:txBody>
        </p:sp>
        <p:sp>
          <p:nvSpPr>
            <p:cNvPr id="24" name="Freeform 121"/>
            <p:cNvSpPr>
              <a:spLocks/>
            </p:cNvSpPr>
            <p:nvPr/>
          </p:nvSpPr>
          <p:spPr bwMode="auto">
            <a:xfrm>
              <a:off x="4121150" y="4411603"/>
              <a:ext cx="1225550" cy="982662"/>
            </a:xfrm>
            <a:custGeom>
              <a:avLst/>
              <a:gdLst>
                <a:gd name="T0" fmla="*/ 376 w 794"/>
                <a:gd name="T1" fmla="*/ 0 h 684"/>
                <a:gd name="T2" fmla="*/ 336 w 794"/>
                <a:gd name="T3" fmla="*/ 4 h 684"/>
                <a:gd name="T4" fmla="*/ 297 w 794"/>
                <a:gd name="T5" fmla="*/ 10 h 684"/>
                <a:gd name="T6" fmla="*/ 260 w 794"/>
                <a:gd name="T7" fmla="*/ 19 h 684"/>
                <a:gd name="T8" fmla="*/ 206 w 794"/>
                <a:gd name="T9" fmla="*/ 40 h 684"/>
                <a:gd name="T10" fmla="*/ 142 w 794"/>
                <a:gd name="T11" fmla="*/ 76 h 684"/>
                <a:gd name="T12" fmla="*/ 91 w 794"/>
                <a:gd name="T13" fmla="*/ 122 h 684"/>
                <a:gd name="T14" fmla="*/ 57 w 794"/>
                <a:gd name="T15" fmla="*/ 165 h 684"/>
                <a:gd name="T16" fmla="*/ 36 w 794"/>
                <a:gd name="T17" fmla="*/ 192 h 684"/>
                <a:gd name="T18" fmla="*/ 21 w 794"/>
                <a:gd name="T19" fmla="*/ 222 h 684"/>
                <a:gd name="T20" fmla="*/ 12 w 794"/>
                <a:gd name="T21" fmla="*/ 256 h 684"/>
                <a:gd name="T22" fmla="*/ 3 w 794"/>
                <a:gd name="T23" fmla="*/ 289 h 684"/>
                <a:gd name="T24" fmla="*/ 0 w 794"/>
                <a:gd name="T25" fmla="*/ 323 h 684"/>
                <a:gd name="T26" fmla="*/ 0 w 794"/>
                <a:gd name="T27" fmla="*/ 359 h 684"/>
                <a:gd name="T28" fmla="*/ 3 w 794"/>
                <a:gd name="T29" fmla="*/ 392 h 684"/>
                <a:gd name="T30" fmla="*/ 12 w 794"/>
                <a:gd name="T31" fmla="*/ 426 h 684"/>
                <a:gd name="T32" fmla="*/ 21 w 794"/>
                <a:gd name="T33" fmla="*/ 459 h 684"/>
                <a:gd name="T34" fmla="*/ 36 w 794"/>
                <a:gd name="T35" fmla="*/ 490 h 684"/>
                <a:gd name="T36" fmla="*/ 57 w 794"/>
                <a:gd name="T37" fmla="*/ 517 h 684"/>
                <a:gd name="T38" fmla="*/ 91 w 794"/>
                <a:gd name="T39" fmla="*/ 560 h 684"/>
                <a:gd name="T40" fmla="*/ 142 w 794"/>
                <a:gd name="T41" fmla="*/ 605 h 684"/>
                <a:gd name="T42" fmla="*/ 206 w 794"/>
                <a:gd name="T43" fmla="*/ 642 h 684"/>
                <a:gd name="T44" fmla="*/ 260 w 794"/>
                <a:gd name="T45" fmla="*/ 663 h 684"/>
                <a:gd name="T46" fmla="*/ 297 w 794"/>
                <a:gd name="T47" fmla="*/ 672 h 684"/>
                <a:gd name="T48" fmla="*/ 336 w 794"/>
                <a:gd name="T49" fmla="*/ 678 h 684"/>
                <a:gd name="T50" fmla="*/ 376 w 794"/>
                <a:gd name="T51" fmla="*/ 681 h 684"/>
                <a:gd name="T52" fmla="*/ 418 w 794"/>
                <a:gd name="T53" fmla="*/ 681 h 684"/>
                <a:gd name="T54" fmla="*/ 458 w 794"/>
                <a:gd name="T55" fmla="*/ 678 h 684"/>
                <a:gd name="T56" fmla="*/ 497 w 794"/>
                <a:gd name="T57" fmla="*/ 672 h 684"/>
                <a:gd name="T58" fmla="*/ 533 w 794"/>
                <a:gd name="T59" fmla="*/ 663 h 684"/>
                <a:gd name="T60" fmla="*/ 585 w 794"/>
                <a:gd name="T61" fmla="*/ 642 h 684"/>
                <a:gd name="T62" fmla="*/ 649 w 794"/>
                <a:gd name="T63" fmla="*/ 605 h 684"/>
                <a:gd name="T64" fmla="*/ 703 w 794"/>
                <a:gd name="T65" fmla="*/ 560 h 684"/>
                <a:gd name="T66" fmla="*/ 737 w 794"/>
                <a:gd name="T67" fmla="*/ 517 h 684"/>
                <a:gd name="T68" fmla="*/ 755 w 794"/>
                <a:gd name="T69" fmla="*/ 490 h 684"/>
                <a:gd name="T70" fmla="*/ 770 w 794"/>
                <a:gd name="T71" fmla="*/ 459 h 684"/>
                <a:gd name="T72" fmla="*/ 782 w 794"/>
                <a:gd name="T73" fmla="*/ 426 h 684"/>
                <a:gd name="T74" fmla="*/ 791 w 794"/>
                <a:gd name="T75" fmla="*/ 392 h 684"/>
                <a:gd name="T76" fmla="*/ 794 w 794"/>
                <a:gd name="T77" fmla="*/ 359 h 684"/>
                <a:gd name="T78" fmla="*/ 794 w 794"/>
                <a:gd name="T79" fmla="*/ 323 h 684"/>
                <a:gd name="T80" fmla="*/ 791 w 794"/>
                <a:gd name="T81" fmla="*/ 289 h 684"/>
                <a:gd name="T82" fmla="*/ 782 w 794"/>
                <a:gd name="T83" fmla="*/ 256 h 684"/>
                <a:gd name="T84" fmla="*/ 770 w 794"/>
                <a:gd name="T85" fmla="*/ 222 h 684"/>
                <a:gd name="T86" fmla="*/ 755 w 794"/>
                <a:gd name="T87" fmla="*/ 192 h 684"/>
                <a:gd name="T88" fmla="*/ 737 w 794"/>
                <a:gd name="T89" fmla="*/ 165 h 684"/>
                <a:gd name="T90" fmla="*/ 703 w 794"/>
                <a:gd name="T91" fmla="*/ 122 h 684"/>
                <a:gd name="T92" fmla="*/ 649 w 794"/>
                <a:gd name="T93" fmla="*/ 76 h 684"/>
                <a:gd name="T94" fmla="*/ 585 w 794"/>
                <a:gd name="T95" fmla="*/ 40 h 684"/>
                <a:gd name="T96" fmla="*/ 533 w 794"/>
                <a:gd name="T97" fmla="*/ 19 h 684"/>
                <a:gd name="T98" fmla="*/ 497 w 794"/>
                <a:gd name="T99" fmla="*/ 10 h 684"/>
                <a:gd name="T100" fmla="*/ 458 w 794"/>
                <a:gd name="T101" fmla="*/ 4 h 684"/>
                <a:gd name="T102" fmla="*/ 418 w 794"/>
                <a:gd name="T103" fmla="*/ 0 h 6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94"/>
                <a:gd name="T157" fmla="*/ 0 h 684"/>
                <a:gd name="T158" fmla="*/ 794 w 794"/>
                <a:gd name="T159" fmla="*/ 684 h 6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94" h="684">
                  <a:moveTo>
                    <a:pt x="397" y="0"/>
                  </a:moveTo>
                  <a:lnTo>
                    <a:pt x="376" y="0"/>
                  </a:lnTo>
                  <a:lnTo>
                    <a:pt x="354" y="0"/>
                  </a:lnTo>
                  <a:lnTo>
                    <a:pt x="336" y="4"/>
                  </a:lnTo>
                  <a:lnTo>
                    <a:pt x="315" y="7"/>
                  </a:lnTo>
                  <a:lnTo>
                    <a:pt x="297" y="10"/>
                  </a:lnTo>
                  <a:lnTo>
                    <a:pt x="279" y="16"/>
                  </a:lnTo>
                  <a:lnTo>
                    <a:pt x="260" y="19"/>
                  </a:lnTo>
                  <a:lnTo>
                    <a:pt x="242" y="25"/>
                  </a:lnTo>
                  <a:lnTo>
                    <a:pt x="206" y="40"/>
                  </a:lnTo>
                  <a:lnTo>
                    <a:pt x="172" y="58"/>
                  </a:lnTo>
                  <a:lnTo>
                    <a:pt x="142" y="76"/>
                  </a:lnTo>
                  <a:lnTo>
                    <a:pt x="115" y="98"/>
                  </a:lnTo>
                  <a:lnTo>
                    <a:pt x="91" y="122"/>
                  </a:lnTo>
                  <a:lnTo>
                    <a:pt x="66" y="149"/>
                  </a:lnTo>
                  <a:lnTo>
                    <a:pt x="57" y="165"/>
                  </a:lnTo>
                  <a:lnTo>
                    <a:pt x="45" y="177"/>
                  </a:lnTo>
                  <a:lnTo>
                    <a:pt x="36" y="192"/>
                  </a:lnTo>
                  <a:lnTo>
                    <a:pt x="30" y="207"/>
                  </a:lnTo>
                  <a:lnTo>
                    <a:pt x="21" y="222"/>
                  </a:lnTo>
                  <a:lnTo>
                    <a:pt x="15" y="241"/>
                  </a:lnTo>
                  <a:lnTo>
                    <a:pt x="12" y="256"/>
                  </a:lnTo>
                  <a:lnTo>
                    <a:pt x="6" y="271"/>
                  </a:lnTo>
                  <a:lnTo>
                    <a:pt x="3" y="289"/>
                  </a:lnTo>
                  <a:lnTo>
                    <a:pt x="0" y="307"/>
                  </a:lnTo>
                  <a:lnTo>
                    <a:pt x="0" y="323"/>
                  </a:lnTo>
                  <a:lnTo>
                    <a:pt x="0" y="341"/>
                  </a:lnTo>
                  <a:lnTo>
                    <a:pt x="0" y="359"/>
                  </a:lnTo>
                  <a:lnTo>
                    <a:pt x="0" y="377"/>
                  </a:lnTo>
                  <a:lnTo>
                    <a:pt x="3" y="392"/>
                  </a:lnTo>
                  <a:lnTo>
                    <a:pt x="6" y="411"/>
                  </a:lnTo>
                  <a:lnTo>
                    <a:pt x="12" y="426"/>
                  </a:lnTo>
                  <a:lnTo>
                    <a:pt x="15" y="444"/>
                  </a:lnTo>
                  <a:lnTo>
                    <a:pt x="21" y="459"/>
                  </a:lnTo>
                  <a:lnTo>
                    <a:pt x="30" y="475"/>
                  </a:lnTo>
                  <a:lnTo>
                    <a:pt x="36" y="490"/>
                  </a:lnTo>
                  <a:lnTo>
                    <a:pt x="45" y="505"/>
                  </a:lnTo>
                  <a:lnTo>
                    <a:pt x="57" y="517"/>
                  </a:lnTo>
                  <a:lnTo>
                    <a:pt x="66" y="532"/>
                  </a:lnTo>
                  <a:lnTo>
                    <a:pt x="91" y="560"/>
                  </a:lnTo>
                  <a:lnTo>
                    <a:pt x="115" y="584"/>
                  </a:lnTo>
                  <a:lnTo>
                    <a:pt x="142" y="605"/>
                  </a:lnTo>
                  <a:lnTo>
                    <a:pt x="172" y="623"/>
                  </a:lnTo>
                  <a:lnTo>
                    <a:pt x="206" y="642"/>
                  </a:lnTo>
                  <a:lnTo>
                    <a:pt x="242" y="657"/>
                  </a:lnTo>
                  <a:lnTo>
                    <a:pt x="260" y="663"/>
                  </a:lnTo>
                  <a:lnTo>
                    <a:pt x="279" y="666"/>
                  </a:lnTo>
                  <a:lnTo>
                    <a:pt x="297" y="672"/>
                  </a:lnTo>
                  <a:lnTo>
                    <a:pt x="315" y="675"/>
                  </a:lnTo>
                  <a:lnTo>
                    <a:pt x="336" y="678"/>
                  </a:lnTo>
                  <a:lnTo>
                    <a:pt x="354" y="681"/>
                  </a:lnTo>
                  <a:lnTo>
                    <a:pt x="376" y="681"/>
                  </a:lnTo>
                  <a:lnTo>
                    <a:pt x="397" y="684"/>
                  </a:lnTo>
                  <a:lnTo>
                    <a:pt x="418" y="681"/>
                  </a:lnTo>
                  <a:lnTo>
                    <a:pt x="436" y="681"/>
                  </a:lnTo>
                  <a:lnTo>
                    <a:pt x="458" y="678"/>
                  </a:lnTo>
                  <a:lnTo>
                    <a:pt x="476" y="675"/>
                  </a:lnTo>
                  <a:lnTo>
                    <a:pt x="497" y="672"/>
                  </a:lnTo>
                  <a:lnTo>
                    <a:pt x="515" y="666"/>
                  </a:lnTo>
                  <a:lnTo>
                    <a:pt x="533" y="663"/>
                  </a:lnTo>
                  <a:lnTo>
                    <a:pt x="552" y="657"/>
                  </a:lnTo>
                  <a:lnTo>
                    <a:pt x="585" y="642"/>
                  </a:lnTo>
                  <a:lnTo>
                    <a:pt x="618" y="623"/>
                  </a:lnTo>
                  <a:lnTo>
                    <a:pt x="649" y="605"/>
                  </a:lnTo>
                  <a:lnTo>
                    <a:pt x="679" y="584"/>
                  </a:lnTo>
                  <a:lnTo>
                    <a:pt x="703" y="560"/>
                  </a:lnTo>
                  <a:lnTo>
                    <a:pt x="727" y="532"/>
                  </a:lnTo>
                  <a:lnTo>
                    <a:pt x="737" y="517"/>
                  </a:lnTo>
                  <a:lnTo>
                    <a:pt x="746" y="505"/>
                  </a:lnTo>
                  <a:lnTo>
                    <a:pt x="755" y="490"/>
                  </a:lnTo>
                  <a:lnTo>
                    <a:pt x="764" y="475"/>
                  </a:lnTo>
                  <a:lnTo>
                    <a:pt x="770" y="459"/>
                  </a:lnTo>
                  <a:lnTo>
                    <a:pt x="776" y="441"/>
                  </a:lnTo>
                  <a:lnTo>
                    <a:pt x="782" y="426"/>
                  </a:lnTo>
                  <a:lnTo>
                    <a:pt x="785" y="411"/>
                  </a:lnTo>
                  <a:lnTo>
                    <a:pt x="791" y="392"/>
                  </a:lnTo>
                  <a:lnTo>
                    <a:pt x="791" y="377"/>
                  </a:lnTo>
                  <a:lnTo>
                    <a:pt x="794" y="359"/>
                  </a:lnTo>
                  <a:lnTo>
                    <a:pt x="794" y="341"/>
                  </a:lnTo>
                  <a:lnTo>
                    <a:pt x="794" y="323"/>
                  </a:lnTo>
                  <a:lnTo>
                    <a:pt x="791" y="307"/>
                  </a:lnTo>
                  <a:lnTo>
                    <a:pt x="791" y="289"/>
                  </a:lnTo>
                  <a:lnTo>
                    <a:pt x="785" y="271"/>
                  </a:lnTo>
                  <a:lnTo>
                    <a:pt x="782" y="256"/>
                  </a:lnTo>
                  <a:lnTo>
                    <a:pt x="776" y="241"/>
                  </a:lnTo>
                  <a:lnTo>
                    <a:pt x="770" y="222"/>
                  </a:lnTo>
                  <a:lnTo>
                    <a:pt x="764" y="207"/>
                  </a:lnTo>
                  <a:lnTo>
                    <a:pt x="755" y="192"/>
                  </a:lnTo>
                  <a:lnTo>
                    <a:pt x="746" y="177"/>
                  </a:lnTo>
                  <a:lnTo>
                    <a:pt x="737" y="165"/>
                  </a:lnTo>
                  <a:lnTo>
                    <a:pt x="727" y="149"/>
                  </a:lnTo>
                  <a:lnTo>
                    <a:pt x="703" y="122"/>
                  </a:lnTo>
                  <a:lnTo>
                    <a:pt x="679" y="98"/>
                  </a:lnTo>
                  <a:lnTo>
                    <a:pt x="649" y="76"/>
                  </a:lnTo>
                  <a:lnTo>
                    <a:pt x="618" y="58"/>
                  </a:lnTo>
                  <a:lnTo>
                    <a:pt x="585" y="40"/>
                  </a:lnTo>
                  <a:lnTo>
                    <a:pt x="552" y="25"/>
                  </a:lnTo>
                  <a:lnTo>
                    <a:pt x="533" y="19"/>
                  </a:lnTo>
                  <a:lnTo>
                    <a:pt x="515" y="16"/>
                  </a:lnTo>
                  <a:lnTo>
                    <a:pt x="497" y="10"/>
                  </a:lnTo>
                  <a:lnTo>
                    <a:pt x="476" y="7"/>
                  </a:lnTo>
                  <a:lnTo>
                    <a:pt x="458" y="4"/>
                  </a:lnTo>
                  <a:lnTo>
                    <a:pt x="436" y="0"/>
                  </a:lnTo>
                  <a:lnTo>
                    <a:pt x="418" y="0"/>
                  </a:lnTo>
                  <a:lnTo>
                    <a:pt x="397" y="0"/>
                  </a:lnTo>
                </a:path>
              </a:pathLst>
            </a:custGeom>
            <a:solidFill>
              <a:srgbClr val="719559"/>
            </a:solidFill>
            <a:ln w="19050">
              <a:noFill/>
              <a:round/>
              <a:headEnd/>
              <a:tailEnd/>
            </a:ln>
          </p:spPr>
          <p:txBody>
            <a:bodyPr/>
            <a:lstStyle/>
            <a:p>
              <a:endParaRPr lang="en-US"/>
            </a:p>
          </p:txBody>
        </p:sp>
        <p:sp>
          <p:nvSpPr>
            <p:cNvPr id="25" name="Rectangle 37"/>
            <p:cNvSpPr>
              <a:spLocks noChangeArrowheads="1"/>
            </p:cNvSpPr>
            <p:nvPr/>
          </p:nvSpPr>
          <p:spPr bwMode="auto">
            <a:xfrm>
              <a:off x="4384675" y="4705290"/>
              <a:ext cx="639762" cy="182563"/>
            </a:xfrm>
            <a:prstGeom prst="rect">
              <a:avLst/>
            </a:prstGeom>
            <a:noFill/>
            <a:ln w="9525">
              <a:noFill/>
              <a:miter lim="800000"/>
              <a:headEnd/>
              <a:tailEnd/>
            </a:ln>
          </p:spPr>
          <p:txBody>
            <a:bodyPr wrap="none" lIns="0" tIns="0" rIns="0" bIns="0">
              <a:spAutoFit/>
            </a:bodyPr>
            <a:lstStyle/>
            <a:p>
              <a:r>
                <a:rPr lang="en-US" sz="1200"/>
                <a:t>Individual</a:t>
              </a:r>
            </a:p>
          </p:txBody>
        </p:sp>
        <p:sp>
          <p:nvSpPr>
            <p:cNvPr id="26" name="Rectangle 38"/>
            <p:cNvSpPr>
              <a:spLocks noChangeArrowheads="1"/>
            </p:cNvSpPr>
            <p:nvPr/>
          </p:nvSpPr>
          <p:spPr bwMode="auto">
            <a:xfrm>
              <a:off x="4452937" y="4898965"/>
              <a:ext cx="515938" cy="182563"/>
            </a:xfrm>
            <a:prstGeom prst="rect">
              <a:avLst/>
            </a:prstGeom>
            <a:noFill/>
            <a:ln w="9525">
              <a:noFill/>
              <a:miter lim="800000"/>
              <a:headEnd/>
              <a:tailEnd/>
            </a:ln>
          </p:spPr>
          <p:txBody>
            <a:bodyPr wrap="none" lIns="0" tIns="0" rIns="0" bIns="0">
              <a:spAutoFit/>
            </a:bodyPr>
            <a:lstStyle/>
            <a:p>
              <a:r>
                <a:rPr lang="en-US" sz="1200"/>
                <a:t>Patient </a:t>
              </a:r>
            </a:p>
          </p:txBody>
        </p:sp>
        <p:cxnSp>
          <p:nvCxnSpPr>
            <p:cNvPr id="27" name="Straight Arrow Connector 26"/>
            <p:cNvCxnSpPr/>
            <p:nvPr/>
          </p:nvCxnSpPr>
          <p:spPr>
            <a:xfrm rot="5400000">
              <a:off x="4704159" y="6190793"/>
              <a:ext cx="228600"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Rectangle 27"/>
          <p:cNvSpPr/>
          <p:nvPr/>
        </p:nvSpPr>
        <p:spPr>
          <a:xfrm>
            <a:off x="1905000" y="5638800"/>
            <a:ext cx="7239000" cy="1015663"/>
          </a:xfrm>
          <a:prstGeom prst="rect">
            <a:avLst/>
          </a:prstGeom>
        </p:spPr>
        <p:txBody>
          <a:bodyPr wrap="square">
            <a:spAutoFit/>
          </a:bodyPr>
          <a:lstStyle/>
          <a:p>
            <a:pPr>
              <a:spcAft>
                <a:spcPts val="1200"/>
              </a:spcAft>
            </a:pPr>
            <a:r>
              <a:rPr lang="en-US" sz="2000" dirty="0" smtClean="0">
                <a:solidFill>
                  <a:schemeClr val="tx2"/>
                </a:solidFill>
                <a:latin typeface="Franklin Gothic Demi Cond" pitchFamily="34" charset="0"/>
                <a:ea typeface="+mj-ea"/>
                <a:cs typeface="+mj-cs"/>
              </a:rPr>
              <a:t>To address the complexity of multi-level influences, we must develop intervention approaches to change the behavior of people in the environment (e.g. providers, clinic directors, decision-makers).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Franklin Gothic Demi Cond" pitchFamily="34" charset="0"/>
              </a:rPr>
              <a:t>Questions</a:t>
            </a:r>
            <a:endParaRPr lang="en-US" dirty="0">
              <a:solidFill>
                <a:schemeClr val="tx2"/>
              </a:solidFill>
              <a:latin typeface="Franklin Gothic Demi Cond" pitchFamily="34" charset="0"/>
            </a:endParaRPr>
          </a:p>
        </p:txBody>
      </p:sp>
      <p:sp>
        <p:nvSpPr>
          <p:cNvPr id="3" name="Content Placeholder 2"/>
          <p:cNvSpPr>
            <a:spLocks noGrp="1"/>
          </p:cNvSpPr>
          <p:nvPr>
            <p:ph idx="1"/>
          </p:nvPr>
        </p:nvSpPr>
        <p:spPr>
          <a:xfrm>
            <a:off x="1295400" y="1600200"/>
            <a:ext cx="7696200" cy="5029200"/>
          </a:xfrm>
        </p:spPr>
        <p:txBody>
          <a:bodyPr>
            <a:normAutofit/>
          </a:bodyPr>
          <a:lstStyle/>
          <a:p>
            <a:r>
              <a:rPr lang="en-US" sz="2600" dirty="0" smtClean="0"/>
              <a:t>What is a level; how does it differ from a mechanism; does it matter? </a:t>
            </a:r>
          </a:p>
          <a:p>
            <a:r>
              <a:rPr lang="en-US" sz="2600" dirty="0" smtClean="0"/>
              <a:t>How can models and terms from across disciplines be used in a multilevel framework? </a:t>
            </a:r>
          </a:p>
          <a:p>
            <a:r>
              <a:rPr lang="en-US" sz="2600" dirty="0" smtClean="0"/>
              <a:t>How can multilevel studies be used in health care reform decisions? </a:t>
            </a:r>
          </a:p>
          <a:p>
            <a:r>
              <a:rPr lang="en-US" sz="2600" dirty="0" smtClean="0"/>
              <a:t>What models or planning frameworks can guide the choosing of strategies at different levels? </a:t>
            </a:r>
          </a:p>
          <a:p>
            <a:r>
              <a:rPr lang="en-US" sz="2600" dirty="0" smtClean="0"/>
              <a:t>How do we design ML interventions to create synergy across levels; attend to context; evolve over time?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Franklin Gothic Demi Cond" pitchFamily="34" charset="0"/>
              </a:rPr>
              <a:t>Questions</a:t>
            </a:r>
            <a:endParaRPr lang="en-US" dirty="0">
              <a:solidFill>
                <a:schemeClr val="tx2"/>
              </a:solidFill>
              <a:latin typeface="Franklin Gothic Demi Cond" pitchFamily="34" charset="0"/>
            </a:endParaRPr>
          </a:p>
        </p:txBody>
      </p:sp>
      <p:sp>
        <p:nvSpPr>
          <p:cNvPr id="3" name="Content Placeholder 2"/>
          <p:cNvSpPr>
            <a:spLocks noGrp="1"/>
          </p:cNvSpPr>
          <p:nvPr>
            <p:ph idx="1"/>
          </p:nvPr>
        </p:nvSpPr>
        <p:spPr>
          <a:xfrm>
            <a:off x="1295400" y="1447800"/>
            <a:ext cx="7848600" cy="5257800"/>
          </a:xfrm>
        </p:spPr>
        <p:txBody>
          <a:bodyPr>
            <a:normAutofit/>
          </a:bodyPr>
          <a:lstStyle/>
          <a:p>
            <a:r>
              <a:rPr lang="en-US" sz="2800" dirty="0" smtClean="0"/>
              <a:t>How do we develop designs and analytic techniques that take into account the complexity of the phenomena we study? </a:t>
            </a:r>
          </a:p>
          <a:p>
            <a:r>
              <a:rPr lang="en-US" sz="2800" dirty="0" smtClean="0"/>
              <a:t>What is the potential for systems modeling  for studying the effects of combinations of factors across levels?</a:t>
            </a:r>
          </a:p>
          <a:p>
            <a:r>
              <a:rPr lang="en-US" sz="2800" dirty="0" smtClean="0"/>
              <a:t>How do we disseminate to encourage </a:t>
            </a:r>
          </a:p>
          <a:p>
            <a:pPr>
              <a:buNone/>
            </a:pPr>
            <a:r>
              <a:rPr lang="en-US" sz="2800" dirty="0" smtClean="0"/>
              <a:t>	-	Thoughtful adaptation/ re-invention?</a:t>
            </a:r>
          </a:p>
          <a:p>
            <a:pPr>
              <a:buNone/>
            </a:pPr>
            <a:r>
              <a:rPr lang="en-US" sz="2800" dirty="0" smtClean="0"/>
              <a:t>	-	Continuing evolution and learning?</a:t>
            </a:r>
          </a:p>
          <a:p>
            <a:r>
              <a:rPr lang="en-US" sz="2800" dirty="0" smtClean="0"/>
              <a:t>How can collaborations be formed to study multilevel interventions from a broad perspective?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latin typeface="Franklin Gothic Demi Cond" pitchFamily="34" charset="0"/>
                <a:ea typeface="+mn-ea"/>
                <a:cs typeface="+mn-cs"/>
              </a:rPr>
              <a:t>Section 1 Discussion</a:t>
            </a:r>
          </a:p>
        </p:txBody>
      </p:sp>
      <p:sp>
        <p:nvSpPr>
          <p:cNvPr id="3" name="Content Placeholder 2"/>
          <p:cNvSpPr>
            <a:spLocks noGrp="1"/>
          </p:cNvSpPr>
          <p:nvPr>
            <p:ph idx="1"/>
          </p:nvPr>
        </p:nvSpPr>
        <p:spPr/>
        <p:txBody>
          <a:bodyPr/>
          <a:lstStyle/>
          <a:p>
            <a:r>
              <a:rPr lang="en-US" dirty="0" smtClean="0"/>
              <a:t>Highlight key points of each paper</a:t>
            </a:r>
          </a:p>
          <a:p>
            <a:r>
              <a:rPr lang="en-US" dirty="0" smtClean="0"/>
              <a:t>Discuss crosscutting themes, issues, challenges</a:t>
            </a:r>
          </a:p>
          <a:p>
            <a:r>
              <a:rPr lang="en-US" dirty="0" smtClean="0"/>
              <a:t>Recommend questions for discussion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amongst yourselves”</a:t>
            </a:r>
            <a:endParaRPr lang="en-US" dirty="0"/>
          </a:p>
        </p:txBody>
      </p:sp>
      <p:pic>
        <p:nvPicPr>
          <p:cNvPr id="6" name="Content Placeholder 5" descr="Mike-Myers-225x300.jpg"/>
          <p:cNvPicPr>
            <a:picLocks noGrp="1" noChangeAspect="1"/>
          </p:cNvPicPr>
          <p:nvPr>
            <p:ph idx="1"/>
          </p:nvPr>
        </p:nvPicPr>
        <p:blipFill>
          <a:blip r:embed="rId2" cstate="print"/>
          <a:stretch>
            <a:fillRect/>
          </a:stretch>
        </p:blipFill>
        <p:spPr>
          <a:xfrm>
            <a:off x="3352800" y="1676400"/>
            <a:ext cx="2857500" cy="3810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600200" y="914400"/>
            <a:ext cx="6934200" cy="1446550"/>
          </a:xfrm>
          <a:prstGeom prst="rect">
            <a:avLst/>
          </a:prstGeom>
          <a:noFill/>
          <a:ln w="9525">
            <a:noFill/>
            <a:miter lim="800000"/>
            <a:headEnd/>
            <a:tailEnd/>
          </a:ln>
        </p:spPr>
        <p:txBody>
          <a:bodyPr>
            <a:spAutoFit/>
          </a:bodyPr>
          <a:lstStyle/>
          <a:p>
            <a:pPr algn="ctr"/>
            <a:r>
              <a:rPr lang="en-US" sz="3200" dirty="0" smtClean="0">
                <a:solidFill>
                  <a:schemeClr val="tx2"/>
                </a:solidFill>
                <a:latin typeface="Franklin Gothic Demi Cond" pitchFamily="34" charset="0"/>
              </a:rPr>
              <a:t>Paper I</a:t>
            </a:r>
          </a:p>
          <a:p>
            <a:pPr algn="ctr"/>
            <a:r>
              <a:rPr lang="en-US" sz="2800" dirty="0" smtClean="0">
                <a:solidFill>
                  <a:schemeClr val="tx2"/>
                </a:solidFill>
                <a:latin typeface="Franklin Gothic Demi Cond" pitchFamily="34" charset="0"/>
              </a:rPr>
              <a:t>Multilevel </a:t>
            </a:r>
            <a:r>
              <a:rPr lang="en-US" sz="2800" dirty="0">
                <a:solidFill>
                  <a:schemeClr val="tx2"/>
                </a:solidFill>
                <a:latin typeface="Franklin Gothic Demi Cond" pitchFamily="34" charset="0"/>
              </a:rPr>
              <a:t>Interventions in Health Care: Building the Foundation for Future Research</a:t>
            </a:r>
          </a:p>
        </p:txBody>
      </p:sp>
      <p:sp>
        <p:nvSpPr>
          <p:cNvPr id="7" name="Subtitle 2"/>
          <p:cNvSpPr txBox="1">
            <a:spLocks/>
          </p:cNvSpPr>
          <p:nvPr/>
        </p:nvSpPr>
        <p:spPr bwMode="auto">
          <a:xfrm>
            <a:off x="1524000" y="2819400"/>
            <a:ext cx="7162800" cy="20574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mn-lt"/>
                <a:ea typeface="+mn-ea"/>
                <a:cs typeface="+mn-cs"/>
              </a:rPr>
              <a:t>Stephen Taplin, MD MPH | Steven Clauser PhD</a:t>
            </a:r>
          </a:p>
          <a:p>
            <a:pPr marL="0" marR="0" lvl="0" indent="0" algn="ctr" defTabSz="914400" rtl="0" eaLnBrk="1" fontAlgn="auto" latinLnBrk="0" hangingPunct="1">
              <a:lnSpc>
                <a:spcPct val="100000"/>
              </a:lnSpc>
              <a:spcBef>
                <a:spcPct val="20000"/>
              </a:spcBef>
              <a:spcAft>
                <a:spcPts val="0"/>
              </a:spcAft>
              <a:buClrTx/>
              <a:buSzTx/>
              <a:buFont typeface="Arial" charset="0"/>
              <a:buNone/>
              <a:tabLst/>
              <a:defRPr/>
            </a:pPr>
            <a:r>
              <a:rPr kumimoji="0" lang="en-US" sz="1800" b="0" i="0" u="none" strike="noStrike" kern="1200" cap="none" spc="0" normalizeH="0" baseline="0" noProof="0" dirty="0" smtClean="0">
                <a:ln>
                  <a:noFill/>
                </a:ln>
                <a:effectLst/>
                <a:uLnTx/>
                <a:uFillTx/>
                <a:latin typeface="+mn-lt"/>
                <a:ea typeface="+mn-ea"/>
                <a:cs typeface="+mn-cs"/>
              </a:rPr>
              <a:t>Rebecca Anhang Price PhD | Erica Breslau PhD | Veronica Chollette MS RN Heather Edwards PhD | Pebbles Fagan PhD | Mary Fennell PhD  </a:t>
            </a:r>
          </a:p>
          <a:p>
            <a:pPr marL="0" marR="0" lvl="0" indent="0" algn="ctr" defTabSz="914400" rtl="0" eaLnBrk="1" fontAlgn="auto" latinLnBrk="0" hangingPunct="1">
              <a:lnSpc>
                <a:spcPct val="100000"/>
              </a:lnSpc>
              <a:spcBef>
                <a:spcPct val="20000"/>
              </a:spcBef>
              <a:spcAft>
                <a:spcPts val="0"/>
              </a:spcAft>
              <a:buClrTx/>
              <a:buSzTx/>
              <a:buFont typeface="Arial" charset="0"/>
              <a:buNone/>
              <a:tabLst/>
              <a:defRPr/>
            </a:pPr>
            <a:r>
              <a:rPr kumimoji="0" lang="en-US" sz="1800" b="0" i="0" u="none" strike="noStrike" kern="1200" cap="none" spc="0" normalizeH="0" baseline="0" noProof="0" dirty="0" smtClean="0">
                <a:ln>
                  <a:noFill/>
                </a:ln>
                <a:effectLst/>
                <a:uLnTx/>
                <a:uFillTx/>
                <a:latin typeface="+mn-lt"/>
                <a:ea typeface="+mn-ea"/>
                <a:cs typeface="+mn-cs"/>
              </a:rPr>
              <a:t>Mary Foster PhD | Irene Prabhu Das PhD | Jane Zapka ScD</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latin typeface="Franklin Gothic Demi Cond" pitchFamily="34" charset="0"/>
                <a:ea typeface="+mn-ea"/>
                <a:cs typeface="+mn-cs"/>
              </a:rPr>
              <a:t>Paper 1 overview</a:t>
            </a:r>
            <a:endParaRPr lang="en-US" dirty="0">
              <a:solidFill>
                <a:schemeClr val="tx2"/>
              </a:solidFill>
              <a:latin typeface="Franklin Gothic Demi Cond" pitchFamily="34" charset="0"/>
              <a:ea typeface="+mn-ea"/>
              <a:cs typeface="+mn-cs"/>
            </a:endParaRPr>
          </a:p>
        </p:txBody>
      </p:sp>
      <p:sp>
        <p:nvSpPr>
          <p:cNvPr id="3" name="Content Placeholder 2"/>
          <p:cNvSpPr>
            <a:spLocks noGrp="1"/>
          </p:cNvSpPr>
          <p:nvPr>
            <p:ph idx="1"/>
          </p:nvPr>
        </p:nvSpPr>
        <p:spPr/>
        <p:txBody>
          <a:bodyPr>
            <a:normAutofit fontScale="77500" lnSpcReduction="20000"/>
          </a:bodyPr>
          <a:lstStyle/>
          <a:p>
            <a:r>
              <a:rPr lang="en-US" dirty="0" smtClean="0"/>
              <a:t>Provides a framework for understanding multilevel influences and identifying intervention targets</a:t>
            </a:r>
          </a:p>
          <a:p>
            <a:r>
              <a:rPr lang="en-US" dirty="0" smtClean="0"/>
              <a:t>Provides definitions of key terms</a:t>
            </a:r>
          </a:p>
          <a:p>
            <a:r>
              <a:rPr lang="en-US" dirty="0" smtClean="0"/>
              <a:t>Describes the intent: to better </a:t>
            </a:r>
            <a:r>
              <a:rPr lang="en-US" i="1" dirty="0" smtClean="0"/>
              <a:t>understand and influence </a:t>
            </a:r>
            <a:r>
              <a:rPr lang="en-US" dirty="0" smtClean="0"/>
              <a:t>the interplay of forces at multiple levels that affect health and healthcare</a:t>
            </a:r>
            <a:endParaRPr lang="en-US" i="1" dirty="0" smtClean="0"/>
          </a:p>
          <a:p>
            <a:r>
              <a:rPr lang="en-US" dirty="0" smtClean="0"/>
              <a:t>Proposes desired measures of success (based on AHRQ’s and IOM’s definition of quality care) across the cancer care continuum </a:t>
            </a:r>
          </a:p>
          <a:p>
            <a:r>
              <a:rPr lang="en-US" dirty="0" smtClean="0"/>
              <a:t>Articulates a key research question: How do the levels of influence affect each other and the processes of health care delivery and health outcomes ?</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62000" y="1524000"/>
            <a:ext cx="8153400" cy="1470025"/>
          </a:xfrm>
        </p:spPr>
        <p:txBody>
          <a:bodyPr rtlCol="0">
            <a:normAutofit/>
          </a:bodyPr>
          <a:lstStyle/>
          <a:p>
            <a:pPr eaLnBrk="1" fontAlgn="auto" hangingPunct="1">
              <a:spcAft>
                <a:spcPts val="0"/>
              </a:spcAft>
              <a:defRPr/>
            </a:pPr>
            <a:r>
              <a:rPr lang="en-US" sz="2800" dirty="0" smtClean="0">
                <a:solidFill>
                  <a:schemeClr val="tx2"/>
                </a:solidFill>
                <a:latin typeface="Franklin Gothic Demi Cond" pitchFamily="34" charset="0"/>
                <a:ea typeface="+mn-ea"/>
                <a:cs typeface="+mn-cs"/>
              </a:rPr>
              <a:t>Multilevel Factors Impacting Quality: Examples from the Cancer Care Continuum</a:t>
            </a:r>
          </a:p>
        </p:txBody>
      </p:sp>
      <p:sp>
        <p:nvSpPr>
          <p:cNvPr id="4099" name="Subtitle 6"/>
          <p:cNvSpPr>
            <a:spLocks noGrp="1"/>
          </p:cNvSpPr>
          <p:nvPr>
            <p:ph type="subTitle" idx="1"/>
          </p:nvPr>
        </p:nvSpPr>
        <p:spPr>
          <a:xfrm>
            <a:off x="1447800" y="3124200"/>
            <a:ext cx="6400800" cy="1752600"/>
          </a:xfrm>
        </p:spPr>
        <p:txBody>
          <a:bodyPr/>
          <a:lstStyle/>
          <a:p>
            <a:pPr eaLnBrk="1" hangingPunct="1">
              <a:lnSpc>
                <a:spcPct val="80000"/>
              </a:lnSpc>
            </a:pPr>
            <a:r>
              <a:rPr lang="en-US" sz="2000" dirty="0" smtClean="0">
                <a:solidFill>
                  <a:schemeClr val="tx1"/>
                </a:solidFill>
              </a:rPr>
              <a:t>Jane </a:t>
            </a:r>
            <a:r>
              <a:rPr lang="en-US" sz="2000" dirty="0" err="1" smtClean="0">
                <a:solidFill>
                  <a:schemeClr val="tx1"/>
                </a:solidFill>
              </a:rPr>
              <a:t>Zapka</a:t>
            </a:r>
            <a:r>
              <a:rPr lang="en-US" sz="2000" dirty="0" smtClean="0">
                <a:solidFill>
                  <a:schemeClr val="tx1"/>
                </a:solidFill>
              </a:rPr>
              <a:t> ScD</a:t>
            </a:r>
          </a:p>
          <a:p>
            <a:pPr eaLnBrk="1" hangingPunct="1">
              <a:lnSpc>
                <a:spcPct val="80000"/>
              </a:lnSpc>
            </a:pPr>
            <a:r>
              <a:rPr lang="en-US" sz="2000" dirty="0" smtClean="0">
                <a:solidFill>
                  <a:schemeClr val="tx1"/>
                </a:solidFill>
              </a:rPr>
              <a:t>Stephen Taplin, MD, MPH</a:t>
            </a:r>
          </a:p>
          <a:p>
            <a:pPr eaLnBrk="1" hangingPunct="1">
              <a:lnSpc>
                <a:spcPct val="80000"/>
              </a:lnSpc>
            </a:pPr>
            <a:r>
              <a:rPr lang="en-US" sz="2000" dirty="0" smtClean="0">
                <a:solidFill>
                  <a:schemeClr val="tx1"/>
                </a:solidFill>
              </a:rPr>
              <a:t>Patricia </a:t>
            </a:r>
            <a:r>
              <a:rPr lang="en-US" sz="2000" dirty="0" err="1" smtClean="0">
                <a:solidFill>
                  <a:schemeClr val="tx1"/>
                </a:solidFill>
              </a:rPr>
              <a:t>Ganz</a:t>
            </a:r>
            <a:r>
              <a:rPr lang="en-US" sz="2000" dirty="0" smtClean="0">
                <a:solidFill>
                  <a:schemeClr val="tx1"/>
                </a:solidFill>
              </a:rPr>
              <a:t>, MD</a:t>
            </a:r>
          </a:p>
          <a:p>
            <a:pPr eaLnBrk="1" hangingPunct="1">
              <a:lnSpc>
                <a:spcPct val="80000"/>
              </a:lnSpc>
            </a:pPr>
            <a:r>
              <a:rPr lang="en-US" sz="2000" dirty="0" smtClean="0">
                <a:solidFill>
                  <a:schemeClr val="tx1"/>
                </a:solidFill>
              </a:rPr>
              <a:t>Eva </a:t>
            </a:r>
            <a:r>
              <a:rPr lang="en-US" sz="2000" dirty="0" err="1" smtClean="0">
                <a:solidFill>
                  <a:schemeClr val="tx1"/>
                </a:solidFill>
              </a:rPr>
              <a:t>Grunfeld</a:t>
            </a:r>
            <a:r>
              <a:rPr lang="en-US" sz="2000" dirty="0" smtClean="0">
                <a:solidFill>
                  <a:schemeClr val="tx1"/>
                </a:solidFill>
              </a:rPr>
              <a:t>, MD, </a:t>
            </a:r>
            <a:r>
              <a:rPr lang="en-US" sz="2000" dirty="0" err="1" smtClean="0">
                <a:solidFill>
                  <a:schemeClr val="tx1"/>
                </a:solidFill>
              </a:rPr>
              <a:t>DPhil</a:t>
            </a:r>
            <a:endParaRPr lang="en-US" sz="2000" dirty="0" smtClean="0">
              <a:solidFill>
                <a:schemeClr val="tx1"/>
              </a:solidFill>
            </a:endParaRPr>
          </a:p>
          <a:p>
            <a:pPr eaLnBrk="1" hangingPunct="1">
              <a:lnSpc>
                <a:spcPct val="80000"/>
              </a:lnSpc>
            </a:pPr>
            <a:r>
              <a:rPr lang="en-US" sz="2000" dirty="0" smtClean="0">
                <a:solidFill>
                  <a:schemeClr val="tx1"/>
                </a:solidFill>
              </a:rPr>
              <a:t>Katherine </a:t>
            </a:r>
            <a:r>
              <a:rPr lang="en-US" sz="2000" dirty="0" err="1" smtClean="0">
                <a:solidFill>
                  <a:schemeClr val="tx1"/>
                </a:solidFill>
              </a:rPr>
              <a:t>Sterba</a:t>
            </a:r>
            <a:r>
              <a:rPr lang="en-US" sz="2000" dirty="0" smtClean="0">
                <a:solidFill>
                  <a:schemeClr val="tx1"/>
                </a:solidFill>
              </a:rPr>
              <a:t>, PhD</a:t>
            </a:r>
          </a:p>
          <a:p>
            <a:pPr eaLnBrk="1" hangingPunct="1">
              <a:lnSpc>
                <a:spcPct val="80000"/>
              </a:lnSpc>
            </a:pPr>
            <a:endParaRPr lang="en-US" sz="2000" dirty="0" smtClean="0">
              <a:solidFill>
                <a:srgbClr val="898989"/>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latin typeface="Franklin Gothic Demi Cond" pitchFamily="34" charset="0"/>
                <a:ea typeface="+mn-ea"/>
                <a:cs typeface="+mn-cs"/>
              </a:rPr>
              <a:t>Paper 2 Overview</a:t>
            </a:r>
            <a:endParaRPr lang="en-US" dirty="0">
              <a:solidFill>
                <a:schemeClr val="tx2"/>
              </a:solidFill>
              <a:latin typeface="Franklin Gothic Demi Cond" pitchFamily="34" charset="0"/>
              <a:ea typeface="+mn-ea"/>
              <a:cs typeface="+mn-cs"/>
            </a:endParaRPr>
          </a:p>
        </p:txBody>
      </p:sp>
      <p:sp>
        <p:nvSpPr>
          <p:cNvPr id="3" name="Content Placeholder 2"/>
          <p:cNvSpPr>
            <a:spLocks noGrp="1"/>
          </p:cNvSpPr>
          <p:nvPr>
            <p:ph idx="1"/>
          </p:nvPr>
        </p:nvSpPr>
        <p:spPr/>
        <p:txBody>
          <a:bodyPr>
            <a:normAutofit fontScale="92500" lnSpcReduction="20000"/>
          </a:bodyPr>
          <a:lstStyle/>
          <a:p>
            <a:r>
              <a:rPr lang="en-US" sz="3000" dirty="0" smtClean="0"/>
              <a:t>Describes case studies and hypothetical interventions at different levels</a:t>
            </a:r>
          </a:p>
          <a:p>
            <a:r>
              <a:rPr lang="en-US" sz="3000" dirty="0" smtClean="0"/>
              <a:t>Uses cases to illustrate complexity &amp; types of multilevel interventions</a:t>
            </a:r>
          </a:p>
          <a:p>
            <a:r>
              <a:rPr lang="en-US" sz="3000" dirty="0" smtClean="0"/>
              <a:t>Identifies intervention targets and potential intervention strategies at the state health policy level, organizational level, provider and family support levels.</a:t>
            </a:r>
          </a:p>
          <a:p>
            <a:r>
              <a:rPr lang="en-US" sz="3000" dirty="0" smtClean="0"/>
              <a:t>Discusses challenges in designing studies to determine impact of different components at different levels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2590800"/>
          </a:xfrm>
        </p:spPr>
        <p:txBody>
          <a:bodyPr>
            <a:normAutofit fontScale="90000"/>
          </a:bodyPr>
          <a:lstStyle/>
          <a:p>
            <a:r>
              <a:rPr lang="en-US" b="1" dirty="0" smtClean="0">
                <a:solidFill>
                  <a:schemeClr val="tx2"/>
                </a:solidFill>
                <a:latin typeface="Franklin Gothic Demi Cond" pitchFamily="34" charset="0"/>
              </a:rPr>
              <a:t>State-of-the-Art and </a:t>
            </a:r>
            <a:br>
              <a:rPr lang="en-US" b="1" dirty="0" smtClean="0">
                <a:solidFill>
                  <a:schemeClr val="tx2"/>
                </a:solidFill>
                <a:latin typeface="Franklin Gothic Demi Cond" pitchFamily="34" charset="0"/>
              </a:rPr>
            </a:br>
            <a:r>
              <a:rPr lang="en-US" b="1" dirty="0" smtClean="0">
                <a:solidFill>
                  <a:schemeClr val="tx2"/>
                </a:solidFill>
                <a:latin typeface="Franklin Gothic Demi Cond" pitchFamily="34" charset="0"/>
              </a:rPr>
              <a:t>Future Directions</a:t>
            </a:r>
            <a:br>
              <a:rPr lang="en-US" b="1" dirty="0" smtClean="0">
                <a:solidFill>
                  <a:schemeClr val="tx2"/>
                </a:solidFill>
                <a:latin typeface="Franklin Gothic Demi Cond" pitchFamily="34" charset="0"/>
              </a:rPr>
            </a:br>
            <a:r>
              <a:rPr lang="en-US" b="1" dirty="0" smtClean="0">
                <a:solidFill>
                  <a:schemeClr val="tx2"/>
                </a:solidFill>
                <a:latin typeface="Franklin Gothic Demi Cond" pitchFamily="34" charset="0"/>
              </a:rPr>
              <a:t> in Multilevel Interventions   </a:t>
            </a:r>
            <a:br>
              <a:rPr lang="en-US" b="1" dirty="0" smtClean="0">
                <a:solidFill>
                  <a:schemeClr val="tx2"/>
                </a:solidFill>
                <a:latin typeface="Franklin Gothic Demi Cond" pitchFamily="34" charset="0"/>
              </a:rPr>
            </a:br>
            <a:r>
              <a:rPr lang="en-US" b="1" dirty="0" smtClean="0">
                <a:solidFill>
                  <a:schemeClr val="tx2"/>
                </a:solidFill>
                <a:latin typeface="Franklin Gothic Demi Cond" pitchFamily="34" charset="0"/>
              </a:rPr>
              <a:t>across the Cancer Control Continuum</a:t>
            </a:r>
            <a:r>
              <a:rPr lang="en-US" dirty="0" smtClean="0">
                <a:solidFill>
                  <a:schemeClr val="tx2"/>
                </a:solidFill>
                <a:latin typeface="Franklin Gothic Demi Cond" pitchFamily="34" charset="0"/>
              </a:rPr>
              <a:t> </a:t>
            </a:r>
            <a:r>
              <a:rPr lang="en-US" dirty="0" smtClean="0"/>
              <a:t/>
            </a:r>
            <a:br>
              <a:rPr lang="en-US" dirty="0" smtClean="0"/>
            </a:br>
            <a:endParaRPr lang="en-US" dirty="0"/>
          </a:p>
        </p:txBody>
      </p:sp>
      <p:sp>
        <p:nvSpPr>
          <p:cNvPr id="3" name="Content Placeholder 2"/>
          <p:cNvSpPr>
            <a:spLocks noGrp="1"/>
          </p:cNvSpPr>
          <p:nvPr>
            <p:ph idx="1"/>
          </p:nvPr>
        </p:nvSpPr>
        <p:spPr>
          <a:xfrm>
            <a:off x="1295400" y="3048000"/>
            <a:ext cx="7391400" cy="3078163"/>
          </a:xfrm>
        </p:spPr>
        <p:txBody>
          <a:bodyPr>
            <a:normAutofit fontScale="92500" lnSpcReduction="10000"/>
          </a:bodyPr>
          <a:lstStyle/>
          <a:p>
            <a:pPr algn="ctr">
              <a:buNone/>
            </a:pPr>
            <a:r>
              <a:rPr lang="en-US" dirty="0" smtClean="0"/>
              <a:t>Erica S. Breslau, PhD</a:t>
            </a:r>
          </a:p>
          <a:p>
            <a:pPr algn="ctr">
              <a:buNone/>
            </a:pPr>
            <a:r>
              <a:rPr lang="en-US" dirty="0" smtClean="0"/>
              <a:t>Allen J. Dietrich, MD</a:t>
            </a:r>
          </a:p>
          <a:p>
            <a:pPr algn="ctr">
              <a:buNone/>
            </a:pPr>
            <a:r>
              <a:rPr lang="de-DE" dirty="0" smtClean="0"/>
              <a:t>Russell E. Glasgow, PhD</a:t>
            </a:r>
            <a:endParaRPr lang="en-US" dirty="0" smtClean="0"/>
          </a:p>
          <a:p>
            <a:pPr algn="ctr">
              <a:buNone/>
            </a:pPr>
            <a:r>
              <a:rPr lang="de-DE" dirty="0" smtClean="0"/>
              <a:t>Kurt C. Stange, MD, PhD</a:t>
            </a:r>
            <a:endParaRPr lang="en-US" dirty="0" smtClean="0"/>
          </a:p>
          <a:p>
            <a:pPr algn="ctr">
              <a:buNone/>
            </a:pPr>
            <a:r>
              <a:rPr lang="en-US" dirty="0" smtClean="0"/>
              <a:t>All authors contributed equally to the manuscript and are listed alphabetically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latin typeface="Franklin Gothic Demi Cond" pitchFamily="34" charset="0"/>
                <a:ea typeface="+mn-ea"/>
                <a:cs typeface="+mn-cs"/>
              </a:rPr>
              <a:t>Paper 3 Overview</a:t>
            </a:r>
            <a:endParaRPr lang="en-US" dirty="0">
              <a:solidFill>
                <a:schemeClr val="tx2"/>
              </a:solidFill>
              <a:latin typeface="Franklin Gothic Demi Cond" pitchFamily="34" charset="0"/>
              <a:ea typeface="+mn-ea"/>
              <a:cs typeface="+mn-cs"/>
            </a:endParaRPr>
          </a:p>
        </p:txBody>
      </p:sp>
      <p:sp>
        <p:nvSpPr>
          <p:cNvPr id="3" name="Content Placeholder 2"/>
          <p:cNvSpPr>
            <a:spLocks noGrp="1"/>
          </p:cNvSpPr>
          <p:nvPr>
            <p:ph idx="1"/>
          </p:nvPr>
        </p:nvSpPr>
        <p:spPr>
          <a:xfrm>
            <a:off x="1295400" y="1600200"/>
            <a:ext cx="7696200" cy="5029200"/>
          </a:xfrm>
        </p:spPr>
        <p:txBody>
          <a:bodyPr>
            <a:normAutofit fontScale="92500" lnSpcReduction="20000"/>
          </a:bodyPr>
          <a:lstStyle/>
          <a:p>
            <a:r>
              <a:rPr lang="en-US" dirty="0" smtClean="0"/>
              <a:t>Literature review on multilevel intervention research, including articles from cancer control, chronic disease and prevention literature</a:t>
            </a:r>
          </a:p>
          <a:p>
            <a:r>
              <a:rPr lang="en-US" dirty="0" smtClean="0"/>
              <a:t>Identifies opportunities related to design, analysis, and translation; and especially for interventions that create synergy across levels, attend to context, and adapt over time.</a:t>
            </a:r>
          </a:p>
          <a:p>
            <a:r>
              <a:rPr lang="en-US" dirty="0" smtClean="0"/>
              <a:t>Describes 4 examples to show potential</a:t>
            </a:r>
          </a:p>
          <a:p>
            <a:r>
              <a:rPr lang="en-US" dirty="0" smtClean="0"/>
              <a:t>Concludes that </a:t>
            </a:r>
            <a:r>
              <a:rPr lang="en-US" dirty="0" err="1" smtClean="0"/>
              <a:t>transdisciplinary</a:t>
            </a:r>
            <a:r>
              <a:rPr lang="en-US" dirty="0" smtClean="0"/>
              <a:t> participatory research can generate knowledge to reduce cancer burden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tx2"/>
                </a:solidFill>
                <a:latin typeface="Franklin Gothic Demi Cond" pitchFamily="34" charset="0"/>
                <a:ea typeface="+mn-ea"/>
                <a:cs typeface="+mn-cs"/>
              </a:rPr>
              <a:t>Crosscutting Issues, Themes, </a:t>
            </a:r>
            <a:br>
              <a:rPr lang="en-US" dirty="0" smtClean="0">
                <a:solidFill>
                  <a:schemeClr val="tx2"/>
                </a:solidFill>
                <a:latin typeface="Franklin Gothic Demi Cond" pitchFamily="34" charset="0"/>
                <a:ea typeface="+mn-ea"/>
                <a:cs typeface="+mn-cs"/>
              </a:rPr>
            </a:br>
            <a:r>
              <a:rPr lang="en-US" dirty="0" smtClean="0">
                <a:solidFill>
                  <a:schemeClr val="tx2"/>
                </a:solidFill>
                <a:latin typeface="Franklin Gothic Demi Cond" pitchFamily="34" charset="0"/>
                <a:ea typeface="+mn-ea"/>
                <a:cs typeface="+mn-cs"/>
              </a:rPr>
              <a:t>and Challenges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1880</Words>
  <Application>Microsoft Office PowerPoint</Application>
  <PresentationFormat>On-screen Show (4:3)</PresentationFormat>
  <Paragraphs>210</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Discussion of Section I Papers</vt:lpstr>
      <vt:lpstr>Section 1 Discussion</vt:lpstr>
      <vt:lpstr>Slide 3</vt:lpstr>
      <vt:lpstr>Paper 1 overview</vt:lpstr>
      <vt:lpstr>Multilevel Factors Impacting Quality: Examples from the Cancer Care Continuum</vt:lpstr>
      <vt:lpstr>Paper 2 Overview</vt:lpstr>
      <vt:lpstr>State-of-the-Art and  Future Directions  in Multilevel Interventions    across the Cancer Control Continuum  </vt:lpstr>
      <vt:lpstr>Paper 3 Overview</vt:lpstr>
      <vt:lpstr>Crosscutting Issues, Themes,  and Challenges</vt:lpstr>
      <vt:lpstr>Opportunities for research on  MLI across the cancer care continuum</vt:lpstr>
      <vt:lpstr>Gaps in multilevel intervention research</vt:lpstr>
      <vt:lpstr>Gaps in multilevel intervention research</vt:lpstr>
      <vt:lpstr>Theory</vt:lpstr>
      <vt:lpstr>Design and Analysis (Challenges) </vt:lpstr>
      <vt:lpstr>Design and Analysis (opportunities)</vt:lpstr>
      <vt:lpstr>Multilevel Interventions and  Dissemination and Implementation Research</vt:lpstr>
      <vt:lpstr>Multilevel Influences on the Cancer Care Continuum</vt:lpstr>
      <vt:lpstr>Questions</vt:lpstr>
      <vt:lpstr>Questions</vt:lpstr>
      <vt:lpstr>“Talk amongst yourselves”</vt:lpstr>
    </vt:vector>
  </TitlesOfParts>
  <Company>NCI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Edwards</dc:creator>
  <cp:lastModifiedBy> </cp:lastModifiedBy>
  <cp:revision>148</cp:revision>
  <dcterms:created xsi:type="dcterms:W3CDTF">2010-09-13T13:07:40Z</dcterms:created>
  <dcterms:modified xsi:type="dcterms:W3CDTF">2011-03-04T16:04:18Z</dcterms:modified>
</cp:coreProperties>
</file>