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ather Edwards" initials="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9416-7B44-4608-B1C3-287771416A73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16089-21E1-47E6-BCF0-08F6DE88D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6089-21E1-47E6-BCF0-08F6DE88DBD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93664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93664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9BE4-7965-4527-A1A2-289D565CC582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9BE4-7965-4527-A1A2-289D565CC582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8166-07D3-4590-A1C4-2B6FF8C8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 Search of Synergy:  </a:t>
            </a:r>
            <a:br>
              <a:rPr lang="en-US" sz="4000" dirty="0" smtClean="0"/>
            </a:br>
            <a:r>
              <a:rPr lang="en-US" sz="4000" dirty="0" smtClean="0"/>
              <a:t>Strategies for Combining Interventions at Multiple Levels</a:t>
            </a:r>
            <a:endParaRPr lang="en-US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Bryan J. Weiner, Ph.D.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Megan A. Lewis, Ph.D.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Steven B. Clauser, Ph.D.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Karyn Stitzenberg, </a:t>
            </a:r>
            <a:r>
              <a:rPr lang="en-US" sz="2000" dirty="0" smtClean="0">
                <a:solidFill>
                  <a:schemeClr val="tx1"/>
                </a:solidFill>
              </a:rPr>
              <a:t>M.D.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Problem/Approach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How can we combine interventions at different levels to produce </a:t>
            </a:r>
            <a:r>
              <a:rPr lang="en-US" sz="2600" dirty="0" smtClean="0"/>
              <a:t>complementary/synergistic </a:t>
            </a:r>
            <a:r>
              <a:rPr lang="en-US" sz="2600" dirty="0" smtClean="0"/>
              <a:t>effects?</a:t>
            </a:r>
          </a:p>
          <a:p>
            <a:r>
              <a:rPr lang="en-US" sz="2600" dirty="0" smtClean="0"/>
              <a:t>We used a causal modeling </a:t>
            </a:r>
            <a:r>
              <a:rPr lang="en-US" sz="2600" dirty="0" smtClean="0"/>
              <a:t>framework</a:t>
            </a:r>
            <a:endParaRPr lang="en-US" sz="2600" dirty="0" smtClean="0"/>
          </a:p>
          <a:p>
            <a:r>
              <a:rPr lang="en-US" sz="2600" dirty="0" smtClean="0"/>
              <a:t>Focused on two types of </a:t>
            </a:r>
            <a:r>
              <a:rPr lang="en-US" sz="2600" dirty="0" smtClean="0"/>
              <a:t>interdependence</a:t>
            </a:r>
          </a:p>
          <a:p>
            <a:r>
              <a:rPr lang="en-US" sz="2600" dirty="0" smtClean="0"/>
              <a:t>Identified 5 strategies</a:t>
            </a:r>
          </a:p>
          <a:p>
            <a:r>
              <a:rPr lang="en-US" sz="2600" dirty="0" smtClean="0"/>
              <a:t>Illustrated </a:t>
            </a:r>
            <a:r>
              <a:rPr lang="en-US" sz="2600" dirty="0" smtClean="0"/>
              <a:t>with interventions at multiple levels to improve the quality of treatment for </a:t>
            </a:r>
            <a:r>
              <a:rPr lang="en-US" sz="2600" dirty="0" smtClean="0"/>
              <a:t>locally-advanced </a:t>
            </a:r>
            <a:r>
              <a:rPr lang="en-US" sz="2600" dirty="0" smtClean="0"/>
              <a:t>rectal cancer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Accumulation Strategy</a:t>
            </a:r>
            <a:endParaRPr lang="en-US" dirty="0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1500188"/>
            <a:ext cx="1905000" cy="1280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Public reporting*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(organizational)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2987040"/>
            <a:ext cx="1905000" cy="1280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Opinion leader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(interpersonal)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57200" y="4572000"/>
            <a:ext cx="1905000" cy="1280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Outreach visit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(intrapersonal)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2971800" y="2987040"/>
            <a:ext cx="2819400" cy="128016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Physician 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motivation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054" name="AutoShape 6"/>
          <p:cNvCxnSpPr>
            <a:cxnSpLocks noChangeShapeType="1"/>
            <a:stCxn id="2050" idx="3"/>
            <a:endCxn id="2053" idx="1"/>
          </p:cNvCxnSpPr>
          <p:nvPr/>
        </p:nvCxnSpPr>
        <p:spPr bwMode="auto">
          <a:xfrm>
            <a:off x="2362200" y="2140268"/>
            <a:ext cx="609600" cy="148685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055" name="AutoShape 7"/>
          <p:cNvCxnSpPr>
            <a:cxnSpLocks noChangeShapeType="1"/>
            <a:stCxn id="2051" idx="3"/>
            <a:endCxn id="2053" idx="1"/>
          </p:cNvCxnSpPr>
          <p:nvPr/>
        </p:nvCxnSpPr>
        <p:spPr bwMode="auto">
          <a:xfrm>
            <a:off x="2362200" y="3627120"/>
            <a:ext cx="609600" cy="1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056" name="AutoShape 8"/>
          <p:cNvCxnSpPr>
            <a:cxnSpLocks noChangeShapeType="1"/>
            <a:stCxn id="2052" idx="3"/>
            <a:endCxn id="2053" idx="1"/>
          </p:cNvCxnSpPr>
          <p:nvPr/>
        </p:nvCxnSpPr>
        <p:spPr bwMode="auto">
          <a:xfrm flipV="1">
            <a:off x="2362200" y="3627120"/>
            <a:ext cx="609600" cy="158496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6324600" y="2987040"/>
            <a:ext cx="2514600" cy="128016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6590507" y="3274695"/>
            <a:ext cx="1982787" cy="704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Chemoradiation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therapy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5791200" y="3626326"/>
            <a:ext cx="533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3367087" y="5029200"/>
            <a:ext cx="5624513" cy="152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Legend: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Box:  intervention and level of influence (in parentheses) 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Diamond: mediator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Oval:  outcome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*For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expositional purposes, the diagram depicts interventions rather than determinants as causes.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Public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reporting in this instance refers to the publication of practice-level CRT rates. To keep the presentation simple, a single mediating pathway is presented.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Amplification Strategy</a:t>
            </a:r>
            <a:endParaRPr lang="en-US" dirty="0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1500188"/>
            <a:ext cx="1905000" cy="1280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Public reporting*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(organizational)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2987040"/>
            <a:ext cx="1905000" cy="1280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Opinion leader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(interpersonal)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981200" y="4572000"/>
            <a:ext cx="1905000" cy="1280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Reimbursement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(intrapersonal)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3124200" y="2362200"/>
            <a:ext cx="2819400" cy="128016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Physician 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motivation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054" name="AutoShape 6"/>
          <p:cNvCxnSpPr>
            <a:cxnSpLocks noChangeShapeType="1"/>
            <a:stCxn id="2050" idx="3"/>
            <a:endCxn id="2053" idx="1"/>
          </p:cNvCxnSpPr>
          <p:nvPr/>
        </p:nvCxnSpPr>
        <p:spPr bwMode="auto">
          <a:xfrm>
            <a:off x="2362200" y="2140268"/>
            <a:ext cx="762000" cy="862012"/>
          </a:xfrm>
          <a:prstGeom prst="bentConnector3">
            <a:avLst>
              <a:gd name="adj1" fmla="val 33279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055" name="AutoShape 7"/>
          <p:cNvCxnSpPr>
            <a:cxnSpLocks noChangeShapeType="1"/>
            <a:stCxn id="2051" idx="3"/>
            <a:endCxn id="2053" idx="1"/>
          </p:cNvCxnSpPr>
          <p:nvPr/>
        </p:nvCxnSpPr>
        <p:spPr bwMode="auto">
          <a:xfrm flipV="1">
            <a:off x="2362200" y="3002280"/>
            <a:ext cx="762000" cy="624840"/>
          </a:xfrm>
          <a:prstGeom prst="bentConnector3">
            <a:avLst>
              <a:gd name="adj1" fmla="val 33279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056" name="AutoShape 8"/>
          <p:cNvCxnSpPr>
            <a:cxnSpLocks noChangeShapeType="1"/>
            <a:stCxn id="2052" idx="0"/>
          </p:cNvCxnSpPr>
          <p:nvPr/>
        </p:nvCxnSpPr>
        <p:spPr bwMode="auto">
          <a:xfrm rot="5400000" flipH="1" flipV="1">
            <a:off x="2171700" y="3810000"/>
            <a:ext cx="1524000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6324600" y="2377440"/>
            <a:ext cx="2514600" cy="128016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6590507" y="2632710"/>
            <a:ext cx="1982787" cy="704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Chemoradiation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therapy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Elbow Connector 13"/>
          <p:cNvCxnSpPr>
            <a:stCxn id="2053" idx="3"/>
          </p:cNvCxnSpPr>
          <p:nvPr/>
        </p:nvCxnSpPr>
        <p:spPr>
          <a:xfrm>
            <a:off x="5943600" y="3002280"/>
            <a:ext cx="381000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Facilitation Strategy</a:t>
            </a:r>
            <a:endParaRPr lang="en-US" dirty="0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1500188"/>
            <a:ext cx="1905000" cy="1280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Public reporting*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(organizational)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2987040"/>
            <a:ext cx="1905000" cy="1280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Opinion leader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(interpersonal)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181600" y="4572000"/>
            <a:ext cx="1905000" cy="1280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Clinical Reminder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(intrapersonal)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3124200" y="2362200"/>
            <a:ext cx="2819400" cy="128016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Physician 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motivation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054" name="AutoShape 6"/>
          <p:cNvCxnSpPr>
            <a:cxnSpLocks noChangeShapeType="1"/>
            <a:stCxn id="2050" idx="3"/>
            <a:endCxn id="2053" idx="1"/>
          </p:cNvCxnSpPr>
          <p:nvPr/>
        </p:nvCxnSpPr>
        <p:spPr bwMode="auto">
          <a:xfrm>
            <a:off x="2362200" y="2140268"/>
            <a:ext cx="762000" cy="862012"/>
          </a:xfrm>
          <a:prstGeom prst="bentConnector3">
            <a:avLst>
              <a:gd name="adj1" fmla="val 33279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055" name="AutoShape 7"/>
          <p:cNvCxnSpPr>
            <a:cxnSpLocks noChangeShapeType="1"/>
            <a:stCxn id="2051" idx="3"/>
            <a:endCxn id="2053" idx="1"/>
          </p:cNvCxnSpPr>
          <p:nvPr/>
        </p:nvCxnSpPr>
        <p:spPr bwMode="auto">
          <a:xfrm flipV="1">
            <a:off x="2362200" y="3002280"/>
            <a:ext cx="762000" cy="624840"/>
          </a:xfrm>
          <a:prstGeom prst="bentConnector3">
            <a:avLst>
              <a:gd name="adj1" fmla="val 33279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056" name="AutoShape 8"/>
          <p:cNvCxnSpPr>
            <a:cxnSpLocks noChangeShapeType="1"/>
            <a:stCxn id="2052" idx="0"/>
          </p:cNvCxnSpPr>
          <p:nvPr/>
        </p:nvCxnSpPr>
        <p:spPr bwMode="auto">
          <a:xfrm rot="5400000" flipH="1" flipV="1">
            <a:off x="5372100" y="3810000"/>
            <a:ext cx="1524000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6324600" y="2377440"/>
            <a:ext cx="2514600" cy="128016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6590507" y="2632710"/>
            <a:ext cx="1982787" cy="704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Chemoradiation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therapy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Elbow Connector 13"/>
          <p:cNvCxnSpPr>
            <a:stCxn id="2053" idx="3"/>
          </p:cNvCxnSpPr>
          <p:nvPr/>
        </p:nvCxnSpPr>
        <p:spPr>
          <a:xfrm>
            <a:off x="5943600" y="3002280"/>
            <a:ext cx="381000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Strategy</a:t>
            </a:r>
            <a:endParaRPr lang="en-US" dirty="0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609600" y="1729740"/>
            <a:ext cx="1905000" cy="8229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Advocacy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(policy)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505200" y="3859530"/>
            <a:ext cx="1905000" cy="746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Opinion leader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(interpersonal)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2971800" y="1310640"/>
            <a:ext cx="2819400" cy="166116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Physician/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Manager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motivation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054" name="AutoShape 6"/>
          <p:cNvCxnSpPr>
            <a:cxnSpLocks noChangeShapeType="1"/>
            <a:stCxn id="2050" idx="3"/>
            <a:endCxn id="2053" idx="1"/>
          </p:cNvCxnSpPr>
          <p:nvPr/>
        </p:nvCxnSpPr>
        <p:spPr bwMode="auto">
          <a:xfrm>
            <a:off x="2514600" y="2141220"/>
            <a:ext cx="457200" cy="1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055" name="AutoShape 7"/>
          <p:cNvCxnSpPr>
            <a:cxnSpLocks noChangeShapeType="1"/>
            <a:stCxn id="2051" idx="3"/>
            <a:endCxn id="34" idx="1"/>
          </p:cNvCxnSpPr>
          <p:nvPr/>
        </p:nvCxnSpPr>
        <p:spPr bwMode="auto">
          <a:xfrm>
            <a:off x="5410200" y="4232910"/>
            <a:ext cx="495300" cy="1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6057900" y="5425440"/>
            <a:ext cx="2514600" cy="128016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6323807" y="5680710"/>
            <a:ext cx="1982787" cy="704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Chemoradiation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therapy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Elbow Connector 13"/>
          <p:cNvCxnSpPr>
            <a:stCxn id="2053" idx="3"/>
            <a:endCxn id="20" idx="1"/>
          </p:cNvCxnSpPr>
          <p:nvPr/>
        </p:nvCxnSpPr>
        <p:spPr>
          <a:xfrm>
            <a:off x="5791200" y="2141220"/>
            <a:ext cx="5715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6362700" y="1767840"/>
            <a:ext cx="1905000" cy="746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Tumor Board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(organizational)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152400" y="3436620"/>
            <a:ext cx="2819400" cy="159258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Multi-Disciplinary Planning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5905500" y="3592830"/>
            <a:ext cx="2819400" cy="128016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Physician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motivation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1" name="AutoShape 7"/>
          <p:cNvCxnSpPr>
            <a:cxnSpLocks noChangeShapeType="1"/>
            <a:stCxn id="22" idx="3"/>
            <a:endCxn id="2051" idx="1"/>
          </p:cNvCxnSpPr>
          <p:nvPr/>
        </p:nvCxnSpPr>
        <p:spPr bwMode="auto">
          <a:xfrm>
            <a:off x="2971800" y="4232910"/>
            <a:ext cx="533400" cy="1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44" name="Elbow Connector 43"/>
          <p:cNvCxnSpPr>
            <a:stCxn id="20" idx="2"/>
            <a:endCxn id="22" idx="0"/>
          </p:cNvCxnSpPr>
          <p:nvPr/>
        </p:nvCxnSpPr>
        <p:spPr>
          <a:xfrm rot="5400000">
            <a:off x="3977640" y="99060"/>
            <a:ext cx="922020" cy="5753100"/>
          </a:xfrm>
          <a:prstGeom prst="bentConnector3">
            <a:avLst>
              <a:gd name="adj1" fmla="val 6300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AutoShape 7"/>
          <p:cNvCxnSpPr>
            <a:cxnSpLocks noChangeShapeType="1"/>
            <a:stCxn id="34" idx="2"/>
            <a:endCxn id="2058" idx="0"/>
          </p:cNvCxnSpPr>
          <p:nvPr/>
        </p:nvCxnSpPr>
        <p:spPr bwMode="auto">
          <a:xfrm rot="5400000">
            <a:off x="7038975" y="5149215"/>
            <a:ext cx="552450" cy="1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Strategy</a:t>
            </a:r>
            <a:endParaRPr lang="en-US" dirty="0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1500188"/>
            <a:ext cx="1905000" cy="1280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Public reporting*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(organizational)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2987040"/>
            <a:ext cx="1905000" cy="1280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Opinion leader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(interpersonal)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57200" y="4495800"/>
            <a:ext cx="1905000" cy="1280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Patient Education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(intrapersonal)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2705100" y="2225040"/>
            <a:ext cx="2819400" cy="128016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Physician 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motivation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054" name="AutoShape 6"/>
          <p:cNvCxnSpPr>
            <a:cxnSpLocks noChangeShapeType="1"/>
            <a:stCxn id="2050" idx="3"/>
            <a:endCxn id="2053" idx="1"/>
          </p:cNvCxnSpPr>
          <p:nvPr/>
        </p:nvCxnSpPr>
        <p:spPr bwMode="auto">
          <a:xfrm>
            <a:off x="2362200" y="2140268"/>
            <a:ext cx="342900" cy="72485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055" name="AutoShape 7"/>
          <p:cNvCxnSpPr>
            <a:cxnSpLocks noChangeShapeType="1"/>
            <a:stCxn id="2051" idx="3"/>
            <a:endCxn id="2053" idx="1"/>
          </p:cNvCxnSpPr>
          <p:nvPr/>
        </p:nvCxnSpPr>
        <p:spPr bwMode="auto">
          <a:xfrm flipV="1">
            <a:off x="2362200" y="2865120"/>
            <a:ext cx="342900" cy="7620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6324600" y="5120640"/>
            <a:ext cx="2514600" cy="128016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6590507" y="5408295"/>
            <a:ext cx="1982787" cy="704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Chemoradiation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therapy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Elbow Connector 13"/>
          <p:cNvCxnSpPr>
            <a:stCxn id="2053" idx="2"/>
            <a:endCxn id="17" idx="1"/>
          </p:cNvCxnSpPr>
          <p:nvPr/>
        </p:nvCxnSpPr>
        <p:spPr>
          <a:xfrm rot="16200000" flipH="1">
            <a:off x="4210050" y="3409950"/>
            <a:ext cx="419100" cy="6096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705100" y="4495800"/>
            <a:ext cx="2819400" cy="128016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Patient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motivation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724400" y="3048000"/>
            <a:ext cx="2667000" cy="175260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Physician -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Patient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Interaction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Elbow Connector 18"/>
          <p:cNvCxnSpPr>
            <a:stCxn id="2052" idx="3"/>
            <a:endCxn id="16" idx="1"/>
          </p:cNvCxnSpPr>
          <p:nvPr/>
        </p:nvCxnSpPr>
        <p:spPr>
          <a:xfrm>
            <a:off x="2362200" y="5135880"/>
            <a:ext cx="3429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3"/>
          <p:cNvCxnSpPr>
            <a:stCxn id="16" idx="0"/>
            <a:endCxn id="17" idx="1"/>
          </p:cNvCxnSpPr>
          <p:nvPr/>
        </p:nvCxnSpPr>
        <p:spPr>
          <a:xfrm rot="5400000" flipH="1" flipV="1">
            <a:off x="4133850" y="3905250"/>
            <a:ext cx="571500" cy="6096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3"/>
          <p:cNvCxnSpPr>
            <a:stCxn id="17" idx="3"/>
            <a:endCxn id="2058" idx="0"/>
          </p:cNvCxnSpPr>
          <p:nvPr/>
        </p:nvCxnSpPr>
        <p:spPr>
          <a:xfrm>
            <a:off x="7391400" y="3924300"/>
            <a:ext cx="190500" cy="11963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Do we have theories that explain how determinants at multiple levels interact to produce health and other outcomes?</a:t>
            </a:r>
          </a:p>
          <a:p>
            <a:endParaRPr lang="en-US" sz="2800" dirty="0" smtClean="0"/>
          </a:p>
          <a:p>
            <a:r>
              <a:rPr lang="en-US" sz="2800" dirty="0" smtClean="0"/>
              <a:t>Do we have enough cross-level research that examines the interdependence of variables (determinants) at multiple levels of influence?</a:t>
            </a:r>
          </a:p>
          <a:p>
            <a:endParaRPr lang="en-US" sz="2800" dirty="0" smtClean="0"/>
          </a:p>
          <a:p>
            <a:r>
              <a:rPr lang="en-US" sz="2800" dirty="0" smtClean="0"/>
              <a:t>Do we have sufficient grasp of the causal mechanisms </a:t>
            </a:r>
            <a:r>
              <a:rPr lang="en-US" sz="2800" dirty="0" smtClean="0"/>
              <a:t>through </a:t>
            </a:r>
            <a:r>
              <a:rPr lang="en-US" sz="2800" dirty="0" smtClean="0"/>
              <a:t>which commonly employed interventions produce their effects?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207</Words>
  <Application>Microsoft Office PowerPoint</Application>
  <PresentationFormat>On-screen Show (4:3)</PresentationFormat>
  <Paragraphs>61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 Search of Synergy:   Strategies for Combining Interventions at Multiple Levels</vt:lpstr>
      <vt:lpstr>Problem/Approach</vt:lpstr>
      <vt:lpstr>Accumulation Strategy</vt:lpstr>
      <vt:lpstr>Amplification Strategy</vt:lpstr>
      <vt:lpstr>Facilitation Strategy</vt:lpstr>
      <vt:lpstr>Cascade Strategy</vt:lpstr>
      <vt:lpstr>Convergence Strategy</vt:lpstr>
      <vt:lpstr>Discussion Questions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Heather Edwards</dc:creator>
  <cp:lastModifiedBy>newtonk2</cp:lastModifiedBy>
  <cp:revision>60</cp:revision>
  <dcterms:created xsi:type="dcterms:W3CDTF">2010-09-13T13:07:40Z</dcterms:created>
  <dcterms:modified xsi:type="dcterms:W3CDTF">2011-02-23T18:40:25Z</dcterms:modified>
</cp:coreProperties>
</file>