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57" r:id="rId4"/>
    <p:sldId id="264" r:id="rId5"/>
    <p:sldId id="265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632" autoAdjust="0"/>
  </p:normalViewPr>
  <p:slideViewPr>
    <p:cSldViewPr>
      <p:cViewPr varScale="1">
        <p:scale>
          <a:sx n="90" d="100"/>
          <a:sy n="90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14245-58CC-4F30-9AC2-82E7D96C4A0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6359-0CF0-48BE-BD97-8F19AF972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6359-0CF0-48BE-BD97-8F19AF972B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DC3119-34B0-4592-8E72-A950F95E8BF6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95B50C-ADE7-4F45-8E0A-3263CA185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05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Time </a:t>
            </a:r>
            <a:r>
              <a:rPr lang="en-US" b="1" dirty="0"/>
              <a:t>Issues in Multilevel Interventions for Cancer Treatment and Prevention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352800"/>
            <a:ext cx="740664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Jeffrey Alexander, Ph.D.</a:t>
            </a:r>
          </a:p>
          <a:p>
            <a:endParaRPr lang="en-US" dirty="0" smtClean="0"/>
          </a:p>
          <a:p>
            <a:r>
              <a:rPr lang="en-US" dirty="0"/>
              <a:t>Irene Prabhu Das, </a:t>
            </a:r>
            <a:r>
              <a:rPr lang="en-US" dirty="0" smtClean="0"/>
              <a:t>Ph.D.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Timothy P. Johnson, </a:t>
            </a:r>
            <a:r>
              <a:rPr lang="en-US" dirty="0" smtClean="0"/>
              <a:t>Ph.D.</a:t>
            </a:r>
            <a:endParaRPr lang="en-US" dirty="0"/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Individual subjects of MLIs are not static - they change systematically in ways unrelated to the intervention and in ways that may increase or decrease the effects of the intervention</a:t>
            </a:r>
          </a:p>
          <a:p>
            <a:r>
              <a:rPr lang="en-US" dirty="0" smtClean="0"/>
              <a:t>Organizations or environments do not operate in steady </a:t>
            </a:r>
            <a:r>
              <a:rPr lang="en-US" smtClean="0"/>
              <a:t>state </a:t>
            </a:r>
            <a:r>
              <a:rPr lang="en-US" smtClean="0"/>
              <a:t>mode - they </a:t>
            </a:r>
            <a:r>
              <a:rPr lang="en-US" dirty="0" smtClean="0"/>
              <a:t>change in ways that may impact the fidelity of the intervention and its effects </a:t>
            </a:r>
            <a:r>
              <a:rPr lang="en-US" smtClean="0"/>
              <a:t>on </a:t>
            </a:r>
            <a:r>
              <a:rPr lang="en-US" smtClean="0"/>
              <a:t>patients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Time as the Third Dimension of MLIs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Vertical relationships among levels in MLIs affected differently by change, or temporal stage of development in these levels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Concept of time adds an additional dimension to multilevel models and </a:t>
            </a:r>
            <a:r>
              <a:rPr lang="en-US" dirty="0" smtClean="0"/>
              <a:t>interventions - </a:t>
            </a:r>
            <a:r>
              <a:rPr lang="en-US" dirty="0"/>
              <a:t>levels, cross-level, time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omplex set of program design and evaluation challenges in MLIs become more complex with the addition of temporal elements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69992" y="1414525"/>
            <a:ext cx="6057900" cy="5265419"/>
            <a:chOff x="1524000" y="533400"/>
            <a:chExt cx="6057900" cy="5265419"/>
          </a:xfrm>
        </p:grpSpPr>
        <p:grpSp>
          <p:nvGrpSpPr>
            <p:cNvPr id="12" name="Group 11"/>
            <p:cNvGrpSpPr/>
            <p:nvPr/>
          </p:nvGrpSpPr>
          <p:grpSpPr>
            <a:xfrm>
              <a:off x="3429000" y="533400"/>
              <a:ext cx="2209800" cy="1600200"/>
              <a:chOff x="3429000" y="914400"/>
              <a:chExt cx="2209800" cy="1371600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3429000" y="914400"/>
                <a:ext cx="2209800" cy="13716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16978" y="1824335"/>
                <a:ext cx="1828800" cy="39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Environ.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43200" y="2625376"/>
              <a:ext cx="3634740" cy="1032224"/>
              <a:chOff x="2560321" y="2743200"/>
              <a:chExt cx="3840480" cy="1066803"/>
            </a:xfrm>
          </p:grpSpPr>
          <p:sp>
            <p:nvSpPr>
              <p:cNvPr id="6" name="Flowchart: Manual Operation 5"/>
              <p:cNvSpPr/>
              <p:nvPr/>
            </p:nvSpPr>
            <p:spPr>
              <a:xfrm rot="10800000">
                <a:off x="2560321" y="2743200"/>
                <a:ext cx="3840480" cy="1066803"/>
              </a:xfrm>
              <a:prstGeom prst="flowChartManualOperation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34465" y="3043535"/>
                <a:ext cx="2297789" cy="47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Organization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524000" y="4114800"/>
              <a:ext cx="6057900" cy="1684019"/>
              <a:chOff x="1431471" y="4053838"/>
              <a:chExt cx="6248400" cy="1432561"/>
            </a:xfrm>
          </p:grpSpPr>
          <p:sp>
            <p:nvSpPr>
              <p:cNvPr id="7" name="Flowchart: Manual Operation 6"/>
              <p:cNvSpPr/>
              <p:nvPr/>
            </p:nvSpPr>
            <p:spPr>
              <a:xfrm rot="10800000">
                <a:off x="1431471" y="4053838"/>
                <a:ext cx="6248400" cy="1432561"/>
              </a:xfrm>
              <a:prstGeom prst="flowChartManualOperation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32165" y="4492312"/>
                <a:ext cx="1828800" cy="39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Individual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Up-Down Arrow 14"/>
            <p:cNvSpPr/>
            <p:nvPr/>
          </p:nvSpPr>
          <p:spPr>
            <a:xfrm>
              <a:off x="4419600" y="2152650"/>
              <a:ext cx="244930" cy="457200"/>
            </a:xfrm>
            <a:prstGeom prst="upDown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-Down Arrow 15"/>
            <p:cNvSpPr/>
            <p:nvPr/>
          </p:nvSpPr>
          <p:spPr>
            <a:xfrm>
              <a:off x="4419600" y="3657600"/>
              <a:ext cx="244930" cy="457200"/>
            </a:xfrm>
            <a:prstGeom prst="upDown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003357" y="91763"/>
            <a:ext cx="8057517" cy="1143000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Two dimensions of MLIs:</a:t>
            </a:r>
          </a:p>
          <a:p>
            <a:pPr lvl="0" algn="ctr">
              <a:spcBef>
                <a:spcPct val="0"/>
              </a:spcBef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Level and Inter-level</a:t>
            </a:r>
            <a:endParaRPr 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4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35470" y="944987"/>
            <a:ext cx="8195310" cy="5265420"/>
            <a:chOff x="835470" y="595862"/>
            <a:chExt cx="8195310" cy="5265420"/>
          </a:xfrm>
        </p:grpSpPr>
        <p:sp>
          <p:nvSpPr>
            <p:cNvPr id="26" name="Up-Down Arrow 25"/>
            <p:cNvSpPr/>
            <p:nvPr/>
          </p:nvSpPr>
          <p:spPr>
            <a:xfrm>
              <a:off x="3731070" y="2215112"/>
              <a:ext cx="244930" cy="457200"/>
            </a:xfrm>
            <a:prstGeom prst="upDown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3731070" y="3720062"/>
              <a:ext cx="244930" cy="457200"/>
            </a:xfrm>
            <a:prstGeom prst="upDown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740470" y="595862"/>
              <a:ext cx="3905250" cy="1600200"/>
              <a:chOff x="2305050" y="508778"/>
              <a:chExt cx="3905250" cy="16002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305050" y="508778"/>
                <a:ext cx="2226775" cy="1600200"/>
                <a:chOff x="3429000" y="914400"/>
                <a:chExt cx="2226775" cy="1371600"/>
              </a:xfrm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3429000" y="914400"/>
                  <a:ext cx="2209800" cy="1371600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519653" y="1724585"/>
                  <a:ext cx="2136122" cy="395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Environ.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409950" y="508778"/>
                <a:ext cx="2800350" cy="1600200"/>
                <a:chOff x="3409950" y="508778"/>
                <a:chExt cx="2800350" cy="1600200"/>
              </a:xfrm>
            </p:grpSpPr>
            <p:cxnSp>
              <p:nvCxnSpPr>
                <p:cNvPr id="3" name="Straight Connector 2"/>
                <p:cNvCxnSpPr>
                  <a:stCxn id="32" idx="0"/>
                </p:cNvCxnSpPr>
                <p:nvPr/>
              </p:nvCxnSpPr>
              <p:spPr>
                <a:xfrm>
                  <a:off x="3409950" y="508778"/>
                  <a:ext cx="1695450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>
                  <a:stCxn id="32" idx="4"/>
                </p:cNvCxnSpPr>
                <p:nvPr/>
              </p:nvCxnSpPr>
              <p:spPr>
                <a:xfrm>
                  <a:off x="4514850" y="2108978"/>
                  <a:ext cx="1695450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105400" y="508778"/>
                  <a:ext cx="1104900" cy="160020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2054670" y="2687838"/>
              <a:ext cx="5577840" cy="1032225"/>
              <a:chOff x="1619250" y="2600754"/>
              <a:chExt cx="5577840" cy="103222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19250" y="2600754"/>
                <a:ext cx="3634740" cy="1032224"/>
                <a:chOff x="2560321" y="2743200"/>
                <a:chExt cx="3840480" cy="1066803"/>
              </a:xfrm>
            </p:grpSpPr>
            <p:sp>
              <p:nvSpPr>
                <p:cNvPr id="30" name="Flowchart: Manual Operation 29"/>
                <p:cNvSpPr/>
                <p:nvPr/>
              </p:nvSpPr>
              <p:spPr>
                <a:xfrm rot="10800000">
                  <a:off x="2560321" y="2743200"/>
                  <a:ext cx="3840480" cy="1066803"/>
                </a:xfrm>
                <a:prstGeom prst="flowChartManualOperation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329069" y="3060717"/>
                  <a:ext cx="2487282" cy="477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Organization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4514850" y="2600754"/>
                <a:ext cx="1943100" cy="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253990" y="3632978"/>
                <a:ext cx="1943100" cy="1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457950" y="2600754"/>
                <a:ext cx="739140" cy="103222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835470" y="4177262"/>
              <a:ext cx="8195310" cy="1684020"/>
              <a:chOff x="400050" y="4090178"/>
              <a:chExt cx="8195310" cy="16840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00050" y="4090178"/>
                <a:ext cx="6057900" cy="1684019"/>
                <a:chOff x="1431471" y="4053838"/>
                <a:chExt cx="6248400" cy="1432561"/>
              </a:xfrm>
            </p:grpSpPr>
            <p:sp>
              <p:nvSpPr>
                <p:cNvPr id="28" name="Flowchart: Manual Operation 27"/>
                <p:cNvSpPr/>
                <p:nvPr/>
              </p:nvSpPr>
              <p:spPr>
                <a:xfrm rot="10800000">
                  <a:off x="1431471" y="4053838"/>
                  <a:ext cx="6248400" cy="1432561"/>
                </a:xfrm>
                <a:prstGeom prst="flowChartManualOperation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632165" y="4619595"/>
                  <a:ext cx="1828800" cy="392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Individual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>
                <a:off x="5253990" y="4090178"/>
                <a:ext cx="2137410" cy="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4090178"/>
                <a:ext cx="1203960" cy="1659398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457950" y="5745326"/>
                <a:ext cx="2137410" cy="28872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Up-Down Arrow 59"/>
            <p:cNvSpPr/>
            <p:nvPr/>
          </p:nvSpPr>
          <p:spPr>
            <a:xfrm rot="21411444">
              <a:off x="5636126" y="2213683"/>
              <a:ext cx="285757" cy="488991"/>
            </a:xfrm>
            <a:prstGeom prst="upDown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Up-Down Arrow 33"/>
            <p:cNvSpPr/>
            <p:nvPr/>
          </p:nvSpPr>
          <p:spPr>
            <a:xfrm rot="21411444">
              <a:off x="6498542" y="3727184"/>
              <a:ext cx="271920" cy="442958"/>
            </a:xfrm>
            <a:prstGeom prst="upDown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86600" y="6158669"/>
            <a:ext cx="20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003357" y="91763"/>
            <a:ext cx="8057517" cy="1143000"/>
          </a:xfrm>
          <a:prstGeom prst="rect">
            <a:avLst/>
          </a:prstGeom>
        </p:spPr>
        <p:txBody>
          <a:bodyPr anchor="t" anchorCtr="0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Third </a:t>
            </a: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Dimension </a:t>
            </a: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of MLIs: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558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Time Fit in MLI Evaluation and Program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Patient level - </a:t>
            </a:r>
            <a:r>
              <a:rPr lang="en-US" dirty="0"/>
              <a:t>time as a level embedded within individual </a:t>
            </a:r>
            <a:r>
              <a:rPr lang="en-US" dirty="0" smtClean="0"/>
              <a:t>patients</a:t>
            </a:r>
          </a:p>
          <a:p>
            <a:r>
              <a:rPr lang="en-US" dirty="0" smtClean="0"/>
              <a:t>Organizational level</a:t>
            </a:r>
          </a:p>
          <a:p>
            <a:r>
              <a:rPr lang="en-US" dirty="0"/>
              <a:t>Environmental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Interaction of time issues across levels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Time Issues Addressed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disease </a:t>
            </a:r>
            <a:r>
              <a:rPr lang="en-US" dirty="0"/>
              <a:t>life </a:t>
            </a:r>
            <a:r>
              <a:rPr lang="en-US" dirty="0" smtClean="0"/>
              <a:t>course and growth trajectories </a:t>
            </a:r>
            <a:r>
              <a:rPr lang="en-US" dirty="0"/>
              <a:t>in multilevel </a:t>
            </a:r>
            <a:r>
              <a:rPr lang="en-US" dirty="0" smtClean="0"/>
              <a:t>interventions</a:t>
            </a:r>
          </a:p>
          <a:p>
            <a:r>
              <a:rPr lang="en-US" dirty="0"/>
              <a:t>Approaches to </a:t>
            </a:r>
            <a:r>
              <a:rPr lang="en-US" dirty="0" smtClean="0"/>
              <a:t>incorporating time in research </a:t>
            </a:r>
            <a:r>
              <a:rPr lang="en-US" dirty="0"/>
              <a:t>and program design for multilevel </a:t>
            </a:r>
            <a:r>
              <a:rPr lang="en-US" dirty="0" smtClean="0"/>
              <a:t>interventions</a:t>
            </a:r>
          </a:p>
          <a:p>
            <a:r>
              <a:rPr lang="en-US" dirty="0"/>
              <a:t>Analysis of </a:t>
            </a:r>
            <a:r>
              <a:rPr lang="en-US" dirty="0" smtClean="0"/>
              <a:t>time using multilevel data</a:t>
            </a:r>
          </a:p>
          <a:p>
            <a:r>
              <a:rPr lang="en-US" dirty="0"/>
              <a:t>Resource considerations </a:t>
            </a:r>
            <a:r>
              <a:rPr lang="en-US" dirty="0" smtClean="0"/>
              <a:t>of </a:t>
            </a:r>
            <a:r>
              <a:rPr lang="en-US" dirty="0"/>
              <a:t>incorporating time as a dimension of multilevel interventions and </a:t>
            </a:r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How does time potentially affect relationships across levels in multilevel interventions?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310</TotalTime>
  <Words>261</Words>
  <Application>Microsoft Office PowerPoint</Application>
  <PresentationFormat>On-screen Show (4:3)</PresentationFormat>
  <Paragraphs>46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    Time Issues in Multilevel Interventions for Cancer Treatment and Prevention </vt:lpstr>
      <vt:lpstr>Key Assumptions</vt:lpstr>
      <vt:lpstr>Time as the Third Dimension of MLIs</vt:lpstr>
      <vt:lpstr>Slide 4</vt:lpstr>
      <vt:lpstr>Slide 5</vt:lpstr>
      <vt:lpstr>Where Does Time Fit in MLI Evaluation and Program Design?</vt:lpstr>
      <vt:lpstr>Four Time Issues Addressed in the Paper</vt:lpstr>
      <vt:lpstr>The Big Question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Issues in Multilevel Interventions for Cancer Treatment and Prevention </dc:title>
  <dc:creator>jalexand</dc:creator>
  <cp:lastModifiedBy>blubaul1</cp:lastModifiedBy>
  <cp:revision>44</cp:revision>
  <dcterms:created xsi:type="dcterms:W3CDTF">2011-01-20T12:49:28Z</dcterms:created>
  <dcterms:modified xsi:type="dcterms:W3CDTF">2011-02-23T13:53:23Z</dcterms:modified>
</cp:coreProperties>
</file>