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Lst>
  <p:notesMasterIdLst>
    <p:notesMasterId r:id="rId16"/>
  </p:notesMasterIdLst>
  <p:handoutMasterIdLst>
    <p:handoutMasterId r:id="rId17"/>
  </p:handoutMasterIdLst>
  <p:sldIdLst>
    <p:sldId id="257" r:id="rId4"/>
    <p:sldId id="269" r:id="rId5"/>
    <p:sldId id="270" r:id="rId6"/>
    <p:sldId id="280" r:id="rId7"/>
    <p:sldId id="258" r:id="rId8"/>
    <p:sldId id="272" r:id="rId9"/>
    <p:sldId id="274" r:id="rId10"/>
    <p:sldId id="276" r:id="rId11"/>
    <p:sldId id="277" r:id="rId12"/>
    <p:sldId id="278" r:id="rId13"/>
    <p:sldId id="279" r:id="rId14"/>
    <p:sldId id="281" r:id="rId15"/>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4" d="100"/>
          <a:sy n="104" d="100"/>
        </p:scale>
        <p:origin x="-180"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2.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handoutMaster" Target="handoutMasters/handoutMaster1.xml"/><Relationship Id="rId2" Type="http://schemas.openxmlformats.org/officeDocument/2006/relationships/slideMaster" Target="slideMasters/slideMaster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BE612805-35C4-4952-B7CD-A8C5AB037F8A}" type="datetimeFigureOut">
              <a:rPr lang="en-US" smtClean="0"/>
              <a:pPr/>
              <a:t>2/25/2011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43B6F9BE-54D3-4B35-AFA1-E35C8D658E8D}"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DDA4625E-77BF-4A78-977C-B395AFC63D3E}" type="datetimeFigureOut">
              <a:rPr lang="en-US" smtClean="0"/>
              <a:pPr/>
              <a:t>2/25/2011</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5D02DC67-C434-444F-9788-90976544AD1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2/25/2011 10:07 AM</a:t>
            </a:fld>
            <a:endParaRPr lang="en-US" dirty="0"/>
          </a:p>
        </p:txBody>
      </p:sp>
      <p:sp>
        <p:nvSpPr>
          <p:cNvPr id="6" name="Footer Placeholder 5"/>
          <p:cNvSpPr>
            <a:spLocks noGrp="1"/>
          </p:cNvSpPr>
          <p:nvPr>
            <p:ph type="ftr" sz="quarter" idx="12"/>
          </p:nvPr>
        </p:nvSpPr>
        <p:spPr>
          <a:xfrm>
            <a:off x="0" y="8829967"/>
            <a:ext cx="6309360" cy="46482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309359" y="8829967"/>
            <a:ext cx="699418" cy="464820"/>
          </a:xfrm>
        </p:spPr>
        <p:txBody>
          <a:bodyPr/>
          <a:lstStyle/>
          <a:p>
            <a:fld id="{EC87E0CF-87F6-4B58-B8B8-DCAB2DAAF3CA}"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D02DC67-C434-444F-9788-90976544AD11}"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D02DC67-C434-444F-9788-90976544AD11}"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D02DC67-C434-444F-9788-90976544AD11}" type="slidenum">
              <a:rPr lang="en-US" smtClean="0"/>
              <a:pPr/>
              <a:t>12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D02DC67-C434-444F-9788-90976544AD11}"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D02DC67-C434-444F-9788-90976544AD11}"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D02DC67-C434-444F-9788-90976544AD11}"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2/25/2011 10:07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D02DC67-C434-444F-9788-90976544AD11}"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D02DC67-C434-444F-9788-90976544AD11}"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D02DC67-C434-444F-9788-90976544AD11}"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D02DC67-C434-444F-9788-90976544AD11}"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22098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cstate="print"/>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676400"/>
            <a:ext cx="7681913" cy="1752095"/>
          </a:xfrm>
        </p:spPr>
        <p:txBody>
          <a:bodyPr/>
          <a:lstStyle/>
          <a:p>
            <a:r>
              <a:rPr lang="en-US" sz="4000" dirty="0" smtClean="0"/>
              <a:t>Implementation and Spread of </a:t>
            </a:r>
            <a:r>
              <a:rPr lang="en-US" sz="4000" dirty="0" smtClean="0"/>
              <a:t/>
            </a:r>
            <a:br>
              <a:rPr lang="en-US" sz="4000" dirty="0" smtClean="0"/>
            </a:br>
            <a:r>
              <a:rPr lang="en-US" sz="4000" dirty="0" smtClean="0"/>
              <a:t>Multilevel </a:t>
            </a:r>
            <a:r>
              <a:rPr lang="en-US" sz="4000" dirty="0" smtClean="0"/>
              <a:t>Interventions in Practice:  </a:t>
            </a:r>
            <a:r>
              <a:rPr lang="en-US" sz="3600" i="1" dirty="0" smtClean="0"/>
              <a:t>Implications for the Cancer Care Continuum</a:t>
            </a:r>
            <a:endParaRPr lang="en-US" sz="4000" i="1" dirty="0"/>
          </a:p>
        </p:txBody>
      </p:sp>
      <p:sp>
        <p:nvSpPr>
          <p:cNvPr id="3" name="Subtitle 2"/>
          <p:cNvSpPr>
            <a:spLocks noGrp="1"/>
          </p:cNvSpPr>
          <p:nvPr>
            <p:ph type="subTitle" idx="1"/>
          </p:nvPr>
        </p:nvSpPr>
        <p:spPr>
          <a:xfrm>
            <a:off x="730249" y="4344988"/>
            <a:ext cx="8032751" cy="1370012"/>
          </a:xfrm>
        </p:spPr>
        <p:txBody>
          <a:bodyPr>
            <a:normAutofit fontScale="92500"/>
          </a:bodyPr>
          <a:lstStyle/>
          <a:p>
            <a:r>
              <a:rPr lang="en-US" dirty="0" smtClean="0"/>
              <a:t>Elizabeth M. Yano, PhD, MSPH</a:t>
            </a:r>
          </a:p>
          <a:p>
            <a:r>
              <a:rPr lang="en-US" dirty="0" smtClean="0"/>
              <a:t>VA Greater Los Angeles HSR&amp;D Center of Excellence</a:t>
            </a:r>
          </a:p>
          <a:p>
            <a:r>
              <a:rPr lang="en-US" dirty="0" smtClean="0"/>
              <a:t>UCLA School of Public Health</a:t>
            </a:r>
          </a:p>
          <a:p>
            <a:endParaRPr lang="en-US" dirty="0"/>
          </a:p>
        </p:txBody>
      </p:sp>
      <p:pic>
        <p:nvPicPr>
          <p:cNvPr id="4" name="Picture 6" descr="R&amp;Dhoriz"/>
          <p:cNvPicPr>
            <a:picLocks noChangeAspect="1" noChangeArrowheads="1"/>
          </p:cNvPicPr>
          <p:nvPr/>
        </p:nvPicPr>
        <p:blipFill>
          <a:blip r:embed="rId3" cstate="print"/>
          <a:srcRect/>
          <a:stretch>
            <a:fillRect/>
          </a:stretch>
        </p:blipFill>
        <p:spPr bwMode="auto">
          <a:xfrm>
            <a:off x="5943600" y="6096000"/>
            <a:ext cx="3073400" cy="594215"/>
          </a:xfrm>
          <a:prstGeom prst="rect">
            <a:avLst/>
          </a:prstGeom>
          <a:noFill/>
          <a:ln w="9525">
            <a:noFill/>
            <a:miter lim="800000"/>
            <a:headEnd/>
            <a:tailEnd/>
          </a:ln>
        </p:spPr>
      </p:pic>
      <p:grpSp>
        <p:nvGrpSpPr>
          <p:cNvPr id="5" name="Group 7"/>
          <p:cNvGrpSpPr>
            <a:grpSpLocks/>
          </p:cNvGrpSpPr>
          <p:nvPr/>
        </p:nvGrpSpPr>
        <p:grpSpPr bwMode="auto">
          <a:xfrm>
            <a:off x="76200" y="5867400"/>
            <a:ext cx="990600" cy="914400"/>
            <a:chOff x="244" y="196"/>
            <a:chExt cx="856" cy="856"/>
          </a:xfrm>
        </p:grpSpPr>
        <p:sp>
          <p:nvSpPr>
            <p:cNvPr id="6" name="AutoShape 8"/>
            <p:cNvSpPr>
              <a:spLocks noChangeArrowheads="1"/>
            </p:cNvSpPr>
            <p:nvPr/>
          </p:nvSpPr>
          <p:spPr bwMode="auto">
            <a:xfrm>
              <a:off x="244" y="196"/>
              <a:ext cx="856" cy="856"/>
            </a:xfrm>
            <a:prstGeom prst="roundRect">
              <a:avLst>
                <a:gd name="adj" fmla="val 12486"/>
              </a:avLst>
            </a:prstGeom>
            <a:noFill/>
            <a:ln w="12700">
              <a:solidFill>
                <a:schemeClr val="tx1"/>
              </a:solidFill>
              <a:round/>
              <a:headEnd/>
              <a:tailEnd/>
            </a:ln>
          </p:spPr>
          <p:txBody>
            <a:bodyPr wrap="none" anchor="ctr"/>
            <a:lstStyle/>
            <a:p>
              <a:endParaRPr lang="en-US"/>
            </a:p>
          </p:txBody>
        </p:sp>
        <p:sp>
          <p:nvSpPr>
            <p:cNvPr id="7" name="Oval 9"/>
            <p:cNvSpPr>
              <a:spLocks noChangeArrowheads="1"/>
            </p:cNvSpPr>
            <p:nvPr/>
          </p:nvSpPr>
          <p:spPr bwMode="auto">
            <a:xfrm>
              <a:off x="427" y="347"/>
              <a:ext cx="66" cy="63"/>
            </a:xfrm>
            <a:prstGeom prst="ellipse">
              <a:avLst/>
            </a:prstGeom>
            <a:noFill/>
            <a:ln w="12700">
              <a:solidFill>
                <a:schemeClr val="tx1"/>
              </a:solidFill>
              <a:round/>
              <a:headEnd/>
              <a:tailEnd/>
            </a:ln>
          </p:spPr>
          <p:txBody>
            <a:bodyPr wrap="none" anchor="ctr"/>
            <a:lstStyle/>
            <a:p>
              <a:endParaRPr lang="en-US"/>
            </a:p>
          </p:txBody>
        </p:sp>
        <p:sp>
          <p:nvSpPr>
            <p:cNvPr id="8" name="Oval 10"/>
            <p:cNvSpPr>
              <a:spLocks noChangeArrowheads="1"/>
            </p:cNvSpPr>
            <p:nvPr/>
          </p:nvSpPr>
          <p:spPr bwMode="auto">
            <a:xfrm>
              <a:off x="422" y="342"/>
              <a:ext cx="76" cy="73"/>
            </a:xfrm>
            <a:prstGeom prst="ellipse">
              <a:avLst/>
            </a:prstGeom>
            <a:noFill/>
            <a:ln w="12700">
              <a:solidFill>
                <a:schemeClr val="tx1"/>
              </a:solidFill>
              <a:round/>
              <a:headEnd/>
              <a:tailEnd/>
            </a:ln>
          </p:spPr>
          <p:txBody>
            <a:bodyPr wrap="none" anchor="ctr"/>
            <a:lstStyle/>
            <a:p>
              <a:endParaRPr lang="en-US"/>
            </a:p>
          </p:txBody>
        </p:sp>
        <p:sp>
          <p:nvSpPr>
            <p:cNvPr id="9" name="Freeform 11"/>
            <p:cNvSpPr>
              <a:spLocks/>
            </p:cNvSpPr>
            <p:nvPr/>
          </p:nvSpPr>
          <p:spPr bwMode="auto">
            <a:xfrm>
              <a:off x="404" y="792"/>
              <a:ext cx="47" cy="111"/>
            </a:xfrm>
            <a:custGeom>
              <a:avLst/>
              <a:gdLst>
                <a:gd name="T0" fmla="*/ 0 w 47"/>
                <a:gd name="T1" fmla="*/ 0 h 111"/>
                <a:gd name="T2" fmla="*/ 46 w 47"/>
                <a:gd name="T3" fmla="*/ 0 h 111"/>
                <a:gd name="T4" fmla="*/ 46 w 47"/>
                <a:gd name="T5" fmla="*/ 110 h 111"/>
                <a:gd name="T6" fmla="*/ 0 w 47"/>
                <a:gd name="T7" fmla="*/ 110 h 111"/>
                <a:gd name="T8" fmla="*/ 0 w 47"/>
                <a:gd name="T9" fmla="*/ 0 h 111"/>
                <a:gd name="T10" fmla="*/ 0 60000 65536"/>
                <a:gd name="T11" fmla="*/ 0 60000 65536"/>
                <a:gd name="T12" fmla="*/ 0 60000 65536"/>
                <a:gd name="T13" fmla="*/ 0 60000 65536"/>
                <a:gd name="T14" fmla="*/ 0 60000 65536"/>
                <a:gd name="T15" fmla="*/ 0 w 47"/>
                <a:gd name="T16" fmla="*/ 0 h 111"/>
                <a:gd name="T17" fmla="*/ 47 w 47"/>
                <a:gd name="T18" fmla="*/ 111 h 111"/>
              </a:gdLst>
              <a:ahLst/>
              <a:cxnLst>
                <a:cxn ang="T10">
                  <a:pos x="T0" y="T1"/>
                </a:cxn>
                <a:cxn ang="T11">
                  <a:pos x="T2" y="T3"/>
                </a:cxn>
                <a:cxn ang="T12">
                  <a:pos x="T4" y="T5"/>
                </a:cxn>
                <a:cxn ang="T13">
                  <a:pos x="T6" y="T7"/>
                </a:cxn>
                <a:cxn ang="T14">
                  <a:pos x="T8" y="T9"/>
                </a:cxn>
              </a:cxnLst>
              <a:rect l="T15" t="T16" r="T17" b="T18"/>
              <a:pathLst>
                <a:path w="47" h="111">
                  <a:moveTo>
                    <a:pt x="0" y="0"/>
                  </a:moveTo>
                  <a:lnTo>
                    <a:pt x="46" y="0"/>
                  </a:lnTo>
                  <a:lnTo>
                    <a:pt x="46" y="110"/>
                  </a:lnTo>
                  <a:lnTo>
                    <a:pt x="0" y="110"/>
                  </a:lnTo>
                  <a:lnTo>
                    <a:pt x="0" y="0"/>
                  </a:lnTo>
                </a:path>
              </a:pathLst>
            </a:custGeom>
            <a:noFill/>
            <a:ln w="12700" cap="rnd">
              <a:solidFill>
                <a:schemeClr val="tx1"/>
              </a:solidFill>
              <a:round/>
              <a:headEnd type="none" w="sm" len="sm"/>
              <a:tailEnd type="none" w="sm" len="sm"/>
            </a:ln>
          </p:spPr>
          <p:txBody>
            <a:bodyPr/>
            <a:lstStyle/>
            <a:p>
              <a:endParaRPr lang="en-US"/>
            </a:p>
          </p:txBody>
        </p:sp>
        <p:sp>
          <p:nvSpPr>
            <p:cNvPr id="10" name="Rectangle 12"/>
            <p:cNvSpPr>
              <a:spLocks noChangeArrowheads="1"/>
            </p:cNvSpPr>
            <p:nvPr/>
          </p:nvSpPr>
          <p:spPr bwMode="auto">
            <a:xfrm>
              <a:off x="408" y="796"/>
              <a:ext cx="43" cy="107"/>
            </a:xfrm>
            <a:prstGeom prst="rect">
              <a:avLst/>
            </a:prstGeom>
            <a:noFill/>
            <a:ln w="12700">
              <a:solidFill>
                <a:schemeClr val="tx1"/>
              </a:solidFill>
              <a:miter lim="800000"/>
              <a:headEnd/>
              <a:tailEnd/>
            </a:ln>
          </p:spPr>
          <p:txBody>
            <a:bodyPr wrap="none" anchor="ctr"/>
            <a:lstStyle/>
            <a:p>
              <a:endParaRPr lang="en-US"/>
            </a:p>
          </p:txBody>
        </p:sp>
        <p:sp>
          <p:nvSpPr>
            <p:cNvPr id="11" name="Freeform 13"/>
            <p:cNvSpPr>
              <a:spLocks/>
            </p:cNvSpPr>
            <p:nvPr/>
          </p:nvSpPr>
          <p:spPr bwMode="auto">
            <a:xfrm>
              <a:off x="470" y="792"/>
              <a:ext cx="47" cy="111"/>
            </a:xfrm>
            <a:custGeom>
              <a:avLst/>
              <a:gdLst>
                <a:gd name="T0" fmla="*/ 0 w 47"/>
                <a:gd name="T1" fmla="*/ 0 h 111"/>
                <a:gd name="T2" fmla="*/ 46 w 47"/>
                <a:gd name="T3" fmla="*/ 0 h 111"/>
                <a:gd name="T4" fmla="*/ 46 w 47"/>
                <a:gd name="T5" fmla="*/ 110 h 111"/>
                <a:gd name="T6" fmla="*/ 0 w 47"/>
                <a:gd name="T7" fmla="*/ 110 h 111"/>
                <a:gd name="T8" fmla="*/ 0 w 47"/>
                <a:gd name="T9" fmla="*/ 0 h 111"/>
                <a:gd name="T10" fmla="*/ 0 60000 65536"/>
                <a:gd name="T11" fmla="*/ 0 60000 65536"/>
                <a:gd name="T12" fmla="*/ 0 60000 65536"/>
                <a:gd name="T13" fmla="*/ 0 60000 65536"/>
                <a:gd name="T14" fmla="*/ 0 60000 65536"/>
                <a:gd name="T15" fmla="*/ 0 w 47"/>
                <a:gd name="T16" fmla="*/ 0 h 111"/>
                <a:gd name="T17" fmla="*/ 47 w 47"/>
                <a:gd name="T18" fmla="*/ 111 h 111"/>
              </a:gdLst>
              <a:ahLst/>
              <a:cxnLst>
                <a:cxn ang="T10">
                  <a:pos x="T0" y="T1"/>
                </a:cxn>
                <a:cxn ang="T11">
                  <a:pos x="T2" y="T3"/>
                </a:cxn>
                <a:cxn ang="T12">
                  <a:pos x="T4" y="T5"/>
                </a:cxn>
                <a:cxn ang="T13">
                  <a:pos x="T6" y="T7"/>
                </a:cxn>
                <a:cxn ang="T14">
                  <a:pos x="T8" y="T9"/>
                </a:cxn>
              </a:cxnLst>
              <a:rect l="T15" t="T16" r="T17" b="T18"/>
              <a:pathLst>
                <a:path w="47" h="111">
                  <a:moveTo>
                    <a:pt x="0" y="0"/>
                  </a:moveTo>
                  <a:lnTo>
                    <a:pt x="46" y="0"/>
                  </a:lnTo>
                  <a:lnTo>
                    <a:pt x="46" y="110"/>
                  </a:lnTo>
                  <a:lnTo>
                    <a:pt x="0" y="110"/>
                  </a:lnTo>
                  <a:lnTo>
                    <a:pt x="0" y="0"/>
                  </a:lnTo>
                </a:path>
              </a:pathLst>
            </a:custGeom>
            <a:noFill/>
            <a:ln w="12700" cap="rnd">
              <a:solidFill>
                <a:schemeClr val="tx1"/>
              </a:solidFill>
              <a:round/>
              <a:headEnd type="none" w="sm" len="sm"/>
              <a:tailEnd type="none" w="sm" len="sm"/>
            </a:ln>
          </p:spPr>
          <p:txBody>
            <a:bodyPr/>
            <a:lstStyle/>
            <a:p>
              <a:endParaRPr lang="en-US"/>
            </a:p>
          </p:txBody>
        </p:sp>
        <p:sp>
          <p:nvSpPr>
            <p:cNvPr id="12" name="Rectangle 14"/>
            <p:cNvSpPr>
              <a:spLocks noChangeArrowheads="1"/>
            </p:cNvSpPr>
            <p:nvPr/>
          </p:nvSpPr>
          <p:spPr bwMode="auto">
            <a:xfrm>
              <a:off x="474" y="796"/>
              <a:ext cx="43" cy="107"/>
            </a:xfrm>
            <a:prstGeom prst="rect">
              <a:avLst/>
            </a:prstGeom>
            <a:noFill/>
            <a:ln w="12700">
              <a:solidFill>
                <a:schemeClr val="tx1"/>
              </a:solidFill>
              <a:miter lim="800000"/>
              <a:headEnd/>
              <a:tailEnd/>
            </a:ln>
          </p:spPr>
          <p:txBody>
            <a:bodyPr wrap="none" anchor="ctr"/>
            <a:lstStyle/>
            <a:p>
              <a:endParaRPr lang="en-US"/>
            </a:p>
          </p:txBody>
        </p:sp>
        <p:sp>
          <p:nvSpPr>
            <p:cNvPr id="13" name="Freeform 15"/>
            <p:cNvSpPr>
              <a:spLocks/>
            </p:cNvSpPr>
            <p:nvPr/>
          </p:nvSpPr>
          <p:spPr bwMode="auto">
            <a:xfrm>
              <a:off x="357" y="439"/>
              <a:ext cx="18" cy="19"/>
            </a:xfrm>
            <a:custGeom>
              <a:avLst/>
              <a:gdLst>
                <a:gd name="T0" fmla="*/ 0 w 18"/>
                <a:gd name="T1" fmla="*/ 18 h 19"/>
                <a:gd name="T2" fmla="*/ 7 w 18"/>
                <a:gd name="T3" fmla="*/ 4 h 19"/>
                <a:gd name="T4" fmla="*/ 17 w 18"/>
                <a:gd name="T5" fmla="*/ 0 h 19"/>
                <a:gd name="T6" fmla="*/ 17 w 18"/>
                <a:gd name="T7" fmla="*/ 18 h 19"/>
                <a:gd name="T8" fmla="*/ 0 w 18"/>
                <a:gd name="T9" fmla="*/ 18 h 19"/>
                <a:gd name="T10" fmla="*/ 0 60000 65536"/>
                <a:gd name="T11" fmla="*/ 0 60000 65536"/>
                <a:gd name="T12" fmla="*/ 0 60000 65536"/>
                <a:gd name="T13" fmla="*/ 0 60000 65536"/>
                <a:gd name="T14" fmla="*/ 0 60000 65536"/>
                <a:gd name="T15" fmla="*/ 0 w 18"/>
                <a:gd name="T16" fmla="*/ 0 h 19"/>
                <a:gd name="T17" fmla="*/ 18 w 18"/>
                <a:gd name="T18" fmla="*/ 19 h 19"/>
              </a:gdLst>
              <a:ahLst/>
              <a:cxnLst>
                <a:cxn ang="T10">
                  <a:pos x="T0" y="T1"/>
                </a:cxn>
                <a:cxn ang="T11">
                  <a:pos x="T2" y="T3"/>
                </a:cxn>
                <a:cxn ang="T12">
                  <a:pos x="T4" y="T5"/>
                </a:cxn>
                <a:cxn ang="T13">
                  <a:pos x="T6" y="T7"/>
                </a:cxn>
                <a:cxn ang="T14">
                  <a:pos x="T8" y="T9"/>
                </a:cxn>
              </a:cxnLst>
              <a:rect l="T15" t="T16" r="T17" b="T18"/>
              <a:pathLst>
                <a:path w="18" h="19">
                  <a:moveTo>
                    <a:pt x="0" y="18"/>
                  </a:moveTo>
                  <a:lnTo>
                    <a:pt x="7" y="4"/>
                  </a:lnTo>
                  <a:lnTo>
                    <a:pt x="17" y="0"/>
                  </a:lnTo>
                  <a:lnTo>
                    <a:pt x="17" y="18"/>
                  </a:lnTo>
                  <a:lnTo>
                    <a:pt x="0" y="18"/>
                  </a:lnTo>
                </a:path>
              </a:pathLst>
            </a:custGeom>
            <a:noFill/>
            <a:ln w="12700" cap="rnd">
              <a:solidFill>
                <a:schemeClr val="tx1"/>
              </a:solidFill>
              <a:round/>
              <a:headEnd type="none" w="sm" len="sm"/>
              <a:tailEnd type="none" w="sm" len="sm"/>
            </a:ln>
          </p:spPr>
          <p:txBody>
            <a:bodyPr/>
            <a:lstStyle/>
            <a:p>
              <a:endParaRPr lang="en-US"/>
            </a:p>
          </p:txBody>
        </p:sp>
        <p:sp>
          <p:nvSpPr>
            <p:cNvPr id="14" name="Freeform 16"/>
            <p:cNvSpPr>
              <a:spLocks/>
            </p:cNvSpPr>
            <p:nvPr/>
          </p:nvSpPr>
          <p:spPr bwMode="auto">
            <a:xfrm>
              <a:off x="357" y="439"/>
              <a:ext cx="34" cy="30"/>
            </a:xfrm>
            <a:custGeom>
              <a:avLst/>
              <a:gdLst>
                <a:gd name="T0" fmla="*/ 0 w 34"/>
                <a:gd name="T1" fmla="*/ 29 h 30"/>
                <a:gd name="T2" fmla="*/ 9 w 34"/>
                <a:gd name="T3" fmla="*/ 5 h 30"/>
                <a:gd name="T4" fmla="*/ 33 w 34"/>
                <a:gd name="T5" fmla="*/ 0 h 30"/>
                <a:gd name="T6" fmla="*/ 0 60000 65536"/>
                <a:gd name="T7" fmla="*/ 0 60000 65536"/>
                <a:gd name="T8" fmla="*/ 0 60000 65536"/>
                <a:gd name="T9" fmla="*/ 0 w 34"/>
                <a:gd name="T10" fmla="*/ 0 h 30"/>
                <a:gd name="T11" fmla="*/ 34 w 34"/>
                <a:gd name="T12" fmla="*/ 30 h 30"/>
              </a:gdLst>
              <a:ahLst/>
              <a:cxnLst>
                <a:cxn ang="T6">
                  <a:pos x="T0" y="T1"/>
                </a:cxn>
                <a:cxn ang="T7">
                  <a:pos x="T2" y="T3"/>
                </a:cxn>
                <a:cxn ang="T8">
                  <a:pos x="T4" y="T5"/>
                </a:cxn>
              </a:cxnLst>
              <a:rect l="T9" t="T10" r="T11" b="T12"/>
              <a:pathLst>
                <a:path w="34" h="30">
                  <a:moveTo>
                    <a:pt x="0" y="29"/>
                  </a:moveTo>
                  <a:lnTo>
                    <a:pt x="9" y="5"/>
                  </a:lnTo>
                  <a:lnTo>
                    <a:pt x="33" y="0"/>
                  </a:lnTo>
                </a:path>
              </a:pathLst>
            </a:custGeom>
            <a:noFill/>
            <a:ln w="12700" cap="rnd">
              <a:solidFill>
                <a:schemeClr val="tx1"/>
              </a:solidFill>
              <a:round/>
              <a:headEnd type="none" w="sm" len="sm"/>
              <a:tailEnd type="none" w="sm" len="sm"/>
            </a:ln>
          </p:spPr>
          <p:txBody>
            <a:bodyPr/>
            <a:lstStyle/>
            <a:p>
              <a:endParaRPr lang="en-US"/>
            </a:p>
          </p:txBody>
        </p:sp>
        <p:sp>
          <p:nvSpPr>
            <p:cNvPr id="15" name="Line 17"/>
            <p:cNvSpPr>
              <a:spLocks noChangeShapeType="1"/>
            </p:cNvSpPr>
            <p:nvPr/>
          </p:nvSpPr>
          <p:spPr bwMode="auto">
            <a:xfrm>
              <a:off x="357" y="463"/>
              <a:ext cx="0" cy="121"/>
            </a:xfrm>
            <a:prstGeom prst="line">
              <a:avLst/>
            </a:prstGeom>
            <a:noFill/>
            <a:ln w="12700">
              <a:solidFill>
                <a:schemeClr val="tx1"/>
              </a:solidFill>
              <a:round/>
              <a:headEnd type="none" w="sm" len="sm"/>
              <a:tailEnd type="none" w="sm" len="sm"/>
            </a:ln>
          </p:spPr>
          <p:txBody>
            <a:bodyPr/>
            <a:lstStyle/>
            <a:p>
              <a:endParaRPr lang="en-US"/>
            </a:p>
          </p:txBody>
        </p:sp>
        <p:sp>
          <p:nvSpPr>
            <p:cNvPr id="16" name="Freeform 18"/>
            <p:cNvSpPr>
              <a:spLocks/>
            </p:cNvSpPr>
            <p:nvPr/>
          </p:nvSpPr>
          <p:spPr bwMode="auto">
            <a:xfrm>
              <a:off x="541" y="439"/>
              <a:ext cx="24" cy="19"/>
            </a:xfrm>
            <a:custGeom>
              <a:avLst/>
              <a:gdLst>
                <a:gd name="T0" fmla="*/ 0 w 24"/>
                <a:gd name="T1" fmla="*/ 0 h 19"/>
                <a:gd name="T2" fmla="*/ 15 w 24"/>
                <a:gd name="T3" fmla="*/ 4 h 19"/>
                <a:gd name="T4" fmla="*/ 23 w 24"/>
                <a:gd name="T5" fmla="*/ 18 h 19"/>
                <a:gd name="T6" fmla="*/ 0 w 24"/>
                <a:gd name="T7" fmla="*/ 18 h 19"/>
                <a:gd name="T8" fmla="*/ 0 w 24"/>
                <a:gd name="T9" fmla="*/ 0 h 19"/>
                <a:gd name="T10" fmla="*/ 0 60000 65536"/>
                <a:gd name="T11" fmla="*/ 0 60000 65536"/>
                <a:gd name="T12" fmla="*/ 0 60000 65536"/>
                <a:gd name="T13" fmla="*/ 0 60000 65536"/>
                <a:gd name="T14" fmla="*/ 0 60000 65536"/>
                <a:gd name="T15" fmla="*/ 0 w 24"/>
                <a:gd name="T16" fmla="*/ 0 h 19"/>
                <a:gd name="T17" fmla="*/ 24 w 24"/>
                <a:gd name="T18" fmla="*/ 19 h 19"/>
              </a:gdLst>
              <a:ahLst/>
              <a:cxnLst>
                <a:cxn ang="T10">
                  <a:pos x="T0" y="T1"/>
                </a:cxn>
                <a:cxn ang="T11">
                  <a:pos x="T2" y="T3"/>
                </a:cxn>
                <a:cxn ang="T12">
                  <a:pos x="T4" y="T5"/>
                </a:cxn>
                <a:cxn ang="T13">
                  <a:pos x="T6" y="T7"/>
                </a:cxn>
                <a:cxn ang="T14">
                  <a:pos x="T8" y="T9"/>
                </a:cxn>
              </a:cxnLst>
              <a:rect l="T15" t="T16" r="T17" b="T18"/>
              <a:pathLst>
                <a:path w="24" h="19">
                  <a:moveTo>
                    <a:pt x="0" y="0"/>
                  </a:moveTo>
                  <a:lnTo>
                    <a:pt x="15" y="4"/>
                  </a:lnTo>
                  <a:lnTo>
                    <a:pt x="23" y="18"/>
                  </a:lnTo>
                  <a:lnTo>
                    <a:pt x="0" y="18"/>
                  </a:lnTo>
                  <a:lnTo>
                    <a:pt x="0" y="0"/>
                  </a:lnTo>
                </a:path>
              </a:pathLst>
            </a:custGeom>
            <a:noFill/>
            <a:ln w="12700" cap="rnd">
              <a:solidFill>
                <a:schemeClr val="tx1"/>
              </a:solidFill>
              <a:round/>
              <a:headEnd type="none" w="sm" len="sm"/>
              <a:tailEnd type="none" w="sm" len="sm"/>
            </a:ln>
          </p:spPr>
          <p:txBody>
            <a:bodyPr/>
            <a:lstStyle/>
            <a:p>
              <a:endParaRPr lang="en-US"/>
            </a:p>
          </p:txBody>
        </p:sp>
        <p:sp>
          <p:nvSpPr>
            <p:cNvPr id="17" name="Freeform 19"/>
            <p:cNvSpPr>
              <a:spLocks/>
            </p:cNvSpPr>
            <p:nvPr/>
          </p:nvSpPr>
          <p:spPr bwMode="auto">
            <a:xfrm>
              <a:off x="536" y="439"/>
              <a:ext cx="35" cy="30"/>
            </a:xfrm>
            <a:custGeom>
              <a:avLst/>
              <a:gdLst>
                <a:gd name="T0" fmla="*/ 0 w 35"/>
                <a:gd name="T1" fmla="*/ 0 h 30"/>
                <a:gd name="T2" fmla="*/ 24 w 35"/>
                <a:gd name="T3" fmla="*/ 5 h 30"/>
                <a:gd name="T4" fmla="*/ 34 w 35"/>
                <a:gd name="T5" fmla="*/ 29 h 30"/>
                <a:gd name="T6" fmla="*/ 0 60000 65536"/>
                <a:gd name="T7" fmla="*/ 0 60000 65536"/>
                <a:gd name="T8" fmla="*/ 0 60000 65536"/>
                <a:gd name="T9" fmla="*/ 0 w 35"/>
                <a:gd name="T10" fmla="*/ 0 h 30"/>
                <a:gd name="T11" fmla="*/ 35 w 35"/>
                <a:gd name="T12" fmla="*/ 30 h 30"/>
              </a:gdLst>
              <a:ahLst/>
              <a:cxnLst>
                <a:cxn ang="T6">
                  <a:pos x="T0" y="T1"/>
                </a:cxn>
                <a:cxn ang="T7">
                  <a:pos x="T2" y="T3"/>
                </a:cxn>
                <a:cxn ang="T8">
                  <a:pos x="T4" y="T5"/>
                </a:cxn>
              </a:cxnLst>
              <a:rect l="T9" t="T10" r="T11" b="T12"/>
              <a:pathLst>
                <a:path w="35" h="30">
                  <a:moveTo>
                    <a:pt x="0" y="0"/>
                  </a:moveTo>
                  <a:lnTo>
                    <a:pt x="24" y="5"/>
                  </a:lnTo>
                  <a:lnTo>
                    <a:pt x="34" y="29"/>
                  </a:lnTo>
                </a:path>
              </a:pathLst>
            </a:custGeom>
            <a:noFill/>
            <a:ln w="12700" cap="rnd">
              <a:solidFill>
                <a:schemeClr val="tx1"/>
              </a:solidFill>
              <a:round/>
              <a:headEnd type="none" w="sm" len="sm"/>
              <a:tailEnd type="none" w="sm" len="sm"/>
            </a:ln>
          </p:spPr>
          <p:txBody>
            <a:bodyPr/>
            <a:lstStyle/>
            <a:p>
              <a:endParaRPr lang="en-US"/>
            </a:p>
          </p:txBody>
        </p:sp>
        <p:sp>
          <p:nvSpPr>
            <p:cNvPr id="18" name="Freeform 20"/>
            <p:cNvSpPr>
              <a:spLocks/>
            </p:cNvSpPr>
            <p:nvPr/>
          </p:nvSpPr>
          <p:spPr bwMode="auto">
            <a:xfrm>
              <a:off x="357" y="584"/>
              <a:ext cx="18" cy="19"/>
            </a:xfrm>
            <a:custGeom>
              <a:avLst/>
              <a:gdLst>
                <a:gd name="T0" fmla="*/ 17 w 18"/>
                <a:gd name="T1" fmla="*/ 18 h 19"/>
                <a:gd name="T2" fmla="*/ 7 w 18"/>
                <a:gd name="T3" fmla="*/ 11 h 19"/>
                <a:gd name="T4" fmla="*/ 0 w 18"/>
                <a:gd name="T5" fmla="*/ 0 h 19"/>
                <a:gd name="T6" fmla="*/ 17 w 18"/>
                <a:gd name="T7" fmla="*/ 0 h 19"/>
                <a:gd name="T8" fmla="*/ 17 w 18"/>
                <a:gd name="T9" fmla="*/ 18 h 19"/>
                <a:gd name="T10" fmla="*/ 0 60000 65536"/>
                <a:gd name="T11" fmla="*/ 0 60000 65536"/>
                <a:gd name="T12" fmla="*/ 0 60000 65536"/>
                <a:gd name="T13" fmla="*/ 0 60000 65536"/>
                <a:gd name="T14" fmla="*/ 0 60000 65536"/>
                <a:gd name="T15" fmla="*/ 0 w 18"/>
                <a:gd name="T16" fmla="*/ 0 h 19"/>
                <a:gd name="T17" fmla="*/ 18 w 18"/>
                <a:gd name="T18" fmla="*/ 19 h 19"/>
              </a:gdLst>
              <a:ahLst/>
              <a:cxnLst>
                <a:cxn ang="T10">
                  <a:pos x="T0" y="T1"/>
                </a:cxn>
                <a:cxn ang="T11">
                  <a:pos x="T2" y="T3"/>
                </a:cxn>
                <a:cxn ang="T12">
                  <a:pos x="T4" y="T5"/>
                </a:cxn>
                <a:cxn ang="T13">
                  <a:pos x="T6" y="T7"/>
                </a:cxn>
                <a:cxn ang="T14">
                  <a:pos x="T8" y="T9"/>
                </a:cxn>
              </a:cxnLst>
              <a:rect l="T15" t="T16" r="T17" b="T18"/>
              <a:pathLst>
                <a:path w="18" h="19">
                  <a:moveTo>
                    <a:pt x="17" y="18"/>
                  </a:moveTo>
                  <a:lnTo>
                    <a:pt x="7" y="11"/>
                  </a:lnTo>
                  <a:lnTo>
                    <a:pt x="0" y="0"/>
                  </a:lnTo>
                  <a:lnTo>
                    <a:pt x="17" y="0"/>
                  </a:lnTo>
                  <a:lnTo>
                    <a:pt x="17" y="18"/>
                  </a:lnTo>
                </a:path>
              </a:pathLst>
            </a:custGeom>
            <a:noFill/>
            <a:ln w="12700" cap="rnd">
              <a:solidFill>
                <a:schemeClr val="tx1"/>
              </a:solidFill>
              <a:round/>
              <a:headEnd type="none" w="sm" len="sm"/>
              <a:tailEnd type="none" w="sm" len="sm"/>
            </a:ln>
          </p:spPr>
          <p:txBody>
            <a:bodyPr/>
            <a:lstStyle/>
            <a:p>
              <a:endParaRPr lang="en-US"/>
            </a:p>
          </p:txBody>
        </p:sp>
        <p:sp>
          <p:nvSpPr>
            <p:cNvPr id="19" name="Freeform 21"/>
            <p:cNvSpPr>
              <a:spLocks/>
            </p:cNvSpPr>
            <p:nvPr/>
          </p:nvSpPr>
          <p:spPr bwMode="auto">
            <a:xfrm>
              <a:off x="357" y="579"/>
              <a:ext cx="29" cy="30"/>
            </a:xfrm>
            <a:custGeom>
              <a:avLst/>
              <a:gdLst>
                <a:gd name="T0" fmla="*/ 28 w 29"/>
                <a:gd name="T1" fmla="*/ 29 h 30"/>
                <a:gd name="T2" fmla="*/ 9 w 29"/>
                <a:gd name="T3" fmla="*/ 20 h 30"/>
                <a:gd name="T4" fmla="*/ 0 w 29"/>
                <a:gd name="T5" fmla="*/ 0 h 30"/>
                <a:gd name="T6" fmla="*/ 0 60000 65536"/>
                <a:gd name="T7" fmla="*/ 0 60000 65536"/>
                <a:gd name="T8" fmla="*/ 0 60000 65536"/>
                <a:gd name="T9" fmla="*/ 0 w 29"/>
                <a:gd name="T10" fmla="*/ 0 h 30"/>
                <a:gd name="T11" fmla="*/ 29 w 29"/>
                <a:gd name="T12" fmla="*/ 30 h 30"/>
              </a:gdLst>
              <a:ahLst/>
              <a:cxnLst>
                <a:cxn ang="T6">
                  <a:pos x="T0" y="T1"/>
                </a:cxn>
                <a:cxn ang="T7">
                  <a:pos x="T2" y="T3"/>
                </a:cxn>
                <a:cxn ang="T8">
                  <a:pos x="T4" y="T5"/>
                </a:cxn>
              </a:cxnLst>
              <a:rect l="T9" t="T10" r="T11" b="T12"/>
              <a:pathLst>
                <a:path w="29" h="30">
                  <a:moveTo>
                    <a:pt x="28" y="29"/>
                  </a:moveTo>
                  <a:lnTo>
                    <a:pt x="9" y="20"/>
                  </a:lnTo>
                  <a:lnTo>
                    <a:pt x="0" y="0"/>
                  </a:lnTo>
                </a:path>
              </a:pathLst>
            </a:custGeom>
            <a:noFill/>
            <a:ln w="12700" cap="rnd">
              <a:solidFill>
                <a:schemeClr val="tx1"/>
              </a:solidFill>
              <a:round/>
              <a:headEnd type="none" w="sm" len="sm"/>
              <a:tailEnd type="none" w="sm" len="sm"/>
            </a:ln>
          </p:spPr>
          <p:txBody>
            <a:bodyPr/>
            <a:lstStyle/>
            <a:p>
              <a:endParaRPr lang="en-US"/>
            </a:p>
          </p:txBody>
        </p:sp>
        <p:sp>
          <p:nvSpPr>
            <p:cNvPr id="20" name="Line 22"/>
            <p:cNvSpPr>
              <a:spLocks noChangeShapeType="1"/>
            </p:cNvSpPr>
            <p:nvPr/>
          </p:nvSpPr>
          <p:spPr bwMode="auto">
            <a:xfrm>
              <a:off x="442" y="555"/>
              <a:ext cx="0" cy="53"/>
            </a:xfrm>
            <a:prstGeom prst="line">
              <a:avLst/>
            </a:prstGeom>
            <a:noFill/>
            <a:ln w="12700">
              <a:solidFill>
                <a:schemeClr val="tx1"/>
              </a:solidFill>
              <a:round/>
              <a:headEnd type="none" w="sm" len="sm"/>
              <a:tailEnd type="none" w="sm" len="sm"/>
            </a:ln>
          </p:spPr>
          <p:txBody>
            <a:bodyPr/>
            <a:lstStyle/>
            <a:p>
              <a:endParaRPr lang="en-US"/>
            </a:p>
          </p:txBody>
        </p:sp>
        <p:sp>
          <p:nvSpPr>
            <p:cNvPr id="21" name="Line 23"/>
            <p:cNvSpPr>
              <a:spLocks noChangeShapeType="1"/>
            </p:cNvSpPr>
            <p:nvPr/>
          </p:nvSpPr>
          <p:spPr bwMode="auto">
            <a:xfrm>
              <a:off x="390" y="555"/>
              <a:ext cx="57" cy="0"/>
            </a:xfrm>
            <a:prstGeom prst="line">
              <a:avLst/>
            </a:prstGeom>
            <a:noFill/>
            <a:ln w="12700">
              <a:solidFill>
                <a:schemeClr val="tx1"/>
              </a:solidFill>
              <a:round/>
              <a:headEnd type="none" w="sm" len="sm"/>
              <a:tailEnd type="none" w="sm" len="sm"/>
            </a:ln>
          </p:spPr>
          <p:txBody>
            <a:bodyPr/>
            <a:lstStyle/>
            <a:p>
              <a:endParaRPr lang="en-US"/>
            </a:p>
          </p:txBody>
        </p:sp>
        <p:sp>
          <p:nvSpPr>
            <p:cNvPr id="22" name="Line 24"/>
            <p:cNvSpPr>
              <a:spLocks noChangeShapeType="1"/>
            </p:cNvSpPr>
            <p:nvPr/>
          </p:nvSpPr>
          <p:spPr bwMode="auto">
            <a:xfrm>
              <a:off x="390" y="608"/>
              <a:ext cx="0" cy="189"/>
            </a:xfrm>
            <a:prstGeom prst="line">
              <a:avLst/>
            </a:prstGeom>
            <a:noFill/>
            <a:ln w="12700">
              <a:solidFill>
                <a:schemeClr val="tx1"/>
              </a:solidFill>
              <a:round/>
              <a:headEnd type="none" w="sm" len="sm"/>
              <a:tailEnd type="none" w="sm" len="sm"/>
            </a:ln>
          </p:spPr>
          <p:txBody>
            <a:bodyPr/>
            <a:lstStyle/>
            <a:p>
              <a:endParaRPr lang="en-US"/>
            </a:p>
          </p:txBody>
        </p:sp>
        <p:sp>
          <p:nvSpPr>
            <p:cNvPr id="23" name="Line 25"/>
            <p:cNvSpPr>
              <a:spLocks noChangeShapeType="1"/>
            </p:cNvSpPr>
            <p:nvPr/>
          </p:nvSpPr>
          <p:spPr bwMode="auto">
            <a:xfrm>
              <a:off x="380" y="608"/>
              <a:ext cx="67" cy="0"/>
            </a:xfrm>
            <a:prstGeom prst="line">
              <a:avLst/>
            </a:prstGeom>
            <a:noFill/>
            <a:ln w="12700">
              <a:solidFill>
                <a:schemeClr val="tx1"/>
              </a:solidFill>
              <a:round/>
              <a:headEnd type="none" w="sm" len="sm"/>
              <a:tailEnd type="none" w="sm" len="sm"/>
            </a:ln>
          </p:spPr>
          <p:txBody>
            <a:bodyPr/>
            <a:lstStyle/>
            <a:p>
              <a:endParaRPr lang="en-US"/>
            </a:p>
          </p:txBody>
        </p:sp>
        <p:sp>
          <p:nvSpPr>
            <p:cNvPr id="24" name="Line 26"/>
            <p:cNvSpPr>
              <a:spLocks noChangeShapeType="1"/>
            </p:cNvSpPr>
            <p:nvPr/>
          </p:nvSpPr>
          <p:spPr bwMode="auto">
            <a:xfrm>
              <a:off x="390" y="502"/>
              <a:ext cx="0" cy="58"/>
            </a:xfrm>
            <a:prstGeom prst="line">
              <a:avLst/>
            </a:prstGeom>
            <a:noFill/>
            <a:ln w="12700">
              <a:solidFill>
                <a:schemeClr val="tx1"/>
              </a:solidFill>
              <a:round/>
              <a:headEnd type="none" w="sm" len="sm"/>
              <a:tailEnd type="none" w="sm" len="sm"/>
            </a:ln>
          </p:spPr>
          <p:txBody>
            <a:bodyPr/>
            <a:lstStyle/>
            <a:p>
              <a:endParaRPr lang="en-US"/>
            </a:p>
          </p:txBody>
        </p:sp>
        <p:sp>
          <p:nvSpPr>
            <p:cNvPr id="25" name="Freeform 27"/>
            <p:cNvSpPr>
              <a:spLocks/>
            </p:cNvSpPr>
            <p:nvPr/>
          </p:nvSpPr>
          <p:spPr bwMode="auto">
            <a:xfrm>
              <a:off x="442" y="555"/>
              <a:ext cx="37" cy="39"/>
            </a:xfrm>
            <a:custGeom>
              <a:avLst/>
              <a:gdLst>
                <a:gd name="T0" fmla="*/ 0 w 37"/>
                <a:gd name="T1" fmla="*/ 34 h 39"/>
                <a:gd name="T2" fmla="*/ 0 w 37"/>
                <a:gd name="T3" fmla="*/ 17 h 39"/>
                <a:gd name="T4" fmla="*/ 12 w 37"/>
                <a:gd name="T5" fmla="*/ 4 h 39"/>
                <a:gd name="T6" fmla="*/ 24 w 37"/>
                <a:gd name="T7" fmla="*/ 0 h 39"/>
                <a:gd name="T8" fmla="*/ 36 w 37"/>
                <a:gd name="T9" fmla="*/ 9 h 39"/>
                <a:gd name="T10" fmla="*/ 36 w 37"/>
                <a:gd name="T11" fmla="*/ 21 h 39"/>
                <a:gd name="T12" fmla="*/ 28 w 37"/>
                <a:gd name="T13" fmla="*/ 34 h 39"/>
                <a:gd name="T14" fmla="*/ 12 w 37"/>
                <a:gd name="T15" fmla="*/ 38 h 39"/>
                <a:gd name="T16" fmla="*/ 0 w 37"/>
                <a:gd name="T17" fmla="*/ 34 h 3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7"/>
                <a:gd name="T28" fmla="*/ 0 h 39"/>
                <a:gd name="T29" fmla="*/ 37 w 37"/>
                <a:gd name="T30" fmla="*/ 39 h 3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7" h="39">
                  <a:moveTo>
                    <a:pt x="0" y="34"/>
                  </a:moveTo>
                  <a:lnTo>
                    <a:pt x="0" y="17"/>
                  </a:lnTo>
                  <a:lnTo>
                    <a:pt x="12" y="4"/>
                  </a:lnTo>
                  <a:lnTo>
                    <a:pt x="24" y="0"/>
                  </a:lnTo>
                  <a:lnTo>
                    <a:pt x="36" y="9"/>
                  </a:lnTo>
                  <a:lnTo>
                    <a:pt x="36" y="21"/>
                  </a:lnTo>
                  <a:lnTo>
                    <a:pt x="28" y="34"/>
                  </a:lnTo>
                  <a:lnTo>
                    <a:pt x="12" y="38"/>
                  </a:lnTo>
                  <a:lnTo>
                    <a:pt x="0" y="34"/>
                  </a:lnTo>
                </a:path>
              </a:pathLst>
            </a:custGeom>
            <a:noFill/>
            <a:ln w="12700" cap="rnd">
              <a:solidFill>
                <a:schemeClr val="tx1"/>
              </a:solidFill>
              <a:round/>
              <a:headEnd type="none" w="sm" len="sm"/>
              <a:tailEnd type="none" w="sm" len="sm"/>
            </a:ln>
          </p:spPr>
          <p:txBody>
            <a:bodyPr/>
            <a:lstStyle/>
            <a:p>
              <a:endParaRPr lang="en-US"/>
            </a:p>
          </p:txBody>
        </p:sp>
        <p:sp>
          <p:nvSpPr>
            <p:cNvPr id="26" name="Freeform 28"/>
            <p:cNvSpPr>
              <a:spLocks/>
            </p:cNvSpPr>
            <p:nvPr/>
          </p:nvSpPr>
          <p:spPr bwMode="auto">
            <a:xfrm>
              <a:off x="442" y="555"/>
              <a:ext cx="43" cy="45"/>
            </a:xfrm>
            <a:custGeom>
              <a:avLst/>
              <a:gdLst>
                <a:gd name="T0" fmla="*/ 0 w 43"/>
                <a:gd name="T1" fmla="*/ 39 h 45"/>
                <a:gd name="T2" fmla="*/ 0 w 43"/>
                <a:gd name="T3" fmla="*/ 20 h 45"/>
                <a:gd name="T4" fmla="*/ 14 w 43"/>
                <a:gd name="T5" fmla="*/ 5 h 45"/>
                <a:gd name="T6" fmla="*/ 28 w 43"/>
                <a:gd name="T7" fmla="*/ 0 h 45"/>
                <a:gd name="T8" fmla="*/ 42 w 43"/>
                <a:gd name="T9" fmla="*/ 10 h 45"/>
                <a:gd name="T10" fmla="*/ 42 w 43"/>
                <a:gd name="T11" fmla="*/ 24 h 45"/>
                <a:gd name="T12" fmla="*/ 33 w 43"/>
                <a:gd name="T13" fmla="*/ 39 h 45"/>
                <a:gd name="T14" fmla="*/ 14 w 43"/>
                <a:gd name="T15" fmla="*/ 44 h 45"/>
                <a:gd name="T16" fmla="*/ 0 w 43"/>
                <a:gd name="T17" fmla="*/ 39 h 4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
                <a:gd name="T28" fmla="*/ 0 h 45"/>
                <a:gd name="T29" fmla="*/ 43 w 43"/>
                <a:gd name="T30" fmla="*/ 45 h 4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 h="45">
                  <a:moveTo>
                    <a:pt x="0" y="39"/>
                  </a:moveTo>
                  <a:lnTo>
                    <a:pt x="0" y="20"/>
                  </a:lnTo>
                  <a:lnTo>
                    <a:pt x="14" y="5"/>
                  </a:lnTo>
                  <a:lnTo>
                    <a:pt x="28" y="0"/>
                  </a:lnTo>
                  <a:lnTo>
                    <a:pt x="42" y="10"/>
                  </a:lnTo>
                  <a:lnTo>
                    <a:pt x="42" y="24"/>
                  </a:lnTo>
                  <a:lnTo>
                    <a:pt x="33" y="39"/>
                  </a:lnTo>
                  <a:lnTo>
                    <a:pt x="14" y="44"/>
                  </a:lnTo>
                  <a:lnTo>
                    <a:pt x="0" y="39"/>
                  </a:lnTo>
                </a:path>
              </a:pathLst>
            </a:custGeom>
            <a:noFill/>
            <a:ln w="12700" cap="rnd">
              <a:solidFill>
                <a:schemeClr val="tx1"/>
              </a:solidFill>
              <a:round/>
              <a:headEnd type="none" w="sm" len="sm"/>
              <a:tailEnd type="none" w="sm" len="sm"/>
            </a:ln>
          </p:spPr>
          <p:txBody>
            <a:bodyPr/>
            <a:lstStyle/>
            <a:p>
              <a:endParaRPr lang="en-US"/>
            </a:p>
          </p:txBody>
        </p:sp>
        <p:sp>
          <p:nvSpPr>
            <p:cNvPr id="27" name="Line 29"/>
            <p:cNvSpPr>
              <a:spLocks noChangeShapeType="1"/>
            </p:cNvSpPr>
            <p:nvPr/>
          </p:nvSpPr>
          <p:spPr bwMode="auto">
            <a:xfrm>
              <a:off x="532" y="492"/>
              <a:ext cx="0" cy="305"/>
            </a:xfrm>
            <a:prstGeom prst="line">
              <a:avLst/>
            </a:prstGeom>
            <a:noFill/>
            <a:ln w="12700">
              <a:solidFill>
                <a:schemeClr val="tx1"/>
              </a:solidFill>
              <a:round/>
              <a:headEnd type="none" w="sm" len="sm"/>
              <a:tailEnd type="none" w="sm" len="sm"/>
            </a:ln>
          </p:spPr>
          <p:txBody>
            <a:bodyPr/>
            <a:lstStyle/>
            <a:p>
              <a:endParaRPr lang="en-US"/>
            </a:p>
          </p:txBody>
        </p:sp>
        <p:sp>
          <p:nvSpPr>
            <p:cNvPr id="28" name="Line 30"/>
            <p:cNvSpPr>
              <a:spLocks noChangeShapeType="1"/>
            </p:cNvSpPr>
            <p:nvPr/>
          </p:nvSpPr>
          <p:spPr bwMode="auto">
            <a:xfrm>
              <a:off x="570" y="468"/>
              <a:ext cx="0" cy="170"/>
            </a:xfrm>
            <a:prstGeom prst="line">
              <a:avLst/>
            </a:prstGeom>
            <a:noFill/>
            <a:ln w="12700">
              <a:solidFill>
                <a:schemeClr val="tx1"/>
              </a:solidFill>
              <a:round/>
              <a:headEnd type="none" w="sm" len="sm"/>
              <a:tailEnd type="none" w="sm" len="sm"/>
            </a:ln>
          </p:spPr>
          <p:txBody>
            <a:bodyPr/>
            <a:lstStyle/>
            <a:p>
              <a:endParaRPr lang="en-US"/>
            </a:p>
          </p:txBody>
        </p:sp>
        <p:sp>
          <p:nvSpPr>
            <p:cNvPr id="29" name="Line 31"/>
            <p:cNvSpPr>
              <a:spLocks noChangeShapeType="1"/>
            </p:cNvSpPr>
            <p:nvPr/>
          </p:nvSpPr>
          <p:spPr bwMode="auto">
            <a:xfrm>
              <a:off x="532" y="638"/>
              <a:ext cx="38" cy="0"/>
            </a:xfrm>
            <a:prstGeom prst="line">
              <a:avLst/>
            </a:prstGeom>
            <a:noFill/>
            <a:ln w="12700">
              <a:solidFill>
                <a:schemeClr val="tx1"/>
              </a:solidFill>
              <a:round/>
              <a:headEnd type="none" w="sm" len="sm"/>
              <a:tailEnd type="none" w="sm" len="sm"/>
            </a:ln>
          </p:spPr>
          <p:txBody>
            <a:bodyPr/>
            <a:lstStyle/>
            <a:p>
              <a:endParaRPr lang="en-US"/>
            </a:p>
          </p:txBody>
        </p:sp>
        <p:sp>
          <p:nvSpPr>
            <p:cNvPr id="30" name="Line 32"/>
            <p:cNvSpPr>
              <a:spLocks noChangeShapeType="1"/>
            </p:cNvSpPr>
            <p:nvPr/>
          </p:nvSpPr>
          <p:spPr bwMode="auto">
            <a:xfrm>
              <a:off x="390" y="792"/>
              <a:ext cx="137" cy="0"/>
            </a:xfrm>
            <a:prstGeom prst="line">
              <a:avLst/>
            </a:prstGeom>
            <a:noFill/>
            <a:ln w="12700">
              <a:solidFill>
                <a:schemeClr val="tx1"/>
              </a:solidFill>
              <a:round/>
              <a:headEnd type="none" w="sm" len="sm"/>
              <a:tailEnd type="none" w="sm" len="sm"/>
            </a:ln>
          </p:spPr>
          <p:txBody>
            <a:bodyPr/>
            <a:lstStyle/>
            <a:p>
              <a:endParaRPr lang="en-US"/>
            </a:p>
          </p:txBody>
        </p:sp>
        <p:sp>
          <p:nvSpPr>
            <p:cNvPr id="31" name="Freeform 33"/>
            <p:cNvSpPr>
              <a:spLocks/>
            </p:cNvSpPr>
            <p:nvPr/>
          </p:nvSpPr>
          <p:spPr bwMode="auto">
            <a:xfrm>
              <a:off x="465" y="439"/>
              <a:ext cx="38" cy="39"/>
            </a:xfrm>
            <a:custGeom>
              <a:avLst/>
              <a:gdLst>
                <a:gd name="T0" fmla="*/ 37 w 38"/>
                <a:gd name="T1" fmla="*/ 0 h 39"/>
                <a:gd name="T2" fmla="*/ 33 w 38"/>
                <a:gd name="T3" fmla="*/ 13 h 39"/>
                <a:gd name="T4" fmla="*/ 25 w 38"/>
                <a:gd name="T5" fmla="*/ 25 h 39"/>
                <a:gd name="T6" fmla="*/ 0 w 38"/>
                <a:gd name="T7" fmla="*/ 38 h 39"/>
                <a:gd name="T8" fmla="*/ 0 w 38"/>
                <a:gd name="T9" fmla="*/ 0 h 39"/>
                <a:gd name="T10" fmla="*/ 37 w 38"/>
                <a:gd name="T11" fmla="*/ 0 h 39"/>
                <a:gd name="T12" fmla="*/ 0 60000 65536"/>
                <a:gd name="T13" fmla="*/ 0 60000 65536"/>
                <a:gd name="T14" fmla="*/ 0 60000 65536"/>
                <a:gd name="T15" fmla="*/ 0 60000 65536"/>
                <a:gd name="T16" fmla="*/ 0 60000 65536"/>
                <a:gd name="T17" fmla="*/ 0 60000 65536"/>
                <a:gd name="T18" fmla="*/ 0 w 38"/>
                <a:gd name="T19" fmla="*/ 0 h 39"/>
                <a:gd name="T20" fmla="*/ 38 w 38"/>
                <a:gd name="T21" fmla="*/ 39 h 39"/>
              </a:gdLst>
              <a:ahLst/>
              <a:cxnLst>
                <a:cxn ang="T12">
                  <a:pos x="T0" y="T1"/>
                </a:cxn>
                <a:cxn ang="T13">
                  <a:pos x="T2" y="T3"/>
                </a:cxn>
                <a:cxn ang="T14">
                  <a:pos x="T4" y="T5"/>
                </a:cxn>
                <a:cxn ang="T15">
                  <a:pos x="T6" y="T7"/>
                </a:cxn>
                <a:cxn ang="T16">
                  <a:pos x="T8" y="T9"/>
                </a:cxn>
                <a:cxn ang="T17">
                  <a:pos x="T10" y="T11"/>
                </a:cxn>
              </a:cxnLst>
              <a:rect l="T18" t="T19" r="T20" b="T21"/>
              <a:pathLst>
                <a:path w="38" h="39">
                  <a:moveTo>
                    <a:pt x="37" y="0"/>
                  </a:moveTo>
                  <a:lnTo>
                    <a:pt x="33" y="13"/>
                  </a:lnTo>
                  <a:lnTo>
                    <a:pt x="25" y="25"/>
                  </a:lnTo>
                  <a:lnTo>
                    <a:pt x="0" y="38"/>
                  </a:lnTo>
                  <a:lnTo>
                    <a:pt x="0" y="0"/>
                  </a:lnTo>
                  <a:lnTo>
                    <a:pt x="37" y="0"/>
                  </a:lnTo>
                </a:path>
              </a:pathLst>
            </a:custGeom>
            <a:noFill/>
            <a:ln w="12700" cap="rnd">
              <a:solidFill>
                <a:schemeClr val="tx1"/>
              </a:solidFill>
              <a:round/>
              <a:headEnd type="none" w="sm" len="sm"/>
              <a:tailEnd type="none" w="sm" len="sm"/>
            </a:ln>
          </p:spPr>
          <p:txBody>
            <a:bodyPr/>
            <a:lstStyle/>
            <a:p>
              <a:endParaRPr lang="en-US"/>
            </a:p>
          </p:txBody>
        </p:sp>
        <p:sp>
          <p:nvSpPr>
            <p:cNvPr id="32" name="Freeform 34"/>
            <p:cNvSpPr>
              <a:spLocks/>
            </p:cNvSpPr>
            <p:nvPr/>
          </p:nvSpPr>
          <p:spPr bwMode="auto">
            <a:xfrm>
              <a:off x="470" y="439"/>
              <a:ext cx="49" cy="50"/>
            </a:xfrm>
            <a:custGeom>
              <a:avLst/>
              <a:gdLst>
                <a:gd name="T0" fmla="*/ 48 w 49"/>
                <a:gd name="T1" fmla="*/ 0 h 50"/>
                <a:gd name="T2" fmla="*/ 43 w 49"/>
                <a:gd name="T3" fmla="*/ 20 h 50"/>
                <a:gd name="T4" fmla="*/ 33 w 49"/>
                <a:gd name="T5" fmla="*/ 34 h 50"/>
                <a:gd name="T6" fmla="*/ 0 w 49"/>
                <a:gd name="T7" fmla="*/ 49 h 50"/>
                <a:gd name="T8" fmla="*/ 0 60000 65536"/>
                <a:gd name="T9" fmla="*/ 0 60000 65536"/>
                <a:gd name="T10" fmla="*/ 0 60000 65536"/>
                <a:gd name="T11" fmla="*/ 0 60000 65536"/>
                <a:gd name="T12" fmla="*/ 0 w 49"/>
                <a:gd name="T13" fmla="*/ 0 h 50"/>
                <a:gd name="T14" fmla="*/ 49 w 49"/>
                <a:gd name="T15" fmla="*/ 50 h 50"/>
              </a:gdLst>
              <a:ahLst/>
              <a:cxnLst>
                <a:cxn ang="T8">
                  <a:pos x="T0" y="T1"/>
                </a:cxn>
                <a:cxn ang="T9">
                  <a:pos x="T2" y="T3"/>
                </a:cxn>
                <a:cxn ang="T10">
                  <a:pos x="T4" y="T5"/>
                </a:cxn>
                <a:cxn ang="T11">
                  <a:pos x="T6" y="T7"/>
                </a:cxn>
              </a:cxnLst>
              <a:rect l="T12" t="T13" r="T14" b="T15"/>
              <a:pathLst>
                <a:path w="49" h="50">
                  <a:moveTo>
                    <a:pt x="48" y="0"/>
                  </a:moveTo>
                  <a:lnTo>
                    <a:pt x="43" y="20"/>
                  </a:lnTo>
                  <a:lnTo>
                    <a:pt x="33" y="34"/>
                  </a:lnTo>
                  <a:lnTo>
                    <a:pt x="0" y="49"/>
                  </a:lnTo>
                </a:path>
              </a:pathLst>
            </a:custGeom>
            <a:noFill/>
            <a:ln w="12700" cap="rnd">
              <a:solidFill>
                <a:schemeClr val="tx1"/>
              </a:solidFill>
              <a:round/>
              <a:headEnd type="none" w="sm" len="sm"/>
              <a:tailEnd type="none" w="sm" len="sm"/>
            </a:ln>
          </p:spPr>
          <p:txBody>
            <a:bodyPr/>
            <a:lstStyle/>
            <a:p>
              <a:endParaRPr lang="en-US"/>
            </a:p>
          </p:txBody>
        </p:sp>
        <p:sp>
          <p:nvSpPr>
            <p:cNvPr id="33" name="Freeform 35"/>
            <p:cNvSpPr>
              <a:spLocks/>
            </p:cNvSpPr>
            <p:nvPr/>
          </p:nvSpPr>
          <p:spPr bwMode="auto">
            <a:xfrm>
              <a:off x="437" y="483"/>
              <a:ext cx="20" cy="83"/>
            </a:xfrm>
            <a:custGeom>
              <a:avLst/>
              <a:gdLst>
                <a:gd name="T0" fmla="*/ 0 w 20"/>
                <a:gd name="T1" fmla="*/ 0 h 83"/>
                <a:gd name="T2" fmla="*/ 19 w 20"/>
                <a:gd name="T3" fmla="*/ 48 h 83"/>
                <a:gd name="T4" fmla="*/ 19 w 20"/>
                <a:gd name="T5" fmla="*/ 67 h 83"/>
                <a:gd name="T6" fmla="*/ 10 w 20"/>
                <a:gd name="T7" fmla="*/ 82 h 83"/>
                <a:gd name="T8" fmla="*/ 0 60000 65536"/>
                <a:gd name="T9" fmla="*/ 0 60000 65536"/>
                <a:gd name="T10" fmla="*/ 0 60000 65536"/>
                <a:gd name="T11" fmla="*/ 0 60000 65536"/>
                <a:gd name="T12" fmla="*/ 0 w 20"/>
                <a:gd name="T13" fmla="*/ 0 h 83"/>
                <a:gd name="T14" fmla="*/ 20 w 20"/>
                <a:gd name="T15" fmla="*/ 83 h 83"/>
              </a:gdLst>
              <a:ahLst/>
              <a:cxnLst>
                <a:cxn ang="T8">
                  <a:pos x="T0" y="T1"/>
                </a:cxn>
                <a:cxn ang="T9">
                  <a:pos x="T2" y="T3"/>
                </a:cxn>
                <a:cxn ang="T10">
                  <a:pos x="T4" y="T5"/>
                </a:cxn>
                <a:cxn ang="T11">
                  <a:pos x="T6" y="T7"/>
                </a:cxn>
              </a:cxnLst>
              <a:rect l="T12" t="T13" r="T14" b="T15"/>
              <a:pathLst>
                <a:path w="20" h="83">
                  <a:moveTo>
                    <a:pt x="0" y="0"/>
                  </a:moveTo>
                  <a:lnTo>
                    <a:pt x="19" y="48"/>
                  </a:lnTo>
                  <a:lnTo>
                    <a:pt x="19" y="67"/>
                  </a:lnTo>
                  <a:lnTo>
                    <a:pt x="10" y="82"/>
                  </a:lnTo>
                </a:path>
              </a:pathLst>
            </a:custGeom>
            <a:noFill/>
            <a:ln w="12700" cap="rnd">
              <a:solidFill>
                <a:schemeClr val="tx1"/>
              </a:solidFill>
              <a:round/>
              <a:headEnd type="none" w="sm" len="sm"/>
              <a:tailEnd type="none" w="sm" len="sm"/>
            </a:ln>
          </p:spPr>
          <p:txBody>
            <a:bodyPr/>
            <a:lstStyle/>
            <a:p>
              <a:endParaRPr lang="en-US"/>
            </a:p>
          </p:txBody>
        </p:sp>
        <p:sp>
          <p:nvSpPr>
            <p:cNvPr id="34" name="Freeform 36"/>
            <p:cNvSpPr>
              <a:spLocks/>
            </p:cNvSpPr>
            <p:nvPr/>
          </p:nvSpPr>
          <p:spPr bwMode="auto">
            <a:xfrm>
              <a:off x="413" y="430"/>
              <a:ext cx="38" cy="43"/>
            </a:xfrm>
            <a:custGeom>
              <a:avLst/>
              <a:gdLst>
                <a:gd name="T0" fmla="*/ 37 w 38"/>
                <a:gd name="T1" fmla="*/ 42 h 43"/>
                <a:gd name="T2" fmla="*/ 13 w 38"/>
                <a:gd name="T3" fmla="*/ 29 h 43"/>
                <a:gd name="T4" fmla="*/ 4 w 38"/>
                <a:gd name="T5" fmla="*/ 17 h 43"/>
                <a:gd name="T6" fmla="*/ 0 w 38"/>
                <a:gd name="T7" fmla="*/ 0 h 43"/>
                <a:gd name="T8" fmla="*/ 37 w 38"/>
                <a:gd name="T9" fmla="*/ 0 h 43"/>
                <a:gd name="T10" fmla="*/ 37 w 38"/>
                <a:gd name="T11" fmla="*/ 42 h 43"/>
                <a:gd name="T12" fmla="*/ 0 60000 65536"/>
                <a:gd name="T13" fmla="*/ 0 60000 65536"/>
                <a:gd name="T14" fmla="*/ 0 60000 65536"/>
                <a:gd name="T15" fmla="*/ 0 60000 65536"/>
                <a:gd name="T16" fmla="*/ 0 60000 65536"/>
                <a:gd name="T17" fmla="*/ 0 60000 65536"/>
                <a:gd name="T18" fmla="*/ 0 w 38"/>
                <a:gd name="T19" fmla="*/ 0 h 43"/>
                <a:gd name="T20" fmla="*/ 38 w 38"/>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38" h="43">
                  <a:moveTo>
                    <a:pt x="37" y="42"/>
                  </a:moveTo>
                  <a:lnTo>
                    <a:pt x="13" y="29"/>
                  </a:lnTo>
                  <a:lnTo>
                    <a:pt x="4" y="17"/>
                  </a:lnTo>
                  <a:lnTo>
                    <a:pt x="0" y="0"/>
                  </a:lnTo>
                  <a:lnTo>
                    <a:pt x="37" y="0"/>
                  </a:lnTo>
                  <a:lnTo>
                    <a:pt x="37" y="42"/>
                  </a:lnTo>
                </a:path>
              </a:pathLst>
            </a:custGeom>
            <a:noFill/>
            <a:ln w="12700" cap="rnd">
              <a:solidFill>
                <a:schemeClr val="tx1"/>
              </a:solidFill>
              <a:round/>
              <a:headEnd type="none" w="sm" len="sm"/>
              <a:tailEnd type="none" w="sm" len="sm"/>
            </a:ln>
          </p:spPr>
          <p:txBody>
            <a:bodyPr/>
            <a:lstStyle/>
            <a:p>
              <a:endParaRPr lang="en-US"/>
            </a:p>
          </p:txBody>
        </p:sp>
        <p:sp>
          <p:nvSpPr>
            <p:cNvPr id="35" name="Freeform 37"/>
            <p:cNvSpPr>
              <a:spLocks/>
            </p:cNvSpPr>
            <p:nvPr/>
          </p:nvSpPr>
          <p:spPr bwMode="auto">
            <a:xfrm>
              <a:off x="470" y="483"/>
              <a:ext cx="20" cy="83"/>
            </a:xfrm>
            <a:custGeom>
              <a:avLst/>
              <a:gdLst>
                <a:gd name="T0" fmla="*/ 14 w 20"/>
                <a:gd name="T1" fmla="*/ 82 h 83"/>
                <a:gd name="T2" fmla="*/ 5 w 20"/>
                <a:gd name="T3" fmla="*/ 72 h 83"/>
                <a:gd name="T4" fmla="*/ 0 w 20"/>
                <a:gd name="T5" fmla="*/ 53 h 83"/>
                <a:gd name="T6" fmla="*/ 19 w 20"/>
                <a:gd name="T7" fmla="*/ 0 h 83"/>
                <a:gd name="T8" fmla="*/ 0 60000 65536"/>
                <a:gd name="T9" fmla="*/ 0 60000 65536"/>
                <a:gd name="T10" fmla="*/ 0 60000 65536"/>
                <a:gd name="T11" fmla="*/ 0 60000 65536"/>
                <a:gd name="T12" fmla="*/ 0 w 20"/>
                <a:gd name="T13" fmla="*/ 0 h 83"/>
                <a:gd name="T14" fmla="*/ 20 w 20"/>
                <a:gd name="T15" fmla="*/ 83 h 83"/>
              </a:gdLst>
              <a:ahLst/>
              <a:cxnLst>
                <a:cxn ang="T8">
                  <a:pos x="T0" y="T1"/>
                </a:cxn>
                <a:cxn ang="T9">
                  <a:pos x="T2" y="T3"/>
                </a:cxn>
                <a:cxn ang="T10">
                  <a:pos x="T4" y="T5"/>
                </a:cxn>
                <a:cxn ang="T11">
                  <a:pos x="T6" y="T7"/>
                </a:cxn>
              </a:cxnLst>
              <a:rect l="T12" t="T13" r="T14" b="T15"/>
              <a:pathLst>
                <a:path w="20" h="83">
                  <a:moveTo>
                    <a:pt x="14" y="82"/>
                  </a:moveTo>
                  <a:lnTo>
                    <a:pt x="5" y="72"/>
                  </a:lnTo>
                  <a:lnTo>
                    <a:pt x="0" y="53"/>
                  </a:lnTo>
                  <a:lnTo>
                    <a:pt x="19" y="0"/>
                  </a:lnTo>
                </a:path>
              </a:pathLst>
            </a:custGeom>
            <a:noFill/>
            <a:ln w="12700" cap="rnd">
              <a:solidFill>
                <a:schemeClr val="tx1"/>
              </a:solidFill>
              <a:round/>
              <a:headEnd type="none" w="sm" len="sm"/>
              <a:tailEnd type="none" w="sm" len="sm"/>
            </a:ln>
          </p:spPr>
          <p:txBody>
            <a:bodyPr/>
            <a:lstStyle/>
            <a:p>
              <a:endParaRPr lang="en-US"/>
            </a:p>
          </p:txBody>
        </p:sp>
        <p:sp>
          <p:nvSpPr>
            <p:cNvPr id="36" name="Freeform 38"/>
            <p:cNvSpPr>
              <a:spLocks/>
            </p:cNvSpPr>
            <p:nvPr/>
          </p:nvSpPr>
          <p:spPr bwMode="auto">
            <a:xfrm>
              <a:off x="461" y="492"/>
              <a:ext cx="17" cy="58"/>
            </a:xfrm>
            <a:custGeom>
              <a:avLst/>
              <a:gdLst>
                <a:gd name="T0" fmla="*/ 0 w 17"/>
                <a:gd name="T1" fmla="*/ 0 h 58"/>
                <a:gd name="T2" fmla="*/ 16 w 17"/>
                <a:gd name="T3" fmla="*/ 0 h 58"/>
                <a:gd name="T4" fmla="*/ 16 w 17"/>
                <a:gd name="T5" fmla="*/ 57 h 58"/>
                <a:gd name="T6" fmla="*/ 0 w 17"/>
                <a:gd name="T7" fmla="*/ 57 h 58"/>
                <a:gd name="T8" fmla="*/ 0 w 17"/>
                <a:gd name="T9" fmla="*/ 0 h 58"/>
                <a:gd name="T10" fmla="*/ 0 60000 65536"/>
                <a:gd name="T11" fmla="*/ 0 60000 65536"/>
                <a:gd name="T12" fmla="*/ 0 60000 65536"/>
                <a:gd name="T13" fmla="*/ 0 60000 65536"/>
                <a:gd name="T14" fmla="*/ 0 60000 65536"/>
                <a:gd name="T15" fmla="*/ 0 w 17"/>
                <a:gd name="T16" fmla="*/ 0 h 58"/>
                <a:gd name="T17" fmla="*/ 17 w 17"/>
                <a:gd name="T18" fmla="*/ 58 h 58"/>
              </a:gdLst>
              <a:ahLst/>
              <a:cxnLst>
                <a:cxn ang="T10">
                  <a:pos x="T0" y="T1"/>
                </a:cxn>
                <a:cxn ang="T11">
                  <a:pos x="T2" y="T3"/>
                </a:cxn>
                <a:cxn ang="T12">
                  <a:pos x="T4" y="T5"/>
                </a:cxn>
                <a:cxn ang="T13">
                  <a:pos x="T6" y="T7"/>
                </a:cxn>
                <a:cxn ang="T14">
                  <a:pos x="T8" y="T9"/>
                </a:cxn>
              </a:cxnLst>
              <a:rect l="T15" t="T16" r="T17" b="T18"/>
              <a:pathLst>
                <a:path w="17" h="58">
                  <a:moveTo>
                    <a:pt x="0" y="0"/>
                  </a:moveTo>
                  <a:lnTo>
                    <a:pt x="16" y="0"/>
                  </a:lnTo>
                  <a:lnTo>
                    <a:pt x="16" y="57"/>
                  </a:lnTo>
                  <a:lnTo>
                    <a:pt x="0" y="57"/>
                  </a:lnTo>
                  <a:lnTo>
                    <a:pt x="0" y="0"/>
                  </a:lnTo>
                </a:path>
              </a:pathLst>
            </a:custGeom>
            <a:noFill/>
            <a:ln w="12700" cap="rnd">
              <a:solidFill>
                <a:schemeClr val="tx1"/>
              </a:solidFill>
              <a:round/>
              <a:headEnd type="none" w="sm" len="sm"/>
              <a:tailEnd type="none" w="sm" len="sm"/>
            </a:ln>
          </p:spPr>
          <p:txBody>
            <a:bodyPr/>
            <a:lstStyle/>
            <a:p>
              <a:endParaRPr lang="en-US"/>
            </a:p>
          </p:txBody>
        </p:sp>
        <p:sp>
          <p:nvSpPr>
            <p:cNvPr id="37" name="Rectangle 39"/>
            <p:cNvSpPr>
              <a:spLocks noChangeArrowheads="1"/>
            </p:cNvSpPr>
            <p:nvPr/>
          </p:nvSpPr>
          <p:spPr bwMode="auto">
            <a:xfrm>
              <a:off x="465" y="496"/>
              <a:ext cx="0" cy="54"/>
            </a:xfrm>
            <a:prstGeom prst="rect">
              <a:avLst/>
            </a:prstGeom>
            <a:noFill/>
            <a:ln w="12700">
              <a:solidFill>
                <a:schemeClr val="tx1"/>
              </a:solidFill>
              <a:miter lim="800000"/>
              <a:headEnd/>
              <a:tailEnd/>
            </a:ln>
          </p:spPr>
          <p:txBody>
            <a:bodyPr wrap="none" anchor="ctr"/>
            <a:lstStyle/>
            <a:p>
              <a:endParaRPr lang="en-US"/>
            </a:p>
          </p:txBody>
        </p:sp>
        <p:sp>
          <p:nvSpPr>
            <p:cNvPr id="38" name="Line 40"/>
            <p:cNvSpPr>
              <a:spLocks noChangeShapeType="1"/>
            </p:cNvSpPr>
            <p:nvPr/>
          </p:nvSpPr>
          <p:spPr bwMode="auto">
            <a:xfrm>
              <a:off x="456" y="488"/>
              <a:ext cx="14" cy="0"/>
            </a:xfrm>
            <a:prstGeom prst="line">
              <a:avLst/>
            </a:prstGeom>
            <a:noFill/>
            <a:ln w="12700">
              <a:solidFill>
                <a:schemeClr val="tx1"/>
              </a:solidFill>
              <a:round/>
              <a:headEnd type="none" w="sm" len="sm"/>
              <a:tailEnd type="none" w="sm" len="sm"/>
            </a:ln>
          </p:spPr>
          <p:txBody>
            <a:bodyPr/>
            <a:lstStyle/>
            <a:p>
              <a:endParaRPr lang="en-US"/>
            </a:p>
          </p:txBody>
        </p:sp>
        <p:sp>
          <p:nvSpPr>
            <p:cNvPr id="39" name="Freeform 41"/>
            <p:cNvSpPr>
              <a:spLocks/>
            </p:cNvSpPr>
            <p:nvPr/>
          </p:nvSpPr>
          <p:spPr bwMode="auto">
            <a:xfrm>
              <a:off x="532" y="638"/>
              <a:ext cx="39" cy="39"/>
            </a:xfrm>
            <a:custGeom>
              <a:avLst/>
              <a:gdLst>
                <a:gd name="T0" fmla="*/ 38 w 39"/>
                <a:gd name="T1" fmla="*/ 0 h 39"/>
                <a:gd name="T2" fmla="*/ 23 w 39"/>
                <a:gd name="T3" fmla="*/ 29 h 39"/>
                <a:gd name="T4" fmla="*/ 14 w 39"/>
                <a:gd name="T5" fmla="*/ 38 h 39"/>
                <a:gd name="T6" fmla="*/ 0 w 39"/>
                <a:gd name="T7" fmla="*/ 38 h 39"/>
                <a:gd name="T8" fmla="*/ 0 60000 65536"/>
                <a:gd name="T9" fmla="*/ 0 60000 65536"/>
                <a:gd name="T10" fmla="*/ 0 60000 65536"/>
                <a:gd name="T11" fmla="*/ 0 60000 65536"/>
                <a:gd name="T12" fmla="*/ 0 w 39"/>
                <a:gd name="T13" fmla="*/ 0 h 39"/>
                <a:gd name="T14" fmla="*/ 39 w 39"/>
                <a:gd name="T15" fmla="*/ 39 h 39"/>
              </a:gdLst>
              <a:ahLst/>
              <a:cxnLst>
                <a:cxn ang="T8">
                  <a:pos x="T0" y="T1"/>
                </a:cxn>
                <a:cxn ang="T9">
                  <a:pos x="T2" y="T3"/>
                </a:cxn>
                <a:cxn ang="T10">
                  <a:pos x="T4" y="T5"/>
                </a:cxn>
                <a:cxn ang="T11">
                  <a:pos x="T6" y="T7"/>
                </a:cxn>
              </a:cxnLst>
              <a:rect l="T12" t="T13" r="T14" b="T15"/>
              <a:pathLst>
                <a:path w="39" h="39">
                  <a:moveTo>
                    <a:pt x="38" y="0"/>
                  </a:moveTo>
                  <a:lnTo>
                    <a:pt x="23" y="29"/>
                  </a:lnTo>
                  <a:lnTo>
                    <a:pt x="14" y="38"/>
                  </a:lnTo>
                  <a:lnTo>
                    <a:pt x="0" y="38"/>
                  </a:lnTo>
                </a:path>
              </a:pathLst>
            </a:custGeom>
            <a:noFill/>
            <a:ln w="12700" cap="rnd">
              <a:solidFill>
                <a:schemeClr val="tx1"/>
              </a:solidFill>
              <a:round/>
              <a:headEnd type="none" w="sm" len="sm"/>
              <a:tailEnd type="none" w="sm" len="sm"/>
            </a:ln>
          </p:spPr>
          <p:txBody>
            <a:bodyPr/>
            <a:lstStyle/>
            <a:p>
              <a:endParaRPr lang="en-US"/>
            </a:p>
          </p:txBody>
        </p:sp>
        <p:sp>
          <p:nvSpPr>
            <p:cNvPr id="40" name="Line 42"/>
            <p:cNvSpPr>
              <a:spLocks noChangeShapeType="1"/>
            </p:cNvSpPr>
            <p:nvPr/>
          </p:nvSpPr>
          <p:spPr bwMode="auto">
            <a:xfrm>
              <a:off x="428" y="425"/>
              <a:ext cx="66" cy="0"/>
            </a:xfrm>
            <a:prstGeom prst="line">
              <a:avLst/>
            </a:prstGeom>
            <a:noFill/>
            <a:ln w="12700">
              <a:solidFill>
                <a:schemeClr val="tx1"/>
              </a:solidFill>
              <a:round/>
              <a:headEnd type="none" w="sm" len="sm"/>
              <a:tailEnd type="none" w="sm" len="sm"/>
            </a:ln>
          </p:spPr>
          <p:txBody>
            <a:bodyPr/>
            <a:lstStyle/>
            <a:p>
              <a:endParaRPr lang="en-US"/>
            </a:p>
          </p:txBody>
        </p:sp>
        <p:sp>
          <p:nvSpPr>
            <p:cNvPr id="41" name="Line 43"/>
            <p:cNvSpPr>
              <a:spLocks noChangeShapeType="1"/>
            </p:cNvSpPr>
            <p:nvPr/>
          </p:nvSpPr>
          <p:spPr bwMode="auto">
            <a:xfrm>
              <a:off x="385" y="439"/>
              <a:ext cx="52" cy="0"/>
            </a:xfrm>
            <a:prstGeom prst="line">
              <a:avLst/>
            </a:prstGeom>
            <a:noFill/>
            <a:ln w="12700">
              <a:solidFill>
                <a:schemeClr val="tx1"/>
              </a:solidFill>
              <a:round/>
              <a:headEnd type="none" w="sm" len="sm"/>
              <a:tailEnd type="none" w="sm" len="sm"/>
            </a:ln>
          </p:spPr>
          <p:txBody>
            <a:bodyPr/>
            <a:lstStyle/>
            <a:p>
              <a:endParaRPr lang="en-US"/>
            </a:p>
          </p:txBody>
        </p:sp>
        <p:sp>
          <p:nvSpPr>
            <p:cNvPr id="42" name="Line 44"/>
            <p:cNvSpPr>
              <a:spLocks noChangeShapeType="1"/>
            </p:cNvSpPr>
            <p:nvPr/>
          </p:nvSpPr>
          <p:spPr bwMode="auto">
            <a:xfrm>
              <a:off x="484" y="439"/>
              <a:ext cx="57" cy="0"/>
            </a:xfrm>
            <a:prstGeom prst="line">
              <a:avLst/>
            </a:prstGeom>
            <a:noFill/>
            <a:ln w="12700">
              <a:solidFill>
                <a:schemeClr val="tx1"/>
              </a:solidFill>
              <a:round/>
              <a:headEnd type="none" w="sm" len="sm"/>
              <a:tailEnd type="none" w="sm" len="sm"/>
            </a:ln>
          </p:spPr>
          <p:txBody>
            <a:bodyPr/>
            <a:lstStyle/>
            <a:p>
              <a:endParaRPr lang="en-US"/>
            </a:p>
          </p:txBody>
        </p:sp>
        <p:sp>
          <p:nvSpPr>
            <p:cNvPr id="43" name="Freeform 45"/>
            <p:cNvSpPr>
              <a:spLocks/>
            </p:cNvSpPr>
            <p:nvPr/>
          </p:nvSpPr>
          <p:spPr bwMode="auto">
            <a:xfrm>
              <a:off x="409" y="439"/>
              <a:ext cx="48" cy="50"/>
            </a:xfrm>
            <a:custGeom>
              <a:avLst/>
              <a:gdLst>
                <a:gd name="T0" fmla="*/ 0 w 48"/>
                <a:gd name="T1" fmla="*/ 0 h 50"/>
                <a:gd name="T2" fmla="*/ 0 w 48"/>
                <a:gd name="T3" fmla="*/ 20 h 50"/>
                <a:gd name="T4" fmla="*/ 14 w 48"/>
                <a:gd name="T5" fmla="*/ 34 h 50"/>
                <a:gd name="T6" fmla="*/ 47 w 48"/>
                <a:gd name="T7" fmla="*/ 49 h 50"/>
                <a:gd name="T8" fmla="*/ 0 60000 65536"/>
                <a:gd name="T9" fmla="*/ 0 60000 65536"/>
                <a:gd name="T10" fmla="*/ 0 60000 65536"/>
                <a:gd name="T11" fmla="*/ 0 60000 65536"/>
                <a:gd name="T12" fmla="*/ 0 w 48"/>
                <a:gd name="T13" fmla="*/ 0 h 50"/>
                <a:gd name="T14" fmla="*/ 48 w 48"/>
                <a:gd name="T15" fmla="*/ 50 h 50"/>
              </a:gdLst>
              <a:ahLst/>
              <a:cxnLst>
                <a:cxn ang="T8">
                  <a:pos x="T0" y="T1"/>
                </a:cxn>
                <a:cxn ang="T9">
                  <a:pos x="T2" y="T3"/>
                </a:cxn>
                <a:cxn ang="T10">
                  <a:pos x="T4" y="T5"/>
                </a:cxn>
                <a:cxn ang="T11">
                  <a:pos x="T6" y="T7"/>
                </a:cxn>
              </a:cxnLst>
              <a:rect l="T12" t="T13" r="T14" b="T15"/>
              <a:pathLst>
                <a:path w="48" h="50">
                  <a:moveTo>
                    <a:pt x="0" y="0"/>
                  </a:moveTo>
                  <a:lnTo>
                    <a:pt x="0" y="20"/>
                  </a:lnTo>
                  <a:lnTo>
                    <a:pt x="14" y="34"/>
                  </a:lnTo>
                  <a:lnTo>
                    <a:pt x="47" y="49"/>
                  </a:lnTo>
                </a:path>
              </a:pathLst>
            </a:custGeom>
            <a:noFill/>
            <a:ln w="12700" cap="rnd">
              <a:solidFill>
                <a:schemeClr val="tx1"/>
              </a:solidFill>
              <a:round/>
              <a:headEnd type="none" w="sm" len="sm"/>
              <a:tailEnd type="none" w="sm" len="sm"/>
            </a:ln>
          </p:spPr>
          <p:txBody>
            <a:bodyPr/>
            <a:lstStyle/>
            <a:p>
              <a:endParaRPr lang="en-US"/>
            </a:p>
          </p:txBody>
        </p:sp>
        <p:sp>
          <p:nvSpPr>
            <p:cNvPr id="44" name="Line 46"/>
            <p:cNvSpPr>
              <a:spLocks noChangeShapeType="1"/>
            </p:cNvSpPr>
            <p:nvPr/>
          </p:nvSpPr>
          <p:spPr bwMode="auto">
            <a:xfrm>
              <a:off x="432" y="425"/>
              <a:ext cx="0" cy="14"/>
            </a:xfrm>
            <a:prstGeom prst="line">
              <a:avLst/>
            </a:prstGeom>
            <a:noFill/>
            <a:ln w="12700">
              <a:solidFill>
                <a:schemeClr val="tx1"/>
              </a:solidFill>
              <a:round/>
              <a:headEnd type="none" w="sm" len="sm"/>
              <a:tailEnd type="none" w="sm" len="sm"/>
            </a:ln>
          </p:spPr>
          <p:txBody>
            <a:bodyPr/>
            <a:lstStyle/>
            <a:p>
              <a:endParaRPr lang="en-US"/>
            </a:p>
          </p:txBody>
        </p:sp>
        <p:sp>
          <p:nvSpPr>
            <p:cNvPr id="45" name="Line 47"/>
            <p:cNvSpPr>
              <a:spLocks noChangeShapeType="1"/>
            </p:cNvSpPr>
            <p:nvPr/>
          </p:nvSpPr>
          <p:spPr bwMode="auto">
            <a:xfrm>
              <a:off x="489" y="430"/>
              <a:ext cx="0" cy="9"/>
            </a:xfrm>
            <a:prstGeom prst="line">
              <a:avLst/>
            </a:prstGeom>
            <a:noFill/>
            <a:ln w="12700">
              <a:solidFill>
                <a:schemeClr val="tx1"/>
              </a:solidFill>
              <a:round/>
              <a:headEnd type="none" w="sm" len="sm"/>
              <a:tailEnd type="none" w="sm" len="sm"/>
            </a:ln>
          </p:spPr>
          <p:txBody>
            <a:bodyPr/>
            <a:lstStyle/>
            <a:p>
              <a:endParaRPr lang="en-US"/>
            </a:p>
          </p:txBody>
        </p:sp>
        <p:sp>
          <p:nvSpPr>
            <p:cNvPr id="46" name="Oval 48"/>
            <p:cNvSpPr>
              <a:spLocks noChangeArrowheads="1"/>
            </p:cNvSpPr>
            <p:nvPr/>
          </p:nvSpPr>
          <p:spPr bwMode="auto">
            <a:xfrm>
              <a:off x="663" y="337"/>
              <a:ext cx="62" cy="68"/>
            </a:xfrm>
            <a:prstGeom prst="ellipse">
              <a:avLst/>
            </a:prstGeom>
            <a:noFill/>
            <a:ln w="12700">
              <a:solidFill>
                <a:schemeClr val="tx1"/>
              </a:solidFill>
              <a:round/>
              <a:headEnd/>
              <a:tailEnd/>
            </a:ln>
          </p:spPr>
          <p:txBody>
            <a:bodyPr wrap="none" anchor="ctr"/>
            <a:lstStyle/>
            <a:p>
              <a:endParaRPr lang="en-US"/>
            </a:p>
          </p:txBody>
        </p:sp>
        <p:sp>
          <p:nvSpPr>
            <p:cNvPr id="47" name="Oval 49"/>
            <p:cNvSpPr>
              <a:spLocks noChangeArrowheads="1"/>
            </p:cNvSpPr>
            <p:nvPr/>
          </p:nvSpPr>
          <p:spPr bwMode="auto">
            <a:xfrm>
              <a:off x="659" y="332"/>
              <a:ext cx="71" cy="78"/>
            </a:xfrm>
            <a:prstGeom prst="ellipse">
              <a:avLst/>
            </a:prstGeom>
            <a:noFill/>
            <a:ln w="12700">
              <a:solidFill>
                <a:schemeClr val="tx1"/>
              </a:solidFill>
              <a:round/>
              <a:headEnd/>
              <a:tailEnd/>
            </a:ln>
          </p:spPr>
          <p:txBody>
            <a:bodyPr wrap="none" anchor="ctr"/>
            <a:lstStyle/>
            <a:p>
              <a:endParaRPr lang="en-US"/>
            </a:p>
          </p:txBody>
        </p:sp>
        <p:sp>
          <p:nvSpPr>
            <p:cNvPr id="48" name="Freeform 50"/>
            <p:cNvSpPr>
              <a:spLocks/>
            </p:cNvSpPr>
            <p:nvPr/>
          </p:nvSpPr>
          <p:spPr bwMode="auto">
            <a:xfrm>
              <a:off x="773" y="425"/>
              <a:ext cx="18" cy="24"/>
            </a:xfrm>
            <a:custGeom>
              <a:avLst/>
              <a:gdLst>
                <a:gd name="T0" fmla="*/ 0 w 18"/>
                <a:gd name="T1" fmla="*/ 0 h 24"/>
                <a:gd name="T2" fmla="*/ 10 w 18"/>
                <a:gd name="T3" fmla="*/ 7 h 24"/>
                <a:gd name="T4" fmla="*/ 17 w 18"/>
                <a:gd name="T5" fmla="*/ 23 h 24"/>
                <a:gd name="T6" fmla="*/ 0 w 18"/>
                <a:gd name="T7" fmla="*/ 23 h 24"/>
                <a:gd name="T8" fmla="*/ 0 w 18"/>
                <a:gd name="T9" fmla="*/ 0 h 24"/>
                <a:gd name="T10" fmla="*/ 0 60000 65536"/>
                <a:gd name="T11" fmla="*/ 0 60000 65536"/>
                <a:gd name="T12" fmla="*/ 0 60000 65536"/>
                <a:gd name="T13" fmla="*/ 0 60000 65536"/>
                <a:gd name="T14" fmla="*/ 0 60000 65536"/>
                <a:gd name="T15" fmla="*/ 0 w 18"/>
                <a:gd name="T16" fmla="*/ 0 h 24"/>
                <a:gd name="T17" fmla="*/ 18 w 18"/>
                <a:gd name="T18" fmla="*/ 24 h 24"/>
              </a:gdLst>
              <a:ahLst/>
              <a:cxnLst>
                <a:cxn ang="T10">
                  <a:pos x="T0" y="T1"/>
                </a:cxn>
                <a:cxn ang="T11">
                  <a:pos x="T2" y="T3"/>
                </a:cxn>
                <a:cxn ang="T12">
                  <a:pos x="T4" y="T5"/>
                </a:cxn>
                <a:cxn ang="T13">
                  <a:pos x="T6" y="T7"/>
                </a:cxn>
                <a:cxn ang="T14">
                  <a:pos x="T8" y="T9"/>
                </a:cxn>
              </a:cxnLst>
              <a:rect l="T15" t="T16" r="T17" b="T18"/>
              <a:pathLst>
                <a:path w="18" h="24">
                  <a:moveTo>
                    <a:pt x="0" y="0"/>
                  </a:moveTo>
                  <a:lnTo>
                    <a:pt x="10" y="7"/>
                  </a:lnTo>
                  <a:lnTo>
                    <a:pt x="17" y="23"/>
                  </a:lnTo>
                  <a:lnTo>
                    <a:pt x="0" y="23"/>
                  </a:lnTo>
                  <a:lnTo>
                    <a:pt x="0" y="0"/>
                  </a:lnTo>
                </a:path>
              </a:pathLst>
            </a:custGeom>
            <a:noFill/>
            <a:ln w="12700" cap="rnd">
              <a:solidFill>
                <a:schemeClr val="tx1"/>
              </a:solidFill>
              <a:round/>
              <a:headEnd type="none" w="sm" len="sm"/>
              <a:tailEnd type="none" w="sm" len="sm"/>
            </a:ln>
          </p:spPr>
          <p:txBody>
            <a:bodyPr/>
            <a:lstStyle/>
            <a:p>
              <a:endParaRPr lang="en-US"/>
            </a:p>
          </p:txBody>
        </p:sp>
        <p:sp>
          <p:nvSpPr>
            <p:cNvPr id="49" name="Freeform 51"/>
            <p:cNvSpPr>
              <a:spLocks/>
            </p:cNvSpPr>
            <p:nvPr/>
          </p:nvSpPr>
          <p:spPr bwMode="auto">
            <a:xfrm>
              <a:off x="763" y="425"/>
              <a:ext cx="34" cy="35"/>
            </a:xfrm>
            <a:custGeom>
              <a:avLst/>
              <a:gdLst>
                <a:gd name="T0" fmla="*/ 0 w 34"/>
                <a:gd name="T1" fmla="*/ 0 h 35"/>
                <a:gd name="T2" fmla="*/ 24 w 34"/>
                <a:gd name="T3" fmla="*/ 9 h 35"/>
                <a:gd name="T4" fmla="*/ 33 w 34"/>
                <a:gd name="T5" fmla="*/ 34 h 35"/>
                <a:gd name="T6" fmla="*/ 0 60000 65536"/>
                <a:gd name="T7" fmla="*/ 0 60000 65536"/>
                <a:gd name="T8" fmla="*/ 0 60000 65536"/>
                <a:gd name="T9" fmla="*/ 0 w 34"/>
                <a:gd name="T10" fmla="*/ 0 h 35"/>
                <a:gd name="T11" fmla="*/ 34 w 34"/>
                <a:gd name="T12" fmla="*/ 35 h 35"/>
              </a:gdLst>
              <a:ahLst/>
              <a:cxnLst>
                <a:cxn ang="T6">
                  <a:pos x="T0" y="T1"/>
                </a:cxn>
                <a:cxn ang="T7">
                  <a:pos x="T2" y="T3"/>
                </a:cxn>
                <a:cxn ang="T8">
                  <a:pos x="T4" y="T5"/>
                </a:cxn>
              </a:cxnLst>
              <a:rect l="T9" t="T10" r="T11" b="T12"/>
              <a:pathLst>
                <a:path w="34" h="35">
                  <a:moveTo>
                    <a:pt x="0" y="0"/>
                  </a:moveTo>
                  <a:lnTo>
                    <a:pt x="24" y="9"/>
                  </a:lnTo>
                  <a:lnTo>
                    <a:pt x="33" y="34"/>
                  </a:lnTo>
                </a:path>
              </a:pathLst>
            </a:custGeom>
            <a:noFill/>
            <a:ln w="12700" cap="rnd">
              <a:solidFill>
                <a:schemeClr val="tx1"/>
              </a:solidFill>
              <a:round/>
              <a:headEnd type="none" w="sm" len="sm"/>
              <a:tailEnd type="none" w="sm" len="sm"/>
            </a:ln>
          </p:spPr>
          <p:txBody>
            <a:bodyPr/>
            <a:lstStyle/>
            <a:p>
              <a:endParaRPr lang="en-US"/>
            </a:p>
          </p:txBody>
        </p:sp>
        <p:sp>
          <p:nvSpPr>
            <p:cNvPr id="50" name="Freeform 52"/>
            <p:cNvSpPr>
              <a:spLocks/>
            </p:cNvSpPr>
            <p:nvPr/>
          </p:nvSpPr>
          <p:spPr bwMode="auto">
            <a:xfrm>
              <a:off x="598" y="425"/>
              <a:ext cx="19" cy="24"/>
            </a:xfrm>
            <a:custGeom>
              <a:avLst/>
              <a:gdLst>
                <a:gd name="T0" fmla="*/ 0 w 19"/>
                <a:gd name="T1" fmla="*/ 23 h 24"/>
                <a:gd name="T2" fmla="*/ 4 w 19"/>
                <a:gd name="T3" fmla="*/ 7 h 24"/>
                <a:gd name="T4" fmla="*/ 18 w 19"/>
                <a:gd name="T5" fmla="*/ 0 h 24"/>
                <a:gd name="T6" fmla="*/ 18 w 19"/>
                <a:gd name="T7" fmla="*/ 23 h 24"/>
                <a:gd name="T8" fmla="*/ 0 w 19"/>
                <a:gd name="T9" fmla="*/ 23 h 24"/>
                <a:gd name="T10" fmla="*/ 0 60000 65536"/>
                <a:gd name="T11" fmla="*/ 0 60000 65536"/>
                <a:gd name="T12" fmla="*/ 0 60000 65536"/>
                <a:gd name="T13" fmla="*/ 0 60000 65536"/>
                <a:gd name="T14" fmla="*/ 0 60000 65536"/>
                <a:gd name="T15" fmla="*/ 0 w 19"/>
                <a:gd name="T16" fmla="*/ 0 h 24"/>
                <a:gd name="T17" fmla="*/ 19 w 19"/>
                <a:gd name="T18" fmla="*/ 24 h 24"/>
              </a:gdLst>
              <a:ahLst/>
              <a:cxnLst>
                <a:cxn ang="T10">
                  <a:pos x="T0" y="T1"/>
                </a:cxn>
                <a:cxn ang="T11">
                  <a:pos x="T2" y="T3"/>
                </a:cxn>
                <a:cxn ang="T12">
                  <a:pos x="T4" y="T5"/>
                </a:cxn>
                <a:cxn ang="T13">
                  <a:pos x="T6" y="T7"/>
                </a:cxn>
                <a:cxn ang="T14">
                  <a:pos x="T8" y="T9"/>
                </a:cxn>
              </a:cxnLst>
              <a:rect l="T15" t="T16" r="T17" b="T18"/>
              <a:pathLst>
                <a:path w="19" h="24">
                  <a:moveTo>
                    <a:pt x="0" y="23"/>
                  </a:moveTo>
                  <a:lnTo>
                    <a:pt x="4" y="7"/>
                  </a:lnTo>
                  <a:lnTo>
                    <a:pt x="18" y="0"/>
                  </a:lnTo>
                  <a:lnTo>
                    <a:pt x="18" y="23"/>
                  </a:lnTo>
                  <a:lnTo>
                    <a:pt x="0" y="23"/>
                  </a:lnTo>
                </a:path>
              </a:pathLst>
            </a:custGeom>
            <a:noFill/>
            <a:ln w="12700" cap="rnd">
              <a:solidFill>
                <a:schemeClr val="tx1"/>
              </a:solidFill>
              <a:round/>
              <a:headEnd type="none" w="sm" len="sm"/>
              <a:tailEnd type="none" w="sm" len="sm"/>
            </a:ln>
          </p:spPr>
          <p:txBody>
            <a:bodyPr/>
            <a:lstStyle/>
            <a:p>
              <a:endParaRPr lang="en-US"/>
            </a:p>
          </p:txBody>
        </p:sp>
        <p:sp>
          <p:nvSpPr>
            <p:cNvPr id="51" name="Freeform 53"/>
            <p:cNvSpPr>
              <a:spLocks/>
            </p:cNvSpPr>
            <p:nvPr/>
          </p:nvSpPr>
          <p:spPr bwMode="auto">
            <a:xfrm>
              <a:off x="603" y="425"/>
              <a:ext cx="29" cy="35"/>
            </a:xfrm>
            <a:custGeom>
              <a:avLst/>
              <a:gdLst>
                <a:gd name="T0" fmla="*/ 0 w 29"/>
                <a:gd name="T1" fmla="*/ 34 h 35"/>
                <a:gd name="T2" fmla="*/ 9 w 29"/>
                <a:gd name="T3" fmla="*/ 9 h 35"/>
                <a:gd name="T4" fmla="*/ 28 w 29"/>
                <a:gd name="T5" fmla="*/ 0 h 35"/>
                <a:gd name="T6" fmla="*/ 0 60000 65536"/>
                <a:gd name="T7" fmla="*/ 0 60000 65536"/>
                <a:gd name="T8" fmla="*/ 0 60000 65536"/>
                <a:gd name="T9" fmla="*/ 0 w 29"/>
                <a:gd name="T10" fmla="*/ 0 h 35"/>
                <a:gd name="T11" fmla="*/ 29 w 29"/>
                <a:gd name="T12" fmla="*/ 35 h 35"/>
              </a:gdLst>
              <a:ahLst/>
              <a:cxnLst>
                <a:cxn ang="T6">
                  <a:pos x="T0" y="T1"/>
                </a:cxn>
                <a:cxn ang="T7">
                  <a:pos x="T2" y="T3"/>
                </a:cxn>
                <a:cxn ang="T8">
                  <a:pos x="T4" y="T5"/>
                </a:cxn>
              </a:cxnLst>
              <a:rect l="T9" t="T10" r="T11" b="T12"/>
              <a:pathLst>
                <a:path w="29" h="35">
                  <a:moveTo>
                    <a:pt x="0" y="34"/>
                  </a:moveTo>
                  <a:lnTo>
                    <a:pt x="9" y="9"/>
                  </a:lnTo>
                  <a:lnTo>
                    <a:pt x="28" y="0"/>
                  </a:lnTo>
                </a:path>
              </a:pathLst>
            </a:custGeom>
            <a:noFill/>
            <a:ln w="12700" cap="rnd">
              <a:solidFill>
                <a:schemeClr val="tx1"/>
              </a:solidFill>
              <a:round/>
              <a:headEnd type="none" w="sm" len="sm"/>
              <a:tailEnd type="none" w="sm" len="sm"/>
            </a:ln>
          </p:spPr>
          <p:txBody>
            <a:bodyPr/>
            <a:lstStyle/>
            <a:p>
              <a:endParaRPr lang="en-US"/>
            </a:p>
          </p:txBody>
        </p:sp>
        <p:sp>
          <p:nvSpPr>
            <p:cNvPr id="52" name="Line 54"/>
            <p:cNvSpPr>
              <a:spLocks noChangeShapeType="1"/>
            </p:cNvSpPr>
            <p:nvPr/>
          </p:nvSpPr>
          <p:spPr bwMode="auto">
            <a:xfrm>
              <a:off x="631" y="425"/>
              <a:ext cx="47" cy="0"/>
            </a:xfrm>
            <a:prstGeom prst="line">
              <a:avLst/>
            </a:prstGeom>
            <a:noFill/>
            <a:ln w="12700">
              <a:solidFill>
                <a:schemeClr val="tx1"/>
              </a:solidFill>
              <a:round/>
              <a:headEnd type="none" w="sm" len="sm"/>
              <a:tailEnd type="none" w="sm" len="sm"/>
            </a:ln>
          </p:spPr>
          <p:txBody>
            <a:bodyPr/>
            <a:lstStyle/>
            <a:p>
              <a:endParaRPr lang="en-US"/>
            </a:p>
          </p:txBody>
        </p:sp>
        <p:sp>
          <p:nvSpPr>
            <p:cNvPr id="53" name="Line 55"/>
            <p:cNvSpPr>
              <a:spLocks noChangeShapeType="1"/>
            </p:cNvSpPr>
            <p:nvPr/>
          </p:nvSpPr>
          <p:spPr bwMode="auto">
            <a:xfrm>
              <a:off x="730" y="425"/>
              <a:ext cx="38" cy="0"/>
            </a:xfrm>
            <a:prstGeom prst="line">
              <a:avLst/>
            </a:prstGeom>
            <a:noFill/>
            <a:ln w="12700">
              <a:solidFill>
                <a:schemeClr val="tx1"/>
              </a:solidFill>
              <a:round/>
              <a:headEnd type="none" w="sm" len="sm"/>
              <a:tailEnd type="none" w="sm" len="sm"/>
            </a:ln>
          </p:spPr>
          <p:txBody>
            <a:bodyPr/>
            <a:lstStyle/>
            <a:p>
              <a:endParaRPr lang="en-US"/>
            </a:p>
          </p:txBody>
        </p:sp>
        <p:sp>
          <p:nvSpPr>
            <p:cNvPr id="54" name="Freeform 56"/>
            <p:cNvSpPr>
              <a:spLocks/>
            </p:cNvSpPr>
            <p:nvPr/>
          </p:nvSpPr>
          <p:spPr bwMode="auto">
            <a:xfrm>
              <a:off x="603" y="454"/>
              <a:ext cx="28" cy="82"/>
            </a:xfrm>
            <a:custGeom>
              <a:avLst/>
              <a:gdLst>
                <a:gd name="T0" fmla="*/ 0 w 28"/>
                <a:gd name="T1" fmla="*/ 0 h 82"/>
                <a:gd name="T2" fmla="*/ 0 w 28"/>
                <a:gd name="T3" fmla="*/ 18 h 82"/>
                <a:gd name="T4" fmla="*/ 27 w 28"/>
                <a:gd name="T5" fmla="*/ 81 h 82"/>
                <a:gd name="T6" fmla="*/ 0 w 28"/>
                <a:gd name="T7" fmla="*/ 0 h 82"/>
                <a:gd name="T8" fmla="*/ 0 60000 65536"/>
                <a:gd name="T9" fmla="*/ 0 60000 65536"/>
                <a:gd name="T10" fmla="*/ 0 60000 65536"/>
                <a:gd name="T11" fmla="*/ 0 60000 65536"/>
                <a:gd name="T12" fmla="*/ 0 w 28"/>
                <a:gd name="T13" fmla="*/ 0 h 82"/>
                <a:gd name="T14" fmla="*/ 28 w 28"/>
                <a:gd name="T15" fmla="*/ 82 h 82"/>
              </a:gdLst>
              <a:ahLst/>
              <a:cxnLst>
                <a:cxn ang="T8">
                  <a:pos x="T0" y="T1"/>
                </a:cxn>
                <a:cxn ang="T9">
                  <a:pos x="T2" y="T3"/>
                </a:cxn>
                <a:cxn ang="T10">
                  <a:pos x="T4" y="T5"/>
                </a:cxn>
                <a:cxn ang="T11">
                  <a:pos x="T6" y="T7"/>
                </a:cxn>
              </a:cxnLst>
              <a:rect l="T12" t="T13" r="T14" b="T15"/>
              <a:pathLst>
                <a:path w="28" h="82">
                  <a:moveTo>
                    <a:pt x="0" y="0"/>
                  </a:moveTo>
                  <a:lnTo>
                    <a:pt x="0" y="18"/>
                  </a:lnTo>
                  <a:lnTo>
                    <a:pt x="27" y="81"/>
                  </a:lnTo>
                  <a:lnTo>
                    <a:pt x="0" y="0"/>
                  </a:lnTo>
                </a:path>
              </a:pathLst>
            </a:custGeom>
            <a:noFill/>
            <a:ln w="12700" cap="rnd">
              <a:solidFill>
                <a:schemeClr val="tx1"/>
              </a:solidFill>
              <a:round/>
              <a:headEnd type="none" w="sm" len="sm"/>
              <a:tailEnd type="none" w="sm" len="sm"/>
            </a:ln>
          </p:spPr>
          <p:txBody>
            <a:bodyPr/>
            <a:lstStyle/>
            <a:p>
              <a:endParaRPr lang="en-US"/>
            </a:p>
          </p:txBody>
        </p:sp>
        <p:sp>
          <p:nvSpPr>
            <p:cNvPr id="55" name="Freeform 57"/>
            <p:cNvSpPr>
              <a:spLocks/>
            </p:cNvSpPr>
            <p:nvPr/>
          </p:nvSpPr>
          <p:spPr bwMode="auto">
            <a:xfrm>
              <a:off x="603" y="454"/>
              <a:ext cx="34" cy="88"/>
            </a:xfrm>
            <a:custGeom>
              <a:avLst/>
              <a:gdLst>
                <a:gd name="T0" fmla="*/ 0 w 34"/>
                <a:gd name="T1" fmla="*/ 0 h 88"/>
                <a:gd name="T2" fmla="*/ 0 w 34"/>
                <a:gd name="T3" fmla="*/ 19 h 88"/>
                <a:gd name="T4" fmla="*/ 33 w 34"/>
                <a:gd name="T5" fmla="*/ 87 h 88"/>
                <a:gd name="T6" fmla="*/ 0 60000 65536"/>
                <a:gd name="T7" fmla="*/ 0 60000 65536"/>
                <a:gd name="T8" fmla="*/ 0 60000 65536"/>
                <a:gd name="T9" fmla="*/ 0 w 34"/>
                <a:gd name="T10" fmla="*/ 0 h 88"/>
                <a:gd name="T11" fmla="*/ 34 w 34"/>
                <a:gd name="T12" fmla="*/ 88 h 88"/>
              </a:gdLst>
              <a:ahLst/>
              <a:cxnLst>
                <a:cxn ang="T6">
                  <a:pos x="T0" y="T1"/>
                </a:cxn>
                <a:cxn ang="T7">
                  <a:pos x="T2" y="T3"/>
                </a:cxn>
                <a:cxn ang="T8">
                  <a:pos x="T4" y="T5"/>
                </a:cxn>
              </a:cxnLst>
              <a:rect l="T9" t="T10" r="T11" b="T12"/>
              <a:pathLst>
                <a:path w="34" h="88">
                  <a:moveTo>
                    <a:pt x="0" y="0"/>
                  </a:moveTo>
                  <a:lnTo>
                    <a:pt x="0" y="19"/>
                  </a:lnTo>
                  <a:lnTo>
                    <a:pt x="33" y="87"/>
                  </a:lnTo>
                </a:path>
              </a:pathLst>
            </a:custGeom>
            <a:noFill/>
            <a:ln w="12700" cap="rnd">
              <a:solidFill>
                <a:schemeClr val="tx1"/>
              </a:solidFill>
              <a:round/>
              <a:headEnd type="none" w="sm" len="sm"/>
              <a:tailEnd type="none" w="sm" len="sm"/>
            </a:ln>
          </p:spPr>
          <p:txBody>
            <a:bodyPr/>
            <a:lstStyle/>
            <a:p>
              <a:endParaRPr lang="en-US"/>
            </a:p>
          </p:txBody>
        </p:sp>
        <p:sp>
          <p:nvSpPr>
            <p:cNvPr id="56" name="Freeform 58"/>
            <p:cNvSpPr>
              <a:spLocks/>
            </p:cNvSpPr>
            <p:nvPr/>
          </p:nvSpPr>
          <p:spPr bwMode="auto">
            <a:xfrm>
              <a:off x="636" y="531"/>
              <a:ext cx="23" cy="17"/>
            </a:xfrm>
            <a:custGeom>
              <a:avLst/>
              <a:gdLst>
                <a:gd name="T0" fmla="*/ 22 w 23"/>
                <a:gd name="T1" fmla="*/ 16 h 17"/>
                <a:gd name="T2" fmla="*/ 7 w 23"/>
                <a:gd name="T3" fmla="*/ 12 h 17"/>
                <a:gd name="T4" fmla="*/ 0 w 23"/>
                <a:gd name="T5" fmla="*/ 0 h 17"/>
                <a:gd name="T6" fmla="*/ 22 w 23"/>
                <a:gd name="T7" fmla="*/ 0 h 17"/>
                <a:gd name="T8" fmla="*/ 22 w 23"/>
                <a:gd name="T9" fmla="*/ 16 h 17"/>
                <a:gd name="T10" fmla="*/ 0 60000 65536"/>
                <a:gd name="T11" fmla="*/ 0 60000 65536"/>
                <a:gd name="T12" fmla="*/ 0 60000 65536"/>
                <a:gd name="T13" fmla="*/ 0 60000 65536"/>
                <a:gd name="T14" fmla="*/ 0 60000 65536"/>
                <a:gd name="T15" fmla="*/ 0 w 23"/>
                <a:gd name="T16" fmla="*/ 0 h 17"/>
                <a:gd name="T17" fmla="*/ 23 w 23"/>
                <a:gd name="T18" fmla="*/ 17 h 17"/>
              </a:gdLst>
              <a:ahLst/>
              <a:cxnLst>
                <a:cxn ang="T10">
                  <a:pos x="T0" y="T1"/>
                </a:cxn>
                <a:cxn ang="T11">
                  <a:pos x="T2" y="T3"/>
                </a:cxn>
                <a:cxn ang="T12">
                  <a:pos x="T4" y="T5"/>
                </a:cxn>
                <a:cxn ang="T13">
                  <a:pos x="T6" y="T7"/>
                </a:cxn>
                <a:cxn ang="T14">
                  <a:pos x="T8" y="T9"/>
                </a:cxn>
              </a:cxnLst>
              <a:rect l="T15" t="T16" r="T17" b="T18"/>
              <a:pathLst>
                <a:path w="23" h="17">
                  <a:moveTo>
                    <a:pt x="22" y="16"/>
                  </a:moveTo>
                  <a:lnTo>
                    <a:pt x="7" y="12"/>
                  </a:lnTo>
                  <a:lnTo>
                    <a:pt x="0" y="0"/>
                  </a:lnTo>
                  <a:lnTo>
                    <a:pt x="22" y="0"/>
                  </a:lnTo>
                  <a:lnTo>
                    <a:pt x="22" y="16"/>
                  </a:lnTo>
                </a:path>
              </a:pathLst>
            </a:custGeom>
            <a:noFill/>
            <a:ln w="12700" cap="rnd">
              <a:solidFill>
                <a:schemeClr val="tx1"/>
              </a:solidFill>
              <a:round/>
              <a:headEnd type="none" w="sm" len="sm"/>
              <a:tailEnd type="none" w="sm" len="sm"/>
            </a:ln>
          </p:spPr>
          <p:txBody>
            <a:bodyPr/>
            <a:lstStyle/>
            <a:p>
              <a:endParaRPr lang="en-US"/>
            </a:p>
          </p:txBody>
        </p:sp>
        <p:sp>
          <p:nvSpPr>
            <p:cNvPr id="57" name="Freeform 59"/>
            <p:cNvSpPr>
              <a:spLocks/>
            </p:cNvSpPr>
            <p:nvPr/>
          </p:nvSpPr>
          <p:spPr bwMode="auto">
            <a:xfrm>
              <a:off x="664" y="531"/>
              <a:ext cx="23" cy="17"/>
            </a:xfrm>
            <a:custGeom>
              <a:avLst/>
              <a:gdLst>
                <a:gd name="T0" fmla="*/ 22 w 23"/>
                <a:gd name="T1" fmla="*/ 0 h 17"/>
                <a:gd name="T2" fmla="*/ 15 w 23"/>
                <a:gd name="T3" fmla="*/ 12 h 17"/>
                <a:gd name="T4" fmla="*/ 0 w 23"/>
                <a:gd name="T5" fmla="*/ 16 h 17"/>
                <a:gd name="T6" fmla="*/ 0 w 23"/>
                <a:gd name="T7" fmla="*/ 0 h 17"/>
                <a:gd name="T8" fmla="*/ 22 w 23"/>
                <a:gd name="T9" fmla="*/ 0 h 17"/>
                <a:gd name="T10" fmla="*/ 0 60000 65536"/>
                <a:gd name="T11" fmla="*/ 0 60000 65536"/>
                <a:gd name="T12" fmla="*/ 0 60000 65536"/>
                <a:gd name="T13" fmla="*/ 0 60000 65536"/>
                <a:gd name="T14" fmla="*/ 0 60000 65536"/>
                <a:gd name="T15" fmla="*/ 0 w 23"/>
                <a:gd name="T16" fmla="*/ 0 h 17"/>
                <a:gd name="T17" fmla="*/ 23 w 23"/>
                <a:gd name="T18" fmla="*/ 17 h 17"/>
              </a:gdLst>
              <a:ahLst/>
              <a:cxnLst>
                <a:cxn ang="T10">
                  <a:pos x="T0" y="T1"/>
                </a:cxn>
                <a:cxn ang="T11">
                  <a:pos x="T2" y="T3"/>
                </a:cxn>
                <a:cxn ang="T12">
                  <a:pos x="T4" y="T5"/>
                </a:cxn>
                <a:cxn ang="T13">
                  <a:pos x="T6" y="T7"/>
                </a:cxn>
                <a:cxn ang="T14">
                  <a:pos x="T8" y="T9"/>
                </a:cxn>
              </a:cxnLst>
              <a:rect l="T15" t="T16" r="T17" b="T18"/>
              <a:pathLst>
                <a:path w="23" h="17">
                  <a:moveTo>
                    <a:pt x="22" y="0"/>
                  </a:moveTo>
                  <a:lnTo>
                    <a:pt x="15" y="12"/>
                  </a:lnTo>
                  <a:lnTo>
                    <a:pt x="0" y="16"/>
                  </a:lnTo>
                  <a:lnTo>
                    <a:pt x="0" y="0"/>
                  </a:lnTo>
                  <a:lnTo>
                    <a:pt x="22" y="0"/>
                  </a:lnTo>
                </a:path>
              </a:pathLst>
            </a:custGeom>
            <a:noFill/>
            <a:ln w="12700" cap="rnd">
              <a:solidFill>
                <a:schemeClr val="tx1"/>
              </a:solidFill>
              <a:round/>
              <a:headEnd type="none" w="sm" len="sm"/>
              <a:tailEnd type="none" w="sm" len="sm"/>
            </a:ln>
          </p:spPr>
          <p:txBody>
            <a:bodyPr/>
            <a:lstStyle/>
            <a:p>
              <a:endParaRPr lang="en-US"/>
            </a:p>
          </p:txBody>
        </p:sp>
        <p:sp>
          <p:nvSpPr>
            <p:cNvPr id="58" name="Freeform 60"/>
            <p:cNvSpPr>
              <a:spLocks/>
            </p:cNvSpPr>
            <p:nvPr/>
          </p:nvSpPr>
          <p:spPr bwMode="auto">
            <a:xfrm>
              <a:off x="669" y="430"/>
              <a:ext cx="67" cy="121"/>
            </a:xfrm>
            <a:custGeom>
              <a:avLst/>
              <a:gdLst>
                <a:gd name="T0" fmla="*/ 0 w 67"/>
                <a:gd name="T1" fmla="*/ 120 h 121"/>
                <a:gd name="T2" fmla="*/ 28 w 67"/>
                <a:gd name="T3" fmla="*/ 106 h 121"/>
                <a:gd name="T4" fmla="*/ 42 w 67"/>
                <a:gd name="T5" fmla="*/ 87 h 121"/>
                <a:gd name="T6" fmla="*/ 57 w 67"/>
                <a:gd name="T7" fmla="*/ 58 h 121"/>
                <a:gd name="T8" fmla="*/ 66 w 67"/>
                <a:gd name="T9" fmla="*/ 29 h 121"/>
                <a:gd name="T10" fmla="*/ 66 w 67"/>
                <a:gd name="T11" fmla="*/ 14 h 121"/>
                <a:gd name="T12" fmla="*/ 66 w 67"/>
                <a:gd name="T13" fmla="*/ 0 h 121"/>
                <a:gd name="T14" fmla="*/ 0 60000 65536"/>
                <a:gd name="T15" fmla="*/ 0 60000 65536"/>
                <a:gd name="T16" fmla="*/ 0 60000 65536"/>
                <a:gd name="T17" fmla="*/ 0 60000 65536"/>
                <a:gd name="T18" fmla="*/ 0 60000 65536"/>
                <a:gd name="T19" fmla="*/ 0 60000 65536"/>
                <a:gd name="T20" fmla="*/ 0 60000 65536"/>
                <a:gd name="T21" fmla="*/ 0 w 67"/>
                <a:gd name="T22" fmla="*/ 0 h 121"/>
                <a:gd name="T23" fmla="*/ 67 w 67"/>
                <a:gd name="T24" fmla="*/ 121 h 1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7" h="121">
                  <a:moveTo>
                    <a:pt x="0" y="120"/>
                  </a:moveTo>
                  <a:lnTo>
                    <a:pt x="28" y="106"/>
                  </a:lnTo>
                  <a:lnTo>
                    <a:pt x="42" y="87"/>
                  </a:lnTo>
                  <a:lnTo>
                    <a:pt x="57" y="58"/>
                  </a:lnTo>
                  <a:lnTo>
                    <a:pt x="66" y="29"/>
                  </a:lnTo>
                  <a:lnTo>
                    <a:pt x="66" y="14"/>
                  </a:lnTo>
                  <a:lnTo>
                    <a:pt x="66" y="0"/>
                  </a:lnTo>
                </a:path>
              </a:pathLst>
            </a:custGeom>
            <a:noFill/>
            <a:ln w="12700" cap="rnd">
              <a:solidFill>
                <a:schemeClr val="tx1"/>
              </a:solidFill>
              <a:round/>
              <a:headEnd type="none" w="sm" len="sm"/>
              <a:tailEnd type="none" w="sm" len="sm"/>
            </a:ln>
          </p:spPr>
          <p:txBody>
            <a:bodyPr/>
            <a:lstStyle/>
            <a:p>
              <a:endParaRPr lang="en-US"/>
            </a:p>
          </p:txBody>
        </p:sp>
        <p:sp>
          <p:nvSpPr>
            <p:cNvPr id="59" name="Line 61"/>
            <p:cNvSpPr>
              <a:spLocks noChangeShapeType="1"/>
            </p:cNvSpPr>
            <p:nvPr/>
          </p:nvSpPr>
          <p:spPr bwMode="auto">
            <a:xfrm>
              <a:off x="645" y="473"/>
              <a:ext cx="24" cy="34"/>
            </a:xfrm>
            <a:prstGeom prst="line">
              <a:avLst/>
            </a:prstGeom>
            <a:noFill/>
            <a:ln w="12700">
              <a:solidFill>
                <a:schemeClr val="tx1"/>
              </a:solidFill>
              <a:round/>
              <a:headEnd type="none" w="sm" len="sm"/>
              <a:tailEnd type="none" w="sm" len="sm"/>
            </a:ln>
          </p:spPr>
          <p:txBody>
            <a:bodyPr/>
            <a:lstStyle/>
            <a:p>
              <a:endParaRPr lang="en-US"/>
            </a:p>
          </p:txBody>
        </p:sp>
        <p:sp>
          <p:nvSpPr>
            <p:cNvPr id="60" name="Freeform 62"/>
            <p:cNvSpPr>
              <a:spLocks/>
            </p:cNvSpPr>
            <p:nvPr/>
          </p:nvSpPr>
          <p:spPr bwMode="auto">
            <a:xfrm>
              <a:off x="669" y="434"/>
              <a:ext cx="24" cy="69"/>
            </a:xfrm>
            <a:custGeom>
              <a:avLst/>
              <a:gdLst>
                <a:gd name="T0" fmla="*/ 0 w 24"/>
                <a:gd name="T1" fmla="*/ 68 h 69"/>
                <a:gd name="T2" fmla="*/ 5 w 24"/>
                <a:gd name="T3" fmla="*/ 63 h 69"/>
                <a:gd name="T4" fmla="*/ 14 w 24"/>
                <a:gd name="T5" fmla="*/ 44 h 69"/>
                <a:gd name="T6" fmla="*/ 23 w 24"/>
                <a:gd name="T7" fmla="*/ 10 h 69"/>
                <a:gd name="T8" fmla="*/ 23 w 24"/>
                <a:gd name="T9" fmla="*/ 0 h 69"/>
                <a:gd name="T10" fmla="*/ 0 60000 65536"/>
                <a:gd name="T11" fmla="*/ 0 60000 65536"/>
                <a:gd name="T12" fmla="*/ 0 60000 65536"/>
                <a:gd name="T13" fmla="*/ 0 60000 65536"/>
                <a:gd name="T14" fmla="*/ 0 60000 65536"/>
                <a:gd name="T15" fmla="*/ 0 w 24"/>
                <a:gd name="T16" fmla="*/ 0 h 69"/>
                <a:gd name="T17" fmla="*/ 24 w 24"/>
                <a:gd name="T18" fmla="*/ 69 h 69"/>
              </a:gdLst>
              <a:ahLst/>
              <a:cxnLst>
                <a:cxn ang="T10">
                  <a:pos x="T0" y="T1"/>
                </a:cxn>
                <a:cxn ang="T11">
                  <a:pos x="T2" y="T3"/>
                </a:cxn>
                <a:cxn ang="T12">
                  <a:pos x="T4" y="T5"/>
                </a:cxn>
                <a:cxn ang="T13">
                  <a:pos x="T6" y="T7"/>
                </a:cxn>
                <a:cxn ang="T14">
                  <a:pos x="T8" y="T9"/>
                </a:cxn>
              </a:cxnLst>
              <a:rect l="T15" t="T16" r="T17" b="T18"/>
              <a:pathLst>
                <a:path w="24" h="69">
                  <a:moveTo>
                    <a:pt x="0" y="68"/>
                  </a:moveTo>
                  <a:lnTo>
                    <a:pt x="5" y="63"/>
                  </a:lnTo>
                  <a:lnTo>
                    <a:pt x="14" y="44"/>
                  </a:lnTo>
                  <a:lnTo>
                    <a:pt x="23" y="10"/>
                  </a:lnTo>
                  <a:lnTo>
                    <a:pt x="23" y="0"/>
                  </a:lnTo>
                </a:path>
              </a:pathLst>
            </a:custGeom>
            <a:noFill/>
            <a:ln w="12700" cap="rnd">
              <a:solidFill>
                <a:schemeClr val="tx1"/>
              </a:solidFill>
              <a:round/>
              <a:headEnd type="none" w="sm" len="sm"/>
              <a:tailEnd type="none" w="sm" len="sm"/>
            </a:ln>
          </p:spPr>
          <p:txBody>
            <a:bodyPr/>
            <a:lstStyle/>
            <a:p>
              <a:endParaRPr lang="en-US"/>
            </a:p>
          </p:txBody>
        </p:sp>
        <p:sp>
          <p:nvSpPr>
            <p:cNvPr id="61" name="Line 63"/>
            <p:cNvSpPr>
              <a:spLocks noChangeShapeType="1"/>
            </p:cNvSpPr>
            <p:nvPr/>
          </p:nvSpPr>
          <p:spPr bwMode="auto">
            <a:xfrm>
              <a:off x="692" y="439"/>
              <a:ext cx="34" cy="0"/>
            </a:xfrm>
            <a:prstGeom prst="line">
              <a:avLst/>
            </a:prstGeom>
            <a:noFill/>
            <a:ln w="12700">
              <a:solidFill>
                <a:schemeClr val="tx1"/>
              </a:solidFill>
              <a:round/>
              <a:headEnd type="none" w="sm" len="sm"/>
              <a:tailEnd type="none" w="sm" len="sm"/>
            </a:ln>
          </p:spPr>
          <p:txBody>
            <a:bodyPr/>
            <a:lstStyle/>
            <a:p>
              <a:endParaRPr lang="en-US"/>
            </a:p>
          </p:txBody>
        </p:sp>
        <p:sp>
          <p:nvSpPr>
            <p:cNvPr id="62" name="Freeform 64"/>
            <p:cNvSpPr>
              <a:spLocks/>
            </p:cNvSpPr>
            <p:nvPr/>
          </p:nvSpPr>
          <p:spPr bwMode="auto">
            <a:xfrm>
              <a:off x="612" y="541"/>
              <a:ext cx="33" cy="43"/>
            </a:xfrm>
            <a:custGeom>
              <a:avLst/>
              <a:gdLst>
                <a:gd name="T0" fmla="*/ 0 w 33"/>
                <a:gd name="T1" fmla="*/ 25 h 43"/>
                <a:gd name="T2" fmla="*/ 0 w 33"/>
                <a:gd name="T3" fmla="*/ 8 h 43"/>
                <a:gd name="T4" fmla="*/ 12 w 33"/>
                <a:gd name="T5" fmla="*/ 0 h 43"/>
                <a:gd name="T6" fmla="*/ 24 w 33"/>
                <a:gd name="T7" fmla="*/ 4 h 43"/>
                <a:gd name="T8" fmla="*/ 32 w 33"/>
                <a:gd name="T9" fmla="*/ 17 h 43"/>
                <a:gd name="T10" fmla="*/ 32 w 33"/>
                <a:gd name="T11" fmla="*/ 33 h 43"/>
                <a:gd name="T12" fmla="*/ 24 w 33"/>
                <a:gd name="T13" fmla="*/ 42 h 43"/>
                <a:gd name="T14" fmla="*/ 8 w 33"/>
                <a:gd name="T15" fmla="*/ 42 h 43"/>
                <a:gd name="T16" fmla="*/ 0 w 33"/>
                <a:gd name="T17" fmla="*/ 25 h 4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
                <a:gd name="T28" fmla="*/ 0 h 43"/>
                <a:gd name="T29" fmla="*/ 33 w 33"/>
                <a:gd name="T30" fmla="*/ 43 h 4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 h="43">
                  <a:moveTo>
                    <a:pt x="0" y="25"/>
                  </a:moveTo>
                  <a:lnTo>
                    <a:pt x="0" y="8"/>
                  </a:lnTo>
                  <a:lnTo>
                    <a:pt x="12" y="0"/>
                  </a:lnTo>
                  <a:lnTo>
                    <a:pt x="24" y="4"/>
                  </a:lnTo>
                  <a:lnTo>
                    <a:pt x="32" y="17"/>
                  </a:lnTo>
                  <a:lnTo>
                    <a:pt x="32" y="33"/>
                  </a:lnTo>
                  <a:lnTo>
                    <a:pt x="24" y="42"/>
                  </a:lnTo>
                  <a:lnTo>
                    <a:pt x="8" y="42"/>
                  </a:lnTo>
                  <a:lnTo>
                    <a:pt x="0" y="25"/>
                  </a:lnTo>
                </a:path>
              </a:pathLst>
            </a:custGeom>
            <a:noFill/>
            <a:ln w="12700" cap="rnd">
              <a:solidFill>
                <a:schemeClr val="tx1"/>
              </a:solidFill>
              <a:round/>
              <a:headEnd type="none" w="sm" len="sm"/>
              <a:tailEnd type="none" w="sm" len="sm"/>
            </a:ln>
          </p:spPr>
          <p:txBody>
            <a:bodyPr/>
            <a:lstStyle/>
            <a:p>
              <a:endParaRPr lang="en-US"/>
            </a:p>
          </p:txBody>
        </p:sp>
        <p:sp>
          <p:nvSpPr>
            <p:cNvPr id="63" name="Freeform 65"/>
            <p:cNvSpPr>
              <a:spLocks/>
            </p:cNvSpPr>
            <p:nvPr/>
          </p:nvSpPr>
          <p:spPr bwMode="auto">
            <a:xfrm>
              <a:off x="612" y="541"/>
              <a:ext cx="39" cy="49"/>
            </a:xfrm>
            <a:custGeom>
              <a:avLst/>
              <a:gdLst>
                <a:gd name="T0" fmla="*/ 0 w 39"/>
                <a:gd name="T1" fmla="*/ 29 h 49"/>
                <a:gd name="T2" fmla="*/ 0 w 39"/>
                <a:gd name="T3" fmla="*/ 9 h 49"/>
                <a:gd name="T4" fmla="*/ 14 w 39"/>
                <a:gd name="T5" fmla="*/ 0 h 49"/>
                <a:gd name="T6" fmla="*/ 28 w 39"/>
                <a:gd name="T7" fmla="*/ 5 h 49"/>
                <a:gd name="T8" fmla="*/ 38 w 39"/>
                <a:gd name="T9" fmla="*/ 19 h 49"/>
                <a:gd name="T10" fmla="*/ 38 w 39"/>
                <a:gd name="T11" fmla="*/ 38 h 49"/>
                <a:gd name="T12" fmla="*/ 28 w 39"/>
                <a:gd name="T13" fmla="*/ 48 h 49"/>
                <a:gd name="T14" fmla="*/ 10 w 39"/>
                <a:gd name="T15" fmla="*/ 48 h 49"/>
                <a:gd name="T16" fmla="*/ 0 w 39"/>
                <a:gd name="T17" fmla="*/ 29 h 4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9"/>
                <a:gd name="T28" fmla="*/ 0 h 49"/>
                <a:gd name="T29" fmla="*/ 39 w 39"/>
                <a:gd name="T30" fmla="*/ 49 h 4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9" h="49">
                  <a:moveTo>
                    <a:pt x="0" y="29"/>
                  </a:moveTo>
                  <a:lnTo>
                    <a:pt x="0" y="9"/>
                  </a:lnTo>
                  <a:lnTo>
                    <a:pt x="14" y="0"/>
                  </a:lnTo>
                  <a:lnTo>
                    <a:pt x="28" y="5"/>
                  </a:lnTo>
                  <a:lnTo>
                    <a:pt x="38" y="19"/>
                  </a:lnTo>
                  <a:lnTo>
                    <a:pt x="38" y="38"/>
                  </a:lnTo>
                  <a:lnTo>
                    <a:pt x="28" y="48"/>
                  </a:lnTo>
                  <a:lnTo>
                    <a:pt x="10" y="48"/>
                  </a:lnTo>
                  <a:lnTo>
                    <a:pt x="0" y="29"/>
                  </a:lnTo>
                </a:path>
              </a:pathLst>
            </a:custGeom>
            <a:noFill/>
            <a:ln w="12700" cap="rnd">
              <a:solidFill>
                <a:schemeClr val="tx1"/>
              </a:solidFill>
              <a:round/>
              <a:headEnd type="none" w="sm" len="sm"/>
              <a:tailEnd type="none" w="sm" len="sm"/>
            </a:ln>
          </p:spPr>
          <p:txBody>
            <a:bodyPr/>
            <a:lstStyle/>
            <a:p>
              <a:endParaRPr lang="en-US"/>
            </a:p>
          </p:txBody>
        </p:sp>
        <p:sp>
          <p:nvSpPr>
            <p:cNvPr id="64" name="Freeform 66"/>
            <p:cNvSpPr>
              <a:spLocks/>
            </p:cNvSpPr>
            <p:nvPr/>
          </p:nvSpPr>
          <p:spPr bwMode="auto">
            <a:xfrm>
              <a:off x="744" y="560"/>
              <a:ext cx="19" cy="19"/>
            </a:xfrm>
            <a:custGeom>
              <a:avLst/>
              <a:gdLst>
                <a:gd name="T0" fmla="*/ 18 w 19"/>
                <a:gd name="T1" fmla="*/ 0 h 19"/>
                <a:gd name="T2" fmla="*/ 14 w 19"/>
                <a:gd name="T3" fmla="*/ 14 h 19"/>
                <a:gd name="T4" fmla="*/ 0 w 19"/>
                <a:gd name="T5" fmla="*/ 18 h 19"/>
                <a:gd name="T6" fmla="*/ 0 w 19"/>
                <a:gd name="T7" fmla="*/ 0 h 19"/>
                <a:gd name="T8" fmla="*/ 18 w 19"/>
                <a:gd name="T9" fmla="*/ 0 h 19"/>
                <a:gd name="T10" fmla="*/ 0 60000 65536"/>
                <a:gd name="T11" fmla="*/ 0 60000 65536"/>
                <a:gd name="T12" fmla="*/ 0 60000 65536"/>
                <a:gd name="T13" fmla="*/ 0 60000 65536"/>
                <a:gd name="T14" fmla="*/ 0 60000 65536"/>
                <a:gd name="T15" fmla="*/ 0 w 19"/>
                <a:gd name="T16" fmla="*/ 0 h 19"/>
                <a:gd name="T17" fmla="*/ 19 w 19"/>
                <a:gd name="T18" fmla="*/ 19 h 19"/>
              </a:gdLst>
              <a:ahLst/>
              <a:cxnLst>
                <a:cxn ang="T10">
                  <a:pos x="T0" y="T1"/>
                </a:cxn>
                <a:cxn ang="T11">
                  <a:pos x="T2" y="T3"/>
                </a:cxn>
                <a:cxn ang="T12">
                  <a:pos x="T4" y="T5"/>
                </a:cxn>
                <a:cxn ang="T13">
                  <a:pos x="T6" y="T7"/>
                </a:cxn>
                <a:cxn ang="T14">
                  <a:pos x="T8" y="T9"/>
                </a:cxn>
              </a:cxnLst>
              <a:rect l="T15" t="T16" r="T17" b="T18"/>
              <a:pathLst>
                <a:path w="19" h="19">
                  <a:moveTo>
                    <a:pt x="18" y="0"/>
                  </a:moveTo>
                  <a:lnTo>
                    <a:pt x="14" y="14"/>
                  </a:lnTo>
                  <a:lnTo>
                    <a:pt x="0" y="18"/>
                  </a:lnTo>
                  <a:lnTo>
                    <a:pt x="0" y="0"/>
                  </a:lnTo>
                  <a:lnTo>
                    <a:pt x="18" y="0"/>
                  </a:lnTo>
                </a:path>
              </a:pathLst>
            </a:custGeom>
            <a:noFill/>
            <a:ln w="12700" cap="rnd">
              <a:solidFill>
                <a:schemeClr val="tx1"/>
              </a:solidFill>
              <a:round/>
              <a:headEnd type="none" w="sm" len="sm"/>
              <a:tailEnd type="none" w="sm" len="sm"/>
            </a:ln>
          </p:spPr>
          <p:txBody>
            <a:bodyPr/>
            <a:lstStyle/>
            <a:p>
              <a:endParaRPr lang="en-US"/>
            </a:p>
          </p:txBody>
        </p:sp>
        <p:sp>
          <p:nvSpPr>
            <p:cNvPr id="65" name="Freeform 67"/>
            <p:cNvSpPr>
              <a:spLocks/>
            </p:cNvSpPr>
            <p:nvPr/>
          </p:nvSpPr>
          <p:spPr bwMode="auto">
            <a:xfrm>
              <a:off x="740" y="555"/>
              <a:ext cx="34" cy="30"/>
            </a:xfrm>
            <a:custGeom>
              <a:avLst/>
              <a:gdLst>
                <a:gd name="T0" fmla="*/ 33 w 34"/>
                <a:gd name="T1" fmla="*/ 0 h 30"/>
                <a:gd name="T2" fmla="*/ 23 w 34"/>
                <a:gd name="T3" fmla="*/ 20 h 30"/>
                <a:gd name="T4" fmla="*/ 0 w 34"/>
                <a:gd name="T5" fmla="*/ 29 h 30"/>
                <a:gd name="T6" fmla="*/ 0 60000 65536"/>
                <a:gd name="T7" fmla="*/ 0 60000 65536"/>
                <a:gd name="T8" fmla="*/ 0 60000 65536"/>
                <a:gd name="T9" fmla="*/ 0 w 34"/>
                <a:gd name="T10" fmla="*/ 0 h 30"/>
                <a:gd name="T11" fmla="*/ 34 w 34"/>
                <a:gd name="T12" fmla="*/ 30 h 30"/>
              </a:gdLst>
              <a:ahLst/>
              <a:cxnLst>
                <a:cxn ang="T6">
                  <a:pos x="T0" y="T1"/>
                </a:cxn>
                <a:cxn ang="T7">
                  <a:pos x="T2" y="T3"/>
                </a:cxn>
                <a:cxn ang="T8">
                  <a:pos x="T4" y="T5"/>
                </a:cxn>
              </a:cxnLst>
              <a:rect l="T9" t="T10" r="T11" b="T12"/>
              <a:pathLst>
                <a:path w="34" h="30">
                  <a:moveTo>
                    <a:pt x="33" y="0"/>
                  </a:moveTo>
                  <a:lnTo>
                    <a:pt x="23" y="20"/>
                  </a:lnTo>
                  <a:lnTo>
                    <a:pt x="0" y="29"/>
                  </a:lnTo>
                </a:path>
              </a:pathLst>
            </a:custGeom>
            <a:noFill/>
            <a:ln w="12700" cap="rnd">
              <a:solidFill>
                <a:schemeClr val="tx1"/>
              </a:solidFill>
              <a:round/>
              <a:headEnd type="none" w="sm" len="sm"/>
              <a:tailEnd type="none" w="sm" len="sm"/>
            </a:ln>
          </p:spPr>
          <p:txBody>
            <a:bodyPr/>
            <a:lstStyle/>
            <a:p>
              <a:endParaRPr lang="en-US"/>
            </a:p>
          </p:txBody>
        </p:sp>
        <p:sp>
          <p:nvSpPr>
            <p:cNvPr id="66" name="Line 68"/>
            <p:cNvSpPr>
              <a:spLocks noChangeShapeType="1"/>
            </p:cNvSpPr>
            <p:nvPr/>
          </p:nvSpPr>
          <p:spPr bwMode="auto">
            <a:xfrm flipH="1">
              <a:off x="768" y="454"/>
              <a:ext cx="28" cy="106"/>
            </a:xfrm>
            <a:prstGeom prst="line">
              <a:avLst/>
            </a:prstGeom>
            <a:noFill/>
            <a:ln w="12700">
              <a:solidFill>
                <a:schemeClr val="tx1"/>
              </a:solidFill>
              <a:round/>
              <a:headEnd type="none" w="sm" len="sm"/>
              <a:tailEnd type="none" w="sm" len="sm"/>
            </a:ln>
          </p:spPr>
          <p:txBody>
            <a:bodyPr/>
            <a:lstStyle/>
            <a:p>
              <a:endParaRPr lang="en-US"/>
            </a:p>
          </p:txBody>
        </p:sp>
        <p:sp>
          <p:nvSpPr>
            <p:cNvPr id="67" name="Line 69"/>
            <p:cNvSpPr>
              <a:spLocks noChangeShapeType="1"/>
            </p:cNvSpPr>
            <p:nvPr/>
          </p:nvSpPr>
          <p:spPr bwMode="auto">
            <a:xfrm>
              <a:off x="650" y="584"/>
              <a:ext cx="90" cy="0"/>
            </a:xfrm>
            <a:prstGeom prst="line">
              <a:avLst/>
            </a:prstGeom>
            <a:noFill/>
            <a:ln w="12700">
              <a:solidFill>
                <a:schemeClr val="tx1"/>
              </a:solidFill>
              <a:round/>
              <a:headEnd type="none" w="sm" len="sm"/>
              <a:tailEnd type="none" w="sm" len="sm"/>
            </a:ln>
          </p:spPr>
          <p:txBody>
            <a:bodyPr/>
            <a:lstStyle/>
            <a:p>
              <a:endParaRPr lang="en-US"/>
            </a:p>
          </p:txBody>
        </p:sp>
        <p:sp>
          <p:nvSpPr>
            <p:cNvPr id="68" name="Line 70"/>
            <p:cNvSpPr>
              <a:spLocks noChangeShapeType="1"/>
            </p:cNvSpPr>
            <p:nvPr/>
          </p:nvSpPr>
          <p:spPr bwMode="auto">
            <a:xfrm>
              <a:off x="645" y="550"/>
              <a:ext cx="66" cy="0"/>
            </a:xfrm>
            <a:prstGeom prst="line">
              <a:avLst/>
            </a:prstGeom>
            <a:noFill/>
            <a:ln w="12700">
              <a:solidFill>
                <a:schemeClr val="tx1"/>
              </a:solidFill>
              <a:round/>
              <a:headEnd type="none" w="sm" len="sm"/>
              <a:tailEnd type="none" w="sm" len="sm"/>
            </a:ln>
          </p:spPr>
          <p:txBody>
            <a:bodyPr/>
            <a:lstStyle/>
            <a:p>
              <a:endParaRPr lang="en-US"/>
            </a:p>
          </p:txBody>
        </p:sp>
        <p:sp>
          <p:nvSpPr>
            <p:cNvPr id="69" name="Freeform 71"/>
            <p:cNvSpPr>
              <a:spLocks/>
            </p:cNvSpPr>
            <p:nvPr/>
          </p:nvSpPr>
          <p:spPr bwMode="auto">
            <a:xfrm>
              <a:off x="716" y="541"/>
              <a:ext cx="17" cy="17"/>
            </a:xfrm>
            <a:custGeom>
              <a:avLst/>
              <a:gdLst>
                <a:gd name="T0" fmla="*/ 16 w 17"/>
                <a:gd name="T1" fmla="*/ 0 h 17"/>
                <a:gd name="T2" fmla="*/ 0 w 17"/>
                <a:gd name="T3" fmla="*/ 16 h 17"/>
                <a:gd name="T4" fmla="*/ 0 w 17"/>
                <a:gd name="T5" fmla="*/ 0 h 17"/>
                <a:gd name="T6" fmla="*/ 16 w 17"/>
                <a:gd name="T7" fmla="*/ 0 h 17"/>
                <a:gd name="T8" fmla="*/ 0 60000 65536"/>
                <a:gd name="T9" fmla="*/ 0 60000 65536"/>
                <a:gd name="T10" fmla="*/ 0 60000 65536"/>
                <a:gd name="T11" fmla="*/ 0 60000 65536"/>
                <a:gd name="T12" fmla="*/ 0 w 17"/>
                <a:gd name="T13" fmla="*/ 0 h 17"/>
                <a:gd name="T14" fmla="*/ 17 w 17"/>
                <a:gd name="T15" fmla="*/ 17 h 17"/>
              </a:gdLst>
              <a:ahLst/>
              <a:cxnLst>
                <a:cxn ang="T8">
                  <a:pos x="T0" y="T1"/>
                </a:cxn>
                <a:cxn ang="T9">
                  <a:pos x="T2" y="T3"/>
                </a:cxn>
                <a:cxn ang="T10">
                  <a:pos x="T4" y="T5"/>
                </a:cxn>
                <a:cxn ang="T11">
                  <a:pos x="T6" y="T7"/>
                </a:cxn>
              </a:cxnLst>
              <a:rect l="T12" t="T13" r="T14" b="T15"/>
              <a:pathLst>
                <a:path w="17" h="17">
                  <a:moveTo>
                    <a:pt x="16" y="0"/>
                  </a:moveTo>
                  <a:lnTo>
                    <a:pt x="0" y="16"/>
                  </a:lnTo>
                  <a:lnTo>
                    <a:pt x="0" y="0"/>
                  </a:lnTo>
                  <a:lnTo>
                    <a:pt x="16" y="0"/>
                  </a:lnTo>
                </a:path>
              </a:pathLst>
            </a:custGeom>
            <a:noFill/>
            <a:ln w="12700" cap="rnd">
              <a:solidFill>
                <a:schemeClr val="tx1"/>
              </a:solidFill>
              <a:round/>
              <a:headEnd type="none" w="sm" len="sm"/>
              <a:tailEnd type="none" w="sm" len="sm"/>
            </a:ln>
          </p:spPr>
          <p:txBody>
            <a:bodyPr/>
            <a:lstStyle/>
            <a:p>
              <a:endParaRPr lang="en-US"/>
            </a:p>
          </p:txBody>
        </p:sp>
        <p:sp>
          <p:nvSpPr>
            <p:cNvPr id="70" name="Freeform 72"/>
            <p:cNvSpPr>
              <a:spLocks/>
            </p:cNvSpPr>
            <p:nvPr/>
          </p:nvSpPr>
          <p:spPr bwMode="auto">
            <a:xfrm>
              <a:off x="711" y="536"/>
              <a:ext cx="20" cy="17"/>
            </a:xfrm>
            <a:custGeom>
              <a:avLst/>
              <a:gdLst>
                <a:gd name="T0" fmla="*/ 19 w 20"/>
                <a:gd name="T1" fmla="*/ 0 h 17"/>
                <a:gd name="T2" fmla="*/ 15 w 20"/>
                <a:gd name="T3" fmla="*/ 11 h 17"/>
                <a:gd name="T4" fmla="*/ 0 w 20"/>
                <a:gd name="T5" fmla="*/ 16 h 17"/>
                <a:gd name="T6" fmla="*/ 0 60000 65536"/>
                <a:gd name="T7" fmla="*/ 0 60000 65536"/>
                <a:gd name="T8" fmla="*/ 0 60000 65536"/>
                <a:gd name="T9" fmla="*/ 0 w 20"/>
                <a:gd name="T10" fmla="*/ 0 h 17"/>
                <a:gd name="T11" fmla="*/ 20 w 20"/>
                <a:gd name="T12" fmla="*/ 17 h 17"/>
              </a:gdLst>
              <a:ahLst/>
              <a:cxnLst>
                <a:cxn ang="T6">
                  <a:pos x="T0" y="T1"/>
                </a:cxn>
                <a:cxn ang="T7">
                  <a:pos x="T2" y="T3"/>
                </a:cxn>
                <a:cxn ang="T8">
                  <a:pos x="T4" y="T5"/>
                </a:cxn>
              </a:cxnLst>
              <a:rect l="T9" t="T10" r="T11" b="T12"/>
              <a:pathLst>
                <a:path w="20" h="17">
                  <a:moveTo>
                    <a:pt x="19" y="0"/>
                  </a:moveTo>
                  <a:lnTo>
                    <a:pt x="15" y="11"/>
                  </a:lnTo>
                  <a:lnTo>
                    <a:pt x="0" y="16"/>
                  </a:lnTo>
                </a:path>
              </a:pathLst>
            </a:custGeom>
            <a:noFill/>
            <a:ln w="12700" cap="rnd">
              <a:solidFill>
                <a:schemeClr val="tx1"/>
              </a:solidFill>
              <a:round/>
              <a:headEnd type="none" w="sm" len="sm"/>
              <a:tailEnd type="none" w="sm" len="sm"/>
            </a:ln>
          </p:spPr>
          <p:txBody>
            <a:bodyPr/>
            <a:lstStyle/>
            <a:p>
              <a:endParaRPr lang="en-US"/>
            </a:p>
          </p:txBody>
        </p:sp>
        <p:sp>
          <p:nvSpPr>
            <p:cNvPr id="71" name="Line 73"/>
            <p:cNvSpPr>
              <a:spLocks noChangeShapeType="1"/>
            </p:cNvSpPr>
            <p:nvPr/>
          </p:nvSpPr>
          <p:spPr bwMode="auto">
            <a:xfrm flipH="1">
              <a:off x="726" y="483"/>
              <a:ext cx="28" cy="63"/>
            </a:xfrm>
            <a:prstGeom prst="line">
              <a:avLst/>
            </a:prstGeom>
            <a:noFill/>
            <a:ln w="12700">
              <a:solidFill>
                <a:schemeClr val="tx1"/>
              </a:solidFill>
              <a:round/>
              <a:headEnd type="none" w="sm" len="sm"/>
              <a:tailEnd type="none" w="sm" len="sm"/>
            </a:ln>
          </p:spPr>
          <p:txBody>
            <a:bodyPr/>
            <a:lstStyle/>
            <a:p>
              <a:endParaRPr lang="en-US"/>
            </a:p>
          </p:txBody>
        </p:sp>
        <p:sp>
          <p:nvSpPr>
            <p:cNvPr id="72" name="Freeform 74"/>
            <p:cNvSpPr>
              <a:spLocks/>
            </p:cNvSpPr>
            <p:nvPr/>
          </p:nvSpPr>
          <p:spPr bwMode="auto">
            <a:xfrm>
              <a:off x="622" y="812"/>
              <a:ext cx="61" cy="96"/>
            </a:xfrm>
            <a:custGeom>
              <a:avLst/>
              <a:gdLst>
                <a:gd name="T0" fmla="*/ 0 w 61"/>
                <a:gd name="T1" fmla="*/ 0 h 96"/>
                <a:gd name="T2" fmla="*/ 60 w 61"/>
                <a:gd name="T3" fmla="*/ 0 h 96"/>
                <a:gd name="T4" fmla="*/ 60 w 61"/>
                <a:gd name="T5" fmla="*/ 95 h 96"/>
                <a:gd name="T6" fmla="*/ 0 w 61"/>
                <a:gd name="T7" fmla="*/ 95 h 96"/>
                <a:gd name="T8" fmla="*/ 0 w 61"/>
                <a:gd name="T9" fmla="*/ 0 h 96"/>
                <a:gd name="T10" fmla="*/ 0 60000 65536"/>
                <a:gd name="T11" fmla="*/ 0 60000 65536"/>
                <a:gd name="T12" fmla="*/ 0 60000 65536"/>
                <a:gd name="T13" fmla="*/ 0 60000 65536"/>
                <a:gd name="T14" fmla="*/ 0 60000 65536"/>
                <a:gd name="T15" fmla="*/ 0 w 61"/>
                <a:gd name="T16" fmla="*/ 0 h 96"/>
                <a:gd name="T17" fmla="*/ 61 w 61"/>
                <a:gd name="T18" fmla="*/ 96 h 96"/>
              </a:gdLst>
              <a:ahLst/>
              <a:cxnLst>
                <a:cxn ang="T10">
                  <a:pos x="T0" y="T1"/>
                </a:cxn>
                <a:cxn ang="T11">
                  <a:pos x="T2" y="T3"/>
                </a:cxn>
                <a:cxn ang="T12">
                  <a:pos x="T4" y="T5"/>
                </a:cxn>
                <a:cxn ang="T13">
                  <a:pos x="T6" y="T7"/>
                </a:cxn>
                <a:cxn ang="T14">
                  <a:pos x="T8" y="T9"/>
                </a:cxn>
              </a:cxnLst>
              <a:rect l="T15" t="T16" r="T17" b="T18"/>
              <a:pathLst>
                <a:path w="61" h="96">
                  <a:moveTo>
                    <a:pt x="0" y="0"/>
                  </a:moveTo>
                  <a:lnTo>
                    <a:pt x="60" y="0"/>
                  </a:lnTo>
                  <a:lnTo>
                    <a:pt x="60" y="95"/>
                  </a:lnTo>
                  <a:lnTo>
                    <a:pt x="0" y="95"/>
                  </a:lnTo>
                  <a:lnTo>
                    <a:pt x="0" y="0"/>
                  </a:lnTo>
                </a:path>
              </a:pathLst>
            </a:custGeom>
            <a:noFill/>
            <a:ln w="12700" cap="rnd">
              <a:solidFill>
                <a:schemeClr val="tx1"/>
              </a:solidFill>
              <a:round/>
              <a:headEnd type="none" w="sm" len="sm"/>
              <a:tailEnd type="none" w="sm" len="sm"/>
            </a:ln>
          </p:spPr>
          <p:txBody>
            <a:bodyPr/>
            <a:lstStyle/>
            <a:p>
              <a:endParaRPr lang="en-US"/>
            </a:p>
          </p:txBody>
        </p:sp>
        <p:sp>
          <p:nvSpPr>
            <p:cNvPr id="73" name="Rectangle 75"/>
            <p:cNvSpPr>
              <a:spLocks noChangeArrowheads="1"/>
            </p:cNvSpPr>
            <p:nvPr/>
          </p:nvSpPr>
          <p:spPr bwMode="auto">
            <a:xfrm>
              <a:off x="626" y="816"/>
              <a:ext cx="56" cy="92"/>
            </a:xfrm>
            <a:prstGeom prst="rect">
              <a:avLst/>
            </a:prstGeom>
            <a:noFill/>
            <a:ln w="12700">
              <a:solidFill>
                <a:schemeClr val="tx1"/>
              </a:solidFill>
              <a:miter lim="800000"/>
              <a:headEnd/>
              <a:tailEnd/>
            </a:ln>
          </p:spPr>
          <p:txBody>
            <a:bodyPr wrap="none" anchor="ctr"/>
            <a:lstStyle/>
            <a:p>
              <a:endParaRPr lang="en-US"/>
            </a:p>
          </p:txBody>
        </p:sp>
        <p:sp>
          <p:nvSpPr>
            <p:cNvPr id="74" name="Freeform 76"/>
            <p:cNvSpPr>
              <a:spLocks/>
            </p:cNvSpPr>
            <p:nvPr/>
          </p:nvSpPr>
          <p:spPr bwMode="auto">
            <a:xfrm>
              <a:off x="607" y="589"/>
              <a:ext cx="44" cy="224"/>
            </a:xfrm>
            <a:custGeom>
              <a:avLst/>
              <a:gdLst>
                <a:gd name="T0" fmla="*/ 0 w 44"/>
                <a:gd name="T1" fmla="*/ 223 h 224"/>
                <a:gd name="T2" fmla="*/ 5 w 44"/>
                <a:gd name="T3" fmla="*/ 194 h 224"/>
                <a:gd name="T4" fmla="*/ 10 w 44"/>
                <a:gd name="T5" fmla="*/ 131 h 224"/>
                <a:gd name="T6" fmla="*/ 19 w 44"/>
                <a:gd name="T7" fmla="*/ 97 h 224"/>
                <a:gd name="T8" fmla="*/ 29 w 44"/>
                <a:gd name="T9" fmla="*/ 44 h 224"/>
                <a:gd name="T10" fmla="*/ 43 w 44"/>
                <a:gd name="T11" fmla="*/ 0 h 224"/>
                <a:gd name="T12" fmla="*/ 0 60000 65536"/>
                <a:gd name="T13" fmla="*/ 0 60000 65536"/>
                <a:gd name="T14" fmla="*/ 0 60000 65536"/>
                <a:gd name="T15" fmla="*/ 0 60000 65536"/>
                <a:gd name="T16" fmla="*/ 0 60000 65536"/>
                <a:gd name="T17" fmla="*/ 0 60000 65536"/>
                <a:gd name="T18" fmla="*/ 0 w 44"/>
                <a:gd name="T19" fmla="*/ 0 h 224"/>
                <a:gd name="T20" fmla="*/ 44 w 44"/>
                <a:gd name="T21" fmla="*/ 224 h 224"/>
              </a:gdLst>
              <a:ahLst/>
              <a:cxnLst>
                <a:cxn ang="T12">
                  <a:pos x="T0" y="T1"/>
                </a:cxn>
                <a:cxn ang="T13">
                  <a:pos x="T2" y="T3"/>
                </a:cxn>
                <a:cxn ang="T14">
                  <a:pos x="T4" y="T5"/>
                </a:cxn>
                <a:cxn ang="T15">
                  <a:pos x="T6" y="T7"/>
                </a:cxn>
                <a:cxn ang="T16">
                  <a:pos x="T8" y="T9"/>
                </a:cxn>
                <a:cxn ang="T17">
                  <a:pos x="T10" y="T11"/>
                </a:cxn>
              </a:cxnLst>
              <a:rect l="T18" t="T19" r="T20" b="T21"/>
              <a:pathLst>
                <a:path w="44" h="224">
                  <a:moveTo>
                    <a:pt x="0" y="223"/>
                  </a:moveTo>
                  <a:lnTo>
                    <a:pt x="5" y="194"/>
                  </a:lnTo>
                  <a:lnTo>
                    <a:pt x="10" y="131"/>
                  </a:lnTo>
                  <a:lnTo>
                    <a:pt x="19" y="97"/>
                  </a:lnTo>
                  <a:lnTo>
                    <a:pt x="29" y="44"/>
                  </a:lnTo>
                  <a:lnTo>
                    <a:pt x="43" y="0"/>
                  </a:lnTo>
                </a:path>
              </a:pathLst>
            </a:custGeom>
            <a:noFill/>
            <a:ln w="12700" cap="rnd">
              <a:solidFill>
                <a:schemeClr val="tx1"/>
              </a:solidFill>
              <a:round/>
              <a:headEnd type="none" w="sm" len="sm"/>
              <a:tailEnd type="none" w="sm" len="sm"/>
            </a:ln>
          </p:spPr>
          <p:txBody>
            <a:bodyPr/>
            <a:lstStyle/>
            <a:p>
              <a:endParaRPr lang="en-US"/>
            </a:p>
          </p:txBody>
        </p:sp>
        <p:sp>
          <p:nvSpPr>
            <p:cNvPr id="75" name="Freeform 77"/>
            <p:cNvSpPr>
              <a:spLocks/>
            </p:cNvSpPr>
            <p:nvPr/>
          </p:nvSpPr>
          <p:spPr bwMode="auto">
            <a:xfrm>
              <a:off x="768" y="560"/>
              <a:ext cx="34" cy="253"/>
            </a:xfrm>
            <a:custGeom>
              <a:avLst/>
              <a:gdLst>
                <a:gd name="T0" fmla="*/ 33 w 34"/>
                <a:gd name="T1" fmla="*/ 252 h 253"/>
                <a:gd name="T2" fmla="*/ 28 w 34"/>
                <a:gd name="T3" fmla="*/ 218 h 253"/>
                <a:gd name="T4" fmla="*/ 24 w 34"/>
                <a:gd name="T5" fmla="*/ 126 h 253"/>
                <a:gd name="T6" fmla="*/ 19 w 34"/>
                <a:gd name="T7" fmla="*/ 92 h 253"/>
                <a:gd name="T8" fmla="*/ 14 w 34"/>
                <a:gd name="T9" fmla="*/ 63 h 253"/>
                <a:gd name="T10" fmla="*/ 10 w 34"/>
                <a:gd name="T11" fmla="*/ 39 h 253"/>
                <a:gd name="T12" fmla="*/ 0 w 34"/>
                <a:gd name="T13" fmla="*/ 0 h 253"/>
                <a:gd name="T14" fmla="*/ 0 60000 65536"/>
                <a:gd name="T15" fmla="*/ 0 60000 65536"/>
                <a:gd name="T16" fmla="*/ 0 60000 65536"/>
                <a:gd name="T17" fmla="*/ 0 60000 65536"/>
                <a:gd name="T18" fmla="*/ 0 60000 65536"/>
                <a:gd name="T19" fmla="*/ 0 60000 65536"/>
                <a:gd name="T20" fmla="*/ 0 60000 65536"/>
                <a:gd name="T21" fmla="*/ 0 w 34"/>
                <a:gd name="T22" fmla="*/ 0 h 253"/>
                <a:gd name="T23" fmla="*/ 34 w 34"/>
                <a:gd name="T24" fmla="*/ 253 h 25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 h="253">
                  <a:moveTo>
                    <a:pt x="33" y="252"/>
                  </a:moveTo>
                  <a:lnTo>
                    <a:pt x="28" y="218"/>
                  </a:lnTo>
                  <a:lnTo>
                    <a:pt x="24" y="126"/>
                  </a:lnTo>
                  <a:lnTo>
                    <a:pt x="19" y="92"/>
                  </a:lnTo>
                  <a:lnTo>
                    <a:pt x="14" y="63"/>
                  </a:lnTo>
                  <a:lnTo>
                    <a:pt x="10" y="39"/>
                  </a:lnTo>
                  <a:lnTo>
                    <a:pt x="0" y="0"/>
                  </a:lnTo>
                </a:path>
              </a:pathLst>
            </a:custGeom>
            <a:noFill/>
            <a:ln w="12700" cap="rnd">
              <a:solidFill>
                <a:schemeClr val="tx1"/>
              </a:solidFill>
              <a:round/>
              <a:headEnd type="none" w="sm" len="sm"/>
              <a:tailEnd type="none" w="sm" len="sm"/>
            </a:ln>
          </p:spPr>
          <p:txBody>
            <a:bodyPr/>
            <a:lstStyle/>
            <a:p>
              <a:endParaRPr lang="en-US"/>
            </a:p>
          </p:txBody>
        </p:sp>
        <p:sp>
          <p:nvSpPr>
            <p:cNvPr id="76" name="Freeform 78"/>
            <p:cNvSpPr>
              <a:spLocks/>
            </p:cNvSpPr>
            <p:nvPr/>
          </p:nvSpPr>
          <p:spPr bwMode="auto">
            <a:xfrm>
              <a:off x="678" y="410"/>
              <a:ext cx="57" cy="29"/>
            </a:xfrm>
            <a:custGeom>
              <a:avLst/>
              <a:gdLst>
                <a:gd name="T0" fmla="*/ 0 w 57"/>
                <a:gd name="T1" fmla="*/ 8 h 29"/>
                <a:gd name="T2" fmla="*/ 51 w 57"/>
                <a:gd name="T3" fmla="*/ 0 h 29"/>
                <a:gd name="T4" fmla="*/ 56 w 57"/>
                <a:gd name="T5" fmla="*/ 12 h 29"/>
                <a:gd name="T6" fmla="*/ 39 w 57"/>
                <a:gd name="T7" fmla="*/ 28 h 29"/>
                <a:gd name="T8" fmla="*/ 22 w 57"/>
                <a:gd name="T9" fmla="*/ 28 h 29"/>
                <a:gd name="T10" fmla="*/ 0 w 57"/>
                <a:gd name="T11" fmla="*/ 12 h 29"/>
                <a:gd name="T12" fmla="*/ 0 w 57"/>
                <a:gd name="T13" fmla="*/ 8 h 29"/>
                <a:gd name="T14" fmla="*/ 0 60000 65536"/>
                <a:gd name="T15" fmla="*/ 0 60000 65536"/>
                <a:gd name="T16" fmla="*/ 0 60000 65536"/>
                <a:gd name="T17" fmla="*/ 0 60000 65536"/>
                <a:gd name="T18" fmla="*/ 0 60000 65536"/>
                <a:gd name="T19" fmla="*/ 0 60000 65536"/>
                <a:gd name="T20" fmla="*/ 0 60000 65536"/>
                <a:gd name="T21" fmla="*/ 0 w 57"/>
                <a:gd name="T22" fmla="*/ 0 h 29"/>
                <a:gd name="T23" fmla="*/ 57 w 57"/>
                <a:gd name="T24" fmla="*/ 29 h 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7" h="29">
                  <a:moveTo>
                    <a:pt x="0" y="8"/>
                  </a:moveTo>
                  <a:lnTo>
                    <a:pt x="51" y="0"/>
                  </a:lnTo>
                  <a:lnTo>
                    <a:pt x="56" y="12"/>
                  </a:lnTo>
                  <a:lnTo>
                    <a:pt x="39" y="28"/>
                  </a:lnTo>
                  <a:lnTo>
                    <a:pt x="22" y="28"/>
                  </a:lnTo>
                  <a:lnTo>
                    <a:pt x="0" y="12"/>
                  </a:lnTo>
                  <a:lnTo>
                    <a:pt x="0" y="8"/>
                  </a:lnTo>
                </a:path>
              </a:pathLst>
            </a:custGeom>
            <a:noFill/>
            <a:ln w="12700" cap="rnd">
              <a:solidFill>
                <a:schemeClr val="tx1"/>
              </a:solidFill>
              <a:round/>
              <a:headEnd type="none" w="sm" len="sm"/>
              <a:tailEnd type="none" w="sm" len="sm"/>
            </a:ln>
          </p:spPr>
          <p:txBody>
            <a:bodyPr/>
            <a:lstStyle/>
            <a:p>
              <a:endParaRPr lang="en-US"/>
            </a:p>
          </p:txBody>
        </p:sp>
        <p:sp>
          <p:nvSpPr>
            <p:cNvPr id="77" name="Freeform 79"/>
            <p:cNvSpPr>
              <a:spLocks/>
            </p:cNvSpPr>
            <p:nvPr/>
          </p:nvSpPr>
          <p:spPr bwMode="auto">
            <a:xfrm>
              <a:off x="678" y="410"/>
              <a:ext cx="63" cy="35"/>
            </a:xfrm>
            <a:custGeom>
              <a:avLst/>
              <a:gdLst>
                <a:gd name="T0" fmla="*/ 0 w 63"/>
                <a:gd name="T1" fmla="*/ 10 h 35"/>
                <a:gd name="T2" fmla="*/ 57 w 63"/>
                <a:gd name="T3" fmla="*/ 0 h 35"/>
                <a:gd name="T4" fmla="*/ 62 w 63"/>
                <a:gd name="T5" fmla="*/ 15 h 35"/>
                <a:gd name="T6" fmla="*/ 43 w 63"/>
                <a:gd name="T7" fmla="*/ 34 h 35"/>
                <a:gd name="T8" fmla="*/ 24 w 63"/>
                <a:gd name="T9" fmla="*/ 34 h 35"/>
                <a:gd name="T10" fmla="*/ 0 w 63"/>
                <a:gd name="T11" fmla="*/ 15 h 35"/>
                <a:gd name="T12" fmla="*/ 0 w 63"/>
                <a:gd name="T13" fmla="*/ 10 h 35"/>
                <a:gd name="T14" fmla="*/ 0 60000 65536"/>
                <a:gd name="T15" fmla="*/ 0 60000 65536"/>
                <a:gd name="T16" fmla="*/ 0 60000 65536"/>
                <a:gd name="T17" fmla="*/ 0 60000 65536"/>
                <a:gd name="T18" fmla="*/ 0 60000 65536"/>
                <a:gd name="T19" fmla="*/ 0 60000 65536"/>
                <a:gd name="T20" fmla="*/ 0 60000 65536"/>
                <a:gd name="T21" fmla="*/ 0 w 63"/>
                <a:gd name="T22" fmla="*/ 0 h 35"/>
                <a:gd name="T23" fmla="*/ 63 w 63"/>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 h="35">
                  <a:moveTo>
                    <a:pt x="0" y="10"/>
                  </a:moveTo>
                  <a:lnTo>
                    <a:pt x="57" y="0"/>
                  </a:lnTo>
                  <a:lnTo>
                    <a:pt x="62" y="15"/>
                  </a:lnTo>
                  <a:lnTo>
                    <a:pt x="43" y="34"/>
                  </a:lnTo>
                  <a:lnTo>
                    <a:pt x="24" y="34"/>
                  </a:lnTo>
                  <a:lnTo>
                    <a:pt x="0" y="15"/>
                  </a:lnTo>
                  <a:lnTo>
                    <a:pt x="0" y="10"/>
                  </a:lnTo>
                </a:path>
              </a:pathLst>
            </a:custGeom>
            <a:noFill/>
            <a:ln w="12700" cap="rnd">
              <a:solidFill>
                <a:schemeClr val="tx1"/>
              </a:solidFill>
              <a:round/>
              <a:headEnd type="none" w="sm" len="sm"/>
              <a:tailEnd type="none" w="sm" len="sm"/>
            </a:ln>
          </p:spPr>
          <p:txBody>
            <a:bodyPr/>
            <a:lstStyle/>
            <a:p>
              <a:endParaRPr lang="en-US"/>
            </a:p>
          </p:txBody>
        </p:sp>
        <p:sp>
          <p:nvSpPr>
            <p:cNvPr id="78" name="Line 80"/>
            <p:cNvSpPr>
              <a:spLocks noChangeShapeType="1"/>
            </p:cNvSpPr>
            <p:nvPr/>
          </p:nvSpPr>
          <p:spPr bwMode="auto">
            <a:xfrm flipH="1">
              <a:off x="607" y="807"/>
              <a:ext cx="194" cy="0"/>
            </a:xfrm>
            <a:prstGeom prst="line">
              <a:avLst/>
            </a:prstGeom>
            <a:noFill/>
            <a:ln w="12700">
              <a:solidFill>
                <a:schemeClr val="tx1"/>
              </a:solidFill>
              <a:round/>
              <a:headEnd type="none" w="sm" len="sm"/>
              <a:tailEnd type="none" w="sm" len="sm"/>
            </a:ln>
          </p:spPr>
          <p:txBody>
            <a:bodyPr/>
            <a:lstStyle/>
            <a:p>
              <a:endParaRPr lang="en-US"/>
            </a:p>
          </p:txBody>
        </p:sp>
        <p:sp>
          <p:nvSpPr>
            <p:cNvPr id="79" name="Freeform 81"/>
            <p:cNvSpPr>
              <a:spLocks/>
            </p:cNvSpPr>
            <p:nvPr/>
          </p:nvSpPr>
          <p:spPr bwMode="auto">
            <a:xfrm>
              <a:off x="716" y="812"/>
              <a:ext cx="61" cy="96"/>
            </a:xfrm>
            <a:custGeom>
              <a:avLst/>
              <a:gdLst>
                <a:gd name="T0" fmla="*/ 0 w 61"/>
                <a:gd name="T1" fmla="*/ 0 h 96"/>
                <a:gd name="T2" fmla="*/ 60 w 61"/>
                <a:gd name="T3" fmla="*/ 0 h 96"/>
                <a:gd name="T4" fmla="*/ 60 w 61"/>
                <a:gd name="T5" fmla="*/ 95 h 96"/>
                <a:gd name="T6" fmla="*/ 0 w 61"/>
                <a:gd name="T7" fmla="*/ 95 h 96"/>
                <a:gd name="T8" fmla="*/ 0 w 61"/>
                <a:gd name="T9" fmla="*/ 0 h 96"/>
                <a:gd name="T10" fmla="*/ 0 60000 65536"/>
                <a:gd name="T11" fmla="*/ 0 60000 65536"/>
                <a:gd name="T12" fmla="*/ 0 60000 65536"/>
                <a:gd name="T13" fmla="*/ 0 60000 65536"/>
                <a:gd name="T14" fmla="*/ 0 60000 65536"/>
                <a:gd name="T15" fmla="*/ 0 w 61"/>
                <a:gd name="T16" fmla="*/ 0 h 96"/>
                <a:gd name="T17" fmla="*/ 61 w 61"/>
                <a:gd name="T18" fmla="*/ 96 h 96"/>
              </a:gdLst>
              <a:ahLst/>
              <a:cxnLst>
                <a:cxn ang="T10">
                  <a:pos x="T0" y="T1"/>
                </a:cxn>
                <a:cxn ang="T11">
                  <a:pos x="T2" y="T3"/>
                </a:cxn>
                <a:cxn ang="T12">
                  <a:pos x="T4" y="T5"/>
                </a:cxn>
                <a:cxn ang="T13">
                  <a:pos x="T6" y="T7"/>
                </a:cxn>
                <a:cxn ang="T14">
                  <a:pos x="T8" y="T9"/>
                </a:cxn>
              </a:cxnLst>
              <a:rect l="T15" t="T16" r="T17" b="T18"/>
              <a:pathLst>
                <a:path w="61" h="96">
                  <a:moveTo>
                    <a:pt x="0" y="0"/>
                  </a:moveTo>
                  <a:lnTo>
                    <a:pt x="60" y="0"/>
                  </a:lnTo>
                  <a:lnTo>
                    <a:pt x="60" y="95"/>
                  </a:lnTo>
                  <a:lnTo>
                    <a:pt x="0" y="95"/>
                  </a:lnTo>
                  <a:lnTo>
                    <a:pt x="0" y="0"/>
                  </a:lnTo>
                </a:path>
              </a:pathLst>
            </a:custGeom>
            <a:noFill/>
            <a:ln w="12700" cap="rnd">
              <a:solidFill>
                <a:schemeClr val="tx1"/>
              </a:solidFill>
              <a:round/>
              <a:headEnd type="none" w="sm" len="sm"/>
              <a:tailEnd type="none" w="sm" len="sm"/>
            </a:ln>
          </p:spPr>
          <p:txBody>
            <a:bodyPr/>
            <a:lstStyle/>
            <a:p>
              <a:endParaRPr lang="en-US"/>
            </a:p>
          </p:txBody>
        </p:sp>
        <p:sp>
          <p:nvSpPr>
            <p:cNvPr id="80" name="Rectangle 82"/>
            <p:cNvSpPr>
              <a:spLocks noChangeArrowheads="1"/>
            </p:cNvSpPr>
            <p:nvPr/>
          </p:nvSpPr>
          <p:spPr bwMode="auto">
            <a:xfrm>
              <a:off x="720" y="816"/>
              <a:ext cx="57" cy="92"/>
            </a:xfrm>
            <a:prstGeom prst="rect">
              <a:avLst/>
            </a:prstGeom>
            <a:noFill/>
            <a:ln w="12700">
              <a:solidFill>
                <a:schemeClr val="tx1"/>
              </a:solidFill>
              <a:miter lim="800000"/>
              <a:headEnd/>
              <a:tailEnd/>
            </a:ln>
          </p:spPr>
          <p:txBody>
            <a:bodyPr wrap="none" anchor="ctr"/>
            <a:lstStyle/>
            <a:p>
              <a:endParaRPr lang="en-US"/>
            </a:p>
          </p:txBody>
        </p:sp>
        <p:sp>
          <p:nvSpPr>
            <p:cNvPr id="81" name="Oval 83"/>
            <p:cNvSpPr>
              <a:spLocks noChangeArrowheads="1"/>
            </p:cNvSpPr>
            <p:nvPr/>
          </p:nvSpPr>
          <p:spPr bwMode="auto">
            <a:xfrm>
              <a:off x="890" y="337"/>
              <a:ext cx="62" cy="68"/>
            </a:xfrm>
            <a:prstGeom prst="ellipse">
              <a:avLst/>
            </a:prstGeom>
            <a:noFill/>
            <a:ln w="12700">
              <a:solidFill>
                <a:schemeClr val="tx1"/>
              </a:solidFill>
              <a:round/>
              <a:headEnd/>
              <a:tailEnd/>
            </a:ln>
          </p:spPr>
          <p:txBody>
            <a:bodyPr wrap="none" anchor="ctr"/>
            <a:lstStyle/>
            <a:p>
              <a:endParaRPr lang="en-US"/>
            </a:p>
          </p:txBody>
        </p:sp>
        <p:sp>
          <p:nvSpPr>
            <p:cNvPr id="82" name="Oval 84"/>
            <p:cNvSpPr>
              <a:spLocks noChangeArrowheads="1"/>
            </p:cNvSpPr>
            <p:nvPr/>
          </p:nvSpPr>
          <p:spPr bwMode="auto">
            <a:xfrm>
              <a:off x="886" y="332"/>
              <a:ext cx="71" cy="78"/>
            </a:xfrm>
            <a:prstGeom prst="ellipse">
              <a:avLst/>
            </a:prstGeom>
            <a:noFill/>
            <a:ln w="12700">
              <a:solidFill>
                <a:schemeClr val="tx1"/>
              </a:solidFill>
              <a:round/>
              <a:headEnd/>
              <a:tailEnd/>
            </a:ln>
          </p:spPr>
          <p:txBody>
            <a:bodyPr wrap="none" anchor="ctr"/>
            <a:lstStyle/>
            <a:p>
              <a:endParaRPr lang="en-US"/>
            </a:p>
          </p:txBody>
        </p:sp>
        <p:sp>
          <p:nvSpPr>
            <p:cNvPr id="83" name="Freeform 85"/>
            <p:cNvSpPr>
              <a:spLocks/>
            </p:cNvSpPr>
            <p:nvPr/>
          </p:nvSpPr>
          <p:spPr bwMode="auto">
            <a:xfrm>
              <a:off x="976" y="425"/>
              <a:ext cx="24" cy="24"/>
            </a:xfrm>
            <a:custGeom>
              <a:avLst/>
              <a:gdLst>
                <a:gd name="T0" fmla="*/ 0 w 24"/>
                <a:gd name="T1" fmla="*/ 0 h 24"/>
                <a:gd name="T2" fmla="*/ 15 w 24"/>
                <a:gd name="T3" fmla="*/ 7 h 24"/>
                <a:gd name="T4" fmla="*/ 23 w 24"/>
                <a:gd name="T5" fmla="*/ 23 h 24"/>
                <a:gd name="T6" fmla="*/ 0 w 24"/>
                <a:gd name="T7" fmla="*/ 23 h 24"/>
                <a:gd name="T8" fmla="*/ 0 w 24"/>
                <a:gd name="T9" fmla="*/ 0 h 24"/>
                <a:gd name="T10" fmla="*/ 0 60000 65536"/>
                <a:gd name="T11" fmla="*/ 0 60000 65536"/>
                <a:gd name="T12" fmla="*/ 0 60000 65536"/>
                <a:gd name="T13" fmla="*/ 0 60000 65536"/>
                <a:gd name="T14" fmla="*/ 0 60000 65536"/>
                <a:gd name="T15" fmla="*/ 0 w 24"/>
                <a:gd name="T16" fmla="*/ 0 h 24"/>
                <a:gd name="T17" fmla="*/ 24 w 24"/>
                <a:gd name="T18" fmla="*/ 24 h 24"/>
              </a:gdLst>
              <a:ahLst/>
              <a:cxnLst>
                <a:cxn ang="T10">
                  <a:pos x="T0" y="T1"/>
                </a:cxn>
                <a:cxn ang="T11">
                  <a:pos x="T2" y="T3"/>
                </a:cxn>
                <a:cxn ang="T12">
                  <a:pos x="T4" y="T5"/>
                </a:cxn>
                <a:cxn ang="T13">
                  <a:pos x="T6" y="T7"/>
                </a:cxn>
                <a:cxn ang="T14">
                  <a:pos x="T8" y="T9"/>
                </a:cxn>
              </a:cxnLst>
              <a:rect l="T15" t="T16" r="T17" b="T18"/>
              <a:pathLst>
                <a:path w="24" h="24">
                  <a:moveTo>
                    <a:pt x="0" y="0"/>
                  </a:moveTo>
                  <a:lnTo>
                    <a:pt x="15" y="7"/>
                  </a:lnTo>
                  <a:lnTo>
                    <a:pt x="23" y="23"/>
                  </a:lnTo>
                  <a:lnTo>
                    <a:pt x="0" y="23"/>
                  </a:lnTo>
                  <a:lnTo>
                    <a:pt x="0" y="0"/>
                  </a:lnTo>
                </a:path>
              </a:pathLst>
            </a:custGeom>
            <a:noFill/>
            <a:ln w="12700" cap="rnd">
              <a:solidFill>
                <a:schemeClr val="tx1"/>
              </a:solidFill>
              <a:round/>
              <a:headEnd type="none" w="sm" len="sm"/>
              <a:tailEnd type="none" w="sm" len="sm"/>
            </a:ln>
          </p:spPr>
          <p:txBody>
            <a:bodyPr/>
            <a:lstStyle/>
            <a:p>
              <a:endParaRPr lang="en-US"/>
            </a:p>
          </p:txBody>
        </p:sp>
        <p:sp>
          <p:nvSpPr>
            <p:cNvPr id="84" name="Freeform 86"/>
            <p:cNvSpPr>
              <a:spLocks/>
            </p:cNvSpPr>
            <p:nvPr/>
          </p:nvSpPr>
          <p:spPr bwMode="auto">
            <a:xfrm>
              <a:off x="971" y="425"/>
              <a:ext cx="35" cy="35"/>
            </a:xfrm>
            <a:custGeom>
              <a:avLst/>
              <a:gdLst>
                <a:gd name="T0" fmla="*/ 0 w 35"/>
                <a:gd name="T1" fmla="*/ 0 h 35"/>
                <a:gd name="T2" fmla="*/ 24 w 35"/>
                <a:gd name="T3" fmla="*/ 9 h 35"/>
                <a:gd name="T4" fmla="*/ 34 w 35"/>
                <a:gd name="T5" fmla="*/ 34 h 35"/>
                <a:gd name="T6" fmla="*/ 0 60000 65536"/>
                <a:gd name="T7" fmla="*/ 0 60000 65536"/>
                <a:gd name="T8" fmla="*/ 0 60000 65536"/>
                <a:gd name="T9" fmla="*/ 0 w 35"/>
                <a:gd name="T10" fmla="*/ 0 h 35"/>
                <a:gd name="T11" fmla="*/ 35 w 35"/>
                <a:gd name="T12" fmla="*/ 35 h 35"/>
              </a:gdLst>
              <a:ahLst/>
              <a:cxnLst>
                <a:cxn ang="T6">
                  <a:pos x="T0" y="T1"/>
                </a:cxn>
                <a:cxn ang="T7">
                  <a:pos x="T2" y="T3"/>
                </a:cxn>
                <a:cxn ang="T8">
                  <a:pos x="T4" y="T5"/>
                </a:cxn>
              </a:cxnLst>
              <a:rect l="T9" t="T10" r="T11" b="T12"/>
              <a:pathLst>
                <a:path w="35" h="35">
                  <a:moveTo>
                    <a:pt x="0" y="0"/>
                  </a:moveTo>
                  <a:lnTo>
                    <a:pt x="24" y="9"/>
                  </a:lnTo>
                  <a:lnTo>
                    <a:pt x="34" y="34"/>
                  </a:lnTo>
                </a:path>
              </a:pathLst>
            </a:custGeom>
            <a:noFill/>
            <a:ln w="12700" cap="rnd">
              <a:solidFill>
                <a:schemeClr val="tx1"/>
              </a:solidFill>
              <a:round/>
              <a:headEnd type="none" w="sm" len="sm"/>
              <a:tailEnd type="none" w="sm" len="sm"/>
            </a:ln>
          </p:spPr>
          <p:txBody>
            <a:bodyPr/>
            <a:lstStyle/>
            <a:p>
              <a:endParaRPr lang="en-US"/>
            </a:p>
          </p:txBody>
        </p:sp>
        <p:sp>
          <p:nvSpPr>
            <p:cNvPr id="85" name="Freeform 87"/>
            <p:cNvSpPr>
              <a:spLocks/>
            </p:cNvSpPr>
            <p:nvPr/>
          </p:nvSpPr>
          <p:spPr bwMode="auto">
            <a:xfrm>
              <a:off x="839" y="425"/>
              <a:ext cx="23" cy="24"/>
            </a:xfrm>
            <a:custGeom>
              <a:avLst/>
              <a:gdLst>
                <a:gd name="T0" fmla="*/ 0 w 23"/>
                <a:gd name="T1" fmla="*/ 23 h 24"/>
                <a:gd name="T2" fmla="*/ 8 w 23"/>
                <a:gd name="T3" fmla="*/ 7 h 24"/>
                <a:gd name="T4" fmla="*/ 22 w 23"/>
                <a:gd name="T5" fmla="*/ 0 h 24"/>
                <a:gd name="T6" fmla="*/ 22 w 23"/>
                <a:gd name="T7" fmla="*/ 23 h 24"/>
                <a:gd name="T8" fmla="*/ 0 w 23"/>
                <a:gd name="T9" fmla="*/ 23 h 24"/>
                <a:gd name="T10" fmla="*/ 0 60000 65536"/>
                <a:gd name="T11" fmla="*/ 0 60000 65536"/>
                <a:gd name="T12" fmla="*/ 0 60000 65536"/>
                <a:gd name="T13" fmla="*/ 0 60000 65536"/>
                <a:gd name="T14" fmla="*/ 0 60000 65536"/>
                <a:gd name="T15" fmla="*/ 0 w 23"/>
                <a:gd name="T16" fmla="*/ 0 h 24"/>
                <a:gd name="T17" fmla="*/ 23 w 23"/>
                <a:gd name="T18" fmla="*/ 24 h 24"/>
              </a:gdLst>
              <a:ahLst/>
              <a:cxnLst>
                <a:cxn ang="T10">
                  <a:pos x="T0" y="T1"/>
                </a:cxn>
                <a:cxn ang="T11">
                  <a:pos x="T2" y="T3"/>
                </a:cxn>
                <a:cxn ang="T12">
                  <a:pos x="T4" y="T5"/>
                </a:cxn>
                <a:cxn ang="T13">
                  <a:pos x="T6" y="T7"/>
                </a:cxn>
                <a:cxn ang="T14">
                  <a:pos x="T8" y="T9"/>
                </a:cxn>
              </a:cxnLst>
              <a:rect l="T15" t="T16" r="T17" b="T18"/>
              <a:pathLst>
                <a:path w="23" h="24">
                  <a:moveTo>
                    <a:pt x="0" y="23"/>
                  </a:moveTo>
                  <a:lnTo>
                    <a:pt x="8" y="7"/>
                  </a:lnTo>
                  <a:lnTo>
                    <a:pt x="22" y="0"/>
                  </a:lnTo>
                  <a:lnTo>
                    <a:pt x="22" y="23"/>
                  </a:lnTo>
                  <a:lnTo>
                    <a:pt x="0" y="23"/>
                  </a:lnTo>
                </a:path>
              </a:pathLst>
            </a:custGeom>
            <a:noFill/>
            <a:ln w="12700" cap="rnd">
              <a:solidFill>
                <a:schemeClr val="tx1"/>
              </a:solidFill>
              <a:round/>
              <a:headEnd type="none" w="sm" len="sm"/>
              <a:tailEnd type="none" w="sm" len="sm"/>
            </a:ln>
          </p:spPr>
          <p:txBody>
            <a:bodyPr/>
            <a:lstStyle/>
            <a:p>
              <a:endParaRPr lang="en-US"/>
            </a:p>
          </p:txBody>
        </p:sp>
        <p:sp>
          <p:nvSpPr>
            <p:cNvPr id="86" name="Freeform 88"/>
            <p:cNvSpPr>
              <a:spLocks/>
            </p:cNvSpPr>
            <p:nvPr/>
          </p:nvSpPr>
          <p:spPr bwMode="auto">
            <a:xfrm>
              <a:off x="839" y="425"/>
              <a:ext cx="34" cy="35"/>
            </a:xfrm>
            <a:custGeom>
              <a:avLst/>
              <a:gdLst>
                <a:gd name="T0" fmla="*/ 0 w 34"/>
                <a:gd name="T1" fmla="*/ 34 h 35"/>
                <a:gd name="T2" fmla="*/ 10 w 34"/>
                <a:gd name="T3" fmla="*/ 9 h 35"/>
                <a:gd name="T4" fmla="*/ 33 w 34"/>
                <a:gd name="T5" fmla="*/ 0 h 35"/>
                <a:gd name="T6" fmla="*/ 0 60000 65536"/>
                <a:gd name="T7" fmla="*/ 0 60000 65536"/>
                <a:gd name="T8" fmla="*/ 0 60000 65536"/>
                <a:gd name="T9" fmla="*/ 0 w 34"/>
                <a:gd name="T10" fmla="*/ 0 h 35"/>
                <a:gd name="T11" fmla="*/ 34 w 34"/>
                <a:gd name="T12" fmla="*/ 35 h 35"/>
              </a:gdLst>
              <a:ahLst/>
              <a:cxnLst>
                <a:cxn ang="T6">
                  <a:pos x="T0" y="T1"/>
                </a:cxn>
                <a:cxn ang="T7">
                  <a:pos x="T2" y="T3"/>
                </a:cxn>
                <a:cxn ang="T8">
                  <a:pos x="T4" y="T5"/>
                </a:cxn>
              </a:cxnLst>
              <a:rect l="T9" t="T10" r="T11" b="T12"/>
              <a:pathLst>
                <a:path w="34" h="35">
                  <a:moveTo>
                    <a:pt x="0" y="34"/>
                  </a:moveTo>
                  <a:lnTo>
                    <a:pt x="10" y="9"/>
                  </a:lnTo>
                  <a:lnTo>
                    <a:pt x="33" y="0"/>
                  </a:lnTo>
                </a:path>
              </a:pathLst>
            </a:custGeom>
            <a:noFill/>
            <a:ln w="12700" cap="rnd">
              <a:solidFill>
                <a:schemeClr val="tx1"/>
              </a:solidFill>
              <a:round/>
              <a:headEnd type="none" w="sm" len="sm"/>
              <a:tailEnd type="none" w="sm" len="sm"/>
            </a:ln>
          </p:spPr>
          <p:txBody>
            <a:bodyPr/>
            <a:lstStyle/>
            <a:p>
              <a:endParaRPr lang="en-US"/>
            </a:p>
          </p:txBody>
        </p:sp>
        <p:sp>
          <p:nvSpPr>
            <p:cNvPr id="87" name="Line 89"/>
            <p:cNvSpPr>
              <a:spLocks noChangeShapeType="1"/>
            </p:cNvSpPr>
            <p:nvPr/>
          </p:nvSpPr>
          <p:spPr bwMode="auto">
            <a:xfrm>
              <a:off x="863" y="425"/>
              <a:ext cx="42" cy="0"/>
            </a:xfrm>
            <a:prstGeom prst="line">
              <a:avLst/>
            </a:prstGeom>
            <a:noFill/>
            <a:ln w="12700">
              <a:solidFill>
                <a:schemeClr val="tx1"/>
              </a:solidFill>
              <a:round/>
              <a:headEnd type="none" w="sm" len="sm"/>
              <a:tailEnd type="none" w="sm" len="sm"/>
            </a:ln>
          </p:spPr>
          <p:txBody>
            <a:bodyPr/>
            <a:lstStyle/>
            <a:p>
              <a:endParaRPr lang="en-US"/>
            </a:p>
          </p:txBody>
        </p:sp>
        <p:sp>
          <p:nvSpPr>
            <p:cNvPr id="88" name="Line 90"/>
            <p:cNvSpPr>
              <a:spLocks noChangeShapeType="1"/>
            </p:cNvSpPr>
            <p:nvPr/>
          </p:nvSpPr>
          <p:spPr bwMode="auto">
            <a:xfrm>
              <a:off x="943" y="425"/>
              <a:ext cx="33" cy="0"/>
            </a:xfrm>
            <a:prstGeom prst="line">
              <a:avLst/>
            </a:prstGeom>
            <a:noFill/>
            <a:ln w="12700">
              <a:solidFill>
                <a:schemeClr val="tx1"/>
              </a:solidFill>
              <a:round/>
              <a:headEnd type="none" w="sm" len="sm"/>
              <a:tailEnd type="none" w="sm" len="sm"/>
            </a:ln>
          </p:spPr>
          <p:txBody>
            <a:bodyPr/>
            <a:lstStyle/>
            <a:p>
              <a:endParaRPr lang="en-US"/>
            </a:p>
          </p:txBody>
        </p:sp>
        <p:sp>
          <p:nvSpPr>
            <p:cNvPr id="89" name="Line 91"/>
            <p:cNvSpPr>
              <a:spLocks noChangeShapeType="1"/>
            </p:cNvSpPr>
            <p:nvPr/>
          </p:nvSpPr>
          <p:spPr bwMode="auto">
            <a:xfrm flipH="1" flipV="1">
              <a:off x="900" y="425"/>
              <a:ext cx="23" cy="34"/>
            </a:xfrm>
            <a:prstGeom prst="line">
              <a:avLst/>
            </a:prstGeom>
            <a:noFill/>
            <a:ln w="12700">
              <a:solidFill>
                <a:schemeClr val="tx1"/>
              </a:solidFill>
              <a:round/>
              <a:headEnd type="none" w="sm" len="sm"/>
              <a:tailEnd type="none" w="sm" len="sm"/>
            </a:ln>
          </p:spPr>
          <p:txBody>
            <a:bodyPr/>
            <a:lstStyle/>
            <a:p>
              <a:endParaRPr lang="en-US"/>
            </a:p>
          </p:txBody>
        </p:sp>
        <p:sp>
          <p:nvSpPr>
            <p:cNvPr id="90" name="Line 92"/>
            <p:cNvSpPr>
              <a:spLocks noChangeShapeType="1"/>
            </p:cNvSpPr>
            <p:nvPr/>
          </p:nvSpPr>
          <p:spPr bwMode="auto">
            <a:xfrm flipV="1">
              <a:off x="924" y="425"/>
              <a:ext cx="24" cy="34"/>
            </a:xfrm>
            <a:prstGeom prst="line">
              <a:avLst/>
            </a:prstGeom>
            <a:noFill/>
            <a:ln w="12700">
              <a:solidFill>
                <a:schemeClr val="tx1"/>
              </a:solidFill>
              <a:round/>
              <a:headEnd type="none" w="sm" len="sm"/>
              <a:tailEnd type="none" w="sm" len="sm"/>
            </a:ln>
          </p:spPr>
          <p:txBody>
            <a:bodyPr/>
            <a:lstStyle/>
            <a:p>
              <a:endParaRPr lang="en-US"/>
            </a:p>
          </p:txBody>
        </p:sp>
        <p:sp>
          <p:nvSpPr>
            <p:cNvPr id="91" name="Line 93"/>
            <p:cNvSpPr>
              <a:spLocks noChangeShapeType="1"/>
            </p:cNvSpPr>
            <p:nvPr/>
          </p:nvSpPr>
          <p:spPr bwMode="auto">
            <a:xfrm>
              <a:off x="910" y="410"/>
              <a:ext cx="0" cy="24"/>
            </a:xfrm>
            <a:prstGeom prst="line">
              <a:avLst/>
            </a:prstGeom>
            <a:noFill/>
            <a:ln w="12700">
              <a:solidFill>
                <a:schemeClr val="tx1"/>
              </a:solidFill>
              <a:round/>
              <a:headEnd type="none" w="sm" len="sm"/>
              <a:tailEnd type="none" w="sm" len="sm"/>
            </a:ln>
          </p:spPr>
          <p:txBody>
            <a:bodyPr/>
            <a:lstStyle/>
            <a:p>
              <a:endParaRPr lang="en-US"/>
            </a:p>
          </p:txBody>
        </p:sp>
        <p:sp>
          <p:nvSpPr>
            <p:cNvPr id="92" name="Line 94"/>
            <p:cNvSpPr>
              <a:spLocks noChangeShapeType="1"/>
            </p:cNvSpPr>
            <p:nvPr/>
          </p:nvSpPr>
          <p:spPr bwMode="auto">
            <a:xfrm>
              <a:off x="943" y="410"/>
              <a:ext cx="0" cy="24"/>
            </a:xfrm>
            <a:prstGeom prst="line">
              <a:avLst/>
            </a:prstGeom>
            <a:noFill/>
            <a:ln w="12700">
              <a:solidFill>
                <a:schemeClr val="tx1"/>
              </a:solidFill>
              <a:round/>
              <a:headEnd type="none" w="sm" len="sm"/>
              <a:tailEnd type="none" w="sm" len="sm"/>
            </a:ln>
          </p:spPr>
          <p:txBody>
            <a:bodyPr/>
            <a:lstStyle/>
            <a:p>
              <a:endParaRPr lang="en-US"/>
            </a:p>
          </p:txBody>
        </p:sp>
        <p:sp>
          <p:nvSpPr>
            <p:cNvPr id="93" name="Freeform 95"/>
            <p:cNvSpPr>
              <a:spLocks/>
            </p:cNvSpPr>
            <p:nvPr/>
          </p:nvSpPr>
          <p:spPr bwMode="auto">
            <a:xfrm>
              <a:off x="901" y="343"/>
              <a:ext cx="71" cy="59"/>
            </a:xfrm>
            <a:custGeom>
              <a:avLst/>
              <a:gdLst>
                <a:gd name="T0" fmla="*/ 0 w 71"/>
                <a:gd name="T1" fmla="*/ 14 h 59"/>
                <a:gd name="T2" fmla="*/ 18 w 71"/>
                <a:gd name="T3" fmla="*/ 14 h 59"/>
                <a:gd name="T4" fmla="*/ 47 w 71"/>
                <a:gd name="T5" fmla="*/ 43 h 59"/>
                <a:gd name="T6" fmla="*/ 52 w 71"/>
                <a:gd name="T7" fmla="*/ 58 h 59"/>
                <a:gd name="T8" fmla="*/ 66 w 71"/>
                <a:gd name="T9" fmla="*/ 48 h 59"/>
                <a:gd name="T10" fmla="*/ 70 w 71"/>
                <a:gd name="T11" fmla="*/ 33 h 59"/>
                <a:gd name="T12" fmla="*/ 56 w 71"/>
                <a:gd name="T13" fmla="*/ 14 h 59"/>
                <a:gd name="T14" fmla="*/ 47 w 71"/>
                <a:gd name="T15" fmla="*/ 0 h 59"/>
                <a:gd name="T16" fmla="*/ 23 w 71"/>
                <a:gd name="T17" fmla="*/ 0 h 59"/>
                <a:gd name="T18" fmla="*/ 14 w 71"/>
                <a:gd name="T19" fmla="*/ 0 h 59"/>
                <a:gd name="T20" fmla="*/ 0 w 71"/>
                <a:gd name="T21" fmla="*/ 14 h 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1"/>
                <a:gd name="T34" fmla="*/ 0 h 59"/>
                <a:gd name="T35" fmla="*/ 71 w 71"/>
                <a:gd name="T36" fmla="*/ 59 h 5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1" h="59">
                  <a:moveTo>
                    <a:pt x="0" y="14"/>
                  </a:moveTo>
                  <a:lnTo>
                    <a:pt x="18" y="14"/>
                  </a:lnTo>
                  <a:lnTo>
                    <a:pt x="47" y="43"/>
                  </a:lnTo>
                  <a:lnTo>
                    <a:pt x="52" y="58"/>
                  </a:lnTo>
                  <a:lnTo>
                    <a:pt x="66" y="48"/>
                  </a:lnTo>
                  <a:lnTo>
                    <a:pt x="70" y="33"/>
                  </a:lnTo>
                  <a:lnTo>
                    <a:pt x="56" y="14"/>
                  </a:lnTo>
                  <a:lnTo>
                    <a:pt x="47" y="0"/>
                  </a:lnTo>
                  <a:lnTo>
                    <a:pt x="23" y="0"/>
                  </a:lnTo>
                  <a:lnTo>
                    <a:pt x="14" y="0"/>
                  </a:lnTo>
                  <a:lnTo>
                    <a:pt x="0" y="14"/>
                  </a:lnTo>
                </a:path>
              </a:pathLst>
            </a:custGeom>
            <a:noFill/>
            <a:ln w="12700" cap="rnd">
              <a:solidFill>
                <a:schemeClr val="tx1"/>
              </a:solidFill>
              <a:round/>
              <a:headEnd type="none" w="sm" len="sm"/>
              <a:tailEnd type="none" w="sm" len="sm"/>
            </a:ln>
          </p:spPr>
          <p:txBody>
            <a:bodyPr/>
            <a:lstStyle/>
            <a:p>
              <a:endParaRPr lang="en-US"/>
            </a:p>
          </p:txBody>
        </p:sp>
        <p:sp>
          <p:nvSpPr>
            <p:cNvPr id="94" name="Line 96"/>
            <p:cNvSpPr>
              <a:spLocks noChangeShapeType="1"/>
            </p:cNvSpPr>
            <p:nvPr/>
          </p:nvSpPr>
          <p:spPr bwMode="auto">
            <a:xfrm>
              <a:off x="839" y="454"/>
              <a:ext cx="0" cy="154"/>
            </a:xfrm>
            <a:prstGeom prst="line">
              <a:avLst/>
            </a:prstGeom>
            <a:noFill/>
            <a:ln w="12700">
              <a:solidFill>
                <a:schemeClr val="tx1"/>
              </a:solidFill>
              <a:round/>
              <a:headEnd type="none" w="sm" len="sm"/>
              <a:tailEnd type="none" w="sm" len="sm"/>
            </a:ln>
          </p:spPr>
          <p:txBody>
            <a:bodyPr/>
            <a:lstStyle/>
            <a:p>
              <a:endParaRPr lang="en-US"/>
            </a:p>
          </p:txBody>
        </p:sp>
        <p:sp>
          <p:nvSpPr>
            <p:cNvPr id="95" name="Line 97"/>
            <p:cNvSpPr>
              <a:spLocks noChangeShapeType="1"/>
            </p:cNvSpPr>
            <p:nvPr/>
          </p:nvSpPr>
          <p:spPr bwMode="auto">
            <a:xfrm>
              <a:off x="1005" y="454"/>
              <a:ext cx="0" cy="154"/>
            </a:xfrm>
            <a:prstGeom prst="line">
              <a:avLst/>
            </a:prstGeom>
            <a:noFill/>
            <a:ln w="12700">
              <a:solidFill>
                <a:schemeClr val="tx1"/>
              </a:solidFill>
              <a:round/>
              <a:headEnd type="none" w="sm" len="sm"/>
              <a:tailEnd type="none" w="sm" len="sm"/>
            </a:ln>
          </p:spPr>
          <p:txBody>
            <a:bodyPr/>
            <a:lstStyle/>
            <a:p>
              <a:endParaRPr lang="en-US"/>
            </a:p>
          </p:txBody>
        </p:sp>
        <p:sp>
          <p:nvSpPr>
            <p:cNvPr id="96" name="Line 98"/>
            <p:cNvSpPr>
              <a:spLocks noChangeShapeType="1"/>
            </p:cNvSpPr>
            <p:nvPr/>
          </p:nvSpPr>
          <p:spPr bwMode="auto">
            <a:xfrm>
              <a:off x="834" y="613"/>
              <a:ext cx="29" cy="0"/>
            </a:xfrm>
            <a:prstGeom prst="line">
              <a:avLst/>
            </a:prstGeom>
            <a:noFill/>
            <a:ln w="12700">
              <a:solidFill>
                <a:schemeClr val="tx1"/>
              </a:solidFill>
              <a:round/>
              <a:headEnd type="none" w="sm" len="sm"/>
              <a:tailEnd type="none" w="sm" len="sm"/>
            </a:ln>
          </p:spPr>
          <p:txBody>
            <a:bodyPr/>
            <a:lstStyle/>
            <a:p>
              <a:endParaRPr lang="en-US"/>
            </a:p>
          </p:txBody>
        </p:sp>
        <p:sp>
          <p:nvSpPr>
            <p:cNvPr id="97" name="Line 99"/>
            <p:cNvSpPr>
              <a:spLocks noChangeShapeType="1"/>
            </p:cNvSpPr>
            <p:nvPr/>
          </p:nvSpPr>
          <p:spPr bwMode="auto">
            <a:xfrm>
              <a:off x="981" y="613"/>
              <a:ext cx="28" cy="0"/>
            </a:xfrm>
            <a:prstGeom prst="line">
              <a:avLst/>
            </a:prstGeom>
            <a:noFill/>
            <a:ln w="12700">
              <a:solidFill>
                <a:schemeClr val="tx1"/>
              </a:solidFill>
              <a:round/>
              <a:headEnd type="none" w="sm" len="sm"/>
              <a:tailEnd type="none" w="sm" len="sm"/>
            </a:ln>
          </p:spPr>
          <p:txBody>
            <a:bodyPr/>
            <a:lstStyle/>
            <a:p>
              <a:endParaRPr lang="en-US"/>
            </a:p>
          </p:txBody>
        </p:sp>
        <p:sp>
          <p:nvSpPr>
            <p:cNvPr id="98" name="Line 100"/>
            <p:cNvSpPr>
              <a:spLocks noChangeShapeType="1"/>
            </p:cNvSpPr>
            <p:nvPr/>
          </p:nvSpPr>
          <p:spPr bwMode="auto">
            <a:xfrm>
              <a:off x="957" y="386"/>
              <a:ext cx="0" cy="39"/>
            </a:xfrm>
            <a:prstGeom prst="line">
              <a:avLst/>
            </a:prstGeom>
            <a:noFill/>
            <a:ln w="25400">
              <a:solidFill>
                <a:schemeClr val="tx1"/>
              </a:solidFill>
              <a:round/>
              <a:headEnd type="none" w="sm" len="sm"/>
              <a:tailEnd type="none" w="sm" len="sm"/>
            </a:ln>
          </p:spPr>
          <p:txBody>
            <a:bodyPr/>
            <a:lstStyle/>
            <a:p>
              <a:endParaRPr lang="en-US"/>
            </a:p>
          </p:txBody>
        </p:sp>
        <p:sp>
          <p:nvSpPr>
            <p:cNvPr id="99" name="Line 101"/>
            <p:cNvSpPr>
              <a:spLocks noChangeShapeType="1"/>
            </p:cNvSpPr>
            <p:nvPr/>
          </p:nvSpPr>
          <p:spPr bwMode="auto">
            <a:xfrm>
              <a:off x="863" y="473"/>
              <a:ext cx="0" cy="324"/>
            </a:xfrm>
            <a:prstGeom prst="line">
              <a:avLst/>
            </a:prstGeom>
            <a:noFill/>
            <a:ln w="12700">
              <a:solidFill>
                <a:schemeClr val="tx1"/>
              </a:solidFill>
              <a:round/>
              <a:headEnd type="none" w="sm" len="sm"/>
              <a:tailEnd type="none" w="sm" len="sm"/>
            </a:ln>
          </p:spPr>
          <p:txBody>
            <a:bodyPr/>
            <a:lstStyle/>
            <a:p>
              <a:endParaRPr lang="en-US"/>
            </a:p>
          </p:txBody>
        </p:sp>
        <p:sp>
          <p:nvSpPr>
            <p:cNvPr id="100" name="Line 102"/>
            <p:cNvSpPr>
              <a:spLocks noChangeShapeType="1"/>
            </p:cNvSpPr>
            <p:nvPr/>
          </p:nvSpPr>
          <p:spPr bwMode="auto">
            <a:xfrm>
              <a:off x="981" y="478"/>
              <a:ext cx="0" cy="300"/>
            </a:xfrm>
            <a:prstGeom prst="line">
              <a:avLst/>
            </a:prstGeom>
            <a:noFill/>
            <a:ln w="12700">
              <a:solidFill>
                <a:schemeClr val="tx1"/>
              </a:solidFill>
              <a:round/>
              <a:headEnd type="none" w="sm" len="sm"/>
              <a:tailEnd type="none" w="sm" len="sm"/>
            </a:ln>
          </p:spPr>
          <p:txBody>
            <a:bodyPr/>
            <a:lstStyle/>
            <a:p>
              <a:endParaRPr lang="en-US"/>
            </a:p>
          </p:txBody>
        </p:sp>
        <p:sp>
          <p:nvSpPr>
            <p:cNvPr id="101" name="Freeform 103"/>
            <p:cNvSpPr>
              <a:spLocks/>
            </p:cNvSpPr>
            <p:nvPr/>
          </p:nvSpPr>
          <p:spPr bwMode="auto">
            <a:xfrm>
              <a:off x="867" y="715"/>
              <a:ext cx="109" cy="72"/>
            </a:xfrm>
            <a:custGeom>
              <a:avLst/>
              <a:gdLst>
                <a:gd name="T0" fmla="*/ 0 w 109"/>
                <a:gd name="T1" fmla="*/ 0 h 72"/>
                <a:gd name="T2" fmla="*/ 108 w 109"/>
                <a:gd name="T3" fmla="*/ 0 h 72"/>
                <a:gd name="T4" fmla="*/ 108 w 109"/>
                <a:gd name="T5" fmla="*/ 71 h 72"/>
                <a:gd name="T6" fmla="*/ 0 w 109"/>
                <a:gd name="T7" fmla="*/ 71 h 72"/>
                <a:gd name="T8" fmla="*/ 0 w 109"/>
                <a:gd name="T9" fmla="*/ 0 h 72"/>
                <a:gd name="T10" fmla="*/ 0 60000 65536"/>
                <a:gd name="T11" fmla="*/ 0 60000 65536"/>
                <a:gd name="T12" fmla="*/ 0 60000 65536"/>
                <a:gd name="T13" fmla="*/ 0 60000 65536"/>
                <a:gd name="T14" fmla="*/ 0 60000 65536"/>
                <a:gd name="T15" fmla="*/ 0 w 109"/>
                <a:gd name="T16" fmla="*/ 0 h 72"/>
                <a:gd name="T17" fmla="*/ 109 w 109"/>
                <a:gd name="T18" fmla="*/ 72 h 72"/>
              </a:gdLst>
              <a:ahLst/>
              <a:cxnLst>
                <a:cxn ang="T10">
                  <a:pos x="T0" y="T1"/>
                </a:cxn>
                <a:cxn ang="T11">
                  <a:pos x="T2" y="T3"/>
                </a:cxn>
                <a:cxn ang="T12">
                  <a:pos x="T4" y="T5"/>
                </a:cxn>
                <a:cxn ang="T13">
                  <a:pos x="T6" y="T7"/>
                </a:cxn>
                <a:cxn ang="T14">
                  <a:pos x="T8" y="T9"/>
                </a:cxn>
              </a:cxnLst>
              <a:rect l="T15" t="T16" r="T17" b="T18"/>
              <a:pathLst>
                <a:path w="109" h="72">
                  <a:moveTo>
                    <a:pt x="0" y="0"/>
                  </a:moveTo>
                  <a:lnTo>
                    <a:pt x="108" y="0"/>
                  </a:lnTo>
                  <a:lnTo>
                    <a:pt x="108" y="71"/>
                  </a:lnTo>
                  <a:lnTo>
                    <a:pt x="0" y="71"/>
                  </a:lnTo>
                  <a:lnTo>
                    <a:pt x="0" y="0"/>
                  </a:lnTo>
                </a:path>
              </a:pathLst>
            </a:custGeom>
            <a:noFill/>
            <a:ln w="12700" cap="rnd">
              <a:solidFill>
                <a:schemeClr val="tx1"/>
              </a:solidFill>
              <a:round/>
              <a:headEnd type="none" w="sm" len="sm"/>
              <a:tailEnd type="none" w="sm" len="sm"/>
            </a:ln>
          </p:spPr>
          <p:txBody>
            <a:bodyPr/>
            <a:lstStyle/>
            <a:p>
              <a:endParaRPr lang="en-US"/>
            </a:p>
          </p:txBody>
        </p:sp>
        <p:sp>
          <p:nvSpPr>
            <p:cNvPr id="102" name="Rectangle 104"/>
            <p:cNvSpPr>
              <a:spLocks noChangeArrowheads="1"/>
            </p:cNvSpPr>
            <p:nvPr/>
          </p:nvSpPr>
          <p:spPr bwMode="auto">
            <a:xfrm>
              <a:off x="871" y="719"/>
              <a:ext cx="105" cy="68"/>
            </a:xfrm>
            <a:prstGeom prst="rect">
              <a:avLst/>
            </a:prstGeom>
            <a:noFill/>
            <a:ln w="12700">
              <a:solidFill>
                <a:schemeClr val="tx1"/>
              </a:solidFill>
              <a:miter lim="800000"/>
              <a:headEnd/>
              <a:tailEnd/>
            </a:ln>
          </p:spPr>
          <p:txBody>
            <a:bodyPr wrap="none" anchor="ctr"/>
            <a:lstStyle/>
            <a:p>
              <a:endParaRPr lang="en-US"/>
            </a:p>
          </p:txBody>
        </p:sp>
        <p:sp>
          <p:nvSpPr>
            <p:cNvPr id="103" name="Freeform 105"/>
            <p:cNvSpPr>
              <a:spLocks/>
            </p:cNvSpPr>
            <p:nvPr/>
          </p:nvSpPr>
          <p:spPr bwMode="auto">
            <a:xfrm>
              <a:off x="882" y="797"/>
              <a:ext cx="75" cy="106"/>
            </a:xfrm>
            <a:custGeom>
              <a:avLst/>
              <a:gdLst>
                <a:gd name="T0" fmla="*/ 0 w 75"/>
                <a:gd name="T1" fmla="*/ 0 h 106"/>
                <a:gd name="T2" fmla="*/ 18 w 75"/>
                <a:gd name="T3" fmla="*/ 105 h 106"/>
                <a:gd name="T4" fmla="*/ 56 w 75"/>
                <a:gd name="T5" fmla="*/ 105 h 106"/>
                <a:gd name="T6" fmla="*/ 74 w 75"/>
                <a:gd name="T7" fmla="*/ 0 h 106"/>
                <a:gd name="T8" fmla="*/ 0 w 75"/>
                <a:gd name="T9" fmla="*/ 0 h 106"/>
                <a:gd name="T10" fmla="*/ 0 60000 65536"/>
                <a:gd name="T11" fmla="*/ 0 60000 65536"/>
                <a:gd name="T12" fmla="*/ 0 60000 65536"/>
                <a:gd name="T13" fmla="*/ 0 60000 65536"/>
                <a:gd name="T14" fmla="*/ 0 60000 65536"/>
                <a:gd name="T15" fmla="*/ 0 w 75"/>
                <a:gd name="T16" fmla="*/ 0 h 106"/>
                <a:gd name="T17" fmla="*/ 75 w 75"/>
                <a:gd name="T18" fmla="*/ 106 h 106"/>
              </a:gdLst>
              <a:ahLst/>
              <a:cxnLst>
                <a:cxn ang="T10">
                  <a:pos x="T0" y="T1"/>
                </a:cxn>
                <a:cxn ang="T11">
                  <a:pos x="T2" y="T3"/>
                </a:cxn>
                <a:cxn ang="T12">
                  <a:pos x="T4" y="T5"/>
                </a:cxn>
                <a:cxn ang="T13">
                  <a:pos x="T6" y="T7"/>
                </a:cxn>
                <a:cxn ang="T14">
                  <a:pos x="T8" y="T9"/>
                </a:cxn>
              </a:cxnLst>
              <a:rect l="T15" t="T16" r="T17" b="T18"/>
              <a:pathLst>
                <a:path w="75" h="106">
                  <a:moveTo>
                    <a:pt x="0" y="0"/>
                  </a:moveTo>
                  <a:lnTo>
                    <a:pt x="18" y="105"/>
                  </a:lnTo>
                  <a:lnTo>
                    <a:pt x="56" y="105"/>
                  </a:lnTo>
                  <a:lnTo>
                    <a:pt x="74" y="0"/>
                  </a:lnTo>
                  <a:lnTo>
                    <a:pt x="0" y="0"/>
                  </a:lnTo>
                </a:path>
              </a:pathLst>
            </a:custGeom>
            <a:noFill/>
            <a:ln w="12700" cap="rnd">
              <a:solidFill>
                <a:schemeClr val="tx1"/>
              </a:solidFill>
              <a:round/>
              <a:headEnd type="none" w="sm" len="sm"/>
              <a:tailEnd type="none" w="sm" len="sm"/>
            </a:ln>
          </p:spPr>
          <p:txBody>
            <a:bodyPr/>
            <a:lstStyle/>
            <a:p>
              <a:endParaRPr lang="en-US"/>
            </a:p>
          </p:txBody>
        </p:sp>
        <p:sp>
          <p:nvSpPr>
            <p:cNvPr id="104" name="Freeform 106"/>
            <p:cNvSpPr>
              <a:spLocks/>
            </p:cNvSpPr>
            <p:nvPr/>
          </p:nvSpPr>
          <p:spPr bwMode="auto">
            <a:xfrm>
              <a:off x="882" y="797"/>
              <a:ext cx="81" cy="112"/>
            </a:xfrm>
            <a:custGeom>
              <a:avLst/>
              <a:gdLst>
                <a:gd name="T0" fmla="*/ 0 w 81"/>
                <a:gd name="T1" fmla="*/ 0 h 112"/>
                <a:gd name="T2" fmla="*/ 19 w 81"/>
                <a:gd name="T3" fmla="*/ 111 h 112"/>
                <a:gd name="T4" fmla="*/ 61 w 81"/>
                <a:gd name="T5" fmla="*/ 111 h 112"/>
                <a:gd name="T6" fmla="*/ 80 w 81"/>
                <a:gd name="T7" fmla="*/ 0 h 112"/>
                <a:gd name="T8" fmla="*/ 0 w 81"/>
                <a:gd name="T9" fmla="*/ 0 h 112"/>
                <a:gd name="T10" fmla="*/ 0 60000 65536"/>
                <a:gd name="T11" fmla="*/ 0 60000 65536"/>
                <a:gd name="T12" fmla="*/ 0 60000 65536"/>
                <a:gd name="T13" fmla="*/ 0 60000 65536"/>
                <a:gd name="T14" fmla="*/ 0 60000 65536"/>
                <a:gd name="T15" fmla="*/ 0 w 81"/>
                <a:gd name="T16" fmla="*/ 0 h 112"/>
                <a:gd name="T17" fmla="*/ 81 w 81"/>
                <a:gd name="T18" fmla="*/ 112 h 112"/>
              </a:gdLst>
              <a:ahLst/>
              <a:cxnLst>
                <a:cxn ang="T10">
                  <a:pos x="T0" y="T1"/>
                </a:cxn>
                <a:cxn ang="T11">
                  <a:pos x="T2" y="T3"/>
                </a:cxn>
                <a:cxn ang="T12">
                  <a:pos x="T4" y="T5"/>
                </a:cxn>
                <a:cxn ang="T13">
                  <a:pos x="T6" y="T7"/>
                </a:cxn>
                <a:cxn ang="T14">
                  <a:pos x="T8" y="T9"/>
                </a:cxn>
              </a:cxnLst>
              <a:rect l="T15" t="T16" r="T17" b="T18"/>
              <a:pathLst>
                <a:path w="81" h="112">
                  <a:moveTo>
                    <a:pt x="0" y="0"/>
                  </a:moveTo>
                  <a:lnTo>
                    <a:pt x="19" y="111"/>
                  </a:lnTo>
                  <a:lnTo>
                    <a:pt x="61" y="111"/>
                  </a:lnTo>
                  <a:lnTo>
                    <a:pt x="80" y="0"/>
                  </a:lnTo>
                  <a:lnTo>
                    <a:pt x="0" y="0"/>
                  </a:lnTo>
                </a:path>
              </a:pathLst>
            </a:custGeom>
            <a:noFill/>
            <a:ln w="12700" cap="rnd">
              <a:solidFill>
                <a:schemeClr val="tx1"/>
              </a:solidFill>
              <a:round/>
              <a:headEnd type="none" w="sm" len="sm"/>
              <a:tailEnd type="none" w="sm" len="sm"/>
            </a:ln>
          </p:spPr>
          <p:txBody>
            <a:bodyPr/>
            <a:lstStyle/>
            <a:p>
              <a:endParaRPr lang="en-US"/>
            </a:p>
          </p:txBody>
        </p:sp>
        <p:sp>
          <p:nvSpPr>
            <p:cNvPr id="105" name="Line 107"/>
            <p:cNvSpPr>
              <a:spLocks noChangeShapeType="1"/>
            </p:cNvSpPr>
            <p:nvPr/>
          </p:nvSpPr>
          <p:spPr bwMode="auto">
            <a:xfrm>
              <a:off x="919" y="802"/>
              <a:ext cx="0" cy="106"/>
            </a:xfrm>
            <a:prstGeom prst="line">
              <a:avLst/>
            </a:prstGeom>
            <a:noFill/>
            <a:ln w="12700">
              <a:solidFill>
                <a:schemeClr val="tx1"/>
              </a:solidFill>
              <a:round/>
              <a:headEnd type="none" w="sm" len="sm"/>
              <a:tailEnd type="none" w="sm" len="sm"/>
            </a:ln>
          </p:spPr>
          <p:txBody>
            <a:bodyPr/>
            <a:lstStyle/>
            <a:p>
              <a:endParaRPr lang="en-US"/>
            </a:p>
          </p:txBody>
        </p:sp>
        <p:sp>
          <p:nvSpPr>
            <p:cNvPr id="106" name="Oval 108"/>
            <p:cNvSpPr>
              <a:spLocks noChangeArrowheads="1"/>
            </p:cNvSpPr>
            <p:nvPr/>
          </p:nvSpPr>
          <p:spPr bwMode="auto">
            <a:xfrm>
              <a:off x="838" y="617"/>
              <a:ext cx="15" cy="20"/>
            </a:xfrm>
            <a:prstGeom prst="ellipse">
              <a:avLst/>
            </a:prstGeom>
            <a:noFill/>
            <a:ln w="12700">
              <a:solidFill>
                <a:schemeClr val="tx1"/>
              </a:solidFill>
              <a:round/>
              <a:headEnd/>
              <a:tailEnd/>
            </a:ln>
          </p:spPr>
          <p:txBody>
            <a:bodyPr wrap="none" anchor="ctr"/>
            <a:lstStyle/>
            <a:p>
              <a:endParaRPr lang="en-US"/>
            </a:p>
          </p:txBody>
        </p:sp>
        <p:sp>
          <p:nvSpPr>
            <p:cNvPr id="107" name="Oval 109"/>
            <p:cNvSpPr>
              <a:spLocks noChangeArrowheads="1"/>
            </p:cNvSpPr>
            <p:nvPr/>
          </p:nvSpPr>
          <p:spPr bwMode="auto">
            <a:xfrm>
              <a:off x="834" y="612"/>
              <a:ext cx="23" cy="30"/>
            </a:xfrm>
            <a:prstGeom prst="ellipse">
              <a:avLst/>
            </a:prstGeom>
            <a:noFill/>
            <a:ln w="12700">
              <a:solidFill>
                <a:schemeClr val="tx1"/>
              </a:solidFill>
              <a:round/>
              <a:headEnd/>
              <a:tailEnd/>
            </a:ln>
          </p:spPr>
          <p:txBody>
            <a:bodyPr wrap="none" anchor="ctr"/>
            <a:lstStyle/>
            <a:p>
              <a:endParaRPr lang="en-US"/>
            </a:p>
          </p:txBody>
        </p:sp>
        <p:sp>
          <p:nvSpPr>
            <p:cNvPr id="108" name="Oval 110"/>
            <p:cNvSpPr>
              <a:spLocks noChangeArrowheads="1"/>
            </p:cNvSpPr>
            <p:nvPr/>
          </p:nvSpPr>
          <p:spPr bwMode="auto">
            <a:xfrm>
              <a:off x="985" y="617"/>
              <a:ext cx="14" cy="20"/>
            </a:xfrm>
            <a:prstGeom prst="ellipse">
              <a:avLst/>
            </a:prstGeom>
            <a:noFill/>
            <a:ln w="12700">
              <a:solidFill>
                <a:schemeClr val="tx1"/>
              </a:solidFill>
              <a:round/>
              <a:headEnd/>
              <a:tailEnd/>
            </a:ln>
          </p:spPr>
          <p:txBody>
            <a:bodyPr wrap="none" anchor="ctr"/>
            <a:lstStyle/>
            <a:p>
              <a:endParaRPr lang="en-US"/>
            </a:p>
          </p:txBody>
        </p:sp>
        <p:sp>
          <p:nvSpPr>
            <p:cNvPr id="109" name="Oval 111"/>
            <p:cNvSpPr>
              <a:spLocks noChangeArrowheads="1"/>
            </p:cNvSpPr>
            <p:nvPr/>
          </p:nvSpPr>
          <p:spPr bwMode="auto">
            <a:xfrm>
              <a:off x="980" y="612"/>
              <a:ext cx="24" cy="30"/>
            </a:xfrm>
            <a:prstGeom prst="ellipse">
              <a:avLst/>
            </a:prstGeom>
            <a:noFill/>
            <a:ln w="12700">
              <a:solidFill>
                <a:schemeClr val="tx1"/>
              </a:solidFill>
              <a:round/>
              <a:headEnd/>
              <a:tailEnd/>
            </a:ln>
          </p:spPr>
          <p:txBody>
            <a:bodyPr wrap="none" anchor="ctr"/>
            <a:lstStyle/>
            <a:p>
              <a:endParaRPr lang="en-US"/>
            </a:p>
          </p:txBody>
        </p:sp>
        <p:sp>
          <p:nvSpPr>
            <p:cNvPr id="110" name="Line 112"/>
            <p:cNvSpPr>
              <a:spLocks noChangeShapeType="1"/>
            </p:cNvSpPr>
            <p:nvPr/>
          </p:nvSpPr>
          <p:spPr bwMode="auto">
            <a:xfrm>
              <a:off x="919" y="459"/>
              <a:ext cx="10" cy="0"/>
            </a:xfrm>
            <a:prstGeom prst="line">
              <a:avLst/>
            </a:prstGeom>
            <a:noFill/>
            <a:ln w="12700">
              <a:solidFill>
                <a:schemeClr val="tx1"/>
              </a:solidFill>
              <a:round/>
              <a:headEnd type="none" w="sm" len="sm"/>
              <a:tailEnd type="none" w="sm" len="sm"/>
            </a:ln>
          </p:spPr>
          <p:txBody>
            <a:bodyPr/>
            <a:lstStyle/>
            <a:p>
              <a:endParaRPr lang="en-US"/>
            </a:p>
          </p:txBody>
        </p:sp>
      </p:grpSp>
      <p:sp>
        <p:nvSpPr>
          <p:cNvPr id="111" name="Text Box 113"/>
          <p:cNvSpPr txBox="1">
            <a:spLocks noChangeArrowheads="1"/>
          </p:cNvSpPr>
          <p:nvPr/>
        </p:nvSpPr>
        <p:spPr bwMode="auto">
          <a:xfrm>
            <a:off x="1032495" y="5983069"/>
            <a:ext cx="2929905" cy="646331"/>
          </a:xfrm>
          <a:prstGeom prst="rect">
            <a:avLst/>
          </a:prstGeom>
          <a:noFill/>
          <a:ln w="9525">
            <a:noFill/>
            <a:miter lim="800000"/>
            <a:headEnd/>
            <a:tailEnd/>
          </a:ln>
        </p:spPr>
        <p:txBody>
          <a:bodyPr wrap="none">
            <a:spAutoFit/>
          </a:bodyPr>
          <a:lstStyle/>
          <a:p>
            <a:r>
              <a:rPr lang="en-US" dirty="0"/>
              <a:t>Center for the Study of</a:t>
            </a:r>
          </a:p>
          <a:p>
            <a:r>
              <a:rPr lang="en-US" dirty="0"/>
              <a:t>Healthcare Provider Behavior</a:t>
            </a: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and Spread of MLIs</a:t>
            </a:r>
            <a:endParaRPr lang="en-US" dirty="0"/>
          </a:p>
        </p:txBody>
      </p:sp>
      <p:sp>
        <p:nvSpPr>
          <p:cNvPr id="3" name="Content Placeholder 2"/>
          <p:cNvSpPr>
            <a:spLocks noGrp="1"/>
          </p:cNvSpPr>
          <p:nvPr>
            <p:ph idx="1"/>
          </p:nvPr>
        </p:nvSpPr>
        <p:spPr>
          <a:xfrm>
            <a:off x="381000" y="1412875"/>
            <a:ext cx="8382000" cy="4998291"/>
          </a:xfrm>
        </p:spPr>
        <p:txBody>
          <a:bodyPr/>
          <a:lstStyle/>
          <a:p>
            <a:r>
              <a:rPr lang="en-US" dirty="0" smtClean="0"/>
              <a:t>Policy context, fiscal climate, performance incentives</a:t>
            </a:r>
          </a:p>
          <a:p>
            <a:pPr lvl="1"/>
            <a:r>
              <a:rPr lang="en-US" dirty="0" smtClean="0"/>
              <a:t>Critical to understand contextual influences surrounding players at each implementation level</a:t>
            </a:r>
          </a:p>
          <a:p>
            <a:pPr lvl="2"/>
            <a:r>
              <a:rPr lang="en-US" dirty="0" smtClean="0"/>
              <a:t>Ex:  Harvard Vanguard “perfect storm”</a:t>
            </a:r>
          </a:p>
          <a:p>
            <a:pPr lvl="2"/>
            <a:r>
              <a:rPr lang="en-US" dirty="0" smtClean="0"/>
              <a:t>Ex:  Master Settlement Agreement with tobacco industry</a:t>
            </a:r>
          </a:p>
          <a:p>
            <a:r>
              <a:rPr lang="en-US" dirty="0" smtClean="0"/>
              <a:t>Determinants of </a:t>
            </a:r>
            <a:r>
              <a:rPr lang="en-US" dirty="0" smtClean="0"/>
              <a:t>spread</a:t>
            </a:r>
            <a:endParaRPr lang="en-US" dirty="0" smtClean="0"/>
          </a:p>
          <a:p>
            <a:pPr lvl="1"/>
            <a:r>
              <a:rPr lang="en-US" dirty="0" smtClean="0"/>
              <a:t>Timing/applicability of available evidence </a:t>
            </a:r>
          </a:p>
          <a:p>
            <a:pPr lvl="1"/>
            <a:r>
              <a:rPr lang="en-US" dirty="0" smtClean="0"/>
              <a:t>Champions can support </a:t>
            </a:r>
            <a:r>
              <a:rPr lang="en-US" dirty="0" smtClean="0"/>
              <a:t>spread; </a:t>
            </a:r>
            <a:r>
              <a:rPr lang="en-US" dirty="0" smtClean="0"/>
              <a:t>tools important</a:t>
            </a:r>
          </a:p>
          <a:p>
            <a:pPr lvl="1"/>
            <a:r>
              <a:rPr lang="en-US" dirty="0" smtClean="0"/>
              <a:t>Explication of handoffs</a:t>
            </a:r>
          </a:p>
          <a:p>
            <a:pPr lvl="1"/>
            <a:r>
              <a:rPr lang="en-US" dirty="0" smtClean="0"/>
              <a:t>Quality monitoring programs</a:t>
            </a:r>
            <a:endParaRPr lang="en-US" dirty="0"/>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a:xfrm>
            <a:off x="381000" y="1412875"/>
            <a:ext cx="8382000" cy="4850559"/>
          </a:xfrm>
        </p:spPr>
        <p:txBody>
          <a:bodyPr/>
          <a:lstStyle/>
          <a:p>
            <a:r>
              <a:rPr lang="en-US" dirty="0" smtClean="0"/>
              <a:t>Implementation and spread of MLIs into routine practice and policy feasible and effective</a:t>
            </a:r>
          </a:p>
          <a:p>
            <a:r>
              <a:rPr lang="en-US" dirty="0" smtClean="0"/>
              <a:t>Attention needed within </a:t>
            </a:r>
            <a:r>
              <a:rPr lang="en-US" i="1" dirty="0" smtClean="0"/>
              <a:t>and</a:t>
            </a:r>
            <a:r>
              <a:rPr lang="en-US" dirty="0" smtClean="0"/>
              <a:t> across levels</a:t>
            </a:r>
          </a:p>
          <a:p>
            <a:pPr lvl="1"/>
            <a:r>
              <a:rPr lang="en-US" dirty="0" smtClean="0"/>
              <a:t>Partnerships, relationships, teams, coalitions</a:t>
            </a:r>
          </a:p>
          <a:p>
            <a:pPr lvl="1"/>
            <a:r>
              <a:rPr lang="en-US" dirty="0" smtClean="0"/>
              <a:t>Facilitators and barriers (resources, perspectives)</a:t>
            </a:r>
          </a:p>
          <a:p>
            <a:pPr lvl="1"/>
            <a:r>
              <a:rPr lang="en-US" dirty="0" smtClean="0"/>
              <a:t>Contextual factors</a:t>
            </a:r>
          </a:p>
          <a:p>
            <a:r>
              <a:rPr lang="en-US" dirty="0" smtClean="0"/>
              <a:t>Current </a:t>
            </a:r>
            <a:r>
              <a:rPr lang="en-US" dirty="0" smtClean="0"/>
              <a:t>mismatch </a:t>
            </a:r>
            <a:r>
              <a:rPr lang="en-US" dirty="0" smtClean="0"/>
              <a:t>between review and reality</a:t>
            </a:r>
          </a:p>
          <a:p>
            <a:r>
              <a:rPr lang="en-US" dirty="0" smtClean="0"/>
              <a:t>Sustainability a myth </a:t>
            </a:r>
            <a:r>
              <a:rPr lang="en-US" dirty="0" smtClean="0">
                <a:sym typeface="Wingdings" pitchFamily="2" charset="2"/>
              </a:rPr>
              <a:t> evidence, stakeholders, context all continually changing</a:t>
            </a:r>
          </a:p>
          <a:p>
            <a:pPr lvl="1"/>
            <a:r>
              <a:rPr lang="en-US" dirty="0" smtClean="0">
                <a:sym typeface="Wingdings" pitchFamily="2" charset="2"/>
              </a:rPr>
              <a:t>But investment will pay important dividends </a:t>
            </a:r>
            <a:endParaRPr lang="en-US" dirty="0"/>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381000" y="1412875"/>
            <a:ext cx="8382000" cy="2917722"/>
          </a:xfrm>
        </p:spPr>
        <p:txBody>
          <a:bodyPr/>
          <a:lstStyle/>
          <a:p>
            <a:r>
              <a:rPr lang="en-US" dirty="0" smtClean="0"/>
              <a:t>What does implementation mean…</a:t>
            </a:r>
          </a:p>
          <a:p>
            <a:pPr lvl="1"/>
            <a:r>
              <a:rPr lang="en-US" dirty="0" smtClean="0"/>
              <a:t>in the context of your intervention(s)?</a:t>
            </a:r>
          </a:p>
          <a:p>
            <a:pPr lvl="1"/>
            <a:r>
              <a:rPr lang="en-US" dirty="0" smtClean="0"/>
              <a:t>in the context of the best available evidence?</a:t>
            </a:r>
          </a:p>
          <a:p>
            <a:endParaRPr lang="en-US" dirty="0" smtClean="0"/>
          </a:p>
          <a:p>
            <a:r>
              <a:rPr lang="en-US" dirty="0" smtClean="0"/>
              <a:t>What kinds of implementation strategies should be deployed and tested for each level?</a:t>
            </a:r>
            <a:endParaRPr lang="en-US" dirty="0"/>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Co-Authors</a:t>
            </a:r>
            <a:endParaRPr lang="en-US" dirty="0"/>
          </a:p>
        </p:txBody>
      </p:sp>
      <p:sp>
        <p:nvSpPr>
          <p:cNvPr id="6" name="Content Placeholder 5"/>
          <p:cNvSpPr>
            <a:spLocks noGrp="1"/>
          </p:cNvSpPr>
          <p:nvPr>
            <p:ph idx="1"/>
          </p:nvPr>
        </p:nvSpPr>
        <p:spPr>
          <a:xfrm>
            <a:off x="381000" y="1412875"/>
            <a:ext cx="8382000" cy="3151632"/>
          </a:xfrm>
        </p:spPr>
        <p:txBody>
          <a:bodyPr/>
          <a:lstStyle/>
          <a:p>
            <a:r>
              <a:rPr lang="en-US" dirty="0" smtClean="0"/>
              <a:t>Lawrence W. Green, </a:t>
            </a:r>
            <a:r>
              <a:rPr lang="en-US" dirty="0" err="1" smtClean="0"/>
              <a:t>DrPH</a:t>
            </a:r>
            <a:r>
              <a:rPr lang="en-US" dirty="0" smtClean="0"/>
              <a:t> (UCSF)</a:t>
            </a:r>
          </a:p>
          <a:p>
            <a:r>
              <a:rPr lang="en-US" dirty="0" smtClean="0"/>
              <a:t>Karen Glanz, PhD, MPH (U Penn)</a:t>
            </a:r>
          </a:p>
          <a:p>
            <a:r>
              <a:rPr lang="en-US" dirty="0" smtClean="0"/>
              <a:t>John Z. Ayanian, MD, MPP (Harvard Med)</a:t>
            </a:r>
          </a:p>
          <a:p>
            <a:r>
              <a:rPr lang="en-US" dirty="0" smtClean="0"/>
              <a:t>Brian S. Mittman, PhD (VA CIPRS)</a:t>
            </a:r>
          </a:p>
          <a:p>
            <a:r>
              <a:rPr lang="en-US" dirty="0" smtClean="0"/>
              <a:t>Veronica Chollette, RN, MS (NCI)</a:t>
            </a:r>
          </a:p>
          <a:p>
            <a:r>
              <a:rPr lang="en-US" dirty="0" smtClean="0"/>
              <a:t>Lisa V. Rubenstein, MD, MSPH (VA, UCLA, RAND)</a:t>
            </a:r>
            <a:endParaRPr lang="en-US" dirty="0"/>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381000" y="1412875"/>
            <a:ext cx="8382000" cy="5053691"/>
          </a:xfrm>
        </p:spPr>
        <p:txBody>
          <a:bodyPr/>
          <a:lstStyle/>
          <a:p>
            <a:r>
              <a:rPr lang="en-US" dirty="0" smtClean="0"/>
              <a:t>Scientific evidence about what works in health care takes decades to move to routine care</a:t>
            </a:r>
          </a:p>
          <a:p>
            <a:pPr lvl="1"/>
            <a:r>
              <a:rPr lang="en-US" dirty="0" smtClean="0"/>
              <a:t>Evidence is flawed </a:t>
            </a:r>
            <a:r>
              <a:rPr lang="en-US" dirty="0" smtClean="0">
                <a:sym typeface="Wingdings" pitchFamily="2" charset="2"/>
              </a:rPr>
              <a:t> tested under highly controlled and homogenized circumstances</a:t>
            </a:r>
          </a:p>
          <a:p>
            <a:pPr lvl="1"/>
            <a:r>
              <a:rPr lang="en-US" dirty="0" smtClean="0">
                <a:sym typeface="Wingdings" pitchFamily="2" charset="2"/>
              </a:rPr>
              <a:t>Applied to real world settings  “voltage drop”</a:t>
            </a:r>
          </a:p>
          <a:p>
            <a:r>
              <a:rPr lang="en-US" dirty="0" smtClean="0">
                <a:sym typeface="Wingdings" pitchFamily="2" charset="2"/>
              </a:rPr>
              <a:t>Greater recognition of contextual influences underlying intervention success (or failure)</a:t>
            </a:r>
          </a:p>
          <a:p>
            <a:pPr lvl="1"/>
            <a:r>
              <a:rPr lang="en-US" dirty="0" smtClean="0">
                <a:sym typeface="Wingdings" pitchFamily="2" charset="2"/>
              </a:rPr>
              <a:t>Motivated interventions that target context levels (patients, providers, practices, communities, policy)</a:t>
            </a:r>
          </a:p>
          <a:p>
            <a:r>
              <a:rPr lang="en-US" dirty="0" smtClean="0">
                <a:sym typeface="Wingdings" pitchFamily="2" charset="2"/>
              </a:rPr>
              <a:t>Few </a:t>
            </a:r>
            <a:r>
              <a:rPr lang="en-US" dirty="0" smtClean="0">
                <a:sym typeface="Wingdings" pitchFamily="2" charset="2"/>
              </a:rPr>
              <a:t>multilevel </a:t>
            </a:r>
            <a:r>
              <a:rPr lang="en-US" dirty="0" smtClean="0">
                <a:sym typeface="Wingdings" pitchFamily="2" charset="2"/>
              </a:rPr>
              <a:t>interventions (MLIs) conducted along cancer continuum  fewer implemented</a:t>
            </a:r>
            <a:endParaRPr lang="en-US" dirty="0" smtClean="0"/>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and Spread</a:t>
            </a:r>
            <a:endParaRPr lang="en-US" dirty="0"/>
          </a:p>
        </p:txBody>
      </p:sp>
      <p:sp>
        <p:nvSpPr>
          <p:cNvPr id="5" name="Content Placeholder 4"/>
          <p:cNvSpPr>
            <a:spLocks noGrp="1"/>
          </p:cNvSpPr>
          <p:nvPr>
            <p:ph idx="1"/>
          </p:nvPr>
        </p:nvSpPr>
        <p:spPr>
          <a:xfrm>
            <a:off x="381000" y="1412875"/>
            <a:ext cx="8382000" cy="5133713"/>
          </a:xfrm>
        </p:spPr>
        <p:txBody>
          <a:bodyPr/>
          <a:lstStyle/>
          <a:p>
            <a:r>
              <a:rPr lang="en-US" dirty="0" smtClean="0"/>
              <a:t>How is implementation different?</a:t>
            </a:r>
          </a:p>
          <a:p>
            <a:pPr lvl="1"/>
            <a:r>
              <a:rPr lang="en-US" i="1" dirty="0" smtClean="0"/>
              <a:t>Not </a:t>
            </a:r>
            <a:r>
              <a:rPr lang="en-US" dirty="0" smtClean="0"/>
              <a:t>testing the original efficacious intervention</a:t>
            </a:r>
          </a:p>
          <a:p>
            <a:pPr lvl="1"/>
            <a:r>
              <a:rPr lang="en-US" dirty="0" smtClean="0"/>
              <a:t>Testing a set of strategies for deploying the MLI</a:t>
            </a:r>
          </a:p>
          <a:p>
            <a:pPr lvl="1"/>
            <a:r>
              <a:rPr lang="en-US" dirty="0" smtClean="0"/>
              <a:t>Adapted to different contexts (settings, levels)</a:t>
            </a:r>
          </a:p>
          <a:p>
            <a:pPr lvl="1"/>
            <a:r>
              <a:rPr lang="en-US" dirty="0" smtClean="0"/>
              <a:t>Focused on activities that facilitate uptake of MLI</a:t>
            </a:r>
          </a:p>
          <a:p>
            <a:r>
              <a:rPr lang="en-US" dirty="0" smtClean="0"/>
              <a:t>Requires engagement/involvement of wide range of stakeholders</a:t>
            </a:r>
          </a:p>
          <a:p>
            <a:pPr lvl="1"/>
            <a:r>
              <a:rPr lang="en-US" dirty="0" smtClean="0"/>
              <a:t>Partners in implementation at each level</a:t>
            </a:r>
          </a:p>
          <a:p>
            <a:pPr lvl="1"/>
            <a:r>
              <a:rPr lang="en-US" dirty="0" smtClean="0"/>
              <a:t>Researchers’ capacity to influence determined by handoffs and support constructed through partners</a:t>
            </a:r>
          </a:p>
          <a:p>
            <a:pPr lvl="1"/>
            <a:r>
              <a:rPr lang="en-US" dirty="0" smtClean="0"/>
              <a:t>Creating new ways of “doing business”</a:t>
            </a: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sp>
        <p:nvSpPr>
          <p:cNvPr id="3" name="Text Placeholder 2"/>
          <p:cNvSpPr>
            <a:spLocks noGrp="1"/>
          </p:cNvSpPr>
          <p:nvPr>
            <p:ph type="body" sz="quarter" idx="10"/>
          </p:nvPr>
        </p:nvSpPr>
        <p:spPr>
          <a:xfrm>
            <a:off x="381000" y="1411552"/>
            <a:ext cx="8382000" cy="1428083"/>
          </a:xfrm>
        </p:spPr>
        <p:txBody>
          <a:bodyPr/>
          <a:lstStyle/>
          <a:p>
            <a:r>
              <a:rPr lang="en-US" dirty="0" smtClean="0"/>
              <a:t>Identified cancer and non-cancer MLI exemplars</a:t>
            </a:r>
          </a:p>
          <a:p>
            <a:r>
              <a:rPr lang="en-US" dirty="0" smtClean="0"/>
              <a:t>Span different levels and different stages of care continuum</a:t>
            </a:r>
          </a:p>
        </p:txBody>
      </p:sp>
      <p:sp>
        <p:nvSpPr>
          <p:cNvPr id="5" name="Rounded Rectangle 4"/>
          <p:cNvSpPr/>
          <p:nvPr/>
        </p:nvSpPr>
        <p:spPr bwMode="auto">
          <a:xfrm>
            <a:off x="6248400" y="4953000"/>
            <a:ext cx="2201333" cy="1356481"/>
          </a:xfrm>
          <a:prstGeom prst="roundRect">
            <a:avLst>
              <a:gd name="adj" fmla="val 9033"/>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rPr>
              <a:t>VHA Colorectal Cancer Care Collaborative</a:t>
            </a:r>
          </a:p>
        </p:txBody>
      </p:sp>
      <p:sp>
        <p:nvSpPr>
          <p:cNvPr id="10" name="Rounded Rectangle 9"/>
          <p:cNvSpPr/>
          <p:nvPr/>
        </p:nvSpPr>
        <p:spPr bwMode="auto">
          <a:xfrm>
            <a:off x="838200" y="3124200"/>
            <a:ext cx="2201333" cy="1356481"/>
          </a:xfrm>
          <a:prstGeom prst="roundRect">
            <a:avLst>
              <a:gd name="adj" fmla="val 9033"/>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rPr>
              <a:t>Pool Cool Diffusion Trial</a:t>
            </a:r>
          </a:p>
        </p:txBody>
      </p:sp>
      <p:sp>
        <p:nvSpPr>
          <p:cNvPr id="13" name="Rounded Rectangle 12"/>
          <p:cNvSpPr/>
          <p:nvPr/>
        </p:nvSpPr>
        <p:spPr bwMode="auto">
          <a:xfrm>
            <a:off x="3581400" y="4953000"/>
            <a:ext cx="2201333" cy="1356481"/>
          </a:xfrm>
          <a:prstGeom prst="roundRect">
            <a:avLst>
              <a:gd name="adj" fmla="val 9033"/>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rPr>
              <a:t>Comprehensive Tobacco Control Programs</a:t>
            </a:r>
          </a:p>
        </p:txBody>
      </p:sp>
      <p:sp>
        <p:nvSpPr>
          <p:cNvPr id="14" name="Rounded Rectangle 13"/>
          <p:cNvSpPr/>
          <p:nvPr/>
        </p:nvSpPr>
        <p:spPr bwMode="auto">
          <a:xfrm>
            <a:off x="6256867" y="3124200"/>
            <a:ext cx="2201333" cy="1356481"/>
          </a:xfrm>
          <a:prstGeom prst="roundRect">
            <a:avLst>
              <a:gd name="adj" fmla="val 9033"/>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rPr>
              <a:t>Depression Collaborative Care Models</a:t>
            </a:r>
          </a:p>
        </p:txBody>
      </p:sp>
      <p:sp>
        <p:nvSpPr>
          <p:cNvPr id="15" name="Rounded Rectangle 14"/>
          <p:cNvSpPr/>
          <p:nvPr/>
        </p:nvSpPr>
        <p:spPr bwMode="auto">
          <a:xfrm>
            <a:off x="838200" y="4876800"/>
            <a:ext cx="2201333" cy="1356481"/>
          </a:xfrm>
          <a:prstGeom prst="roundRect">
            <a:avLst>
              <a:gd name="adj" fmla="val 9033"/>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rPr>
              <a:t>CHOICE </a:t>
            </a:r>
          </a:p>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rPr>
              <a:t>(Cancer Education)</a:t>
            </a:r>
          </a:p>
        </p:txBody>
      </p:sp>
      <p:sp>
        <p:nvSpPr>
          <p:cNvPr id="16" name="Rounded Rectangle 15"/>
          <p:cNvSpPr/>
          <p:nvPr/>
        </p:nvSpPr>
        <p:spPr bwMode="auto">
          <a:xfrm>
            <a:off x="3589867" y="3124200"/>
            <a:ext cx="2201333" cy="1356481"/>
          </a:xfrm>
          <a:prstGeom prst="roundRect">
            <a:avLst>
              <a:gd name="adj" fmla="val 9033"/>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rPr>
              <a:t>Improving Systems for CRC Screening</a:t>
            </a: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lide1.JPG"/>
          <p:cNvPicPr>
            <a:picLocks noGrp="1" noChangeAspect="1"/>
          </p:cNvPicPr>
          <p:nvPr>
            <p:ph idx="1"/>
          </p:nvPr>
        </p:nvPicPr>
        <p:blipFill>
          <a:blip r:embed="rId3" cstate="print"/>
          <a:stretch>
            <a:fillRect/>
          </a:stretch>
        </p:blipFill>
        <p:spPr>
          <a:xfrm>
            <a:off x="152400" y="110332"/>
            <a:ext cx="8864599" cy="6648450"/>
          </a:xfrm>
        </p:spPr>
      </p:pic>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Implementation and Spread of MLIs</a:t>
            </a:r>
            <a:endParaRPr lang="en-US" dirty="0"/>
          </a:p>
        </p:txBody>
      </p:sp>
      <p:sp>
        <p:nvSpPr>
          <p:cNvPr id="3" name="Content Placeholder 2"/>
          <p:cNvSpPr>
            <a:spLocks noGrp="1"/>
          </p:cNvSpPr>
          <p:nvPr>
            <p:ph idx="1"/>
          </p:nvPr>
        </p:nvSpPr>
        <p:spPr>
          <a:xfrm>
            <a:off x="381000" y="1412875"/>
            <a:ext cx="8382000" cy="5010602"/>
          </a:xfrm>
        </p:spPr>
        <p:txBody>
          <a:bodyPr/>
          <a:lstStyle/>
          <a:p>
            <a:r>
              <a:rPr lang="en-US" dirty="0" smtClean="0"/>
              <a:t>Combinations, phases of MLI implementation</a:t>
            </a:r>
          </a:p>
          <a:p>
            <a:pPr lvl="1"/>
            <a:r>
              <a:rPr lang="en-US" dirty="0" smtClean="0"/>
              <a:t>Attend to stakeholders at each level</a:t>
            </a:r>
          </a:p>
          <a:p>
            <a:pPr lvl="1"/>
            <a:r>
              <a:rPr lang="en-US" dirty="0" smtClean="0"/>
              <a:t>Understand how levels may interact </a:t>
            </a:r>
          </a:p>
          <a:p>
            <a:pPr lvl="1"/>
            <a:r>
              <a:rPr lang="en-US" dirty="0" smtClean="0">
                <a:sym typeface="Wingdings" pitchFamily="2" charset="2"/>
              </a:rPr>
              <a:t>Create inter-dependencies (e.g., local funding based on mapping to state-level program activities)</a:t>
            </a:r>
          </a:p>
          <a:p>
            <a:pPr lvl="1"/>
            <a:r>
              <a:rPr lang="en-US" dirty="0" smtClean="0">
                <a:sym typeface="Wingdings" pitchFamily="2" charset="2"/>
              </a:rPr>
              <a:t>Determine quality of evidence for interventions at each level (in lieu of evidence, blend experience)</a:t>
            </a:r>
          </a:p>
          <a:p>
            <a:pPr lvl="1"/>
            <a:r>
              <a:rPr lang="en-US" dirty="0" smtClean="0">
                <a:sym typeface="Wingdings" pitchFamily="2" charset="2"/>
              </a:rPr>
              <a:t>Use social marketing for interventional messaging</a:t>
            </a:r>
          </a:p>
          <a:p>
            <a:pPr lvl="1"/>
            <a:r>
              <a:rPr lang="en-US" dirty="0" smtClean="0">
                <a:sym typeface="Wingdings" pitchFamily="2" charset="2"/>
              </a:rPr>
              <a:t>Use PDSA pilots to test within/across levels </a:t>
            </a:r>
          </a:p>
          <a:p>
            <a:pPr lvl="1"/>
            <a:r>
              <a:rPr lang="en-US" dirty="0" smtClean="0">
                <a:sym typeface="Wingdings" pitchFamily="2" charset="2"/>
              </a:rPr>
              <a:t>Consider staged approaches, give adequate time</a:t>
            </a:r>
          </a:p>
          <a:p>
            <a:pPr lvl="1"/>
            <a:r>
              <a:rPr lang="en-US" dirty="0" smtClean="0">
                <a:sym typeface="Wingdings" pitchFamily="2" charset="2"/>
              </a:rPr>
              <a:t>Top-down and bottom-up implementation</a:t>
            </a:r>
            <a:endParaRPr lang="en-US" dirty="0"/>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and Spread of MLIs</a:t>
            </a:r>
            <a:endParaRPr lang="en-US" dirty="0"/>
          </a:p>
        </p:txBody>
      </p:sp>
      <p:sp>
        <p:nvSpPr>
          <p:cNvPr id="3" name="Content Placeholder 2"/>
          <p:cNvSpPr>
            <a:spLocks noGrp="1"/>
          </p:cNvSpPr>
          <p:nvPr>
            <p:ph idx="1"/>
          </p:nvPr>
        </p:nvSpPr>
        <p:spPr>
          <a:xfrm>
            <a:off x="381000" y="1412875"/>
            <a:ext cx="8382000" cy="4742837"/>
          </a:xfrm>
        </p:spPr>
        <p:txBody>
          <a:bodyPr/>
          <a:lstStyle/>
          <a:p>
            <a:r>
              <a:rPr lang="en-US" dirty="0" smtClean="0"/>
              <a:t>Partnerships within and across levels</a:t>
            </a:r>
          </a:p>
          <a:p>
            <a:pPr lvl="1"/>
            <a:r>
              <a:rPr lang="en-US" sz="2600" dirty="0" smtClean="0"/>
              <a:t>Research-clinical partnerships essential</a:t>
            </a:r>
          </a:p>
          <a:p>
            <a:pPr lvl="1"/>
            <a:r>
              <a:rPr lang="en-US" sz="2600" dirty="0" smtClean="0"/>
              <a:t>Reduced researcher control over implementation</a:t>
            </a:r>
          </a:p>
          <a:p>
            <a:pPr lvl="1"/>
            <a:r>
              <a:rPr lang="en-US" sz="2600" dirty="0" smtClean="0"/>
              <a:t>Shared knowledge, trust, role specification</a:t>
            </a:r>
          </a:p>
          <a:p>
            <a:pPr lvl="1"/>
            <a:r>
              <a:rPr lang="en-US" sz="2600" dirty="0" smtClean="0"/>
              <a:t>Team building before, during, after MLI </a:t>
            </a:r>
            <a:r>
              <a:rPr lang="en-US" sz="2600" dirty="0" smtClean="0"/>
              <a:t>implementation</a:t>
            </a:r>
            <a:endParaRPr lang="en-US" sz="2600" dirty="0" smtClean="0"/>
          </a:p>
          <a:p>
            <a:pPr lvl="1"/>
            <a:r>
              <a:rPr lang="en-US" sz="2600" dirty="0" smtClean="0"/>
              <a:t>Continual identification of stakeholders in network</a:t>
            </a:r>
          </a:p>
          <a:p>
            <a:pPr lvl="1"/>
            <a:r>
              <a:rPr lang="en-US" sz="2600" dirty="0" smtClean="0"/>
              <a:t>Strong leadership support at each level, over time</a:t>
            </a:r>
          </a:p>
          <a:p>
            <a:pPr lvl="2"/>
            <a:r>
              <a:rPr lang="en-US" dirty="0" smtClean="0"/>
              <a:t>Help elucidate other key players</a:t>
            </a:r>
          </a:p>
          <a:p>
            <a:pPr lvl="2"/>
            <a:r>
              <a:rPr lang="en-US" dirty="0" smtClean="0"/>
              <a:t>Accountable</a:t>
            </a:r>
          </a:p>
          <a:p>
            <a:pPr lvl="2"/>
            <a:r>
              <a:rPr lang="en-US" dirty="0" smtClean="0"/>
              <a:t>Role in </a:t>
            </a:r>
            <a:r>
              <a:rPr lang="en-US" dirty="0" smtClean="0"/>
              <a:t>coalition building</a:t>
            </a:r>
            <a:endParaRPr lang="en-US" dirty="0" smtClean="0"/>
          </a:p>
          <a:p>
            <a:pPr lvl="1"/>
            <a:r>
              <a:rPr lang="en-US" sz="2600" dirty="0" smtClean="0"/>
              <a:t>Partnerships with health IT staff </a:t>
            </a:r>
            <a:r>
              <a:rPr lang="en-US" sz="2600" dirty="0" smtClean="0"/>
              <a:t>(e.g., in EMR </a:t>
            </a:r>
            <a:r>
              <a:rPr lang="en-US" sz="2600" dirty="0" smtClean="0"/>
              <a:t>sites)</a:t>
            </a:r>
            <a:endParaRPr lang="en-US" sz="2600" dirty="0"/>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and Spread of MLIs</a:t>
            </a:r>
            <a:endParaRPr lang="en-US" dirty="0"/>
          </a:p>
        </p:txBody>
      </p:sp>
      <p:sp>
        <p:nvSpPr>
          <p:cNvPr id="3" name="Content Placeholder 2"/>
          <p:cNvSpPr>
            <a:spLocks noGrp="1"/>
          </p:cNvSpPr>
          <p:nvPr>
            <p:ph idx="1"/>
          </p:nvPr>
        </p:nvSpPr>
        <p:spPr>
          <a:xfrm>
            <a:off x="381000" y="1412875"/>
            <a:ext cx="8382000" cy="5330690"/>
          </a:xfrm>
        </p:spPr>
        <p:txBody>
          <a:bodyPr/>
          <a:lstStyle/>
          <a:p>
            <a:r>
              <a:rPr lang="en-US" dirty="0" smtClean="0"/>
              <a:t>Implementation facilitators</a:t>
            </a:r>
          </a:p>
          <a:p>
            <a:pPr lvl="1"/>
            <a:r>
              <a:rPr lang="en-US" sz="2600" dirty="0" smtClean="0"/>
              <a:t>Organizational supports (e.g., direct grants, special funding allocations, protected time for QI)</a:t>
            </a:r>
          </a:p>
          <a:p>
            <a:pPr lvl="1"/>
            <a:r>
              <a:rPr lang="en-US" sz="2600" dirty="0" smtClean="0"/>
              <a:t>May be centralized (e.g., state media campaign for tobacco control) or shared (e.g., EMR support)</a:t>
            </a:r>
          </a:p>
          <a:p>
            <a:r>
              <a:rPr lang="en-US" dirty="0" smtClean="0"/>
              <a:t>Implementation barriers</a:t>
            </a:r>
          </a:p>
          <a:p>
            <a:pPr lvl="1"/>
            <a:r>
              <a:rPr lang="en-US" sz="2600" dirty="0" smtClean="0"/>
              <a:t>Implementation requiring interdisciplinary cooperation may be met with resistance</a:t>
            </a:r>
          </a:p>
          <a:p>
            <a:pPr lvl="2"/>
            <a:r>
              <a:rPr lang="en-US" dirty="0" smtClean="0"/>
              <a:t>“Turf” (especially if competition for resources exists)</a:t>
            </a:r>
          </a:p>
          <a:p>
            <a:pPr lvl="2"/>
            <a:r>
              <a:rPr lang="en-US" dirty="0" smtClean="0"/>
              <a:t>“Silos” (must create communication/coordination </a:t>
            </a:r>
            <a:r>
              <a:rPr lang="en-US" dirty="0" smtClean="0"/>
              <a:t>mechanisms)</a:t>
            </a:r>
            <a:endParaRPr lang="en-US" dirty="0" smtClean="0"/>
          </a:p>
          <a:p>
            <a:pPr lvl="1"/>
            <a:r>
              <a:rPr lang="en-US" sz="2600" dirty="0" smtClean="0"/>
              <a:t>Perceived value of MLI balanced with competing demands among busy members at each level</a:t>
            </a:r>
            <a:endParaRPr lang="en-US" sz="2600" dirty="0"/>
          </a:p>
        </p:txBody>
      </p:sp>
    </p:spTree>
  </p:cSld>
  <p:clrMapOvr>
    <a:masterClrMapping/>
  </p:clrMapOvr>
  <p:transition>
    <p:fade/>
  </p:transition>
</p:sld>
</file>

<file path=ppt/theme/theme1.xml><?xml version="1.0" encoding="utf-8"?>
<a:theme xmlns:a="http://schemas.openxmlformats.org/drawingml/2006/main" name="1_Blue and ribbons template Segoe">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99608EE9-BC9B-48A0-9915-52B7EE8658E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1_Blue and ribbons template Segoe</Template>
  <TotalTime>510</TotalTime>
  <Words>906</Words>
  <Application>Microsoft Office PowerPoint</Application>
  <PresentationFormat>On-screen Show (4:3)</PresentationFormat>
  <Paragraphs>114</Paragraphs>
  <Slides>12</Slides>
  <Notes>12</Notes>
  <HiddenSlides>0</HiddenSlides>
  <MMClips>0</MMClips>
  <ScaleCrop>false</ScaleCrop>
  <HeadingPairs>
    <vt:vector size="4" baseType="variant">
      <vt:variant>
        <vt:lpstr>Theme</vt:lpstr>
      </vt:variant>
      <vt:variant>
        <vt:i4>2</vt:i4>
      </vt:variant>
      <vt:variant>
        <vt:lpstr>Slide Titles</vt:lpstr>
      </vt:variant>
      <vt:variant>
        <vt:i4>12</vt:i4>
      </vt:variant>
    </vt:vector>
  </HeadingPairs>
  <TitlesOfParts>
    <vt:vector size="14" baseType="lpstr">
      <vt:lpstr>1_Blue and ribbons template Segoe</vt:lpstr>
      <vt:lpstr>White with Courier font for code slides</vt:lpstr>
      <vt:lpstr>Implementation and Spread of  Multilevel Interventions in Practice:  Implications for the Cancer Care Continuum</vt:lpstr>
      <vt:lpstr>Co-Authors</vt:lpstr>
      <vt:lpstr>Introduction</vt:lpstr>
      <vt:lpstr>Implementation and Spread</vt:lpstr>
      <vt:lpstr>Approach</vt:lpstr>
      <vt:lpstr>Slide 6</vt:lpstr>
      <vt:lpstr>Implementation and Spread of MLIs</vt:lpstr>
      <vt:lpstr>Implementation and Spread of MLIs</vt:lpstr>
      <vt:lpstr>Implementation and Spread of MLIs</vt:lpstr>
      <vt:lpstr>Implementation and Spread of MLIs</vt:lpstr>
      <vt:lpstr>Conclusions</vt:lpstr>
      <vt:lpstr>Questions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subject/>
  <dc:creator>Becky Yano</dc:creator>
  <cp:keywords/>
  <dc:description/>
  <cp:lastModifiedBy>newtonk2</cp:lastModifiedBy>
  <cp:revision>24</cp:revision>
  <dcterms:created xsi:type="dcterms:W3CDTF">2011-02-13T03:16:14Z</dcterms:created>
  <dcterms:modified xsi:type="dcterms:W3CDTF">2011-02-25T15:14:34Z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TC102867059990</vt:lpwstr>
  </property>
</Properties>
</file>