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72" r:id="rId2"/>
    <p:sldId id="276" r:id="rId3"/>
    <p:sldId id="278" r:id="rId4"/>
    <p:sldId id="280" r:id="rId5"/>
    <p:sldId id="277" r:id="rId6"/>
    <p:sldId id="292" r:id="rId7"/>
    <p:sldId id="288" r:id="rId8"/>
    <p:sldId id="294" r:id="rId9"/>
    <p:sldId id="295" r:id="rId10"/>
    <p:sldId id="293" r:id="rId11"/>
  </p:sldIdLst>
  <p:sldSz cx="9144000" cy="6858000" type="screen4x3"/>
  <p:notesSz cx="7086600" cy="93726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Edward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99FFCC"/>
    <a:srgbClr val="FFFF99"/>
    <a:srgbClr val="EDE313"/>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70646" autoAdjust="0"/>
  </p:normalViewPr>
  <p:slideViewPr>
    <p:cSldViewPr>
      <p:cViewPr varScale="1">
        <p:scale>
          <a:sx n="108" d="100"/>
          <a:sy n="108" d="100"/>
        </p:scale>
        <p:origin x="-16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AD75F-3CD7-4B0B-AFB7-8BF1A06CF30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3713272-642D-48BB-BC4C-C2C233424353}">
      <dgm:prSet/>
      <dgm:spPr>
        <a:solidFill>
          <a:schemeClr val="bg1"/>
        </a:solidFill>
        <a:ln>
          <a:solidFill>
            <a:schemeClr val="bg1"/>
          </a:solidFill>
        </a:ln>
      </dgm:spPr>
      <dgm:t>
        <a:bodyPr/>
        <a:lstStyle/>
        <a:p>
          <a:pPr rtl="0"/>
          <a:r>
            <a:rPr lang="en-US" b="1" dirty="0" smtClean="0">
              <a:solidFill>
                <a:schemeClr val="tx2"/>
              </a:solidFill>
            </a:rPr>
            <a:t>Is it necessary for multilevel analyses to lead to multilevel interventions?</a:t>
          </a:r>
          <a:r>
            <a:rPr lang="en-US" b="1" dirty="0" smtClean="0"/>
            <a:t>?</a:t>
          </a:r>
          <a:endParaRPr lang="en-US" b="1" dirty="0"/>
        </a:p>
      </dgm:t>
    </dgm:pt>
    <dgm:pt modelId="{6E6A93F1-A1E8-47EE-A31F-2E22B3E1E7EB}" type="parTrans" cxnId="{C799FF1F-F944-4457-8D0B-E0F353825ACB}">
      <dgm:prSet/>
      <dgm:spPr/>
      <dgm:t>
        <a:bodyPr/>
        <a:lstStyle/>
        <a:p>
          <a:endParaRPr lang="en-US"/>
        </a:p>
      </dgm:t>
    </dgm:pt>
    <dgm:pt modelId="{049CE93D-1587-43F8-990F-48EDD06BCD15}" type="sibTrans" cxnId="{C799FF1F-F944-4457-8D0B-E0F353825ACB}">
      <dgm:prSet/>
      <dgm:spPr/>
      <dgm:t>
        <a:bodyPr/>
        <a:lstStyle/>
        <a:p>
          <a:endParaRPr lang="en-US"/>
        </a:p>
      </dgm:t>
    </dgm:pt>
    <dgm:pt modelId="{5BF1804B-F06E-4466-AB52-078B1B549F37}">
      <dgm:prSet>
        <dgm:style>
          <a:lnRef idx="2">
            <a:schemeClr val="dk1"/>
          </a:lnRef>
          <a:fillRef idx="1">
            <a:schemeClr val="lt1"/>
          </a:fillRef>
          <a:effectRef idx="0">
            <a:schemeClr val="dk1"/>
          </a:effectRef>
          <a:fontRef idx="minor">
            <a:schemeClr val="dk1"/>
          </a:fontRef>
        </dgm:style>
      </dgm:prSet>
      <dgm:spPr>
        <a:ln>
          <a:noFill/>
        </a:ln>
      </dgm:spPr>
      <dgm:t>
        <a:bodyPr/>
        <a:lstStyle/>
        <a:p>
          <a:pPr rtl="0"/>
          <a:r>
            <a:rPr lang="en-US" dirty="0" smtClean="0">
              <a:solidFill>
                <a:schemeClr val="tx2"/>
              </a:solidFill>
            </a:rPr>
            <a:t>The Quality Forum is an intervention </a:t>
          </a:r>
          <a:endParaRPr lang="en-US" dirty="0">
            <a:solidFill>
              <a:schemeClr val="tx2"/>
            </a:solidFill>
          </a:endParaRPr>
        </a:p>
      </dgm:t>
    </dgm:pt>
    <dgm:pt modelId="{06169BC3-5207-480C-B467-CAE5A63C8888}" type="parTrans" cxnId="{39AE2141-1812-45B2-8766-B9C8B84C15A5}">
      <dgm:prSet/>
      <dgm:spPr/>
      <dgm:t>
        <a:bodyPr/>
        <a:lstStyle/>
        <a:p>
          <a:endParaRPr lang="en-US"/>
        </a:p>
      </dgm:t>
    </dgm:pt>
    <dgm:pt modelId="{C4C3C1C5-317D-4421-B4AE-D90FD2ED646C}" type="sibTrans" cxnId="{39AE2141-1812-45B2-8766-B9C8B84C15A5}">
      <dgm:prSet/>
      <dgm:spPr/>
      <dgm:t>
        <a:bodyPr/>
        <a:lstStyle/>
        <a:p>
          <a:endParaRPr lang="en-US"/>
        </a:p>
      </dgm:t>
    </dgm:pt>
    <dgm:pt modelId="{7D002024-97A0-4ABB-AF0F-D42AD2CBBBE7}">
      <dgm:prSet>
        <dgm:style>
          <a:lnRef idx="2">
            <a:schemeClr val="dk1"/>
          </a:lnRef>
          <a:fillRef idx="1">
            <a:schemeClr val="lt1"/>
          </a:fillRef>
          <a:effectRef idx="0">
            <a:schemeClr val="dk1"/>
          </a:effectRef>
          <a:fontRef idx="minor">
            <a:schemeClr val="dk1"/>
          </a:fontRef>
        </dgm:style>
      </dgm:prSet>
      <dgm:spPr>
        <a:ln>
          <a:noFill/>
        </a:ln>
      </dgm:spPr>
      <dgm:t>
        <a:bodyPr/>
        <a:lstStyle/>
        <a:p>
          <a:pPr rtl="0"/>
          <a:r>
            <a:rPr lang="en-US" dirty="0" smtClean="0">
              <a:solidFill>
                <a:schemeClr val="tx2"/>
              </a:solidFill>
            </a:rPr>
            <a:t>Its effect could be measured at the health care organization (mammography facility) and individual levels (late-stage disease) but is it a multilevel intervention?</a:t>
          </a:r>
          <a:endParaRPr lang="en-US" dirty="0">
            <a:solidFill>
              <a:schemeClr val="tx2"/>
            </a:solidFill>
          </a:endParaRPr>
        </a:p>
      </dgm:t>
    </dgm:pt>
    <dgm:pt modelId="{1E1972BC-F618-4C4B-9514-3A13CF799276}" type="parTrans" cxnId="{814AB6FA-EC17-4973-886D-B2ABE37F2345}">
      <dgm:prSet/>
      <dgm:spPr/>
      <dgm:t>
        <a:bodyPr/>
        <a:lstStyle/>
        <a:p>
          <a:endParaRPr lang="en-US"/>
        </a:p>
      </dgm:t>
    </dgm:pt>
    <dgm:pt modelId="{58ED7BAE-84F1-4094-9759-18200E7F51AB}" type="sibTrans" cxnId="{814AB6FA-EC17-4973-886D-B2ABE37F2345}">
      <dgm:prSet/>
      <dgm:spPr/>
      <dgm:t>
        <a:bodyPr/>
        <a:lstStyle/>
        <a:p>
          <a:endParaRPr lang="en-US"/>
        </a:p>
      </dgm:t>
    </dgm:pt>
    <dgm:pt modelId="{39B6850D-3965-4A56-9916-A976BA9EC106}" type="pres">
      <dgm:prSet presAssocID="{60AAD75F-3CD7-4B0B-AFB7-8BF1A06CF306}" presName="Name0" presStyleCnt="0">
        <dgm:presLayoutVars>
          <dgm:dir/>
          <dgm:animLvl val="lvl"/>
          <dgm:resizeHandles val="exact"/>
        </dgm:presLayoutVars>
      </dgm:prSet>
      <dgm:spPr/>
      <dgm:t>
        <a:bodyPr/>
        <a:lstStyle/>
        <a:p>
          <a:endParaRPr lang="en-US"/>
        </a:p>
      </dgm:t>
    </dgm:pt>
    <dgm:pt modelId="{C13E5DE2-FD28-4C3B-BD47-8FFAF948D0C6}" type="pres">
      <dgm:prSet presAssocID="{B3713272-642D-48BB-BC4C-C2C233424353}" presName="composite" presStyleCnt="0"/>
      <dgm:spPr/>
    </dgm:pt>
    <dgm:pt modelId="{BD689B12-A762-47EE-A472-BE6D0BD4AEA3}" type="pres">
      <dgm:prSet presAssocID="{B3713272-642D-48BB-BC4C-C2C233424353}" presName="parTx" presStyleLbl="alignNode1" presStyleIdx="0" presStyleCnt="1" custLinFactNeighborX="3093" custLinFactNeighborY="-4248">
        <dgm:presLayoutVars>
          <dgm:chMax val="0"/>
          <dgm:chPref val="0"/>
          <dgm:bulletEnabled val="1"/>
        </dgm:presLayoutVars>
      </dgm:prSet>
      <dgm:spPr/>
      <dgm:t>
        <a:bodyPr/>
        <a:lstStyle/>
        <a:p>
          <a:endParaRPr lang="en-US"/>
        </a:p>
      </dgm:t>
    </dgm:pt>
    <dgm:pt modelId="{9A52024F-254B-47ED-9DD9-A496C0346FAA}" type="pres">
      <dgm:prSet presAssocID="{B3713272-642D-48BB-BC4C-C2C233424353}" presName="desTx" presStyleLbl="alignAccFollowNode1" presStyleIdx="0" presStyleCnt="1">
        <dgm:presLayoutVars>
          <dgm:bulletEnabled val="1"/>
        </dgm:presLayoutVars>
      </dgm:prSet>
      <dgm:spPr/>
      <dgm:t>
        <a:bodyPr/>
        <a:lstStyle/>
        <a:p>
          <a:endParaRPr lang="en-US"/>
        </a:p>
      </dgm:t>
    </dgm:pt>
  </dgm:ptLst>
  <dgm:cxnLst>
    <dgm:cxn modelId="{814AB6FA-EC17-4973-886D-B2ABE37F2345}" srcId="{B3713272-642D-48BB-BC4C-C2C233424353}" destId="{7D002024-97A0-4ABB-AF0F-D42AD2CBBBE7}" srcOrd="1" destOrd="0" parTransId="{1E1972BC-F618-4C4B-9514-3A13CF799276}" sibTransId="{58ED7BAE-84F1-4094-9759-18200E7F51AB}"/>
    <dgm:cxn modelId="{C799FF1F-F944-4457-8D0B-E0F353825ACB}" srcId="{60AAD75F-3CD7-4B0B-AFB7-8BF1A06CF306}" destId="{B3713272-642D-48BB-BC4C-C2C233424353}" srcOrd="0" destOrd="0" parTransId="{6E6A93F1-A1E8-47EE-A31F-2E22B3E1E7EB}" sibTransId="{049CE93D-1587-43F8-990F-48EDD06BCD15}"/>
    <dgm:cxn modelId="{39AE2141-1812-45B2-8766-B9C8B84C15A5}" srcId="{B3713272-642D-48BB-BC4C-C2C233424353}" destId="{5BF1804B-F06E-4466-AB52-078B1B549F37}" srcOrd="0" destOrd="0" parTransId="{06169BC3-5207-480C-B467-CAE5A63C8888}" sibTransId="{C4C3C1C5-317D-4421-B4AE-D90FD2ED646C}"/>
    <dgm:cxn modelId="{E5831BB3-5BC1-4EF2-BFB1-60BCD9DF4D59}" type="presOf" srcId="{5BF1804B-F06E-4466-AB52-078B1B549F37}" destId="{9A52024F-254B-47ED-9DD9-A496C0346FAA}" srcOrd="0" destOrd="0" presId="urn:microsoft.com/office/officeart/2005/8/layout/hList1"/>
    <dgm:cxn modelId="{1EABA686-C54C-4CB3-BFF5-FFA058B62D3A}" type="presOf" srcId="{60AAD75F-3CD7-4B0B-AFB7-8BF1A06CF306}" destId="{39B6850D-3965-4A56-9916-A976BA9EC106}" srcOrd="0" destOrd="0" presId="urn:microsoft.com/office/officeart/2005/8/layout/hList1"/>
    <dgm:cxn modelId="{8AEE353B-42C3-45DD-BAFF-5CFA1E716075}" type="presOf" srcId="{B3713272-642D-48BB-BC4C-C2C233424353}" destId="{BD689B12-A762-47EE-A472-BE6D0BD4AEA3}" srcOrd="0" destOrd="0" presId="urn:microsoft.com/office/officeart/2005/8/layout/hList1"/>
    <dgm:cxn modelId="{FC72F8D1-D766-4BDB-98FF-875463C96BCC}" type="presOf" srcId="{7D002024-97A0-4ABB-AF0F-D42AD2CBBBE7}" destId="{9A52024F-254B-47ED-9DD9-A496C0346FAA}" srcOrd="0" destOrd="1" presId="urn:microsoft.com/office/officeart/2005/8/layout/hList1"/>
    <dgm:cxn modelId="{FF48FA5C-CA29-4158-9496-8095C3A33771}" type="presParOf" srcId="{39B6850D-3965-4A56-9916-A976BA9EC106}" destId="{C13E5DE2-FD28-4C3B-BD47-8FFAF948D0C6}" srcOrd="0" destOrd="0" presId="urn:microsoft.com/office/officeart/2005/8/layout/hList1"/>
    <dgm:cxn modelId="{19D9383A-EA91-4548-82E0-181BACDA7384}" type="presParOf" srcId="{C13E5DE2-FD28-4C3B-BD47-8FFAF948D0C6}" destId="{BD689B12-A762-47EE-A472-BE6D0BD4AEA3}" srcOrd="0" destOrd="0" presId="urn:microsoft.com/office/officeart/2005/8/layout/hList1"/>
    <dgm:cxn modelId="{32FE866C-F11E-48F4-8882-0A9ED88E9CF3}" type="presParOf" srcId="{C13E5DE2-FD28-4C3B-BD47-8FFAF948D0C6}" destId="{9A52024F-254B-47ED-9DD9-A496C0346FAA}"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689B12-A762-47EE-A472-BE6D0BD4AEA3}">
      <dsp:nvSpPr>
        <dsp:cNvPr id="0" name=""/>
        <dsp:cNvSpPr/>
      </dsp:nvSpPr>
      <dsp:spPr>
        <a:xfrm>
          <a:off x="0" y="1"/>
          <a:ext cx="7391400" cy="1175970"/>
        </a:xfrm>
        <a:prstGeom prst="rect">
          <a:avLst/>
        </a:prstGeom>
        <a:solidFill>
          <a:schemeClr val="bg1"/>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rtl="0">
            <a:lnSpc>
              <a:spcPct val="90000"/>
            </a:lnSpc>
            <a:spcBef>
              <a:spcPct val="0"/>
            </a:spcBef>
            <a:spcAft>
              <a:spcPct val="35000"/>
            </a:spcAft>
          </a:pPr>
          <a:r>
            <a:rPr lang="en-US" sz="3200" b="1" kern="1200" dirty="0" smtClean="0">
              <a:solidFill>
                <a:schemeClr val="tx2"/>
              </a:solidFill>
            </a:rPr>
            <a:t>Is it necessary for multilevel analyses to lead to multilevel interventions?</a:t>
          </a:r>
          <a:r>
            <a:rPr lang="en-US" sz="3200" b="1" kern="1200" dirty="0" smtClean="0"/>
            <a:t>?</a:t>
          </a:r>
          <a:endParaRPr lang="en-US" sz="3200" b="1" kern="1200" dirty="0"/>
        </a:p>
      </dsp:txBody>
      <dsp:txXfrm>
        <a:off x="0" y="1"/>
        <a:ext cx="7391400" cy="1175970"/>
      </dsp:txXfrm>
    </dsp:sp>
    <dsp:sp modelId="{9A52024F-254B-47ED-9DD9-A496C0346FAA}">
      <dsp:nvSpPr>
        <dsp:cNvPr id="0" name=""/>
        <dsp:cNvSpPr/>
      </dsp:nvSpPr>
      <dsp:spPr>
        <a:xfrm>
          <a:off x="0" y="1225926"/>
          <a:ext cx="7391400" cy="3250080"/>
        </a:xfrm>
        <a:prstGeom prst="rect">
          <a:avLst/>
        </a:prstGeom>
        <a:solidFill>
          <a:schemeClr val="lt1"/>
        </a:solidFill>
        <a:ln w="25400"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170688" rIns="227584" bIns="256032" numCol="1" spcCol="1270" anchor="t" anchorCtr="0">
          <a:noAutofit/>
        </a:bodyPr>
        <a:lstStyle/>
        <a:p>
          <a:pPr marL="285750" lvl="1" indent="-285750" algn="l" defTabSz="1422400" rtl="0">
            <a:lnSpc>
              <a:spcPct val="90000"/>
            </a:lnSpc>
            <a:spcBef>
              <a:spcPct val="0"/>
            </a:spcBef>
            <a:spcAft>
              <a:spcPct val="15000"/>
            </a:spcAft>
            <a:buChar char="••"/>
          </a:pPr>
          <a:r>
            <a:rPr lang="en-US" sz="3200" kern="1200" dirty="0" smtClean="0">
              <a:solidFill>
                <a:schemeClr val="tx2"/>
              </a:solidFill>
            </a:rPr>
            <a:t>The Quality Forum is an intervention </a:t>
          </a:r>
          <a:endParaRPr lang="en-US" sz="3200" kern="1200" dirty="0">
            <a:solidFill>
              <a:schemeClr val="tx2"/>
            </a:solidFill>
          </a:endParaRPr>
        </a:p>
        <a:p>
          <a:pPr marL="285750" lvl="1" indent="-285750" algn="l" defTabSz="1422400" rtl="0">
            <a:lnSpc>
              <a:spcPct val="90000"/>
            </a:lnSpc>
            <a:spcBef>
              <a:spcPct val="0"/>
            </a:spcBef>
            <a:spcAft>
              <a:spcPct val="15000"/>
            </a:spcAft>
            <a:buChar char="••"/>
          </a:pPr>
          <a:r>
            <a:rPr lang="en-US" sz="3200" kern="1200" dirty="0" smtClean="0">
              <a:solidFill>
                <a:schemeClr val="tx2"/>
              </a:solidFill>
            </a:rPr>
            <a:t>Its effect could be measured at the health care organization (mammography facility) and individual levels (late-stage disease) but is it a multilevel intervention?</a:t>
          </a:r>
          <a:endParaRPr lang="en-US" sz="3200" kern="1200" dirty="0">
            <a:solidFill>
              <a:schemeClr val="tx2"/>
            </a:solidFill>
          </a:endParaRPr>
        </a:p>
      </dsp:txBody>
      <dsp:txXfrm>
        <a:off x="0" y="1225926"/>
        <a:ext cx="7391400" cy="3250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83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788" y="0"/>
            <a:ext cx="3070225" cy="468313"/>
          </a:xfrm>
          <a:prstGeom prst="rect">
            <a:avLst/>
          </a:prstGeom>
        </p:spPr>
        <p:txBody>
          <a:bodyPr vert="horz" lIns="91440" tIns="45720" rIns="91440" bIns="45720" rtlCol="0"/>
          <a:lstStyle>
            <a:lvl1pPr algn="r">
              <a:defRPr sz="1200"/>
            </a:lvl1pPr>
          </a:lstStyle>
          <a:p>
            <a:fld id="{2CE6FBD3-6AA3-4C92-A31E-6C0EF18CC595}" type="datetimeFigureOut">
              <a:rPr lang="en-US" smtClean="0"/>
              <a:pPr/>
              <a:t>2/25/2011</a:t>
            </a:fld>
            <a:endParaRPr lang="en-US"/>
          </a:p>
        </p:txBody>
      </p:sp>
      <p:sp>
        <p:nvSpPr>
          <p:cNvPr id="4" name="Footer Placeholder 3"/>
          <p:cNvSpPr>
            <a:spLocks noGrp="1"/>
          </p:cNvSpPr>
          <p:nvPr>
            <p:ph type="ftr" sz="quarter" idx="2"/>
          </p:nvPr>
        </p:nvSpPr>
        <p:spPr>
          <a:xfrm>
            <a:off x="0" y="8902700"/>
            <a:ext cx="3070225" cy="4683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788" y="8902700"/>
            <a:ext cx="3070225" cy="468313"/>
          </a:xfrm>
          <a:prstGeom prst="rect">
            <a:avLst/>
          </a:prstGeom>
        </p:spPr>
        <p:txBody>
          <a:bodyPr vert="horz" lIns="91440" tIns="45720" rIns="91440" bIns="45720" rtlCol="0" anchor="b"/>
          <a:lstStyle>
            <a:lvl1pPr algn="r">
              <a:defRPr sz="1200"/>
            </a:lvl1pPr>
          </a:lstStyle>
          <a:p>
            <a:fld id="{AA574438-DDFA-4C58-8072-C3CC0E2841B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fontAlgn="auto">
              <a:spcBef>
                <a:spcPts val="0"/>
              </a:spcBef>
              <a:spcAft>
                <a:spcPts val="0"/>
              </a:spcAft>
              <a:defRPr sz="1200" smtClean="0">
                <a:latin typeface="+mn-lt"/>
              </a:defRPr>
            </a:lvl1pPr>
          </a:lstStyle>
          <a:p>
            <a:pPr>
              <a:defRPr/>
            </a:pPr>
            <a:fld id="{2B657E8A-46E1-46E2-B57F-573876819097}" type="datetimeFigureOut">
              <a:rPr lang="en-US"/>
              <a:pPr>
                <a:defRPr/>
              </a:pPr>
              <a:t>2/25/2011</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pPr lvl="0"/>
            <a:endParaRPr lang="en-US" noProof="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fontAlgn="auto">
              <a:spcBef>
                <a:spcPts val="0"/>
              </a:spcBef>
              <a:spcAft>
                <a:spcPts val="0"/>
              </a:spcAft>
              <a:defRPr sz="1200" smtClean="0">
                <a:latin typeface="+mn-lt"/>
              </a:defRPr>
            </a:lvl1pPr>
          </a:lstStyle>
          <a:p>
            <a:pPr>
              <a:defRPr/>
            </a:pPr>
            <a:fld id="{8DC4C7CA-6F55-4515-8EFF-618AA5FB654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p:spPr>
      </p:sp>
      <p:sp>
        <p:nvSpPr>
          <p:cNvPr id="24579"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DC4C7CA-6F55-4515-8EFF-618AA5FB6546}" type="slidenum">
              <a:rPr lang="en-US" smtClean="0"/>
              <a:pPr>
                <a:defRPr/>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p:spPr>
      </p:sp>
      <p:sp>
        <p:nvSpPr>
          <p:cNvPr id="25603" name="Rectangle 3"/>
          <p:cNvSpPr>
            <a:spLocks noGrp="1"/>
          </p:cNvSpPr>
          <p:nvPr>
            <p:ph type="body" idx="1"/>
          </p:nvPr>
        </p:nvSpPr>
        <p:spPr bwMode="auto">
          <a:noFill/>
        </p:spPr>
        <p:txBody>
          <a:bodyPr wrap="square" numCol="1" anchor="t" anchorCtr="0" compatLnSpc="1">
            <a:prstTxWarp prst="textNoShape">
              <a:avLst/>
            </a:prstTxWarp>
          </a:bodyPr>
          <a:lstStyle/>
          <a:p>
            <a:endParaRPr lang="ru-RU"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p:spPr>
      </p:sp>
      <p:sp>
        <p:nvSpPr>
          <p:cNvPr id="2867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Problem</a:t>
            </a:r>
            <a:r>
              <a:rPr lang="en-US" baseline="0" dirty="0" smtClean="0"/>
              <a:t> in Chicago was decrease in breast cancer mortality among NHWhite women.</a:t>
            </a:r>
          </a:p>
          <a:p>
            <a:pPr>
              <a:buFont typeface="Arial" pitchFamily="34" charset="0"/>
              <a:buChar char="•"/>
            </a:pPr>
            <a:r>
              <a:rPr lang="en-US" baseline="0" dirty="0" smtClean="0"/>
              <a:t>No Change in breast cancer mortality in NHBlack women.</a:t>
            </a:r>
          </a:p>
          <a:p>
            <a:pPr>
              <a:buFont typeface="Arial" pitchFamily="34" charset="0"/>
              <a:buChar char="•"/>
            </a:pPr>
            <a:r>
              <a:rPr lang="en-US" baseline="0" dirty="0" smtClean="0"/>
              <a:t>Change occurred at about the time detection and treatment was improving.</a:t>
            </a:r>
            <a:endParaRPr lang="ru-RU"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Used</a:t>
            </a:r>
            <a:r>
              <a:rPr lang="en-US" baseline="0" dirty="0" smtClean="0"/>
              <a:t> census tract and Illinois State Cancer Registry Data.</a:t>
            </a:r>
          </a:p>
          <a:p>
            <a:pPr>
              <a:buFont typeface="Arial" pitchFamily="34" charset="0"/>
              <a:buChar char="•"/>
            </a:pPr>
            <a:r>
              <a:rPr lang="en-US" baseline="0" dirty="0" smtClean="0"/>
              <a:t>Shows relationship between race/ethnicity and socioeconomic status.</a:t>
            </a:r>
            <a:endParaRPr lang="ru-R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p:spPr>
      </p:sp>
      <p:sp>
        <p:nvSpPr>
          <p:cNvPr id="29699"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 Following work of Berkman</a:t>
            </a:r>
            <a:r>
              <a:rPr lang="en-US" baseline="0" dirty="0" smtClean="0"/>
              <a:t> and Glass (2000) and others we developed a model of how disparities can affect outcomes of policy and improvements in population health</a:t>
            </a:r>
          </a:p>
          <a:p>
            <a:pPr>
              <a:buFont typeface="Arial" pitchFamily="34" charset="0"/>
              <a:buChar char="•"/>
            </a:pPr>
            <a:r>
              <a:rPr lang="en-US" baseline="0" dirty="0" smtClean="0"/>
              <a:t>Mammography improved overall early detection when delivered as recommended.  </a:t>
            </a:r>
          </a:p>
          <a:p>
            <a:pPr>
              <a:buFont typeface="Arial" pitchFamily="34" charset="0"/>
              <a:buChar char="•"/>
            </a:pPr>
            <a:r>
              <a:rPr lang="en-US" baseline="0" dirty="0" smtClean="0"/>
              <a:t>Right side focuses on intervening effects creating disparities</a:t>
            </a:r>
            <a:r>
              <a:rPr lang="en-US" i="1" baseline="0" dirty="0" smtClean="0">
                <a:solidFill>
                  <a:srgbClr val="FF0000"/>
                </a:solidFill>
              </a:rPr>
              <a:t>. </a:t>
            </a:r>
            <a:r>
              <a:rPr lang="en-US" i="0" baseline="0" dirty="0" smtClean="0">
                <a:solidFill>
                  <a:srgbClr val="FF0000"/>
                </a:solidFill>
              </a:rPr>
              <a:t> As indicated by the arrow, </a:t>
            </a:r>
            <a:r>
              <a:rPr lang="en-US" i="0" baseline="0" dirty="0" smtClean="0">
                <a:solidFill>
                  <a:schemeClr val="tx1"/>
                </a:solidFill>
              </a:rPr>
              <a:t>w</a:t>
            </a:r>
            <a:r>
              <a:rPr lang="en-US" baseline="0" dirty="0" smtClean="0"/>
              <a:t>e focused on context.  (Neighborhoods defined as census tracts when using registry data and rational service areas designated as ineligible for MUA status, eligible and designated as MUAs, and eligible but undesignated.)</a:t>
            </a:r>
          </a:p>
          <a:p>
            <a:pPr>
              <a:buFont typeface="Arial" pitchFamily="34" charset="0"/>
              <a:buChar char="•"/>
            </a:pPr>
            <a:endParaRPr lang="en-US" dirty="0" smtClean="0">
              <a:solidFill>
                <a:srgbClr val="FF0000"/>
              </a:solidFill>
            </a:endParaRPr>
          </a:p>
          <a:p>
            <a:pPr>
              <a:buFont typeface="Arial" pitchFamily="34" charset="0"/>
              <a:buChar char="•"/>
            </a:pPr>
            <a:r>
              <a:rPr lang="en-US" dirty="0" smtClean="0">
                <a:solidFill>
                  <a:srgbClr val="FF0000"/>
                </a:solidFill>
              </a:rPr>
              <a:t>Dick.</a:t>
            </a:r>
            <a:r>
              <a:rPr lang="en-US" baseline="0" dirty="0" smtClean="0">
                <a:solidFill>
                  <a:srgbClr val="FF0000"/>
                </a:solidFill>
              </a:rPr>
              <a:t> The slide had too much detail. It doesn’t communicate.  I suggested some changes to make the categories clearer and the categorization (proximal, intermediate, and distal) connected to the factors.  I don’t know where you are classifying “3”.  Are these proximal or intermediate factors…or are they the mediators between the two.  </a:t>
            </a:r>
          </a:p>
          <a:p>
            <a:pPr>
              <a:buFont typeface="Arial" pitchFamily="34" charset="0"/>
              <a:buChar char="•"/>
            </a:pPr>
            <a:endParaRPr lang="en-US" baseline="0" dirty="0" smtClean="0">
              <a:solidFill>
                <a:srgbClr val="FF0000"/>
              </a:solidFill>
            </a:endParaRPr>
          </a:p>
          <a:p>
            <a:pPr>
              <a:buFont typeface="Arial" pitchFamily="34" charset="0"/>
              <a:buChar char="•"/>
            </a:pPr>
            <a:r>
              <a:rPr lang="en-US" baseline="0" dirty="0" smtClean="0">
                <a:solidFill>
                  <a:srgbClr val="FF0000"/>
                </a:solidFill>
              </a:rPr>
              <a:t>The red arrow on the right and the connection to disparate outcomes is not clear.  I suggest moving this up in the stack so that you say conceptually the factors you consider to address disparities and then you start to say how you addressed them, labeling each as you go. </a:t>
            </a:r>
            <a:endParaRPr lang="ru-RU" dirty="0" smtClean="0">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DC4C7CA-6F55-4515-8EFF-618AA5FB6546}"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Author</a:t>
            </a:r>
            <a:r>
              <a:rPr lang="en-US" baseline="0" dirty="0" smtClean="0"/>
              <a:t> of the mortality statistics formed a Task Force which focused issue creating disparities.</a:t>
            </a:r>
          </a:p>
          <a:p>
            <a:endParaRPr lang="en-US" baseline="0" dirty="0" smtClean="0"/>
          </a:p>
          <a:p>
            <a:endParaRPr lang="en-US" baseline="0" dirty="0" smtClean="0"/>
          </a:p>
          <a:p>
            <a:r>
              <a:rPr lang="en-US" baseline="0" dirty="0" smtClean="0"/>
              <a:t>How does the information in red come from a survey of facilities? </a:t>
            </a:r>
          </a:p>
          <a:p>
            <a:endParaRPr lang="en-US" baseline="0" dirty="0" smtClean="0"/>
          </a:p>
          <a:p>
            <a:r>
              <a:rPr lang="en-US" baseline="0" dirty="0" smtClean="0"/>
              <a:t>How is the information in green relevant at this point? You haven’t said that there is a problem in young women. I therefore moved Key finding 1 up in the deck.</a:t>
            </a:r>
          </a:p>
          <a:p>
            <a:endParaRPr lang="en-US" baseline="0" dirty="0" smtClean="0"/>
          </a:p>
          <a:p>
            <a:r>
              <a:rPr lang="en-US" baseline="0" dirty="0" smtClean="0"/>
              <a:t>What levels are being addressed with this analysis. We need to tie this work to research.</a:t>
            </a:r>
          </a:p>
          <a:p>
            <a:r>
              <a:rPr lang="en-US" baseline="0" dirty="0" smtClean="0"/>
              <a:t>	a. ? Combined an individual and </a:t>
            </a:r>
            <a:r>
              <a:rPr lang="en-US" baseline="0" dirty="0" err="1" smtClean="0"/>
              <a:t>intitutional</a:t>
            </a:r>
            <a:r>
              <a:rPr lang="en-US" baseline="0" dirty="0" smtClean="0"/>
              <a:t> survey to analyze how mammography facility quality might be affecting care of women with breast cancer . </a:t>
            </a:r>
            <a:endParaRPr lang="en-US" dirty="0"/>
          </a:p>
        </p:txBody>
      </p:sp>
      <p:sp>
        <p:nvSpPr>
          <p:cNvPr id="4" name="Slide Number Placeholder 3"/>
          <p:cNvSpPr>
            <a:spLocks noGrp="1"/>
          </p:cNvSpPr>
          <p:nvPr>
            <p:ph type="sldNum" sz="quarter" idx="10"/>
          </p:nvPr>
        </p:nvSpPr>
        <p:spPr/>
        <p:txBody>
          <a:bodyPr/>
          <a:lstStyle/>
          <a:p>
            <a:pPr>
              <a:defRPr/>
            </a:pPr>
            <a:fld id="{8DC4C7CA-6F55-4515-8EFF-618AA5FB654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DC4C7CA-6F55-4515-8EFF-618AA5FB6546}"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DC4C7CA-6F55-4515-8EFF-618AA5FB654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0"/>
            <a:ext cx="1936750" cy="68580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F543B11-73B1-447D-B2F8-9CECE2E62190}"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785B4A-8C4A-421C-A4EB-2405C339A0B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11CDF08-ED90-4717-B735-8F0D96BC69C8}"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11870-1EB5-4C3F-A103-CDBA56B6E4C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D4D8A2-47AD-4770-8D0E-A08CDB036745}"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947497-CE7B-409F-8D1C-0F170CC37F4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cstate="print"/>
          <a:srcRect/>
          <a:stretch>
            <a:fillRect/>
          </a:stretch>
        </p:blipFill>
        <p:spPr bwMode="auto">
          <a:xfrm>
            <a:off x="0" y="0"/>
            <a:ext cx="1936750" cy="6858000"/>
          </a:xfrm>
          <a:prstGeom prst="rect">
            <a:avLst/>
          </a:prstGeom>
          <a:noFill/>
          <a:ln w="9525">
            <a:noFill/>
            <a:miter lim="800000"/>
            <a:headEnd/>
            <a:tailEnd/>
          </a:ln>
        </p:spPr>
      </p:pic>
      <p:sp>
        <p:nvSpPr>
          <p:cNvPr id="2" name="Title 1"/>
          <p:cNvSpPr>
            <a:spLocks noGrp="1"/>
          </p:cNvSpPr>
          <p:nvPr>
            <p:ph type="title"/>
          </p:nvPr>
        </p:nvSpPr>
        <p:spPr>
          <a:xfrm>
            <a:off x="1295400" y="274638"/>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1295400" y="1600200"/>
            <a:ext cx="73914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9D27A71-208F-4023-A55E-DA20870EC8AD}"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850C52B-3395-4158-967F-42B02A15867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3DDD6BA-DB4B-4110-AC74-D34081A817AD}" type="datetimeFigureOut">
              <a:rPr lang="en-US"/>
              <a:pPr>
                <a:defRPr/>
              </a:pPr>
              <a:t>2/25/2011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684704-9319-433E-8BA7-90F859EE0B9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0AC0240-6EC4-453D-8342-76A61B7987F6}"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2D952F-990A-4568-90E5-171B7C4424E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F3F06E7-D7AE-400E-ABF0-F10692DB79B4}" type="datetimeFigureOut">
              <a:rPr lang="en-US"/>
              <a:pPr>
                <a:defRPr/>
              </a:pPr>
              <a:t>2/25/2011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BA724F-0DAF-4CD6-908E-E811B76B353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3EBBC3B-AF27-4726-939D-8844C9FEEE79}" type="datetimeFigureOut">
              <a:rPr lang="en-US"/>
              <a:pPr>
                <a:defRPr/>
              </a:pPr>
              <a:t>2/25/2011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99DE139-CDD8-45A5-B835-6BED233782C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4E8374-7B36-4E75-B5E5-C2C8D8A4F327}" type="datetimeFigureOut">
              <a:rPr lang="en-US"/>
              <a:pPr>
                <a:defRPr/>
              </a:pPr>
              <a:t>2/25/2011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B27DCA-A73A-4162-8E56-D39F0DCCE10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436B95-48CD-4F71-B0FE-FE3D35FD8324}"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2DA0C2-2CCB-4FE9-BD4D-00D305FA6FA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1BCA08-9D94-4E9B-8A03-EAF4C4F20BAF}" type="datetimeFigureOut">
              <a:rPr lang="en-US"/>
              <a:pPr>
                <a:defRPr/>
              </a:pPr>
              <a:t>2/25/2011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77F94A-FEB2-4523-A86E-8709EC936CC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BAB28AA3-F518-4757-B8B4-074F2B645109}" type="datetimeFigureOut">
              <a:rPr lang="en-US"/>
              <a:pPr>
                <a:defRPr/>
              </a:pPr>
              <a:t>2/25/2011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D6ABD8E-1425-437E-8251-779D3CAA0FA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14400" y="1676400"/>
            <a:ext cx="7772400" cy="1470025"/>
          </a:xfrm>
        </p:spPr>
        <p:txBody>
          <a:bodyPr/>
          <a:lstStyle/>
          <a:p>
            <a:r>
              <a:rPr lang="en-US" b="1" dirty="0" smtClean="0">
                <a:solidFill>
                  <a:schemeClr val="accent6">
                    <a:lumMod val="50000"/>
                  </a:schemeClr>
                </a:solidFill>
              </a:rPr>
              <a:t>Linking Multilevel Analysis to Health Policy Interventions</a:t>
            </a:r>
            <a:endParaRPr lang="en-US" b="1" dirty="0">
              <a:solidFill>
                <a:schemeClr val="accent6">
                  <a:lumMod val="50000"/>
                </a:schemeClr>
              </a:solidFill>
            </a:endParaRPr>
          </a:p>
        </p:txBody>
      </p:sp>
      <p:sp>
        <p:nvSpPr>
          <p:cNvPr id="7" name="Subtitle 6"/>
          <p:cNvSpPr>
            <a:spLocks noGrp="1"/>
          </p:cNvSpPr>
          <p:nvPr>
            <p:ph type="subTitle" idx="1"/>
          </p:nvPr>
        </p:nvSpPr>
        <p:spPr>
          <a:xfrm>
            <a:off x="1447800" y="3886200"/>
            <a:ext cx="6400800" cy="1752600"/>
          </a:xfrm>
        </p:spPr>
        <p:txBody>
          <a:bodyPr/>
          <a:lstStyle/>
          <a:p>
            <a:r>
              <a:rPr lang="en-US" dirty="0" smtClean="0">
                <a:solidFill>
                  <a:srgbClr val="002060"/>
                </a:solidFill>
              </a:rPr>
              <a:t>Richard B. Warnecke, Sarah Gehlert, Carol Ferrans, Richard Barrett, Julie Darnell, Young Cho, Stephen Taplin</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2"/>
                </a:solidFill>
              </a:rPr>
              <a:t>Focus for Discussion</a:t>
            </a:r>
            <a:endParaRPr lang="en-US" sz="3200" b="1" dirty="0">
              <a:solidFill>
                <a:schemeClr val="tx2"/>
              </a:solidFill>
            </a:endParaRPr>
          </a:p>
        </p:txBody>
      </p:sp>
      <p:graphicFrame>
        <p:nvGraphicFramePr>
          <p:cNvPr id="4" name="Content Placeholder 3"/>
          <p:cNvGraphicFramePr>
            <a:graphicFrameLocks noGrp="1"/>
          </p:cNvGraphicFramePr>
          <p:nvPr>
            <p:ph idx="1"/>
          </p:nvPr>
        </p:nvGraphicFramePr>
        <p:xfrm>
          <a:off x="1600200" y="1600200"/>
          <a:ext cx="73914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z="3600" b="1" dirty="0" smtClean="0">
                <a:solidFill>
                  <a:schemeClr val="accent6">
                    <a:lumMod val="50000"/>
                  </a:schemeClr>
                </a:solidFill>
              </a:rPr>
              <a:t>Purpose</a:t>
            </a:r>
          </a:p>
        </p:txBody>
      </p:sp>
      <p:sp>
        <p:nvSpPr>
          <p:cNvPr id="15362" name="Content Placeholder 2"/>
          <p:cNvSpPr>
            <a:spLocks noGrp="1"/>
          </p:cNvSpPr>
          <p:nvPr>
            <p:ph idx="1"/>
          </p:nvPr>
        </p:nvSpPr>
        <p:spPr>
          <a:xfrm>
            <a:off x="1447800" y="1600200"/>
            <a:ext cx="7391400" cy="4953000"/>
          </a:xfrm>
        </p:spPr>
        <p:txBody>
          <a:bodyPr/>
          <a:lstStyle/>
          <a:p>
            <a:r>
              <a:rPr lang="en-US" dirty="0" smtClean="0">
                <a:solidFill>
                  <a:srgbClr val="002060"/>
                </a:solidFill>
              </a:rPr>
              <a:t>To examine how multilevel analyses of local data can influence health policy intervention</a:t>
            </a:r>
          </a:p>
          <a:p>
            <a:pPr>
              <a:buNone/>
            </a:pPr>
            <a:endParaRPr lang="en-US" dirty="0" smtClean="0">
              <a:solidFill>
                <a:srgbClr val="002060"/>
              </a:solidFill>
            </a:endParaRPr>
          </a:p>
          <a:p>
            <a:r>
              <a:rPr lang="en-US" dirty="0" smtClean="0">
                <a:solidFill>
                  <a:srgbClr val="002060"/>
                </a:solidFill>
              </a:rPr>
              <a:t>Specifically :</a:t>
            </a:r>
          </a:p>
          <a:p>
            <a:pPr lvl="1"/>
            <a:r>
              <a:rPr lang="en-US" dirty="0" smtClean="0">
                <a:solidFill>
                  <a:srgbClr val="002060"/>
                </a:solidFill>
              </a:rPr>
              <a:t>Understanding the effect of local context on access and quality of service</a:t>
            </a:r>
          </a:p>
          <a:p>
            <a:pPr lvl="1"/>
            <a:r>
              <a:rPr lang="en-US" dirty="0" smtClean="0">
                <a:solidFill>
                  <a:srgbClr val="002060"/>
                </a:solidFill>
              </a:rPr>
              <a:t>How local mobilization based on local data can change policy</a:t>
            </a:r>
          </a:p>
          <a:p>
            <a:pPr lvl="1"/>
            <a:endParaRPr lang="en-US" dirty="0" smtClean="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020762"/>
          </a:xfrm>
        </p:spPr>
        <p:txBody>
          <a:bodyPr rtlCol="0">
            <a:normAutofit fontScale="90000"/>
          </a:bodyPr>
          <a:lstStyle/>
          <a:p>
            <a:pPr fontAlgn="auto">
              <a:spcAft>
                <a:spcPts val="0"/>
              </a:spcAft>
              <a:defRPr/>
            </a:pPr>
            <a:r>
              <a:rPr lang="en-US" sz="3200" b="1" dirty="0" smtClean="0"/>
              <a:t/>
            </a:r>
            <a:br>
              <a:rPr lang="en-US" sz="3200" b="1" dirty="0" smtClean="0"/>
            </a:br>
            <a:r>
              <a:rPr lang="en-US" sz="3100" b="1" dirty="0" smtClean="0">
                <a:solidFill>
                  <a:schemeClr val="accent6">
                    <a:lumMod val="50000"/>
                  </a:schemeClr>
                </a:solidFill>
              </a:rPr>
              <a:t>Breast Mortality Rates: Chicago</a:t>
            </a:r>
            <a:br>
              <a:rPr lang="en-US" sz="3100" b="1" dirty="0" smtClean="0">
                <a:solidFill>
                  <a:schemeClr val="accent6">
                    <a:lumMod val="50000"/>
                  </a:schemeClr>
                </a:solidFill>
              </a:rPr>
            </a:br>
            <a:r>
              <a:rPr lang="en-US" sz="3100" b="1" dirty="0" smtClean="0">
                <a:solidFill>
                  <a:schemeClr val="accent6">
                    <a:lumMod val="50000"/>
                  </a:schemeClr>
                </a:solidFill>
              </a:rPr>
              <a:t>(1980-2005)</a:t>
            </a:r>
            <a:endParaRPr lang="en-US" sz="3100" b="1" dirty="0">
              <a:solidFill>
                <a:schemeClr val="accent6">
                  <a:lumMod val="50000"/>
                </a:schemeClr>
              </a:solidFill>
            </a:endParaRPr>
          </a:p>
        </p:txBody>
      </p:sp>
      <p:pic>
        <p:nvPicPr>
          <p:cNvPr id="18434" name="Picture 4"/>
          <p:cNvPicPr>
            <a:picLocks noGrp="1" noChangeAspect="1" noChangeArrowheads="1"/>
          </p:cNvPicPr>
          <p:nvPr>
            <p:ph idx="1"/>
          </p:nvPr>
        </p:nvPicPr>
        <p:blipFill>
          <a:blip r:embed="rId3" cstate="print"/>
          <a:srcRect/>
          <a:stretch>
            <a:fillRect/>
          </a:stretch>
        </p:blipFill>
        <p:spPr>
          <a:xfrm>
            <a:off x="1295400" y="1704975"/>
            <a:ext cx="7391400" cy="4164013"/>
          </a:xfrm>
        </p:spPr>
      </p:pic>
      <p:sp>
        <p:nvSpPr>
          <p:cNvPr id="5" name="Up Arrow 4"/>
          <p:cNvSpPr/>
          <p:nvPr/>
        </p:nvSpPr>
        <p:spPr>
          <a:xfrm>
            <a:off x="4876800" y="3352800"/>
            <a:ext cx="484188" cy="9779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36" name="Rectangle 5"/>
          <p:cNvSpPr>
            <a:spLocks noChangeArrowheads="1"/>
          </p:cNvSpPr>
          <p:nvPr/>
        </p:nvSpPr>
        <p:spPr bwMode="auto">
          <a:xfrm>
            <a:off x="1295400" y="5895975"/>
            <a:ext cx="4572000" cy="276225"/>
          </a:xfrm>
          <a:prstGeom prst="rect">
            <a:avLst/>
          </a:prstGeom>
          <a:noFill/>
          <a:ln w="9525">
            <a:noFill/>
            <a:miter lim="800000"/>
            <a:headEnd/>
            <a:tailEnd/>
          </a:ln>
        </p:spPr>
        <p:txBody>
          <a:bodyPr>
            <a:spAutoFit/>
          </a:bodyPr>
          <a:lstStyle/>
          <a:p>
            <a:pPr eaLnBrk="0" hangingPunct="0"/>
            <a:r>
              <a:rPr lang="en-US" sz="1200" dirty="0">
                <a:latin typeface="Verdana" pitchFamily="34" charset="0"/>
              </a:rPr>
              <a:t>Hirschman et al. (2007) Cancer Causes and Control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6934200" cy="1143000"/>
          </a:xfrm>
        </p:spPr>
        <p:txBody>
          <a:bodyPr rtlCol="0">
            <a:noAutofit/>
          </a:bodyPr>
          <a:lstStyle/>
          <a:p>
            <a:pPr fontAlgn="auto">
              <a:spcAft>
                <a:spcPts val="0"/>
              </a:spcAft>
              <a:defRPr/>
            </a:pPr>
            <a:r>
              <a:rPr lang="en-US" sz="2600" b="1" dirty="0" smtClean="0"/>
              <a:t> </a:t>
            </a:r>
            <a:r>
              <a:rPr lang="en-US" sz="2600" b="1" dirty="0" smtClean="0">
                <a:solidFill>
                  <a:schemeClr val="accent6">
                    <a:lumMod val="50000"/>
                  </a:schemeClr>
                </a:solidFill>
              </a:rPr>
              <a:t>Disparities in Stage at Diagnosis: </a:t>
            </a:r>
            <a:br>
              <a:rPr lang="en-US" sz="2600" b="1" dirty="0" smtClean="0">
                <a:solidFill>
                  <a:schemeClr val="accent6">
                    <a:lumMod val="50000"/>
                  </a:schemeClr>
                </a:solidFill>
              </a:rPr>
            </a:br>
            <a:r>
              <a:rPr lang="en-US" sz="2600" b="1" dirty="0" smtClean="0">
                <a:solidFill>
                  <a:schemeClr val="accent6">
                    <a:lumMod val="50000"/>
                  </a:schemeClr>
                </a:solidFill>
              </a:rPr>
              <a:t>Race/Ethnicity, Age, and Socioeconomic Status</a:t>
            </a:r>
            <a:endParaRPr lang="en-US" sz="2600" b="1" dirty="0">
              <a:solidFill>
                <a:schemeClr val="accent6">
                  <a:lumMod val="50000"/>
                </a:schemeClr>
              </a:solidFill>
            </a:endParaRPr>
          </a:p>
        </p:txBody>
      </p:sp>
      <p:sp>
        <p:nvSpPr>
          <p:cNvPr id="3" name="Content Placeholder 2"/>
          <p:cNvSpPr>
            <a:spLocks noGrp="1"/>
          </p:cNvSpPr>
          <p:nvPr>
            <p:ph idx="1"/>
          </p:nvPr>
        </p:nvSpPr>
        <p:spPr>
          <a:xfrm>
            <a:off x="1295400" y="1600200"/>
            <a:ext cx="7391400" cy="4876800"/>
          </a:xfrm>
        </p:spPr>
        <p:txBody>
          <a:bodyPr rtlCol="0">
            <a:normAutofit fontScale="92500" lnSpcReduction="20000"/>
          </a:bodyPr>
          <a:lstStyle/>
          <a:p>
            <a:pPr marL="231775" indent="-231775" fontAlgn="auto">
              <a:lnSpc>
                <a:spcPct val="95000"/>
              </a:lnSpc>
              <a:spcAft>
                <a:spcPct val="20000"/>
              </a:spcAft>
              <a:buClr>
                <a:srgbClr val="00234B"/>
              </a:buClr>
              <a:buFont typeface="Arial" pitchFamily="34" charset="0"/>
              <a:buChar char="•"/>
              <a:defRPr/>
            </a:pPr>
            <a:r>
              <a:rPr lang="en-US" sz="2800" b="1" dirty="0" smtClean="0">
                <a:solidFill>
                  <a:srgbClr val="002060"/>
                </a:solidFill>
              </a:rPr>
              <a:t>Key Finding 1: </a:t>
            </a:r>
            <a:r>
              <a:rPr lang="en-US" sz="2800" dirty="0" smtClean="0">
                <a:solidFill>
                  <a:srgbClr val="002060"/>
                </a:solidFill>
              </a:rPr>
              <a:t>African-American race ↑ risk of late- stage breast cancer compared to Non-Hispanic (NH) White women </a:t>
            </a:r>
          </a:p>
          <a:p>
            <a:pPr marL="631825" lvl="1" indent="-231775" fontAlgn="auto">
              <a:lnSpc>
                <a:spcPct val="95000"/>
              </a:lnSpc>
              <a:spcAft>
                <a:spcPct val="20000"/>
              </a:spcAft>
              <a:buClr>
                <a:srgbClr val="00234B"/>
              </a:buClr>
              <a:buFont typeface="Arial" pitchFamily="34" charset="0"/>
              <a:buChar char="•"/>
              <a:defRPr/>
            </a:pPr>
            <a:r>
              <a:rPr lang="en-US" sz="1900" dirty="0" smtClean="0">
                <a:solidFill>
                  <a:srgbClr val="002060"/>
                </a:solidFill>
              </a:rPr>
              <a:t>At any age</a:t>
            </a:r>
          </a:p>
          <a:p>
            <a:pPr marL="631825" lvl="1" indent="-231775" fontAlgn="auto">
              <a:lnSpc>
                <a:spcPct val="95000"/>
              </a:lnSpc>
              <a:spcAft>
                <a:spcPct val="20000"/>
              </a:spcAft>
              <a:buClr>
                <a:srgbClr val="00234B"/>
              </a:buClr>
              <a:buFont typeface="Arial" pitchFamily="34" charset="0"/>
              <a:buChar char="•"/>
              <a:defRPr/>
            </a:pPr>
            <a:r>
              <a:rPr lang="en-US" sz="1900" dirty="0" smtClean="0">
                <a:solidFill>
                  <a:srgbClr val="002060"/>
                </a:solidFill>
              </a:rPr>
              <a:t>A similar pattern holds for Hispanic women, but it was not significant</a:t>
            </a:r>
          </a:p>
          <a:p>
            <a:pPr marL="231775" indent="-231775" fontAlgn="auto">
              <a:lnSpc>
                <a:spcPct val="95000"/>
              </a:lnSpc>
              <a:spcAft>
                <a:spcPct val="20000"/>
              </a:spcAft>
              <a:buClr>
                <a:srgbClr val="00234B"/>
              </a:buClr>
              <a:buFont typeface="Arial" pitchFamily="34" charset="0"/>
              <a:buChar char="•"/>
              <a:defRPr/>
            </a:pPr>
            <a:r>
              <a:rPr lang="en-US" sz="2800" dirty="0" smtClean="0">
                <a:solidFill>
                  <a:srgbClr val="002060"/>
                </a:solidFill>
              </a:rPr>
              <a:t>Poverty strongly affects the probability of a late stage diagnosis of breast cancer </a:t>
            </a:r>
          </a:p>
          <a:p>
            <a:pPr marL="631825" lvl="1" indent="-231775" fontAlgn="auto">
              <a:lnSpc>
                <a:spcPct val="95000"/>
              </a:lnSpc>
              <a:spcAft>
                <a:spcPct val="20000"/>
              </a:spcAft>
              <a:buClr>
                <a:srgbClr val="00234B"/>
              </a:buClr>
              <a:buFont typeface="Arial" pitchFamily="34" charset="0"/>
              <a:buChar char="•"/>
              <a:defRPr/>
            </a:pPr>
            <a:r>
              <a:rPr lang="en-US" sz="1900" dirty="0" smtClean="0">
                <a:solidFill>
                  <a:srgbClr val="002060"/>
                </a:solidFill>
              </a:rPr>
              <a:t>Regardless of race</a:t>
            </a:r>
          </a:p>
          <a:p>
            <a:pPr marL="631825" lvl="1" indent="-231775" fontAlgn="auto">
              <a:lnSpc>
                <a:spcPct val="95000"/>
              </a:lnSpc>
              <a:spcAft>
                <a:spcPct val="20000"/>
              </a:spcAft>
              <a:buClr>
                <a:srgbClr val="00234B"/>
              </a:buClr>
              <a:buFont typeface="Arial" pitchFamily="34" charset="0"/>
              <a:buChar char="•"/>
              <a:defRPr/>
            </a:pPr>
            <a:r>
              <a:rPr lang="en-US" sz="1900" dirty="0" smtClean="0">
                <a:solidFill>
                  <a:srgbClr val="002060"/>
                </a:solidFill>
              </a:rPr>
              <a:t>A 10% increase in rate of poverty ↑ increases OR  for a late stage by1.07</a:t>
            </a:r>
          </a:p>
          <a:p>
            <a:pPr marL="231775" indent="-231775" fontAlgn="auto">
              <a:lnSpc>
                <a:spcPct val="95000"/>
              </a:lnSpc>
              <a:spcAft>
                <a:spcPct val="20000"/>
              </a:spcAft>
              <a:buClr>
                <a:srgbClr val="00234B"/>
              </a:buClr>
              <a:buFont typeface="Arial" pitchFamily="34" charset="0"/>
              <a:buChar char="•"/>
              <a:defRPr/>
            </a:pPr>
            <a:r>
              <a:rPr lang="en-US" sz="2800" dirty="0" smtClean="0">
                <a:solidFill>
                  <a:srgbClr val="002060"/>
                </a:solidFill>
              </a:rPr>
              <a:t>Young women of color are more likely to get aggressive cancer and</a:t>
            </a:r>
            <a:r>
              <a:rPr lang="en-US" sz="2800" b="1" dirty="0" smtClean="0">
                <a:solidFill>
                  <a:srgbClr val="002060"/>
                </a:solidFill>
              </a:rPr>
              <a:t> </a:t>
            </a:r>
            <a:r>
              <a:rPr lang="en-US" sz="2800" dirty="0" smtClean="0">
                <a:solidFill>
                  <a:srgbClr val="002060"/>
                </a:solidFill>
              </a:rPr>
              <a:t>more likely to present with late stage breast cancer</a:t>
            </a:r>
          </a:p>
          <a:p>
            <a:pPr marL="566738" lvl="1" indent="-220663" fontAlgn="auto">
              <a:lnSpc>
                <a:spcPct val="95000"/>
              </a:lnSpc>
              <a:spcAft>
                <a:spcPct val="20000"/>
              </a:spcAft>
              <a:buClr>
                <a:srgbClr val="00234B"/>
              </a:buClr>
              <a:buFont typeface="Arial" pitchFamily="34" charset="0"/>
              <a:buNone/>
              <a:defRPr/>
            </a:pPr>
            <a:r>
              <a:rPr lang="en-US" sz="1500" b="1" dirty="0" smtClean="0">
                <a:solidFill>
                  <a:srgbClr val="002060"/>
                </a:solidFill>
              </a:rPr>
              <a:t>(</a:t>
            </a:r>
            <a:r>
              <a:rPr lang="en-US" sz="1500" dirty="0" smtClean="0">
                <a:solidFill>
                  <a:srgbClr val="002060"/>
                </a:solidFill>
              </a:rPr>
              <a:t>Campbell, et al, Health and Place. 2009)</a:t>
            </a:r>
            <a:endParaRPr lang="en-US" sz="15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905000" y="228600"/>
            <a:ext cx="6705600" cy="944563"/>
          </a:xfrm>
        </p:spPr>
        <p:txBody>
          <a:bodyPr/>
          <a:lstStyle/>
          <a:p>
            <a:r>
              <a:rPr lang="en-US" sz="2400" b="1" dirty="0" smtClean="0">
                <a:solidFill>
                  <a:schemeClr val="accent6">
                    <a:lumMod val="50000"/>
                  </a:schemeClr>
                </a:solidFill>
              </a:rPr>
              <a:t> </a:t>
            </a:r>
            <a:r>
              <a:rPr lang="en-US" sz="2600" b="1" dirty="0" smtClean="0">
                <a:solidFill>
                  <a:schemeClr val="accent6">
                    <a:lumMod val="50000"/>
                  </a:schemeClr>
                </a:solidFill>
              </a:rPr>
              <a:t>Model for Multilevel Analysis of </a:t>
            </a:r>
            <a:br>
              <a:rPr lang="en-US" sz="2600" b="1" dirty="0" smtClean="0">
                <a:solidFill>
                  <a:schemeClr val="accent6">
                    <a:lumMod val="50000"/>
                  </a:schemeClr>
                </a:solidFill>
              </a:rPr>
            </a:br>
            <a:r>
              <a:rPr lang="en-US" sz="2600" b="1" dirty="0" smtClean="0">
                <a:solidFill>
                  <a:schemeClr val="accent6">
                    <a:lumMod val="50000"/>
                  </a:schemeClr>
                </a:solidFill>
              </a:rPr>
              <a:t>Context Impact on Policy</a:t>
            </a:r>
          </a:p>
        </p:txBody>
      </p:sp>
      <p:cxnSp>
        <p:nvCxnSpPr>
          <p:cNvPr id="5" name="Straight Arrow Connector 4"/>
          <p:cNvCxnSpPr/>
          <p:nvPr/>
        </p:nvCxnSpPr>
        <p:spPr>
          <a:xfrm>
            <a:off x="3505200" y="1676400"/>
            <a:ext cx="28956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409" name="Rectangle 1"/>
          <p:cNvSpPr>
            <a:spLocks noChangeArrowheads="1"/>
          </p:cNvSpPr>
          <p:nvPr/>
        </p:nvSpPr>
        <p:spPr bwMode="auto">
          <a:xfrm>
            <a:off x="3429000" y="609600"/>
            <a:ext cx="3124200" cy="3292475"/>
          </a:xfrm>
          <a:prstGeom prst="rect">
            <a:avLst/>
          </a:prstGeom>
          <a:noFill/>
          <a:ln w="9525">
            <a:noFill/>
            <a:miter lim="800000"/>
            <a:headEnd/>
            <a:tailEnd/>
          </a:ln>
          <a:effectLst/>
        </p:spPr>
        <p:txBody>
          <a:bodyPr anchor="ctr">
            <a:spAutoFit/>
          </a:bodyPr>
          <a:lstStyle/>
          <a:p>
            <a:pPr algn="ctr">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a:p>
            <a:pPr fontAlgn="auto">
              <a:spcBef>
                <a:spcPts val="0"/>
              </a:spcBef>
              <a:spcAft>
                <a:spcPts val="0"/>
              </a:spcAft>
              <a:defRPr/>
            </a:pPr>
            <a:endParaRPr lang="en-US" sz="800" dirty="0">
              <a:latin typeface="+mj-lt"/>
              <a:cs typeface="Arial" pitchFamily="34" charset="0"/>
            </a:endParaRPr>
          </a:p>
        </p:txBody>
      </p:sp>
      <p:sp>
        <p:nvSpPr>
          <p:cNvPr id="10" name="Up-Down Arrow 9"/>
          <p:cNvSpPr/>
          <p:nvPr/>
        </p:nvSpPr>
        <p:spPr>
          <a:xfrm flipH="1" flipV="1">
            <a:off x="4876800" y="2667000"/>
            <a:ext cx="182562"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65" name="Rectangle 5"/>
          <p:cNvSpPr>
            <a:spLocks noChangeArrowheads="1"/>
          </p:cNvSpPr>
          <p:nvPr/>
        </p:nvSpPr>
        <p:spPr bwMode="auto">
          <a:xfrm>
            <a:off x="3200400" y="3253026"/>
            <a:ext cx="3733800" cy="861774"/>
          </a:xfrm>
          <a:prstGeom prst="rect">
            <a:avLst/>
          </a:prstGeom>
          <a:solidFill>
            <a:schemeClr val="bg1">
              <a:lumMod val="75000"/>
            </a:schemeClr>
          </a:solidFill>
          <a:ln w="9525">
            <a:noFill/>
            <a:miter lim="800000"/>
            <a:headEnd/>
            <a:tailEnd/>
          </a:ln>
        </p:spPr>
        <p:txBody>
          <a:bodyPr wrap="square" anchor="ctr">
            <a:spAutoFit/>
          </a:bodyPr>
          <a:lstStyle/>
          <a:p>
            <a:pPr algn="ctr"/>
            <a:r>
              <a:rPr lang="en-US" b="1" dirty="0" smtClean="0">
                <a:latin typeface="Calibri" pitchFamily="34" charset="0"/>
                <a:ea typeface="Calibri" pitchFamily="34" charset="0"/>
                <a:cs typeface="Arial" charset="0"/>
              </a:rPr>
              <a:t>Social Context</a:t>
            </a:r>
          </a:p>
          <a:p>
            <a:pPr algn="ctr"/>
            <a:r>
              <a:rPr lang="en-US" sz="1600" b="1" dirty="0" smtClean="0">
                <a:latin typeface="Calibri" pitchFamily="34" charset="0"/>
                <a:ea typeface="Calibri" pitchFamily="34" charset="0"/>
                <a:cs typeface="Arial" charset="0"/>
              </a:rPr>
              <a:t>Access and Quality of Mammography</a:t>
            </a:r>
          </a:p>
          <a:p>
            <a:pPr algn="ctr"/>
            <a:r>
              <a:rPr lang="en-US" sz="1600" b="1" dirty="0" smtClean="0">
                <a:latin typeface="Calibri" pitchFamily="34" charset="0"/>
                <a:ea typeface="Calibri" pitchFamily="34" charset="0"/>
                <a:cs typeface="Arial" charset="0"/>
              </a:rPr>
              <a:t>Community Mobilization</a:t>
            </a:r>
          </a:p>
        </p:txBody>
      </p:sp>
      <p:sp>
        <p:nvSpPr>
          <p:cNvPr id="17416" name="Rectangle 8"/>
          <p:cNvSpPr>
            <a:spLocks noChangeArrowheads="1"/>
          </p:cNvSpPr>
          <p:nvPr/>
        </p:nvSpPr>
        <p:spPr bwMode="auto">
          <a:xfrm>
            <a:off x="3124200" y="1447800"/>
            <a:ext cx="3886200" cy="1107996"/>
          </a:xfrm>
          <a:prstGeom prst="rect">
            <a:avLst/>
          </a:prstGeom>
          <a:solidFill>
            <a:schemeClr val="bg1">
              <a:lumMod val="85000"/>
            </a:schemeClr>
          </a:solidFill>
          <a:ln w="9525">
            <a:noFill/>
            <a:miter lim="800000"/>
            <a:headEnd/>
            <a:tailEnd/>
          </a:ln>
          <a:effectLst/>
        </p:spPr>
        <p:txBody>
          <a:bodyPr wrap="square" anchor="ctr">
            <a:spAutoFit/>
          </a:bodyPr>
          <a:lstStyle/>
          <a:p>
            <a:pPr algn="ctr"/>
            <a:r>
              <a:rPr lang="en-US" b="1" dirty="0" smtClean="0">
                <a:latin typeface="+mj-lt"/>
              </a:rPr>
              <a:t>Social Conditions &amp; Policies:</a:t>
            </a:r>
          </a:p>
          <a:p>
            <a:pPr algn="ctr"/>
            <a:r>
              <a:rPr lang="en-US" sz="1600" b="1" dirty="0" smtClean="0">
                <a:latin typeface="+mj-lt"/>
              </a:rPr>
              <a:t>Breast and Cervical Cancer Detection and Screening, Medicaid, Medicare, Community Health Centers. USPTF</a:t>
            </a:r>
            <a:endParaRPr lang="en-US" dirty="0">
              <a:latin typeface="Calibri" pitchFamily="34" charset="0"/>
              <a:ea typeface="Calibri" pitchFamily="34" charset="0"/>
              <a:cs typeface="Arial" charset="0"/>
            </a:endParaRPr>
          </a:p>
        </p:txBody>
      </p:sp>
      <p:sp>
        <p:nvSpPr>
          <p:cNvPr id="17417" name="Rectangle 9"/>
          <p:cNvSpPr>
            <a:spLocks noChangeArrowheads="1"/>
          </p:cNvSpPr>
          <p:nvPr/>
        </p:nvSpPr>
        <p:spPr bwMode="auto">
          <a:xfrm>
            <a:off x="3200400" y="4870847"/>
            <a:ext cx="3733800" cy="615553"/>
          </a:xfrm>
          <a:prstGeom prst="rect">
            <a:avLst/>
          </a:prstGeom>
          <a:solidFill>
            <a:schemeClr val="bg1">
              <a:lumMod val="65000"/>
            </a:schemeClr>
          </a:solidFill>
          <a:ln w="9525">
            <a:noFill/>
            <a:miter lim="800000"/>
            <a:headEnd/>
            <a:tailEnd/>
          </a:ln>
          <a:effectLst/>
        </p:spPr>
        <p:txBody>
          <a:bodyPr wrap="square" anchor="ctr">
            <a:spAutoFit/>
          </a:bodyPr>
          <a:lstStyle/>
          <a:p>
            <a:pPr algn="ctr"/>
            <a:r>
              <a:rPr lang="en-US" b="1" dirty="0" smtClean="0">
                <a:latin typeface="Calibri" pitchFamily="34" charset="0"/>
                <a:ea typeface="Calibri" pitchFamily="34" charset="0"/>
                <a:cs typeface="Arial" charset="0"/>
              </a:rPr>
              <a:t> </a:t>
            </a:r>
            <a:r>
              <a:rPr lang="en-US" b="1" dirty="0">
                <a:latin typeface="Calibri" pitchFamily="34" charset="0"/>
                <a:ea typeface="Calibri" pitchFamily="34" charset="0"/>
                <a:cs typeface="Arial" charset="0"/>
              </a:rPr>
              <a:t>Biological/Genetic </a:t>
            </a:r>
            <a:r>
              <a:rPr lang="en-US" b="1" dirty="0" smtClean="0">
                <a:latin typeface="Calibri" pitchFamily="34" charset="0"/>
                <a:ea typeface="Calibri" pitchFamily="34" charset="0"/>
                <a:cs typeface="Arial" charset="0"/>
              </a:rPr>
              <a:t>Responses:</a:t>
            </a:r>
          </a:p>
          <a:p>
            <a:pPr algn="ctr"/>
            <a:r>
              <a:rPr lang="en-US" sz="1600" b="1" dirty="0" smtClean="0">
                <a:latin typeface="Calibri" pitchFamily="34" charset="0"/>
                <a:ea typeface="Calibri" pitchFamily="34" charset="0"/>
                <a:cs typeface="Arial" charset="0"/>
              </a:rPr>
              <a:t>Late Stage at Diagnosis </a:t>
            </a:r>
            <a:endParaRPr lang="en-US" sz="1600" dirty="0">
              <a:latin typeface="Calibri" pitchFamily="34" charset="0"/>
              <a:ea typeface="Calibri" pitchFamily="34" charset="0"/>
              <a:cs typeface="Arial" charset="0"/>
            </a:endParaRPr>
          </a:p>
        </p:txBody>
      </p:sp>
      <p:sp>
        <p:nvSpPr>
          <p:cNvPr id="27" name="Down Arrow 26"/>
          <p:cNvSpPr/>
          <p:nvPr/>
        </p:nvSpPr>
        <p:spPr>
          <a:xfrm>
            <a:off x="7924800" y="1524000"/>
            <a:ext cx="838200" cy="434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TextBox 29"/>
          <p:cNvSpPr txBox="1"/>
          <p:nvPr/>
        </p:nvSpPr>
        <p:spPr>
          <a:xfrm>
            <a:off x="8153401" y="1524000"/>
            <a:ext cx="381000" cy="3810000"/>
          </a:xfrm>
          <a:prstGeom prst="rect">
            <a:avLst/>
          </a:prstGeom>
          <a:noFill/>
        </p:spPr>
        <p:txBody>
          <a:bodyPr vert="vert" anchor="ctr"/>
          <a:lstStyle/>
          <a:p>
            <a:pPr fontAlgn="auto">
              <a:spcBef>
                <a:spcPts val="0"/>
              </a:spcBef>
              <a:spcAft>
                <a:spcPts val="0"/>
              </a:spcAft>
              <a:defRPr/>
            </a:pPr>
            <a:endParaRPr lang="en-US" sz="900" dirty="0">
              <a:latin typeface="+mn-lt"/>
            </a:endParaRPr>
          </a:p>
        </p:txBody>
      </p:sp>
      <p:sp>
        <p:nvSpPr>
          <p:cNvPr id="31" name="TextBox 30"/>
          <p:cNvSpPr txBox="1"/>
          <p:nvPr/>
        </p:nvSpPr>
        <p:spPr>
          <a:xfrm>
            <a:off x="8001000" y="1524000"/>
            <a:ext cx="685800" cy="3962400"/>
          </a:xfrm>
          <a:prstGeom prst="rect">
            <a:avLst/>
          </a:prstGeom>
          <a:noFill/>
        </p:spPr>
        <p:txBody>
          <a:bodyPr vert="vert" anchor="ctr"/>
          <a:lstStyle/>
          <a:p>
            <a:pPr algn="ctr" eaLnBrk="0" fontAlgn="auto" hangingPunct="0">
              <a:spcBef>
                <a:spcPts val="0"/>
              </a:spcBef>
              <a:spcAft>
                <a:spcPts val="0"/>
              </a:spcAft>
              <a:defRPr/>
            </a:pPr>
            <a:r>
              <a:rPr lang="en-US" b="1" dirty="0" smtClean="0"/>
              <a:t>Disparate Health Outcomes</a:t>
            </a:r>
            <a:endParaRPr lang="en-US" b="1" dirty="0">
              <a:latin typeface="+mn-lt"/>
            </a:endParaRPr>
          </a:p>
        </p:txBody>
      </p:sp>
      <p:sp>
        <p:nvSpPr>
          <p:cNvPr id="32" name="Up-Down Arrow 31"/>
          <p:cNvSpPr/>
          <p:nvPr/>
        </p:nvSpPr>
        <p:spPr>
          <a:xfrm>
            <a:off x="1524000" y="1447800"/>
            <a:ext cx="914400" cy="464820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36" name="TextBox 35"/>
          <p:cNvSpPr txBox="1"/>
          <p:nvPr/>
        </p:nvSpPr>
        <p:spPr>
          <a:xfrm>
            <a:off x="1752600" y="1828800"/>
            <a:ext cx="461963" cy="3962400"/>
          </a:xfrm>
          <a:prstGeom prst="rect">
            <a:avLst/>
          </a:prstGeom>
          <a:noFill/>
        </p:spPr>
        <p:txBody>
          <a:bodyPr vert="vert">
            <a:spAutoFit/>
          </a:bodyPr>
          <a:lstStyle/>
          <a:p>
            <a:pPr fontAlgn="auto">
              <a:spcBef>
                <a:spcPts val="0"/>
              </a:spcBef>
              <a:spcAft>
                <a:spcPts val="0"/>
              </a:spcAft>
              <a:defRPr/>
            </a:pPr>
            <a:endParaRPr lang="en-US" dirty="0">
              <a:latin typeface="+mn-lt"/>
            </a:endParaRPr>
          </a:p>
        </p:txBody>
      </p:sp>
      <p:sp>
        <p:nvSpPr>
          <p:cNvPr id="38" name="TextBox 37"/>
          <p:cNvSpPr txBox="1"/>
          <p:nvPr/>
        </p:nvSpPr>
        <p:spPr>
          <a:xfrm>
            <a:off x="1752600" y="1828800"/>
            <a:ext cx="461963" cy="3962400"/>
          </a:xfrm>
          <a:prstGeom prst="rect">
            <a:avLst/>
          </a:prstGeom>
          <a:noFill/>
        </p:spPr>
        <p:txBody>
          <a:bodyPr vert="vert" anchor="ctr">
            <a:spAutoFit/>
          </a:bodyPr>
          <a:lstStyle/>
          <a:p>
            <a:pPr fontAlgn="auto">
              <a:spcBef>
                <a:spcPts val="0"/>
              </a:spcBef>
              <a:spcAft>
                <a:spcPts val="0"/>
              </a:spcAft>
              <a:defRPr/>
            </a:pPr>
            <a:endParaRPr lang="en-US" dirty="0">
              <a:latin typeface="+mn-lt"/>
            </a:endParaRPr>
          </a:p>
        </p:txBody>
      </p:sp>
      <p:sp>
        <p:nvSpPr>
          <p:cNvPr id="39" name="TextBox 38"/>
          <p:cNvSpPr txBox="1"/>
          <p:nvPr/>
        </p:nvSpPr>
        <p:spPr>
          <a:xfrm>
            <a:off x="1779588" y="1828800"/>
            <a:ext cx="461962" cy="3886200"/>
          </a:xfrm>
          <a:prstGeom prst="rect">
            <a:avLst/>
          </a:prstGeom>
          <a:noFill/>
        </p:spPr>
        <p:txBody>
          <a:bodyPr vert="vert" anchor="ctr">
            <a:spAutoFit/>
          </a:bodyPr>
          <a:lstStyle/>
          <a:p>
            <a:pPr fontAlgn="auto">
              <a:spcBef>
                <a:spcPts val="0"/>
              </a:spcBef>
              <a:spcAft>
                <a:spcPts val="0"/>
              </a:spcAft>
              <a:defRPr/>
            </a:pPr>
            <a:endParaRPr lang="en-US" dirty="0">
              <a:latin typeface="+mn-lt"/>
            </a:endParaRPr>
          </a:p>
        </p:txBody>
      </p:sp>
      <p:sp>
        <p:nvSpPr>
          <p:cNvPr id="40" name="TextBox 39"/>
          <p:cNvSpPr txBox="1"/>
          <p:nvPr/>
        </p:nvSpPr>
        <p:spPr>
          <a:xfrm>
            <a:off x="1752600" y="1828800"/>
            <a:ext cx="461963" cy="3886200"/>
          </a:xfrm>
          <a:prstGeom prst="rect">
            <a:avLst/>
          </a:prstGeom>
          <a:noFill/>
        </p:spPr>
        <p:txBody>
          <a:bodyPr vert="vert" anchor="ctr">
            <a:spAutoFit/>
          </a:bodyPr>
          <a:lstStyle/>
          <a:p>
            <a:pPr fontAlgn="auto">
              <a:spcBef>
                <a:spcPts val="0"/>
              </a:spcBef>
              <a:spcAft>
                <a:spcPts val="0"/>
              </a:spcAft>
              <a:defRPr/>
            </a:pPr>
            <a:endParaRPr lang="en-US" dirty="0">
              <a:latin typeface="+mn-lt"/>
            </a:endParaRPr>
          </a:p>
        </p:txBody>
      </p:sp>
      <p:sp>
        <p:nvSpPr>
          <p:cNvPr id="41" name="TextBox 40"/>
          <p:cNvSpPr txBox="1"/>
          <p:nvPr/>
        </p:nvSpPr>
        <p:spPr>
          <a:xfrm>
            <a:off x="1752600" y="1828800"/>
            <a:ext cx="461963" cy="3962400"/>
          </a:xfrm>
          <a:prstGeom prst="rect">
            <a:avLst/>
          </a:prstGeom>
          <a:noFill/>
        </p:spPr>
        <p:txBody>
          <a:bodyPr vert="vert">
            <a:spAutoFit/>
          </a:bodyPr>
          <a:lstStyle/>
          <a:p>
            <a:pPr fontAlgn="auto">
              <a:spcBef>
                <a:spcPts val="0"/>
              </a:spcBef>
              <a:spcAft>
                <a:spcPts val="0"/>
              </a:spcAft>
              <a:defRPr/>
            </a:pPr>
            <a:endParaRPr lang="en-US" dirty="0">
              <a:latin typeface="+mn-lt"/>
            </a:endParaRPr>
          </a:p>
        </p:txBody>
      </p:sp>
      <p:sp>
        <p:nvSpPr>
          <p:cNvPr id="42" name="TextBox 41"/>
          <p:cNvSpPr txBox="1"/>
          <p:nvPr/>
        </p:nvSpPr>
        <p:spPr>
          <a:xfrm>
            <a:off x="1752600" y="1828800"/>
            <a:ext cx="323850" cy="3962400"/>
          </a:xfrm>
          <a:prstGeom prst="rect">
            <a:avLst/>
          </a:prstGeom>
          <a:noFill/>
        </p:spPr>
        <p:txBody>
          <a:bodyPr vert="vert">
            <a:spAutoFit/>
          </a:bodyPr>
          <a:lstStyle/>
          <a:p>
            <a:pPr fontAlgn="auto">
              <a:spcBef>
                <a:spcPts val="0"/>
              </a:spcBef>
              <a:spcAft>
                <a:spcPts val="0"/>
              </a:spcAft>
              <a:defRPr/>
            </a:pPr>
            <a:endParaRPr lang="en-US" sz="900" dirty="0">
              <a:latin typeface="+mn-lt"/>
            </a:endParaRPr>
          </a:p>
        </p:txBody>
      </p:sp>
      <p:sp>
        <p:nvSpPr>
          <p:cNvPr id="43" name="TextBox 42"/>
          <p:cNvSpPr txBox="1"/>
          <p:nvPr/>
        </p:nvSpPr>
        <p:spPr>
          <a:xfrm>
            <a:off x="1809750" y="1828800"/>
            <a:ext cx="323850" cy="3962400"/>
          </a:xfrm>
          <a:prstGeom prst="rect">
            <a:avLst/>
          </a:prstGeom>
          <a:noFill/>
        </p:spPr>
        <p:txBody>
          <a:bodyPr vert="vert">
            <a:spAutoFit/>
          </a:bodyPr>
          <a:lstStyle/>
          <a:p>
            <a:pPr fontAlgn="auto">
              <a:spcBef>
                <a:spcPts val="0"/>
              </a:spcBef>
              <a:spcAft>
                <a:spcPts val="0"/>
              </a:spcAft>
              <a:defRPr/>
            </a:pPr>
            <a:endParaRPr lang="en-US" sz="900" dirty="0">
              <a:latin typeface="+mn-lt"/>
            </a:endParaRPr>
          </a:p>
        </p:txBody>
      </p:sp>
      <p:sp>
        <p:nvSpPr>
          <p:cNvPr id="44" name="TextBox 43"/>
          <p:cNvSpPr txBox="1"/>
          <p:nvPr/>
        </p:nvSpPr>
        <p:spPr>
          <a:xfrm>
            <a:off x="1828800" y="1828800"/>
            <a:ext cx="323850" cy="3962400"/>
          </a:xfrm>
          <a:prstGeom prst="rect">
            <a:avLst/>
          </a:prstGeom>
          <a:noFill/>
        </p:spPr>
        <p:txBody>
          <a:bodyPr vert="vert">
            <a:spAutoFit/>
          </a:bodyPr>
          <a:lstStyle/>
          <a:p>
            <a:pPr fontAlgn="auto">
              <a:spcBef>
                <a:spcPts val="0"/>
              </a:spcBef>
              <a:spcAft>
                <a:spcPts val="0"/>
              </a:spcAft>
              <a:defRPr/>
            </a:pPr>
            <a:endParaRPr lang="en-US" sz="900" dirty="0">
              <a:latin typeface="+mn-lt"/>
            </a:endParaRPr>
          </a:p>
        </p:txBody>
      </p:sp>
      <p:sp>
        <p:nvSpPr>
          <p:cNvPr id="45" name="TextBox 44"/>
          <p:cNvSpPr txBox="1"/>
          <p:nvPr/>
        </p:nvSpPr>
        <p:spPr>
          <a:xfrm>
            <a:off x="1809750" y="1828800"/>
            <a:ext cx="323850" cy="3932238"/>
          </a:xfrm>
          <a:prstGeom prst="rect">
            <a:avLst/>
          </a:prstGeom>
          <a:noFill/>
        </p:spPr>
        <p:txBody>
          <a:bodyPr vert="vert270" anchor="ctr">
            <a:spAutoFit/>
          </a:bodyPr>
          <a:lstStyle/>
          <a:p>
            <a:pPr fontAlgn="auto">
              <a:spcBef>
                <a:spcPts val="0"/>
              </a:spcBef>
              <a:spcAft>
                <a:spcPts val="0"/>
              </a:spcAft>
              <a:defRPr/>
            </a:pPr>
            <a:endParaRPr lang="en-US" sz="900" dirty="0">
              <a:latin typeface="+mn-lt"/>
            </a:endParaRPr>
          </a:p>
        </p:txBody>
      </p:sp>
      <p:sp>
        <p:nvSpPr>
          <p:cNvPr id="46" name="TextBox 45"/>
          <p:cNvSpPr txBox="1"/>
          <p:nvPr/>
        </p:nvSpPr>
        <p:spPr>
          <a:xfrm>
            <a:off x="1790700" y="1828800"/>
            <a:ext cx="323850" cy="3932238"/>
          </a:xfrm>
          <a:prstGeom prst="rect">
            <a:avLst/>
          </a:prstGeom>
          <a:noFill/>
        </p:spPr>
        <p:txBody>
          <a:bodyPr vert="vert270" anchor="ctr">
            <a:spAutoFit/>
          </a:bodyPr>
          <a:lstStyle/>
          <a:p>
            <a:pPr fontAlgn="auto">
              <a:spcBef>
                <a:spcPts val="0"/>
              </a:spcBef>
              <a:spcAft>
                <a:spcPts val="0"/>
              </a:spcAft>
              <a:defRPr/>
            </a:pPr>
            <a:endParaRPr lang="en-US" sz="900" dirty="0">
              <a:latin typeface="+mn-lt"/>
            </a:endParaRPr>
          </a:p>
        </p:txBody>
      </p:sp>
      <p:sp>
        <p:nvSpPr>
          <p:cNvPr id="47" name="TextBox 46"/>
          <p:cNvSpPr txBox="1"/>
          <p:nvPr/>
        </p:nvSpPr>
        <p:spPr>
          <a:xfrm>
            <a:off x="1874838" y="1828800"/>
            <a:ext cx="138112" cy="3932238"/>
          </a:xfrm>
          <a:prstGeom prst="rect">
            <a:avLst/>
          </a:prstGeom>
          <a:noFill/>
        </p:spPr>
        <p:txBody>
          <a:bodyPr vert="vert270" lIns="0" tIns="0" rIns="0" bIns="0" anchor="ctr">
            <a:spAutoFit/>
          </a:bodyPr>
          <a:lstStyle/>
          <a:p>
            <a:pPr fontAlgn="auto">
              <a:spcBef>
                <a:spcPts val="0"/>
              </a:spcBef>
              <a:spcAft>
                <a:spcPts val="0"/>
              </a:spcAft>
              <a:defRPr/>
            </a:pPr>
            <a:endParaRPr lang="en-US" sz="900" dirty="0">
              <a:latin typeface="+mn-lt"/>
            </a:endParaRPr>
          </a:p>
        </p:txBody>
      </p:sp>
      <p:sp>
        <p:nvSpPr>
          <p:cNvPr id="48" name="TextBox 47"/>
          <p:cNvSpPr txBox="1"/>
          <p:nvPr/>
        </p:nvSpPr>
        <p:spPr>
          <a:xfrm>
            <a:off x="1812925" y="1828800"/>
            <a:ext cx="322263" cy="3932238"/>
          </a:xfrm>
          <a:prstGeom prst="rect">
            <a:avLst/>
          </a:prstGeom>
          <a:noFill/>
        </p:spPr>
        <p:txBody>
          <a:bodyPr vert="vert270" tIns="457200" bIns="457200" anchor="ctr">
            <a:spAutoFit/>
          </a:bodyPr>
          <a:lstStyle/>
          <a:p>
            <a:pPr fontAlgn="auto">
              <a:spcBef>
                <a:spcPts val="0"/>
              </a:spcBef>
              <a:spcAft>
                <a:spcPts val="0"/>
              </a:spcAft>
              <a:defRPr/>
            </a:pPr>
            <a:endParaRPr lang="en-US" sz="900" dirty="0">
              <a:latin typeface="+mn-lt"/>
            </a:endParaRPr>
          </a:p>
        </p:txBody>
      </p:sp>
      <p:sp>
        <p:nvSpPr>
          <p:cNvPr id="50" name="TextBox 49"/>
          <p:cNvSpPr txBox="1"/>
          <p:nvPr/>
        </p:nvSpPr>
        <p:spPr>
          <a:xfrm>
            <a:off x="1809750" y="1676400"/>
            <a:ext cx="323850" cy="3962400"/>
          </a:xfrm>
          <a:prstGeom prst="rect">
            <a:avLst/>
          </a:prstGeom>
          <a:noFill/>
        </p:spPr>
        <p:txBody>
          <a:bodyPr vert="vert">
            <a:spAutoFit/>
          </a:bodyPr>
          <a:lstStyle/>
          <a:p>
            <a:pPr fontAlgn="auto">
              <a:spcBef>
                <a:spcPts val="0"/>
              </a:spcBef>
              <a:spcAft>
                <a:spcPts val="0"/>
              </a:spcAft>
              <a:defRPr/>
            </a:pPr>
            <a:endParaRPr lang="en-US" sz="900" dirty="0">
              <a:latin typeface="+mn-lt"/>
            </a:endParaRPr>
          </a:p>
        </p:txBody>
      </p:sp>
      <p:sp>
        <p:nvSpPr>
          <p:cNvPr id="51" name="TextBox 50"/>
          <p:cNvSpPr txBox="1"/>
          <p:nvPr/>
        </p:nvSpPr>
        <p:spPr>
          <a:xfrm>
            <a:off x="1828800" y="1676400"/>
            <a:ext cx="323850" cy="3962400"/>
          </a:xfrm>
          <a:prstGeom prst="rect">
            <a:avLst/>
          </a:prstGeom>
          <a:noFill/>
        </p:spPr>
        <p:txBody>
          <a:bodyPr vert="vert">
            <a:spAutoFit/>
          </a:bodyPr>
          <a:lstStyle/>
          <a:p>
            <a:pPr fontAlgn="auto">
              <a:spcBef>
                <a:spcPts val="0"/>
              </a:spcBef>
              <a:spcAft>
                <a:spcPts val="0"/>
              </a:spcAft>
              <a:defRPr/>
            </a:pPr>
            <a:endParaRPr lang="en-US" sz="900" dirty="0">
              <a:latin typeface="+mn-lt"/>
            </a:endParaRPr>
          </a:p>
        </p:txBody>
      </p:sp>
      <p:sp>
        <p:nvSpPr>
          <p:cNvPr id="52" name="TextBox 51"/>
          <p:cNvSpPr txBox="1"/>
          <p:nvPr/>
        </p:nvSpPr>
        <p:spPr>
          <a:xfrm>
            <a:off x="1752600" y="1828800"/>
            <a:ext cx="323850" cy="3962400"/>
          </a:xfrm>
          <a:prstGeom prst="rect">
            <a:avLst/>
          </a:prstGeom>
          <a:noFill/>
        </p:spPr>
        <p:txBody>
          <a:bodyPr vert="vert270" anchor="ctr">
            <a:spAutoFit/>
          </a:bodyPr>
          <a:lstStyle/>
          <a:p>
            <a:pPr fontAlgn="auto">
              <a:spcBef>
                <a:spcPts val="0"/>
              </a:spcBef>
              <a:spcAft>
                <a:spcPts val="0"/>
              </a:spcAft>
              <a:defRPr/>
            </a:pPr>
            <a:endParaRPr lang="en-US" sz="900" b="1" dirty="0">
              <a:latin typeface="+mn-lt"/>
            </a:endParaRPr>
          </a:p>
        </p:txBody>
      </p:sp>
      <p:sp>
        <p:nvSpPr>
          <p:cNvPr id="55" name="TextBox 54"/>
          <p:cNvSpPr txBox="1"/>
          <p:nvPr/>
        </p:nvSpPr>
        <p:spPr>
          <a:xfrm flipV="1">
            <a:off x="1828800" y="1676400"/>
            <a:ext cx="323850" cy="4114800"/>
          </a:xfrm>
          <a:prstGeom prst="rect">
            <a:avLst/>
          </a:prstGeom>
          <a:noFill/>
        </p:spPr>
        <p:txBody>
          <a:bodyPr vert="vert270" anchor="ctr"/>
          <a:lstStyle/>
          <a:p>
            <a:pPr fontAlgn="auto">
              <a:spcBef>
                <a:spcPts val="0"/>
              </a:spcBef>
              <a:spcAft>
                <a:spcPts val="0"/>
              </a:spcAft>
              <a:defRPr/>
            </a:pPr>
            <a:endParaRPr lang="en-US" sz="900" dirty="0">
              <a:latin typeface="+mn-lt"/>
            </a:endParaRPr>
          </a:p>
        </p:txBody>
      </p:sp>
      <p:sp>
        <p:nvSpPr>
          <p:cNvPr id="58" name="TextBox 57"/>
          <p:cNvSpPr txBox="1"/>
          <p:nvPr/>
        </p:nvSpPr>
        <p:spPr>
          <a:xfrm flipV="1">
            <a:off x="1809750" y="1752600"/>
            <a:ext cx="323850" cy="4114800"/>
          </a:xfrm>
          <a:prstGeom prst="rect">
            <a:avLst/>
          </a:prstGeom>
          <a:noFill/>
        </p:spPr>
        <p:txBody>
          <a:bodyPr vert="vert270" anchor="ctr"/>
          <a:lstStyle/>
          <a:p>
            <a:pPr fontAlgn="auto">
              <a:spcBef>
                <a:spcPts val="0"/>
              </a:spcBef>
              <a:spcAft>
                <a:spcPts val="0"/>
              </a:spcAft>
              <a:defRPr/>
            </a:pPr>
            <a:endParaRPr lang="en-US" sz="900" dirty="0">
              <a:latin typeface="+mn-lt"/>
            </a:endParaRPr>
          </a:p>
        </p:txBody>
      </p:sp>
      <p:sp>
        <p:nvSpPr>
          <p:cNvPr id="61" name="TextBox 60"/>
          <p:cNvSpPr txBox="1"/>
          <p:nvPr/>
        </p:nvSpPr>
        <p:spPr>
          <a:xfrm rot="10800000" flipV="1">
            <a:off x="1828800" y="1676400"/>
            <a:ext cx="323165" cy="4114800"/>
          </a:xfrm>
          <a:prstGeom prst="rect">
            <a:avLst/>
          </a:prstGeom>
          <a:noFill/>
        </p:spPr>
        <p:txBody>
          <a:bodyPr vert="vert270" anchor="ctr"/>
          <a:lstStyle/>
          <a:p>
            <a:pPr algn="ctr" fontAlgn="auto">
              <a:spcBef>
                <a:spcPts val="0"/>
              </a:spcBef>
              <a:spcAft>
                <a:spcPts val="0"/>
              </a:spcAft>
              <a:defRPr/>
            </a:pPr>
            <a:r>
              <a:rPr lang="en-US" b="1" dirty="0">
                <a:latin typeface="+mn-lt"/>
              </a:rPr>
              <a:t>Biological /Environmental  </a:t>
            </a:r>
            <a:r>
              <a:rPr lang="en-US" b="1" dirty="0" smtClean="0">
                <a:latin typeface="+mn-lt"/>
              </a:rPr>
              <a:t>Interactions</a:t>
            </a:r>
            <a:endParaRPr lang="en-US" b="1" dirty="0">
              <a:latin typeface="+mn-lt"/>
            </a:endParaRPr>
          </a:p>
        </p:txBody>
      </p:sp>
      <p:sp>
        <p:nvSpPr>
          <p:cNvPr id="62" name="TextBox 61"/>
          <p:cNvSpPr txBox="1"/>
          <p:nvPr/>
        </p:nvSpPr>
        <p:spPr>
          <a:xfrm>
            <a:off x="2438400" y="1524000"/>
            <a:ext cx="381000" cy="914400"/>
          </a:xfrm>
          <a:prstGeom prst="rect">
            <a:avLst/>
          </a:prstGeom>
          <a:solidFill>
            <a:schemeClr val="bg1">
              <a:lumMod val="85000"/>
            </a:schemeClr>
          </a:solidFill>
          <a:ln>
            <a:solidFill>
              <a:schemeClr val="tx1"/>
            </a:solidFill>
          </a:ln>
        </p:spPr>
        <p:txBody>
          <a:bodyPr vert="vert270" wrap="none" anchor="ctr"/>
          <a:lstStyle/>
          <a:p>
            <a:pPr algn="ctr" fontAlgn="auto">
              <a:spcBef>
                <a:spcPts val="0"/>
              </a:spcBef>
              <a:spcAft>
                <a:spcPts val="0"/>
              </a:spcAft>
              <a:defRPr/>
            </a:pPr>
            <a:r>
              <a:rPr lang="en-US" sz="1200" b="1" dirty="0" smtClean="0">
                <a:latin typeface="+mn-lt"/>
              </a:rPr>
              <a:t> 1.  Distal </a:t>
            </a:r>
          </a:p>
          <a:p>
            <a:pPr algn="ctr" fontAlgn="auto">
              <a:spcBef>
                <a:spcPts val="0"/>
              </a:spcBef>
              <a:spcAft>
                <a:spcPts val="0"/>
              </a:spcAft>
              <a:defRPr/>
            </a:pPr>
            <a:r>
              <a:rPr lang="en-US" sz="1200" b="1" dirty="0" smtClean="0">
                <a:latin typeface="+mn-lt"/>
              </a:rPr>
              <a:t>factors</a:t>
            </a:r>
            <a:endParaRPr lang="en-US" sz="1200" b="1" dirty="0">
              <a:latin typeface="+mn-lt"/>
            </a:endParaRPr>
          </a:p>
        </p:txBody>
      </p:sp>
      <p:sp>
        <p:nvSpPr>
          <p:cNvPr id="63" name="TextBox 62"/>
          <p:cNvSpPr txBox="1"/>
          <p:nvPr/>
        </p:nvSpPr>
        <p:spPr>
          <a:xfrm>
            <a:off x="2514600" y="3200400"/>
            <a:ext cx="381000" cy="1066800"/>
          </a:xfrm>
          <a:prstGeom prst="rect">
            <a:avLst/>
          </a:prstGeom>
          <a:solidFill>
            <a:schemeClr val="bg1">
              <a:lumMod val="75000"/>
            </a:schemeClr>
          </a:solidFill>
          <a:ln>
            <a:solidFill>
              <a:schemeClr val="tx1"/>
            </a:solidFill>
          </a:ln>
        </p:spPr>
        <p:txBody>
          <a:bodyPr vert="vert270" wrap="none" anchor="ctr"/>
          <a:lstStyle/>
          <a:p>
            <a:pPr algn="ctr" fontAlgn="auto">
              <a:spcBef>
                <a:spcPts val="0"/>
              </a:spcBef>
              <a:spcAft>
                <a:spcPts val="0"/>
              </a:spcAft>
              <a:defRPr/>
            </a:pPr>
            <a:r>
              <a:rPr lang="en-US" sz="1200" b="1" dirty="0" smtClean="0">
                <a:latin typeface="+mn-lt"/>
              </a:rPr>
              <a:t>2. Intermediate</a:t>
            </a:r>
            <a:endParaRPr lang="en-US" sz="1200" b="1" dirty="0">
              <a:latin typeface="+mn-lt"/>
            </a:endParaRPr>
          </a:p>
          <a:p>
            <a:pPr algn="ctr" fontAlgn="auto">
              <a:spcBef>
                <a:spcPts val="0"/>
              </a:spcBef>
              <a:spcAft>
                <a:spcPts val="0"/>
              </a:spcAft>
              <a:defRPr/>
            </a:pPr>
            <a:r>
              <a:rPr lang="en-US" sz="1200" b="1" dirty="0">
                <a:latin typeface="+mn-lt"/>
              </a:rPr>
              <a:t>Factors</a:t>
            </a:r>
          </a:p>
        </p:txBody>
      </p:sp>
      <p:sp>
        <p:nvSpPr>
          <p:cNvPr id="64" name="TextBox 63"/>
          <p:cNvSpPr txBox="1"/>
          <p:nvPr/>
        </p:nvSpPr>
        <p:spPr>
          <a:xfrm>
            <a:off x="2514600" y="4724400"/>
            <a:ext cx="381000" cy="914400"/>
          </a:xfrm>
          <a:prstGeom prst="rect">
            <a:avLst/>
          </a:prstGeom>
          <a:solidFill>
            <a:schemeClr val="bg1">
              <a:lumMod val="65000"/>
            </a:schemeClr>
          </a:solidFill>
          <a:ln>
            <a:solidFill>
              <a:schemeClr val="tx1"/>
            </a:solidFill>
          </a:ln>
        </p:spPr>
        <p:txBody>
          <a:bodyPr vert="vert270" wrap="none" anchor="ctr"/>
          <a:lstStyle/>
          <a:p>
            <a:pPr algn="ctr" fontAlgn="auto">
              <a:spcBef>
                <a:spcPts val="0"/>
              </a:spcBef>
              <a:spcAft>
                <a:spcPts val="0"/>
              </a:spcAft>
              <a:defRPr/>
            </a:pPr>
            <a:r>
              <a:rPr lang="en-US" sz="1200" b="1" dirty="0" smtClean="0">
                <a:latin typeface="+mn-lt"/>
              </a:rPr>
              <a:t> 3. Proximal</a:t>
            </a:r>
          </a:p>
          <a:p>
            <a:pPr algn="ctr" fontAlgn="auto">
              <a:spcBef>
                <a:spcPts val="0"/>
              </a:spcBef>
              <a:spcAft>
                <a:spcPts val="0"/>
              </a:spcAft>
              <a:defRPr/>
            </a:pPr>
            <a:r>
              <a:rPr lang="en-US" sz="1200" b="1" dirty="0" smtClean="0">
                <a:latin typeface="+mn-lt"/>
              </a:rPr>
              <a:t>factors</a:t>
            </a:r>
            <a:endParaRPr lang="en-US" sz="1200" b="1" dirty="0">
              <a:latin typeface="+mn-lt"/>
            </a:endParaRPr>
          </a:p>
        </p:txBody>
      </p:sp>
      <p:sp>
        <p:nvSpPr>
          <p:cNvPr id="65" name="Down Arrow 64"/>
          <p:cNvSpPr/>
          <p:nvPr/>
        </p:nvSpPr>
        <p:spPr>
          <a:xfrm rot="3581251">
            <a:off x="7237083" y="2633433"/>
            <a:ext cx="484188" cy="97948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98" name="TextBox 66"/>
          <p:cNvSpPr txBox="1">
            <a:spLocks noChangeArrowheads="1"/>
          </p:cNvSpPr>
          <p:nvPr/>
        </p:nvSpPr>
        <p:spPr bwMode="auto">
          <a:xfrm>
            <a:off x="1752600" y="6248400"/>
            <a:ext cx="2362200" cy="304800"/>
          </a:xfrm>
          <a:prstGeom prst="rect">
            <a:avLst/>
          </a:prstGeom>
          <a:noFill/>
          <a:ln w="9525">
            <a:noFill/>
            <a:miter lim="800000"/>
            <a:headEnd/>
            <a:tailEnd/>
          </a:ln>
        </p:spPr>
        <p:txBody>
          <a:bodyPr wrap="none" anchor="ctr"/>
          <a:lstStyle/>
          <a:p>
            <a:r>
              <a:rPr lang="en-US" sz="1400" b="1" dirty="0">
                <a:latin typeface="Calibri" pitchFamily="34" charset="0"/>
              </a:rPr>
              <a:t>Warnecke, et al. AJPH, 2010</a:t>
            </a:r>
          </a:p>
        </p:txBody>
      </p:sp>
      <p:sp>
        <p:nvSpPr>
          <p:cNvPr id="56" name="Down Arrow 55"/>
          <p:cNvSpPr/>
          <p:nvPr/>
        </p:nvSpPr>
        <p:spPr>
          <a:xfrm>
            <a:off x="4876800" y="43434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944562"/>
          </a:xfrm>
        </p:spPr>
        <p:txBody>
          <a:bodyPr/>
          <a:lstStyle/>
          <a:p>
            <a:r>
              <a:rPr lang="en-US" sz="2400" b="1" dirty="0" smtClean="0">
                <a:solidFill>
                  <a:schemeClr val="accent6">
                    <a:lumMod val="50000"/>
                  </a:schemeClr>
                </a:solidFill>
              </a:rPr>
              <a:t>Contextual Factors Affecting Policy Implementation: Loss of Access to Community Health Centers and Limited Access to IBCCP</a:t>
            </a:r>
            <a:endParaRPr lang="en-US" sz="2400" b="1" dirty="0">
              <a:solidFill>
                <a:schemeClr val="accent6">
                  <a:lumMod val="50000"/>
                </a:schemeClr>
              </a:solidFill>
            </a:endParaRPr>
          </a:p>
        </p:txBody>
      </p:sp>
      <p:sp>
        <p:nvSpPr>
          <p:cNvPr id="3" name="Content Placeholder 2"/>
          <p:cNvSpPr>
            <a:spLocks noGrp="1"/>
          </p:cNvSpPr>
          <p:nvPr>
            <p:ph idx="1"/>
          </p:nvPr>
        </p:nvSpPr>
        <p:spPr>
          <a:xfrm>
            <a:off x="1524000" y="1447800"/>
            <a:ext cx="7467600" cy="4953000"/>
          </a:xfrm>
        </p:spPr>
        <p:txBody>
          <a:bodyPr/>
          <a:lstStyle/>
          <a:p>
            <a:pPr marL="342900" lvl="1" indent="-342900" fontAlgn="auto">
              <a:spcAft>
                <a:spcPts val="0"/>
              </a:spcAft>
              <a:buFont typeface="Arial" pitchFamily="34" charset="0"/>
              <a:buChar char="•"/>
              <a:defRPr/>
            </a:pPr>
            <a:r>
              <a:rPr lang="en-US" sz="2000" dirty="0" smtClean="0">
                <a:solidFill>
                  <a:srgbClr val="002060"/>
                </a:solidFill>
              </a:rPr>
              <a:t>Change in neighborhood composition linked to loss of access as eligible users of safety-net providers move out and providers follow</a:t>
            </a:r>
          </a:p>
          <a:p>
            <a:pPr marL="342900" lvl="1" indent="-342900" fontAlgn="auto">
              <a:spcAft>
                <a:spcPts val="0"/>
              </a:spcAft>
              <a:buFont typeface="Arial" pitchFamily="34" charset="0"/>
              <a:buChar char="•"/>
              <a:defRPr/>
            </a:pPr>
            <a:r>
              <a:rPr lang="en-US" sz="2000" b="1" dirty="0" smtClean="0">
                <a:solidFill>
                  <a:srgbClr val="002060"/>
                </a:solidFill>
              </a:rPr>
              <a:t>Key Finding 2:  </a:t>
            </a:r>
            <a:r>
              <a:rPr lang="en-US" sz="2000" dirty="0" smtClean="0">
                <a:solidFill>
                  <a:srgbClr val="002060"/>
                </a:solidFill>
              </a:rPr>
              <a:t>Women with breast cancer from </a:t>
            </a:r>
            <a:r>
              <a:rPr lang="en-US" sz="2000" b="1" dirty="0" smtClean="0">
                <a:solidFill>
                  <a:srgbClr val="002060"/>
                </a:solidFill>
              </a:rPr>
              <a:t>gentrified neighborhoods</a:t>
            </a:r>
            <a:endParaRPr lang="en-US" sz="2000" dirty="0" smtClean="0">
              <a:solidFill>
                <a:srgbClr val="002060"/>
              </a:solidFill>
            </a:endParaRPr>
          </a:p>
          <a:p>
            <a:pPr marL="688975" lvl="2" indent="-288925" fontAlgn="auto">
              <a:spcBef>
                <a:spcPts val="0"/>
              </a:spcBef>
              <a:spcAft>
                <a:spcPts val="0"/>
              </a:spcAft>
              <a:buClr>
                <a:schemeClr val="tx1"/>
              </a:buClr>
              <a:buFont typeface="Arial" pitchFamily="34" charset="0"/>
              <a:buChar char="•"/>
              <a:defRPr/>
            </a:pPr>
            <a:r>
              <a:rPr lang="en-US" sz="1600" dirty="0" smtClean="0">
                <a:solidFill>
                  <a:srgbClr val="002060"/>
                </a:solidFill>
              </a:rPr>
              <a:t>10% more likely to be late stage than women living in stable neighborhoods</a:t>
            </a:r>
          </a:p>
          <a:p>
            <a:pPr marL="688975" lvl="2" indent="-288925" fontAlgn="auto">
              <a:spcBef>
                <a:spcPts val="0"/>
              </a:spcBef>
              <a:spcAft>
                <a:spcPts val="0"/>
              </a:spcAft>
              <a:buClr>
                <a:schemeClr val="tx1"/>
              </a:buClr>
              <a:buFont typeface="Arial" pitchFamily="34" charset="0"/>
              <a:buChar char="•"/>
              <a:defRPr/>
            </a:pPr>
            <a:r>
              <a:rPr lang="en-US" sz="1600" dirty="0" smtClean="0">
                <a:solidFill>
                  <a:srgbClr val="002060"/>
                </a:solidFill>
              </a:rPr>
              <a:t>As age increased so did the likelihood of presentation with late stage breast cancer</a:t>
            </a:r>
            <a:endParaRPr lang="en-US" sz="1600" b="1" dirty="0" smtClean="0">
              <a:solidFill>
                <a:srgbClr val="002060"/>
              </a:solidFill>
            </a:endParaRPr>
          </a:p>
          <a:p>
            <a:pPr marL="688975" lvl="1" indent="-288925" fontAlgn="auto">
              <a:spcAft>
                <a:spcPct val="10000"/>
              </a:spcAft>
              <a:buClr>
                <a:schemeClr val="tx1"/>
              </a:buClr>
              <a:buFont typeface="Arial" pitchFamily="34" charset="0"/>
              <a:buChar char="•"/>
              <a:defRPr/>
            </a:pPr>
            <a:r>
              <a:rPr lang="en-US" sz="1600" dirty="0" smtClean="0">
                <a:solidFill>
                  <a:srgbClr val="002060"/>
                </a:solidFill>
              </a:rPr>
              <a:t>Consistent with effects on those who lived through the  gentrification since new residents were younger and had health insurance  (</a:t>
            </a:r>
            <a:r>
              <a:rPr lang="en-US" sz="1200" dirty="0" smtClean="0">
                <a:solidFill>
                  <a:srgbClr val="002060"/>
                </a:solidFill>
              </a:rPr>
              <a:t>Barrett, et al.  Ann Epid. 2008)</a:t>
            </a:r>
          </a:p>
          <a:p>
            <a:pPr marL="288925" indent="-288925" fontAlgn="auto">
              <a:spcBef>
                <a:spcPts val="0"/>
              </a:spcBef>
              <a:spcAft>
                <a:spcPts val="0"/>
              </a:spcAft>
              <a:buClr>
                <a:schemeClr val="tx1"/>
              </a:buClr>
              <a:buFont typeface="Arial" pitchFamily="34" charset="0"/>
              <a:buChar char="•"/>
              <a:defRPr/>
            </a:pPr>
            <a:r>
              <a:rPr lang="en-US" sz="2000" b="1" dirty="0" smtClean="0">
                <a:solidFill>
                  <a:srgbClr val="002060"/>
                </a:solidFill>
              </a:rPr>
              <a:t>Key Finding 3:  </a:t>
            </a:r>
            <a:r>
              <a:rPr lang="en-US" sz="2000" dirty="0" smtClean="0">
                <a:solidFill>
                  <a:srgbClr val="002060"/>
                </a:solidFill>
              </a:rPr>
              <a:t>Women with breast cancer from </a:t>
            </a:r>
            <a:r>
              <a:rPr lang="en-US" sz="2000" b="1" dirty="0" smtClean="0">
                <a:solidFill>
                  <a:srgbClr val="002060"/>
                </a:solidFill>
              </a:rPr>
              <a:t>neighborhoods with high immigration</a:t>
            </a:r>
          </a:p>
          <a:p>
            <a:pPr marL="688975" lvl="1" indent="-288925" fontAlgn="auto">
              <a:spcAft>
                <a:spcPct val="10000"/>
              </a:spcAft>
              <a:buClr>
                <a:schemeClr val="tx1"/>
              </a:buClr>
              <a:buFont typeface="Arial" pitchFamily="34" charset="0"/>
              <a:buChar char="•"/>
              <a:defRPr/>
            </a:pPr>
            <a:r>
              <a:rPr lang="en-US" sz="1600" dirty="0" smtClean="0">
                <a:solidFill>
                  <a:srgbClr val="002060"/>
                </a:solidFill>
              </a:rPr>
              <a:t>10% more likely to present with late stage diagnosis</a:t>
            </a:r>
            <a:endParaRPr lang="en-US" sz="1400" dirty="0" smtClean="0">
              <a:solidFill>
                <a:srgbClr val="002060"/>
              </a:solidFill>
            </a:endParaRPr>
          </a:p>
          <a:p>
            <a:pPr marL="688975" lvl="1" indent="-288925" fontAlgn="auto">
              <a:spcAft>
                <a:spcPct val="10000"/>
              </a:spcAft>
              <a:buClr>
                <a:schemeClr val="tx1"/>
              </a:buClr>
              <a:buFont typeface="Arial" pitchFamily="34" charset="0"/>
              <a:buChar char="•"/>
              <a:defRPr/>
            </a:pPr>
            <a:r>
              <a:rPr lang="en-US" sz="1600" dirty="0" smtClean="0">
                <a:solidFill>
                  <a:srgbClr val="002060"/>
                </a:solidFill>
              </a:rPr>
              <a:t>Immigrants less likely to be eligible Medicaid which is main payer for Community  Health Centers   </a:t>
            </a:r>
            <a:r>
              <a:rPr lang="en-US" sz="1400" dirty="0" smtClean="0">
                <a:solidFill>
                  <a:srgbClr val="002060"/>
                </a:solidFill>
              </a:rPr>
              <a:t>(</a:t>
            </a:r>
            <a:r>
              <a:rPr lang="en-US" sz="1200" dirty="0" smtClean="0">
                <a:solidFill>
                  <a:srgbClr val="002060"/>
                </a:solidFill>
              </a:rPr>
              <a:t>Cho, et al. J. Immigrant Minority Health, 2010</a:t>
            </a:r>
            <a:r>
              <a:rPr lang="en-US" sz="1400" dirty="0" smtClean="0">
                <a:solidFill>
                  <a:srgbClr val="002060"/>
                </a:solidFill>
              </a:rPr>
              <a:t>)</a:t>
            </a:r>
          </a:p>
          <a:p>
            <a:pPr marL="688975" lvl="1" indent="-288925" fontAlgn="auto">
              <a:spcAft>
                <a:spcPct val="10000"/>
              </a:spcAft>
              <a:buClr>
                <a:schemeClr val="tx1"/>
              </a:buClr>
              <a:buFont typeface="Arial" pitchFamily="34" charset="0"/>
              <a:buChar char="•"/>
              <a:defRPr/>
            </a:pPr>
            <a:endParaRPr lang="en-US" sz="1200" dirty="0" smtClean="0">
              <a:solidFill>
                <a:srgbClr val="002060"/>
              </a:solidFill>
            </a:endParaRPr>
          </a:p>
          <a:p>
            <a:pPr marL="688975" lvl="1" indent="-288925" fontAlgn="auto">
              <a:spcAft>
                <a:spcPct val="10000"/>
              </a:spcAft>
              <a:buClr>
                <a:schemeClr val="tx1"/>
              </a:buClr>
              <a:buFont typeface="Arial" pitchFamily="34" charset="0"/>
              <a:buChar char="•"/>
              <a:defRPr/>
            </a:pPr>
            <a:endParaRPr lang="en-US" sz="1200" dirty="0" smtClean="0">
              <a:solidFill>
                <a:srgbClr val="002060"/>
              </a:solidFill>
            </a:endParaRPr>
          </a:p>
          <a:p>
            <a:pPr marL="288925" indent="-288925" fontAlgn="auto">
              <a:spcAft>
                <a:spcPct val="10000"/>
              </a:spcAft>
              <a:buClr>
                <a:schemeClr val="tx1"/>
              </a:buClr>
              <a:buFont typeface="Arial" pitchFamily="34" charset="0"/>
              <a:buChar char="•"/>
              <a:defRPr/>
            </a:pPr>
            <a:endParaRPr lang="en-US" sz="1600" dirty="0" smtClean="0">
              <a:solidFill>
                <a:srgbClr val="002060"/>
              </a:solidFill>
            </a:endParaRPr>
          </a:p>
          <a:p>
            <a:pPr marL="688975" lvl="1" indent="-288925" fontAlgn="auto">
              <a:spcAft>
                <a:spcPct val="10000"/>
              </a:spcAft>
              <a:buClr>
                <a:schemeClr val="tx1"/>
              </a:buClr>
              <a:buNone/>
              <a:defRPr/>
            </a:pPr>
            <a:endParaRPr lang="en-US" sz="1200" dirty="0" smtClean="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705600" cy="685800"/>
          </a:xfrm>
        </p:spPr>
        <p:txBody>
          <a:bodyPr/>
          <a:lstStyle/>
          <a:p>
            <a:r>
              <a:rPr lang="en-US" sz="3200" b="1" dirty="0" smtClean="0"/>
              <a:t/>
            </a:r>
            <a:br>
              <a:rPr lang="en-US" sz="3200" b="1" dirty="0" smtClean="0"/>
            </a:br>
            <a:r>
              <a:rPr lang="en-US" sz="2600" b="1" dirty="0" smtClean="0">
                <a:solidFill>
                  <a:schemeClr val="accent6">
                    <a:lumMod val="50000"/>
                  </a:schemeClr>
                </a:solidFill>
              </a:rPr>
              <a:t>Contextual Analysis/Local Analysis:  </a:t>
            </a:r>
            <a:br>
              <a:rPr lang="en-US" sz="2600" b="1" dirty="0" smtClean="0">
                <a:solidFill>
                  <a:schemeClr val="accent6">
                    <a:lumMod val="50000"/>
                  </a:schemeClr>
                </a:solidFill>
              </a:rPr>
            </a:br>
            <a:r>
              <a:rPr lang="en-US" sz="2600" b="1" dirty="0" smtClean="0">
                <a:solidFill>
                  <a:schemeClr val="accent6">
                    <a:lumMod val="50000"/>
                  </a:schemeClr>
                </a:solidFill>
              </a:rPr>
              <a:t>Access to Service Does Not Guarantee Quality </a:t>
            </a:r>
            <a:r>
              <a:rPr lang="en-US" sz="3200" b="1" dirty="0" smtClean="0"/>
              <a:t/>
            </a:r>
            <a:br>
              <a:rPr lang="en-US" sz="3200" b="1" dirty="0" smtClean="0"/>
            </a:br>
            <a:endParaRPr lang="en-US" sz="3200" b="1" dirty="0"/>
          </a:p>
        </p:txBody>
      </p:sp>
      <p:sp>
        <p:nvSpPr>
          <p:cNvPr id="3" name="Content Placeholder 2"/>
          <p:cNvSpPr>
            <a:spLocks noGrp="1"/>
          </p:cNvSpPr>
          <p:nvPr>
            <p:ph idx="1"/>
          </p:nvPr>
        </p:nvSpPr>
        <p:spPr>
          <a:xfrm>
            <a:off x="1295400" y="1371600"/>
            <a:ext cx="7391400" cy="5029200"/>
          </a:xfrm>
        </p:spPr>
        <p:txBody>
          <a:bodyPr/>
          <a:lstStyle/>
          <a:p>
            <a:pPr marL="519113" indent="-176213">
              <a:spcBef>
                <a:spcPts val="0"/>
              </a:spcBef>
            </a:pPr>
            <a:r>
              <a:rPr lang="en-US" sz="2200" b="1" dirty="0" smtClean="0">
                <a:solidFill>
                  <a:srgbClr val="002060"/>
                </a:solidFill>
              </a:rPr>
              <a:t>Survey of mammography services in Chicago area – 82% response</a:t>
            </a:r>
            <a:endParaRPr lang="en-US" sz="2400" b="1" dirty="0" smtClean="0">
              <a:solidFill>
                <a:srgbClr val="002060"/>
              </a:solidFill>
            </a:endParaRPr>
          </a:p>
          <a:p>
            <a:pPr lvl="1" indent="0">
              <a:spcBef>
                <a:spcPts val="0"/>
              </a:spcBef>
            </a:pPr>
            <a:r>
              <a:rPr lang="en-US" sz="1800" dirty="0" smtClean="0">
                <a:solidFill>
                  <a:srgbClr val="002060"/>
                </a:solidFill>
              </a:rPr>
              <a:t> NH black women were more likely than NH white women to be screened at non-academic centers</a:t>
            </a:r>
          </a:p>
          <a:p>
            <a:pPr lvl="1" indent="0">
              <a:spcBef>
                <a:spcPts val="0"/>
              </a:spcBef>
            </a:pPr>
            <a:r>
              <a:rPr lang="en-US" sz="1800" dirty="0" smtClean="0">
                <a:solidFill>
                  <a:srgbClr val="002060"/>
                </a:solidFill>
              </a:rPr>
              <a:t> Non-academic facilities were less likely to have digital mammographic equipment, which is better for screening young women with dense breast tissue</a:t>
            </a:r>
            <a:r>
              <a:rPr lang="en-US" sz="2000" dirty="0" smtClean="0">
                <a:solidFill>
                  <a:srgbClr val="002060"/>
                </a:solidFill>
              </a:rPr>
              <a:t> </a:t>
            </a:r>
            <a:r>
              <a:rPr lang="en-US" sz="1400" dirty="0" smtClean="0">
                <a:solidFill>
                  <a:srgbClr val="002060"/>
                </a:solidFill>
              </a:rPr>
              <a:t> (re: Campbell et al, 2009) </a:t>
            </a:r>
          </a:p>
          <a:p>
            <a:pPr lvl="1" indent="0">
              <a:spcBef>
                <a:spcPts val="0"/>
              </a:spcBef>
            </a:pPr>
            <a:r>
              <a:rPr lang="en-US" sz="1800" dirty="0" smtClean="0">
                <a:solidFill>
                  <a:srgbClr val="002060"/>
                </a:solidFill>
              </a:rPr>
              <a:t>  Women screened at these non-academic facilities were less likely to have their mammograms read by trained specialists  </a:t>
            </a:r>
          </a:p>
          <a:p>
            <a:pPr marL="519113" indent="-176213">
              <a:spcBef>
                <a:spcPts val="0"/>
              </a:spcBef>
            </a:pPr>
            <a:r>
              <a:rPr lang="en-US" sz="2200" b="1" dirty="0" smtClean="0">
                <a:solidFill>
                  <a:srgbClr val="002060"/>
                </a:solidFill>
              </a:rPr>
              <a:t>Survey of patients interviewed post treatment</a:t>
            </a:r>
            <a:endParaRPr lang="en-US" sz="2200" dirty="0" smtClean="0">
              <a:solidFill>
                <a:srgbClr val="002060"/>
              </a:solidFill>
            </a:endParaRPr>
          </a:p>
          <a:p>
            <a:pPr lvl="1" indent="0">
              <a:spcBef>
                <a:spcPts val="0"/>
              </a:spcBef>
            </a:pPr>
            <a:r>
              <a:rPr lang="en-US" sz="1800" dirty="0" smtClean="0">
                <a:solidFill>
                  <a:srgbClr val="002060"/>
                </a:solidFill>
              </a:rPr>
              <a:t> Residence geocoded women to: ineligible for MUA designation; designated as MUA; eligible undesignated</a:t>
            </a:r>
          </a:p>
          <a:p>
            <a:pPr lvl="1" indent="0">
              <a:spcBef>
                <a:spcPts val="0"/>
              </a:spcBef>
            </a:pPr>
            <a:r>
              <a:rPr lang="en-US" sz="1800" dirty="0" smtClean="0">
                <a:solidFill>
                  <a:srgbClr val="002060"/>
                </a:solidFill>
              </a:rPr>
              <a:t> After adjusting for socioeconomic and utilization of health care and screening</a:t>
            </a:r>
          </a:p>
          <a:p>
            <a:pPr lvl="1" indent="0">
              <a:spcBef>
                <a:spcPts val="0"/>
              </a:spcBef>
            </a:pPr>
            <a:r>
              <a:rPr lang="en-US" sz="1800" dirty="0" smtClean="0">
                <a:solidFill>
                  <a:srgbClr val="002060"/>
                </a:solidFill>
              </a:rPr>
              <a:t> Women in undesignated areas more likely to present with advanced cancer even when they had mammograms or other breast exams</a:t>
            </a:r>
          </a:p>
          <a:p>
            <a:pPr indent="0">
              <a:spcBef>
                <a:spcPts val="0"/>
              </a:spcBef>
              <a:buNone/>
            </a:pPr>
            <a:r>
              <a:rPr lang="en-US" sz="2800" dirty="0" smtClean="0">
                <a:solidFill>
                  <a:srgbClr val="002060"/>
                </a:solidFill>
              </a:rPr>
              <a:t>  </a:t>
            </a: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600200"/>
            <a:ext cx="7391400" cy="4525963"/>
          </a:xfrm>
          <a:solidFill>
            <a:schemeClr val="bg1"/>
          </a:solidFill>
          <a:ln>
            <a:solidFill>
              <a:schemeClr val="bg1"/>
            </a:solidFill>
          </a:ln>
        </p:spPr>
        <p:txBody>
          <a:bodyPr/>
          <a:lstStyle/>
          <a:p>
            <a:r>
              <a:rPr lang="en-US" sz="2600" dirty="0" smtClean="0">
                <a:solidFill>
                  <a:srgbClr val="002060"/>
                </a:solidFill>
              </a:rPr>
              <a:t>Mammography access was limited before gentrification occurred</a:t>
            </a:r>
          </a:p>
          <a:p>
            <a:pPr lvl="1"/>
            <a:r>
              <a:rPr lang="en-US" sz="2200" dirty="0" smtClean="0">
                <a:solidFill>
                  <a:srgbClr val="002060"/>
                </a:solidFill>
              </a:rPr>
              <a:t>Need to assess screening exposures before and after gentrification</a:t>
            </a:r>
          </a:p>
          <a:p>
            <a:r>
              <a:rPr lang="en-US" sz="2600" dirty="0" smtClean="0">
                <a:solidFill>
                  <a:srgbClr val="002060"/>
                </a:solidFill>
              </a:rPr>
              <a:t>Access was adequate but quality was poor</a:t>
            </a:r>
          </a:p>
          <a:p>
            <a:pPr lvl="1"/>
            <a:r>
              <a:rPr lang="en-US" sz="2200" dirty="0" smtClean="0">
                <a:solidFill>
                  <a:srgbClr val="002060"/>
                </a:solidFill>
              </a:rPr>
              <a:t>Initial assessment of quality indicated it was poor but access and quality were not jointly assessed</a:t>
            </a:r>
          </a:p>
          <a:p>
            <a:r>
              <a:rPr lang="en-US" sz="2600" dirty="0" smtClean="0">
                <a:solidFill>
                  <a:srgbClr val="002060"/>
                </a:solidFill>
              </a:rPr>
              <a:t>There are biological explanations resulting from disparities</a:t>
            </a:r>
          </a:p>
          <a:p>
            <a:pPr lvl="1"/>
            <a:r>
              <a:rPr lang="en-US" sz="2200" dirty="0" smtClean="0">
                <a:solidFill>
                  <a:srgbClr val="002060"/>
                </a:solidFill>
              </a:rPr>
              <a:t>Need to assess cancer type and biologic changes</a:t>
            </a:r>
          </a:p>
          <a:p>
            <a:pPr lvl="1"/>
            <a:endParaRPr lang="en-US" sz="2200" dirty="0">
              <a:solidFill>
                <a:schemeClr val="tx2"/>
              </a:solidFill>
            </a:endParaRPr>
          </a:p>
        </p:txBody>
      </p:sp>
      <p:sp>
        <p:nvSpPr>
          <p:cNvPr id="2" name="Title 1"/>
          <p:cNvSpPr>
            <a:spLocks noGrp="1"/>
          </p:cNvSpPr>
          <p:nvPr>
            <p:ph type="title"/>
          </p:nvPr>
        </p:nvSpPr>
        <p:spPr>
          <a:xfrm>
            <a:off x="2057400" y="381000"/>
            <a:ext cx="6858000" cy="1143000"/>
          </a:xfrm>
          <a:solidFill>
            <a:schemeClr val="bg1"/>
          </a:solidFill>
        </p:spPr>
        <p:txBody>
          <a:bodyPr/>
          <a:lstStyle/>
          <a:p>
            <a:r>
              <a:rPr lang="en-US" sz="3600" b="1" dirty="0" smtClean="0">
                <a:solidFill>
                  <a:schemeClr val="accent6">
                    <a:lumMod val="50000"/>
                  </a:schemeClr>
                </a:solidFill>
              </a:rPr>
              <a:t>Potential Alternative Explanations</a:t>
            </a:r>
            <a:endParaRPr lang="en-US" sz="36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3200" b="1" dirty="0" smtClean="0">
                <a:solidFill>
                  <a:schemeClr val="accent6">
                    <a:lumMod val="50000"/>
                  </a:schemeClr>
                </a:solidFill>
              </a:rPr>
              <a:t>Responses by Community to Address Quality as a Contextual Element</a:t>
            </a:r>
            <a:endParaRPr lang="en-US" sz="3200" dirty="0">
              <a:solidFill>
                <a:schemeClr val="accent6">
                  <a:lumMod val="50000"/>
                </a:schemeClr>
              </a:solidFill>
            </a:endParaRPr>
          </a:p>
        </p:txBody>
      </p:sp>
      <p:sp>
        <p:nvSpPr>
          <p:cNvPr id="3" name="Content Placeholder 2"/>
          <p:cNvSpPr>
            <a:spLocks noGrp="1"/>
          </p:cNvSpPr>
          <p:nvPr>
            <p:ph idx="1"/>
          </p:nvPr>
        </p:nvSpPr>
        <p:spPr/>
        <p:txBody>
          <a:bodyPr/>
          <a:lstStyle/>
          <a:p>
            <a:r>
              <a:rPr lang="en-US" sz="2400" dirty="0" smtClean="0">
                <a:solidFill>
                  <a:srgbClr val="002060"/>
                </a:solidFill>
              </a:rPr>
              <a:t>Can a Quality Consortium affect rates of late-stage disease?</a:t>
            </a:r>
          </a:p>
          <a:p>
            <a:r>
              <a:rPr lang="en-US" sz="2400" dirty="0" smtClean="0">
                <a:solidFill>
                  <a:srgbClr val="002060"/>
                </a:solidFill>
              </a:rPr>
              <a:t>Metropolitan Chicago hospitals and the Chicago Department of Public Health agreed to provide screening and follow-up data to assess aggregate mammography  performance on:</a:t>
            </a:r>
          </a:p>
          <a:p>
            <a:pPr lvl="1"/>
            <a:r>
              <a:rPr lang="en-US" sz="2000" dirty="0" smtClean="0">
                <a:solidFill>
                  <a:srgbClr val="002060"/>
                </a:solidFill>
              </a:rPr>
              <a:t>Finding between 4 and 9 cancers per 1,000 women screened</a:t>
            </a:r>
          </a:p>
          <a:p>
            <a:pPr lvl="1"/>
            <a:r>
              <a:rPr lang="en-US" sz="2000" dirty="0" smtClean="0">
                <a:solidFill>
                  <a:srgbClr val="002060"/>
                </a:solidFill>
              </a:rPr>
              <a:t>Whether at least 30% of cancers found are small or low risk</a:t>
            </a:r>
          </a:p>
          <a:p>
            <a:pPr lvl="1"/>
            <a:r>
              <a:rPr lang="en-US" sz="2000" dirty="0" smtClean="0">
                <a:solidFill>
                  <a:srgbClr val="002060"/>
                </a:solidFill>
              </a:rPr>
              <a:t>Whether abnormal screens are followed-up with timely diagnosis with a loss to follow-up under 20%</a:t>
            </a:r>
          </a:p>
          <a:p>
            <a:pPr marL="0" indent="0">
              <a:spcBef>
                <a:spcPts val="0"/>
              </a:spcBef>
              <a:buFont typeface="Arial" pitchFamily="34" charset="0"/>
              <a:buChar char="•"/>
            </a:pPr>
            <a:r>
              <a:rPr lang="en-US" sz="2400" dirty="0" smtClean="0">
                <a:solidFill>
                  <a:srgbClr val="002060"/>
                </a:solidFill>
              </a:rPr>
              <a:t>    Illinois Department of Family Services adopted   </a:t>
            </a:r>
          </a:p>
          <a:p>
            <a:pPr marL="0" indent="0">
              <a:spcBef>
                <a:spcPts val="0"/>
              </a:spcBef>
              <a:buNone/>
            </a:pPr>
            <a:r>
              <a:rPr lang="en-US" sz="2400" dirty="0" smtClean="0">
                <a:solidFill>
                  <a:srgbClr val="002060"/>
                </a:solidFill>
              </a:rPr>
              <a:t>     screening criteria and tied reporting to reimbursement</a:t>
            </a:r>
          </a:p>
          <a:p>
            <a:pPr marL="400050" lvl="1" indent="0">
              <a:spcBef>
                <a:spcPts val="0"/>
              </a:spcBef>
            </a:pPr>
            <a:endParaRPr lang="en-US" sz="2000" dirty="0" smtClean="0"/>
          </a:p>
          <a:p>
            <a:pPr marL="400050" lvl="1" indent="0">
              <a:spcBef>
                <a:spcPts val="0"/>
              </a:spcBef>
            </a:pPr>
            <a:endParaRPr lang="en-US" sz="2000"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vert="vert270" wrap="none" rtlCol="0" anchor="ctr" anchorCtr="0">
        <a:noAutofit/>
      </a:bodyPr>
      <a:lstStyle>
        <a:defPPr>
          <a:defRPr sz="9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1105</Words>
  <Application>Microsoft Office PowerPoint</Application>
  <PresentationFormat>On-screen Show (4:3)</PresentationFormat>
  <Paragraphs>127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Linking Multilevel Analysis to Health Policy Interventions</vt:lpstr>
      <vt:lpstr>Purpose</vt:lpstr>
      <vt:lpstr> Breast Mortality Rates: Chicago (1980-2005)</vt:lpstr>
      <vt:lpstr> Disparities in Stage at Diagnosis:  Race/Ethnicity, Age, and Socioeconomic Status</vt:lpstr>
      <vt:lpstr> Model for Multilevel Analysis of  Context Impact on Policy</vt:lpstr>
      <vt:lpstr>Contextual Factors Affecting Policy Implementation: Loss of Access to Community Health Centers and Limited Access to IBCCP</vt:lpstr>
      <vt:lpstr> Contextual Analysis/Local Analysis:   Access to Service Does Not Guarantee Quality  </vt:lpstr>
      <vt:lpstr>Potential Alternative Explanations</vt:lpstr>
      <vt:lpstr>Responses by Community to Address Quality as a Contextual Element</vt:lpstr>
      <vt:lpstr>Focus for Discussion</vt:lpstr>
    </vt:vector>
  </TitlesOfParts>
  <Company>NCI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Heather Edwards</dc:creator>
  <cp:lastModifiedBy>Kelly Schermerhorn, MMG</cp:lastModifiedBy>
  <cp:revision>119</cp:revision>
  <dcterms:created xsi:type="dcterms:W3CDTF">2010-09-13T13:07:40Z</dcterms:created>
  <dcterms:modified xsi:type="dcterms:W3CDTF">2011-02-25T15:57:11Z</dcterms:modified>
</cp:coreProperties>
</file>