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60" r:id="rId5"/>
    <p:sldId id="261" r:id="rId6"/>
    <p:sldId id="264" r:id="rId7"/>
    <p:sldId id="258" r:id="rId8"/>
    <p:sldId id="266" r:id="rId9"/>
    <p:sldId id="274" r:id="rId10"/>
    <p:sldId id="275" r:id="rId11"/>
    <p:sldId id="267" r:id="rId12"/>
    <p:sldId id="268" r:id="rId13"/>
    <p:sldId id="271" r:id="rId14"/>
    <p:sldId id="276" r:id="rId15"/>
    <p:sldId id="272" r:id="rId16"/>
    <p:sldId id="277" r:id="rId17"/>
    <p:sldId id="278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9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6E8F6-1325-45FA-BA56-7B82AB145FC3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93FCD-3D7F-4B59-80D5-CA91FB953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A71-5FE6-47CA-9E66-A923279FD42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3A62-8856-41DE-95D5-064FA3D6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A71-5FE6-47CA-9E66-A923279FD42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3A62-8856-41DE-95D5-064FA3D6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A71-5FE6-47CA-9E66-A923279FD42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3A62-8856-41DE-95D5-064FA3D6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A71-5FE6-47CA-9E66-A923279FD42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3A62-8856-41DE-95D5-064FA3D6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A71-5FE6-47CA-9E66-A923279FD42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3A62-8856-41DE-95D5-064FA3D6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A71-5FE6-47CA-9E66-A923279FD42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3A62-8856-41DE-95D5-064FA3D6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A71-5FE6-47CA-9E66-A923279FD42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3A62-8856-41DE-95D5-064FA3D6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A71-5FE6-47CA-9E66-A923279FD42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3A62-8856-41DE-95D5-064FA3D6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A71-5FE6-47CA-9E66-A923279FD42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3A62-8856-41DE-95D5-064FA3D6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A71-5FE6-47CA-9E66-A923279FD42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3A62-8856-41DE-95D5-064FA3D6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A71-5FE6-47CA-9E66-A923279FD42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3A62-8856-41DE-95D5-064FA3D6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44A71-5FE6-47CA-9E66-A923279FD42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3A62-8856-41DE-95D5-064FA3D62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p.edu/catalog.php?record_id=12869" TargetMode="External"/><Relationship Id="rId2" Type="http://schemas.openxmlformats.org/officeDocument/2006/relationships/hyperlink" Target="http://www.ovarianresearch.com/content/2/1/13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Multilevel Interventions in Policy &amp; Genomic Medicine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7086600" cy="20574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NCI Multilevel Interventions in Health Care: 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Building the Foundation for Future Research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Las Vegas, Nevada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March 4-5, 2011</a:t>
            </a:r>
          </a:p>
          <a:p>
            <a:pPr algn="r"/>
            <a:endParaRPr lang="en-US" sz="1800" dirty="0" smtClean="0">
              <a:solidFill>
                <a:schemeClr val="tx1"/>
              </a:solidFill>
            </a:endParaRPr>
          </a:p>
          <a:p>
            <a:pPr algn="r"/>
            <a:endParaRPr lang="en-US" sz="1800" dirty="0">
              <a:solidFill>
                <a:schemeClr val="tx1"/>
              </a:solidFill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E. Hawk, MD, MPH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UT MD Anderson Cancer Center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Duncan Family Institute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37" y="152400"/>
            <a:ext cx="55631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95599"/>
            <a:ext cx="6052862" cy="384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Levels of Evidence Guiding Biomarker </a:t>
            </a:r>
            <a:r>
              <a:rPr lang="en-US" sz="3600" dirty="0" smtClean="0"/>
              <a:t>Utility – The Path to Validity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4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Evidence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Single,</a:t>
                      </a:r>
                      <a:r>
                        <a:rPr lang="en-US" baseline="0" dirty="0" smtClean="0"/>
                        <a:t> adequately powered prospective study designed to test the marker;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Randomized controlled trial guided by the biomarker;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Meta-analysis or overview of LOE II/III studies;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Prospective trial with a primary objective of associating a marker and one or more clinical outcomes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Prospective therapeutic trial involving</a:t>
                      </a:r>
                      <a:r>
                        <a:rPr lang="en-US" baseline="0" dirty="0" smtClean="0"/>
                        <a:t> markers as a secondary objective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Large, retrospective studies  evaluating associations in post-hoc analyses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retrospective studies; may be matched, case-control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pilot studies designed to estimate distribution of markers in a sample population; not designed to determine clinical utility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60960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Hayes DF: Biomarkers in </a:t>
            </a:r>
            <a:r>
              <a:rPr lang="en-US" sz="1400" i="1" dirty="0" err="1" smtClean="0"/>
              <a:t>DeVita</a:t>
            </a:r>
            <a:r>
              <a:rPr lang="en-US" sz="1400" i="1" dirty="0" smtClean="0"/>
              <a:t>, Hellman &amp; Rosenberg’s Cancer: Principles &amp; Practice of Oncology, 8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ed.; Lippincott Williams &amp; Wilkins, 2008</a:t>
            </a:r>
            <a:endParaRPr lang="en-US" sz="14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Necessary Criteria for a Biomarker to Be Incorporated into Routine Clinical 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458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Intended use clearly delineated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Magnitude of clinical outcomes associated with marker status sufficient to affect a clinical decision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Estimate of magnitude accurate, reliable, &amp; validated</a:t>
            </a:r>
          </a:p>
          <a:p>
            <a:pPr lvl="1"/>
            <a:r>
              <a:rPr lang="en-US" sz="2400" dirty="0" smtClean="0"/>
              <a:t>Assay technically stable, accurate, and reproducible</a:t>
            </a:r>
          </a:p>
          <a:p>
            <a:pPr lvl="1"/>
            <a:r>
              <a:rPr lang="en-US" sz="2400" dirty="0" smtClean="0"/>
              <a:t>Clinical study appropriately designed &amp; powered to address the intended use and externally validated</a:t>
            </a:r>
          </a:p>
          <a:p>
            <a:pPr lvl="1"/>
            <a:r>
              <a:rPr lang="en-US" sz="2400" dirty="0" smtClean="0"/>
              <a:t>Analysis statistically rigorous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60960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Hayes DF: Biomarkers in </a:t>
            </a:r>
            <a:r>
              <a:rPr lang="en-US" sz="1400" i="1" dirty="0" err="1" smtClean="0"/>
              <a:t>DeVita</a:t>
            </a:r>
            <a:r>
              <a:rPr lang="en-US" sz="1400" i="1" dirty="0" smtClean="0"/>
              <a:t>, Hellman &amp; Rosenberg’s Cancer: Principles &amp; Practice of Oncology, 8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ed.; Lippincott Williams &amp; Wilkins, 2008</a:t>
            </a:r>
            <a:endParaRPr lang="en-US" sz="14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Clinical Activity in Biomarker Requests at </a:t>
            </a:r>
            <a:br>
              <a:rPr lang="en-US" sz="3200" dirty="0" smtClean="0"/>
            </a:br>
            <a:r>
              <a:rPr lang="en-US" sz="3200" dirty="0" smtClean="0"/>
              <a:t>MD Anderson Cancer Center</a:t>
            </a:r>
            <a:br>
              <a:rPr lang="en-US" sz="3200" dirty="0" smtClean="0"/>
            </a:br>
            <a:r>
              <a:rPr lang="en-US" sz="2200" dirty="0" smtClean="0"/>
              <a:t>FY01 to FY10</a:t>
            </a:r>
            <a:endParaRPr lang="en-US" sz="2200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752600"/>
            <a:ext cx="69342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 rot="19789873">
            <a:off x="5924305" y="2885939"/>
            <a:ext cx="1981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734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itchFamily="34" charset="0"/>
              </a:rPr>
              <a:t>Four Elements of Personalized Cancer Care </a:t>
            </a:r>
            <a:br>
              <a:rPr lang="en-US" sz="3200" dirty="0" smtClean="0">
                <a:latin typeface="Calibri" pitchFamily="34" charset="0"/>
              </a:rPr>
            </a:br>
            <a:r>
              <a:rPr lang="en-US" sz="3200" dirty="0" smtClean="0">
                <a:latin typeface="Calibri" pitchFamily="34" charset="0"/>
              </a:rPr>
              <a:t>Potentially Improved By Genomic Assessments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97" y="1393033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Patient selection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Calibri" pitchFamily="34" charset="0"/>
              </a:rPr>
              <a:t>Germline genetics &amp; </a:t>
            </a:r>
            <a:r>
              <a:rPr lang="en-US" sz="2400" dirty="0" err="1" smtClean="0">
                <a:latin typeface="Calibri" pitchFamily="34" charset="0"/>
              </a:rPr>
              <a:t>pharmacogenetics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Target identification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Calibri" pitchFamily="34" charset="0"/>
              </a:rPr>
              <a:t>Somatic genomics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Environmental assessment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Calibri" pitchFamily="34" charset="0"/>
              </a:rPr>
              <a:t>Lifestyle choices &amp; exposures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Agent(s) selection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“Infrastructures” </a:t>
            </a:r>
            <a:r>
              <a:rPr lang="en-US" sz="3600" dirty="0" smtClean="0"/>
              <a:t>Needed To Transform </a:t>
            </a:r>
            <a:br>
              <a:rPr lang="en-US" sz="3600" dirty="0" smtClean="0"/>
            </a:br>
            <a:r>
              <a:rPr lang="en-US" sz="3600" dirty="0" smtClean="0"/>
              <a:t>New </a:t>
            </a:r>
            <a:r>
              <a:rPr lang="en-US" sz="3600" dirty="0" smtClean="0"/>
              <a:t>Scientific Discoveries </a:t>
            </a:r>
            <a:r>
              <a:rPr lang="en-US" sz="3600" dirty="0" smtClean="0"/>
              <a:t>into </a:t>
            </a:r>
            <a:r>
              <a:rPr lang="en-US" sz="3600" dirty="0" smtClean="0"/>
              <a:t>Clinical Advances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1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Internationally standardized, harmonized electronic medical records </a:t>
            </a:r>
          </a:p>
          <a:p>
            <a:pPr lvl="1"/>
            <a:r>
              <a:rPr lang="en-US" sz="2000" dirty="0" smtClean="0"/>
              <a:t>Incorporating baseline/follow-up data on patients, treatments, outcomes</a:t>
            </a:r>
          </a:p>
          <a:p>
            <a:r>
              <a:rPr lang="en-US" sz="2000" dirty="0" smtClean="0"/>
              <a:t>Modernized clinical care guidelines incorporating standardized, serial sampling of patients and tumors with accommodation for fresh/frozen tissues</a:t>
            </a:r>
          </a:p>
          <a:p>
            <a:r>
              <a:rPr lang="en-US" sz="2000" dirty="0" smtClean="0"/>
              <a:t>Large, well-annotated repositories of blood, tissues, biospecimens</a:t>
            </a:r>
          </a:p>
          <a:p>
            <a:r>
              <a:rPr lang="en-US" sz="2000" dirty="0" smtClean="0"/>
              <a:t>“Hyper-specialization”</a:t>
            </a:r>
          </a:p>
          <a:p>
            <a:r>
              <a:rPr lang="en-US" sz="2000" dirty="0" smtClean="0"/>
              <a:t>Multi-institutional biospecimen-focused research consortia</a:t>
            </a:r>
          </a:p>
          <a:p>
            <a:r>
              <a:rPr lang="en-US" sz="2000" dirty="0" smtClean="0"/>
              <a:t>Innovative trial designs, including elements of adaptive randomization, biomarker-based eligibility, nested </a:t>
            </a:r>
            <a:r>
              <a:rPr lang="en-US" sz="2000" dirty="0" err="1" smtClean="0"/>
              <a:t>biomolecular</a:t>
            </a:r>
            <a:r>
              <a:rPr lang="en-US" sz="2000" dirty="0" smtClean="0"/>
              <a:t> analyses</a:t>
            </a:r>
          </a:p>
          <a:p>
            <a:r>
              <a:rPr lang="en-US" sz="2000" dirty="0" smtClean="0"/>
              <a:t>Recognition of time as one of the most critical and valuable components of medical research/care</a:t>
            </a:r>
          </a:p>
          <a:p>
            <a:r>
              <a:rPr lang="en-US" sz="2000" dirty="0" smtClean="0"/>
              <a:t>More inclusive, critical, and routine evaluations of risk/benefit and risk/risk</a:t>
            </a:r>
          </a:p>
          <a:p>
            <a:r>
              <a:rPr lang="en-US" sz="2000" dirty="0" smtClean="0"/>
              <a:t>Approaches to monitor and address the real possibility of increasing disparities in care as medicine incorporates more high-tech risk assessments and interventions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Multilevel Approaches and Challenges of Implementing Genomic Medicine – </a:t>
            </a:r>
            <a:r>
              <a:rPr lang="en-US" sz="3200" dirty="0" err="1" smtClean="0"/>
              <a:t>Khoury</a:t>
            </a:r>
            <a:r>
              <a:rPr lang="en-US" sz="3200" dirty="0" smtClean="0"/>
              <a:t>, et al.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Because of the complexity, speed, potential for misunderstandings and miscommunications, as well as insufficient regulatory oversight involved in developing and applying genomic technologies in a world insufficiently prepared, there is the very real potential for INCREASED</a:t>
            </a:r>
          </a:p>
          <a:p>
            <a:pPr lvl="1"/>
            <a:r>
              <a:rPr lang="en-US" sz="2400" dirty="0" smtClean="0"/>
              <a:t>Harms, </a:t>
            </a:r>
          </a:p>
          <a:p>
            <a:pPr lvl="1"/>
            <a:r>
              <a:rPr lang="en-US" sz="2400" dirty="0" smtClean="0"/>
              <a:t>Worries, </a:t>
            </a:r>
          </a:p>
          <a:p>
            <a:pPr lvl="1"/>
            <a:r>
              <a:rPr lang="en-US" sz="2400" dirty="0" smtClean="0"/>
              <a:t>Litigation, </a:t>
            </a:r>
          </a:p>
          <a:p>
            <a:pPr lvl="1"/>
            <a:r>
              <a:rPr lang="en-US" sz="2400" dirty="0" smtClean="0"/>
              <a:t>Costs, and </a:t>
            </a:r>
          </a:p>
          <a:p>
            <a:pPr lvl="1"/>
            <a:r>
              <a:rPr lang="en-US" sz="2400" dirty="0" smtClean="0"/>
              <a:t>Disparities 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…</a:t>
            </a:r>
            <a:r>
              <a:rPr lang="en-US" sz="2400" dirty="0" smtClean="0"/>
              <a:t>without </a:t>
            </a:r>
            <a:r>
              <a:rPr lang="en-US" sz="2400" dirty="0" smtClean="0"/>
              <a:t>improving </a:t>
            </a:r>
            <a:r>
              <a:rPr lang="en-US" sz="2400" dirty="0" smtClean="0"/>
              <a:t>outcomes, at </a:t>
            </a:r>
            <a:r>
              <a:rPr lang="en-US" sz="2400" dirty="0" smtClean="0"/>
              <a:t>least uniformly.</a:t>
            </a:r>
          </a:p>
          <a:p>
            <a:r>
              <a:rPr lang="en-US" sz="2400" dirty="0" smtClean="0"/>
              <a:t>No clear or easy path forward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57200"/>
            <a:ext cx="64008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 smtClean="0"/>
              <a:t>Tremendous Opportunities to Model the Necessary Connections </a:t>
            </a:r>
            <a:r>
              <a:rPr lang="en-US" sz="3200" dirty="0" smtClean="0"/>
              <a:t>to Facilitate Translational Progress </a:t>
            </a:r>
            <a:r>
              <a:rPr lang="en-US" sz="3200" dirty="0" smtClean="0"/>
              <a:t>Within Government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3340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NCI DCB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2971800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NIH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743980"/>
            <a:ext cx="77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FDA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61005" y="4582180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CDC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416030" y="5344180"/>
            <a:ext cx="105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AHRQ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6182380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CMS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98551" y="1371600"/>
            <a:ext cx="230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NCI DCDT/DCP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2209800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NCI DCCPS</a:t>
            </a:r>
            <a:endParaRPr lang="en-US" sz="28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48400" y="5029200"/>
            <a:ext cx="3810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9000" y="5867400"/>
            <a:ext cx="3810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34000" y="4267200"/>
            <a:ext cx="3810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43400" y="3505200"/>
            <a:ext cx="3810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52800" y="2743200"/>
            <a:ext cx="3810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38400" y="1905000"/>
            <a:ext cx="3810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24000" y="1066800"/>
            <a:ext cx="3810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0525"/>
            <a:ext cx="9144000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Genomic Medicine &amp; Multi-level Research </a:t>
            </a:r>
            <a:r>
              <a:rPr lang="en-US" sz="3200" dirty="0"/>
              <a:t>- </a:t>
            </a:r>
            <a:br>
              <a:rPr lang="en-US" sz="3200" dirty="0"/>
            </a:br>
            <a:r>
              <a:rPr lang="en-US" sz="3200" dirty="0"/>
              <a:t>Great Challenges, Incredible Opportunities 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82800"/>
            <a:ext cx="8027987" cy="3681413"/>
          </a:xfrm>
        </p:spPr>
        <p:txBody>
          <a:bodyPr/>
          <a:lstStyle/>
          <a:p>
            <a:pPr>
              <a:buFontTx/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“Nature is probabilistic</a:t>
            </a:r>
          </a:p>
          <a:p>
            <a:pPr>
              <a:buFontTx/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		and information incomplete,</a:t>
            </a:r>
          </a:p>
          <a:p>
            <a:pPr>
              <a:buFontTx/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			Outcomes are valued,</a:t>
            </a:r>
          </a:p>
          <a:p>
            <a:pPr>
              <a:buFontTx/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				Resources limited,</a:t>
            </a:r>
          </a:p>
          <a:p>
            <a:pPr>
              <a:buFontTx/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					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…decisions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unavoidable”</a:t>
            </a:r>
            <a:endParaRPr lang="en-US" i="1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4602163" y="6065838"/>
            <a:ext cx="385759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Weinstein MC &amp; Fineberg HV </a:t>
            </a:r>
          </a:p>
          <a:p>
            <a:r>
              <a:rPr lang="en-US" sz="1400" i="1"/>
              <a:t>Clinical Decision Analysis. Saunders, London, 1980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2011 - A Time of Incredible Change in Magnitude, Breadth, Depth, &amp; Pace </a:t>
            </a:r>
            <a:r>
              <a:rPr lang="en-US" sz="3200" dirty="0" smtClean="0"/>
              <a:t>of </a:t>
            </a:r>
            <a:r>
              <a:rPr lang="en-US" sz="3200" dirty="0" smtClean="0"/>
              <a:t>American Health Care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Poor public understanding of  </a:t>
            </a:r>
          </a:p>
          <a:p>
            <a:pPr lvl="1"/>
            <a:r>
              <a:rPr lang="en-US" sz="2000" dirty="0" smtClean="0"/>
              <a:t>Cancer and its causes	–  Risk &amp; </a:t>
            </a:r>
            <a:r>
              <a:rPr lang="en-US" sz="2000" dirty="0" err="1" smtClean="0"/>
              <a:t>risk:benefit</a:t>
            </a:r>
            <a:r>
              <a:rPr lang="en-US" sz="2000" dirty="0" smtClean="0"/>
              <a:t> balance</a:t>
            </a:r>
          </a:p>
          <a:p>
            <a:r>
              <a:rPr lang="en-US" sz="2000" dirty="0" smtClean="0"/>
              <a:t>Poor public tolerance of</a:t>
            </a:r>
          </a:p>
          <a:p>
            <a:pPr lvl="1"/>
            <a:r>
              <a:rPr lang="en-US" sz="2000" dirty="0" smtClean="0"/>
              <a:t>Complexity		–  Personal risk</a:t>
            </a:r>
          </a:p>
          <a:p>
            <a:r>
              <a:rPr lang="en-US" sz="2000" dirty="0" smtClean="0"/>
              <a:t>Explosive technologic </a:t>
            </a:r>
            <a:r>
              <a:rPr lang="en-US" sz="2000" dirty="0" smtClean="0"/>
              <a:t>advances that pressure deliberative decision-making</a:t>
            </a:r>
            <a:endParaRPr lang="en-US" sz="2000" dirty="0" smtClean="0"/>
          </a:p>
          <a:p>
            <a:pPr lvl="1"/>
            <a:r>
              <a:rPr lang="en-US" sz="2000" dirty="0" smtClean="0"/>
              <a:t>IT (EMRs)			–  Communications </a:t>
            </a:r>
          </a:p>
          <a:p>
            <a:pPr lvl="1"/>
            <a:r>
              <a:rPr lang="en-US" sz="2000" dirty="0" smtClean="0"/>
              <a:t>Imaging		 	–  </a:t>
            </a:r>
            <a:r>
              <a:rPr lang="en-US" sz="2000" dirty="0" smtClean="0"/>
              <a:t>Social </a:t>
            </a:r>
            <a:r>
              <a:rPr lang="en-US" sz="2000" dirty="0" smtClean="0"/>
              <a:t>connections</a:t>
            </a:r>
          </a:p>
          <a:p>
            <a:pPr lvl="1"/>
            <a:r>
              <a:rPr lang="en-US" sz="2000" dirty="0" smtClean="0"/>
              <a:t>Molecular tools		</a:t>
            </a:r>
          </a:p>
          <a:p>
            <a:r>
              <a:rPr lang="en-US" sz="2000" dirty="0" smtClean="0"/>
              <a:t>Transitioning of medical care system</a:t>
            </a:r>
          </a:p>
          <a:p>
            <a:pPr lvl="1"/>
            <a:r>
              <a:rPr lang="en-US" sz="2000" dirty="0" smtClean="0"/>
              <a:t>Guidelines		–  Reimbursement reforms</a:t>
            </a:r>
          </a:p>
          <a:p>
            <a:pPr lvl="1"/>
            <a:r>
              <a:rPr lang="en-US" sz="2000" dirty="0" smtClean="0"/>
              <a:t>Checklists			–  Specialization </a:t>
            </a:r>
            <a:r>
              <a:rPr lang="en-US" sz="2000" dirty="0" err="1" smtClean="0"/>
              <a:t>vs</a:t>
            </a:r>
            <a:r>
              <a:rPr lang="en-US" sz="2000" dirty="0" smtClean="0"/>
              <a:t> generalization</a:t>
            </a:r>
          </a:p>
          <a:p>
            <a:pPr lvl="1"/>
            <a:r>
              <a:rPr lang="en-US" sz="2000" dirty="0" smtClean="0"/>
              <a:t>Health care systems 	–  Need to demonstrate value = Quality/cost </a:t>
            </a:r>
          </a:p>
          <a:p>
            <a:r>
              <a:rPr lang="en-US" sz="2000" dirty="0" smtClean="0"/>
              <a:t>Universal cost-cutting</a:t>
            </a:r>
          </a:p>
          <a:p>
            <a:pPr lvl="1"/>
            <a:r>
              <a:rPr lang="en-US" sz="2000" dirty="0" smtClean="0"/>
              <a:t>2010 Health care reform = “I pay less/they pay more”</a:t>
            </a:r>
          </a:p>
          <a:p>
            <a:r>
              <a:rPr lang="en-US" sz="2000" dirty="0" smtClean="0"/>
              <a:t>Rising public expectations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Linking Multilevel Approaches to Issues in Health Policy – </a:t>
            </a:r>
            <a:r>
              <a:rPr lang="en-US" sz="3200" dirty="0" err="1" smtClean="0"/>
              <a:t>Warnecke</a:t>
            </a:r>
            <a:r>
              <a:rPr lang="en-US" sz="3200" dirty="0" smtClean="0"/>
              <a:t>, et al.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7"/>
            <a:ext cx="8610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Policies – tools often conceived at the national or state level to address a population concern</a:t>
            </a:r>
          </a:p>
          <a:p>
            <a:pPr lvl="1"/>
            <a:r>
              <a:rPr lang="en-US" sz="1900" dirty="0" smtClean="0"/>
              <a:t>Always, well-intended</a:t>
            </a:r>
          </a:p>
          <a:p>
            <a:pPr lvl="1"/>
            <a:r>
              <a:rPr lang="en-US" sz="1900" dirty="0" smtClean="0"/>
              <a:t>Hopefully, linked to evidence</a:t>
            </a:r>
          </a:p>
          <a:p>
            <a:pPr lvl="1"/>
            <a:r>
              <a:rPr lang="en-US" sz="1900" dirty="0" smtClean="0"/>
              <a:t>Usually represent a compromise between science, fiscal concerns, and political maneuvering, and therefore, rarely the best of any of these</a:t>
            </a:r>
          </a:p>
          <a:p>
            <a:r>
              <a:rPr lang="en-US" sz="2400" dirty="0" smtClean="0"/>
              <a:t>Administration &amp; implementation of </a:t>
            </a:r>
            <a:r>
              <a:rPr lang="en-US" sz="2400" dirty="0" smtClean="0"/>
              <a:t>policies </a:t>
            </a:r>
            <a:r>
              <a:rPr lang="en-US" sz="2400" dirty="0" smtClean="0"/>
              <a:t>can influence their ultimate impact on cancer incidence and outcomes at the local and individual levels</a:t>
            </a:r>
          </a:p>
          <a:p>
            <a:pPr lvl="1"/>
            <a:r>
              <a:rPr lang="en-US" sz="1900" dirty="0" smtClean="0"/>
              <a:t>Access</a:t>
            </a:r>
          </a:p>
          <a:p>
            <a:pPr lvl="1"/>
            <a:r>
              <a:rPr lang="en-US" sz="1900" dirty="0" smtClean="0"/>
              <a:t>Quality </a:t>
            </a:r>
          </a:p>
          <a:p>
            <a:pPr lvl="1"/>
            <a:r>
              <a:rPr lang="en-US" sz="1900" dirty="0" smtClean="0"/>
              <a:t>Environmental stress</a:t>
            </a:r>
          </a:p>
          <a:p>
            <a:r>
              <a:rPr lang="en-US" sz="2400" dirty="0" smtClean="0"/>
              <a:t>The trans-level process of implementation (i.e., “signal transduction”) is critical to effectively link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5425" y="5955268"/>
            <a:ext cx="16943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Good intentions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5943600"/>
            <a:ext cx="27383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Effective &amp; efficient 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6328" y="5943600"/>
            <a:ext cx="20628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Improved outcomes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86000" y="5943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4600" y="5943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43200" y="5943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19800" y="5943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5943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77000" y="5943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9400" y="5867400"/>
            <a:ext cx="2362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95600" y="5867400"/>
            <a:ext cx="3276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4800" y="5867400"/>
            <a:ext cx="2133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Rising Disparities in Breast Cancer Mortality – What’s the Cause?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Four possibilities:</a:t>
            </a:r>
          </a:p>
          <a:p>
            <a:pPr lvl="1"/>
            <a:r>
              <a:rPr lang="en-US" sz="2400" dirty="0" smtClean="0"/>
              <a:t>Poor/limited access to screening mammography</a:t>
            </a:r>
          </a:p>
          <a:p>
            <a:pPr lvl="1"/>
            <a:r>
              <a:rPr lang="en-US" sz="2400" dirty="0" smtClean="0"/>
              <a:t>Poor quality of screening</a:t>
            </a:r>
          </a:p>
          <a:p>
            <a:pPr lvl="1"/>
            <a:r>
              <a:rPr lang="en-US" sz="2400" dirty="0" smtClean="0"/>
              <a:t>Poor quality of treatment</a:t>
            </a:r>
          </a:p>
          <a:p>
            <a:pPr lvl="1"/>
            <a:r>
              <a:rPr lang="en-US" sz="2400" dirty="0" smtClean="0"/>
              <a:t>Biologic differences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Remarkable Communal Approach to the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March 2006 – 102 individuals from 74 organizations form the Metro Chicago Breast Cancer Task Force</a:t>
            </a:r>
          </a:p>
          <a:p>
            <a:pPr lvl="1"/>
            <a:r>
              <a:rPr lang="en-US" sz="2000" dirty="0" smtClean="0"/>
              <a:t>Health care providers</a:t>
            </a:r>
          </a:p>
          <a:p>
            <a:pPr lvl="1"/>
            <a:r>
              <a:rPr lang="en-US" sz="2000" dirty="0" smtClean="0"/>
              <a:t>Administrators of safety net health care centers</a:t>
            </a:r>
          </a:p>
          <a:p>
            <a:pPr lvl="1"/>
            <a:r>
              <a:rPr lang="en-US" sz="2000" dirty="0" smtClean="0"/>
              <a:t>Community leaders</a:t>
            </a:r>
          </a:p>
          <a:p>
            <a:pPr lvl="1"/>
            <a:r>
              <a:rPr lang="en-US" sz="2000" dirty="0" smtClean="0"/>
              <a:t>Cancer survivors</a:t>
            </a:r>
          </a:p>
          <a:p>
            <a:pPr lvl="1"/>
            <a:r>
              <a:rPr lang="en-US" sz="2000" dirty="0" smtClean="0"/>
              <a:t>Cancer organizations</a:t>
            </a:r>
          </a:p>
          <a:p>
            <a:pPr lvl="1"/>
            <a:r>
              <a:rPr lang="en-US" sz="2000" dirty="0" smtClean="0"/>
              <a:t>Researchers</a:t>
            </a:r>
          </a:p>
          <a:p>
            <a:pPr lvl="1"/>
            <a:r>
              <a:rPr lang="en-US" sz="2000" dirty="0" smtClean="0"/>
              <a:t>How did this form? Key champions? Aligned motives? </a:t>
            </a:r>
          </a:p>
          <a:p>
            <a:r>
              <a:rPr lang="en-US" sz="2000" dirty="0" smtClean="0"/>
              <a:t>October 2006 – task force report identifies 37 specific, pragmatic, evidence-based recommendations for policy changes to address local factors contributing to disparities</a:t>
            </a:r>
          </a:p>
          <a:p>
            <a:pPr lvl="1"/>
            <a:r>
              <a:rPr lang="en-US" sz="2000" dirty="0" smtClean="0"/>
              <a:t>How were these identified, agreed upon? </a:t>
            </a:r>
          </a:p>
          <a:p>
            <a:pPr lvl="1"/>
            <a:r>
              <a:rPr lang="en-US" sz="2000" dirty="0" smtClean="0"/>
              <a:t>Criteria? Roles/responsibilities</a:t>
            </a:r>
            <a:r>
              <a:rPr lang="en-US" sz="2000" dirty="0" smtClean="0"/>
              <a:t>? </a:t>
            </a:r>
          </a:p>
          <a:p>
            <a:pPr lvl="1"/>
            <a:r>
              <a:rPr lang="en-US" sz="2000" dirty="0" smtClean="0"/>
              <a:t>Was this a MLI? Would it have been better if it was?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105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March 2008 – Illinois General Assembly passes ground breaking legislation to reduce disparities</a:t>
            </a:r>
          </a:p>
          <a:p>
            <a:pPr lvl="1"/>
            <a:r>
              <a:rPr lang="en-US" sz="2000" dirty="0" smtClean="0"/>
              <a:t>Elimination of co-pays and deductibles for mammograms</a:t>
            </a:r>
          </a:p>
          <a:p>
            <a:pPr lvl="1"/>
            <a:r>
              <a:rPr lang="en-US" sz="2000" dirty="0" smtClean="0"/>
              <a:t>Patient navigation system</a:t>
            </a:r>
          </a:p>
          <a:p>
            <a:pPr lvl="1"/>
            <a:r>
              <a:rPr lang="en-US" sz="2000" dirty="0" smtClean="0"/>
              <a:t>Were all TF recommendations incorporated? If not all, which?</a:t>
            </a:r>
            <a:endParaRPr lang="en-US" sz="2000" dirty="0" smtClean="0"/>
          </a:p>
          <a:p>
            <a:pPr lvl="1"/>
            <a:r>
              <a:rPr lang="en-US" sz="2000" dirty="0" smtClean="0"/>
              <a:t>Based on evidence that was generated and mentioned in the report, or independent of it?</a:t>
            </a:r>
          </a:p>
          <a:p>
            <a:r>
              <a:rPr lang="en-US" sz="2000" dirty="0" smtClean="0"/>
              <a:t>Follow-up</a:t>
            </a:r>
          </a:p>
          <a:p>
            <a:pPr lvl="1"/>
            <a:r>
              <a:rPr lang="en-US" sz="2000" dirty="0" smtClean="0"/>
              <a:t>Was breast cancer mortality reduced? If not yet, when will we know?</a:t>
            </a:r>
          </a:p>
          <a:p>
            <a:pPr lvl="1"/>
            <a:r>
              <a:rPr lang="en-US" sz="2000" dirty="0" smtClean="0"/>
              <a:t>Which elements of the intervention were most critical to success? </a:t>
            </a:r>
          </a:p>
          <a:p>
            <a:pPr lvl="1"/>
            <a:r>
              <a:rPr lang="en-US" sz="2000" dirty="0" smtClean="0"/>
              <a:t>What, if anything, wasn’t done as a result? Were the trade-offs worth it?</a:t>
            </a:r>
          </a:p>
          <a:p>
            <a:pPr lvl="2"/>
            <a:r>
              <a:rPr lang="en-US" sz="2000" dirty="0" smtClean="0"/>
              <a:t>Childhood vaccination or obesity program</a:t>
            </a:r>
          </a:p>
          <a:p>
            <a:pPr lvl="2"/>
            <a:r>
              <a:rPr lang="en-US" sz="2000" dirty="0" smtClean="0"/>
              <a:t>Tobacco cessation/</a:t>
            </a:r>
            <a:r>
              <a:rPr lang="en-US" sz="2000" dirty="0" err="1" smtClean="0"/>
              <a:t>quitline</a:t>
            </a:r>
            <a:r>
              <a:rPr lang="en-US" sz="2000" dirty="0" smtClean="0"/>
              <a:t> program</a:t>
            </a:r>
          </a:p>
          <a:p>
            <a:pPr lvl="2"/>
            <a:r>
              <a:rPr lang="en-US" sz="2000" dirty="0" smtClean="0"/>
              <a:t>HPV vaccination</a:t>
            </a:r>
          </a:p>
          <a:p>
            <a:pPr lvl="2"/>
            <a:r>
              <a:rPr lang="en-US" sz="2000" dirty="0" smtClean="0"/>
              <a:t>Prostate cancer screening</a:t>
            </a:r>
          </a:p>
          <a:p>
            <a:pPr lvl="1"/>
            <a:r>
              <a:rPr lang="en-US" sz="2000" dirty="0" smtClean="0"/>
              <a:t>How should we think about prioritization of opportunities?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Remarkable Communal Approach to the Problem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Multilevel Approaches and Challenges of Implementing Genomic Medicine – </a:t>
            </a:r>
            <a:r>
              <a:rPr lang="en-US" sz="3200" dirty="0" err="1" smtClean="0"/>
              <a:t>Khoury</a:t>
            </a:r>
            <a:r>
              <a:rPr lang="en-US" sz="3200" dirty="0" smtClean="0"/>
              <a:t>, et al.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Rapid pace of discovery</a:t>
            </a:r>
          </a:p>
          <a:p>
            <a:r>
              <a:rPr lang="en-US" sz="2400" dirty="0" smtClean="0"/>
              <a:t>Long and complex translational paths to establish validity, especially against “hard” outcomes of greatest interest…those representing “clinical benefit”</a:t>
            </a:r>
          </a:p>
          <a:p>
            <a:pPr lvl="1"/>
            <a:r>
              <a:rPr lang="en-US" sz="2400" dirty="0" smtClean="0"/>
              <a:t>Even in phases T0 &amp; T1 </a:t>
            </a:r>
            <a:r>
              <a:rPr lang="en-US" sz="2400" dirty="0" smtClean="0"/>
              <a:t>alone</a:t>
            </a:r>
          </a:p>
          <a:p>
            <a:pPr lvl="1"/>
            <a:r>
              <a:rPr lang="en-US" sz="2400" dirty="0" smtClean="0"/>
              <a:t>Later phases remain largely unexplored, but critical to success</a:t>
            </a:r>
            <a:endParaRPr lang="en-US" sz="2400" dirty="0" smtClean="0"/>
          </a:p>
          <a:p>
            <a:r>
              <a:rPr lang="en-US" sz="2400" dirty="0" smtClean="0"/>
              <a:t>Opportunities far exceed </a:t>
            </a:r>
            <a:r>
              <a:rPr lang="en-US" sz="2400" dirty="0" smtClean="0"/>
              <a:t>investments</a:t>
            </a:r>
            <a:endParaRPr lang="en-US" sz="2400" dirty="0" smtClean="0"/>
          </a:p>
          <a:p>
            <a:r>
              <a:rPr lang="en-US" sz="2400" dirty="0" smtClean="0"/>
              <a:t>Fundamentally, a problem of biomarkers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Possible Clinical Applications of Biomarkers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685800"/>
          <a:ext cx="86868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449"/>
                <a:gridCol w="3995351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or SCREENING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INDICATOR OF</a:t>
                      </a:r>
                      <a:r>
                        <a:rPr lang="en-US" baseline="0" dirty="0" smtClean="0"/>
                        <a:t> RISK OF DEVELOPING DISEASE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Cholesterol for CVD risk; PSA for prostate cancer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DIAGNOSIS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MEASURABLE ELEMENT OF A PATHOLOGIC EVALUATION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c-kit</a:t>
                      </a:r>
                      <a:r>
                        <a:rPr lang="en-US" baseline="0" dirty="0" smtClean="0"/>
                        <a:t> for gastrointestinal </a:t>
                      </a:r>
                      <a:r>
                        <a:rPr lang="en-US" baseline="0" dirty="0" err="1" smtClean="0"/>
                        <a:t>stromal</a:t>
                      </a:r>
                      <a:r>
                        <a:rPr lang="en-US" baseline="0" dirty="0" smtClean="0"/>
                        <a:t> tumors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PROGNOSIS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INDICATOR CORRELATED W/ OUTCOME IN UNTREATED PATIENTS OR W/ SURVIVAL OF HETEROGENEOUSLY</a:t>
                      </a:r>
                      <a:r>
                        <a:rPr lang="en-US" sz="1800" baseline="0" dirty="0" smtClean="0"/>
                        <a:t> TREATED PATIENTS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CA125</a:t>
                      </a:r>
                      <a:r>
                        <a:rPr lang="en-US" baseline="0" dirty="0" smtClean="0"/>
                        <a:t> for overall survival and progression-free survival in ovarian cancer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MARKER THAT PREDICTS OUTCOME TO SPECIFIC TREATMENT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KRAS</a:t>
                      </a:r>
                      <a:r>
                        <a:rPr lang="en-US" dirty="0" smtClean="0"/>
                        <a:t> as predictor</a:t>
                      </a:r>
                      <a:r>
                        <a:rPr lang="en-US" baseline="0" dirty="0" smtClean="0"/>
                        <a:t> of efficacy of </a:t>
                      </a:r>
                      <a:r>
                        <a:rPr lang="en-US" baseline="0" dirty="0" err="1" smtClean="0"/>
                        <a:t>panitumumab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cetuximab</a:t>
                      </a:r>
                      <a:r>
                        <a:rPr lang="en-US" baseline="0" dirty="0" smtClean="0"/>
                        <a:t> in advanced CRC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err="1" smtClean="0"/>
                        <a:t>Oncotype</a:t>
                      </a:r>
                      <a:r>
                        <a:rPr lang="en-US" dirty="0" smtClean="0"/>
                        <a:t> DX in ER+/N- breast</a:t>
                      </a:r>
                      <a:r>
                        <a:rPr lang="en-US" baseline="0" dirty="0" smtClean="0"/>
                        <a:t> cancer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MONITORING/ SURVEILLANCE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ESTIMATE DISEASE STATUS FOLLOWING INTERVENTION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CEA in </a:t>
                      </a:r>
                      <a:r>
                        <a:rPr lang="en-US" dirty="0" err="1" smtClean="0"/>
                        <a:t>resected</a:t>
                      </a:r>
                      <a:r>
                        <a:rPr lang="en-US" dirty="0" smtClean="0"/>
                        <a:t> CRC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SURROGATE</a:t>
                      </a:r>
                      <a:r>
                        <a:rPr lang="en-US" baseline="0" dirty="0" smtClean="0"/>
                        <a:t> ENDPOINT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MARKER INTENDED</a:t>
                      </a:r>
                      <a:r>
                        <a:rPr lang="en-US" baseline="0" dirty="0" smtClean="0"/>
                        <a:t> TO SUBSTITUTE FOR A “CLINICAL BENEFIT” ENDPOINT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 for CV mortality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morbidity;</a:t>
                      </a:r>
                      <a:r>
                        <a:rPr lang="en-US" baseline="30000" dirty="0" smtClean="0"/>
                        <a:t> 4</a:t>
                      </a:r>
                      <a:r>
                        <a:rPr lang="en-US" baseline="0" dirty="0" smtClean="0"/>
                        <a:t> tumor response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" y="5988864"/>
            <a:ext cx="8763000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 smtClean="0"/>
              <a:t>1</a:t>
            </a:r>
            <a:r>
              <a:rPr lang="en-US" sz="1400" i="1" dirty="0" smtClean="0"/>
              <a:t> Anticancer Res 30:2407-2414, 2010</a:t>
            </a:r>
            <a:endParaRPr lang="en-US" sz="1400" baseline="30000" dirty="0" smtClean="0"/>
          </a:p>
          <a:p>
            <a:r>
              <a:rPr lang="en-US" sz="1400" i="1" baseline="30000" dirty="0" smtClean="0"/>
              <a:t>2 </a:t>
            </a:r>
            <a:r>
              <a:rPr lang="en-US" sz="1400" dirty="0" smtClean="0">
                <a:hlinkClick r:id="rId2"/>
              </a:rPr>
              <a:t>http://www.ovarianresearch.com/content/2/1/13</a:t>
            </a:r>
            <a:endParaRPr lang="en-US" sz="1400" dirty="0" smtClean="0"/>
          </a:p>
          <a:p>
            <a:r>
              <a:rPr lang="en-US" sz="1400" i="1" baseline="30000" dirty="0" smtClean="0"/>
              <a:t>3</a:t>
            </a:r>
            <a:r>
              <a:rPr lang="en-US" sz="1400" i="1" dirty="0" smtClean="0"/>
              <a:t> J Clin </a:t>
            </a:r>
            <a:r>
              <a:rPr lang="en-US" sz="1400" i="1" dirty="0" err="1" smtClean="0"/>
              <a:t>Oncol</a:t>
            </a:r>
            <a:r>
              <a:rPr lang="en-US" sz="1400" i="1" dirty="0" smtClean="0"/>
              <a:t> 27:4027-4034, 2009</a:t>
            </a:r>
          </a:p>
          <a:p>
            <a:r>
              <a:rPr lang="en-US" sz="1400" baseline="30000" dirty="0" smtClean="0"/>
              <a:t>4 </a:t>
            </a:r>
            <a:r>
              <a:rPr lang="en-US" sz="1400" dirty="0" smtClean="0"/>
              <a:t>The National Academies Press </a:t>
            </a:r>
            <a:r>
              <a:rPr lang="en-US" sz="1400" dirty="0" smtClean="0">
                <a:hlinkClick r:id="rId3"/>
              </a:rPr>
              <a:t>http://www.nap.edu/catalog.php?record_id=12869</a:t>
            </a:r>
            <a:endParaRPr lang="en-US" sz="1400" dirty="0" smtClean="0"/>
          </a:p>
          <a:p>
            <a:endParaRPr lang="en-US" sz="1400" baseline="30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7338" y="54422"/>
            <a:ext cx="3548062" cy="680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123" y="1371600"/>
            <a:ext cx="4190477" cy="52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28600"/>
            <a:ext cx="54102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Biomarkers in </a:t>
            </a:r>
            <a:br>
              <a:rPr lang="en-US" sz="3600" dirty="0" smtClean="0"/>
            </a:br>
            <a:r>
              <a:rPr lang="en-US" sz="3600" dirty="0" smtClean="0"/>
              <a:t>Cancer Screening 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1176</Words>
  <Application>Microsoft Office PowerPoint</Application>
  <PresentationFormat>On-screen Show (4:3)</PresentationFormat>
  <Paragraphs>178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Multilevel Interventions in Policy &amp; Genomic Medicine</vt:lpstr>
      <vt:lpstr>2011 - A Time of Incredible Change in Magnitude, Breadth, Depth, &amp; Pace of American Health Care</vt:lpstr>
      <vt:lpstr>Linking Multilevel Approaches to Issues in Health Policy – Warnecke, et al.</vt:lpstr>
      <vt:lpstr>Rising Disparities in Breast Cancer Mortality – What’s the Cause?</vt:lpstr>
      <vt:lpstr>A Remarkable Communal Approach to the Problem</vt:lpstr>
      <vt:lpstr>A Remarkable Communal Approach to the Problem</vt:lpstr>
      <vt:lpstr>Multilevel Approaches and Challenges of Implementing Genomic Medicine – Khoury, et al.</vt:lpstr>
      <vt:lpstr>Possible Clinical Applications of Biomarkers</vt:lpstr>
      <vt:lpstr>Biomarkers in  Cancer Screening </vt:lpstr>
      <vt:lpstr>Slide 10</vt:lpstr>
      <vt:lpstr>Levels of Evidence Guiding Biomarker Utility – The Path to Validity</vt:lpstr>
      <vt:lpstr>Necessary Criteria for a Biomarker to Be Incorporated into Routine Clinical Use</vt:lpstr>
      <vt:lpstr>Clinical Activity in Biomarker Requests at  MD Anderson Cancer Center FY01 to FY10</vt:lpstr>
      <vt:lpstr>Four Elements of Personalized Cancer Care  Potentially Improved By Genomic Assessments</vt:lpstr>
      <vt:lpstr>“Infrastructures” Needed To Transform  New Scientific Discoveries into Clinical Advances  </vt:lpstr>
      <vt:lpstr>Multilevel Approaches and Challenges of Implementing Genomic Medicine – Khoury, et al.</vt:lpstr>
      <vt:lpstr>Tremendous Opportunities to Model the Necessary Connections to Facilitate Translational Progress Within Government</vt:lpstr>
      <vt:lpstr>Genomic Medicine &amp; Multi-level Research -  Great Challenges, Incredible Opportunities </vt:lpstr>
    </vt:vector>
  </TitlesOfParts>
  <Company>M.D. Anderson Cancer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Interventions in Policy &amp; Genomic Medicine</dc:title>
  <dc:creator>Sony Customer</dc:creator>
  <cp:lastModifiedBy>Sony Customer</cp:lastModifiedBy>
  <cp:revision>29</cp:revision>
  <dcterms:created xsi:type="dcterms:W3CDTF">2011-03-04T05:48:15Z</dcterms:created>
  <dcterms:modified xsi:type="dcterms:W3CDTF">2011-03-05T15:43:32Z</dcterms:modified>
</cp:coreProperties>
</file>