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66" r:id="rId4"/>
    <p:sldId id="291" r:id="rId5"/>
    <p:sldId id="268" r:id="rId6"/>
    <p:sldId id="287" r:id="rId7"/>
    <p:sldId id="277" r:id="rId8"/>
    <p:sldId id="283" r:id="rId9"/>
    <p:sldId id="267" r:id="rId10"/>
    <p:sldId id="279" r:id="rId11"/>
    <p:sldId id="281" r:id="rId12"/>
    <p:sldId id="269" r:id="rId13"/>
    <p:sldId id="284" r:id="rId14"/>
    <p:sldId id="289" r:id="rId15"/>
    <p:sldId id="286" r:id="rId16"/>
    <p:sldId id="29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2606" autoAdjust="0"/>
    <p:restoredTop sz="65541" autoAdjust="0"/>
  </p:normalViewPr>
  <p:slideViewPr>
    <p:cSldViewPr>
      <p:cViewPr varScale="1">
        <p:scale>
          <a:sx n="108" d="100"/>
          <a:sy n="108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3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maryfoster:Documents:Excel:Ml%20Meas%20Chart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maryfoster:Documents:Excel:Ml%20Meas%20Charts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lrMapOvr bg1="lt1" tx1="dk1" bg2="lt2" tx2="dk2" accent1="accent1" accent2="accent2" accent3="accent3" accent4="accent4" accent5="accent5" accent6="accent6" hlink="hlink" folHlink="folHlink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Sheet1!$A$10</c:f>
              <c:strCache>
                <c:ptCount val="1"/>
                <c:pt idx="0">
                  <c:v>Single Level</c:v>
                </c:pt>
              </c:strCache>
            </c:strRef>
          </c:tx>
          <c:cat>
            <c:strRef>
              <c:f>Sheet1!$B$9:$I$9</c:f>
              <c:strCache>
                <c:ptCount val="8"/>
                <c:pt idx="0">
                  <c:v>Patient</c:v>
                </c:pt>
                <c:pt idx="1">
                  <c:v>Caregiver</c:v>
                </c:pt>
                <c:pt idx="2">
                  <c:v>Patient &amp; Caregiver</c:v>
                </c:pt>
                <c:pt idx="3">
                  <c:v>Other Indiv.</c:v>
                </c:pt>
                <c:pt idx="4">
                  <c:v>Group</c:v>
                </c:pt>
                <c:pt idx="5">
                  <c:v>Org.</c:v>
                </c:pt>
                <c:pt idx="6">
                  <c:v>Community</c:v>
                </c:pt>
                <c:pt idx="7">
                  <c:v>Other</c:v>
                </c:pt>
              </c:strCache>
            </c:strRef>
          </c:cat>
          <c:val>
            <c:numRef>
              <c:f>Sheet1!$B$10:$I$10</c:f>
              <c:numCache>
                <c:formatCode>General</c:formatCode>
                <c:ptCount val="8"/>
                <c:pt idx="0">
                  <c:v>259</c:v>
                </c:pt>
                <c:pt idx="1">
                  <c:v>11</c:v>
                </c:pt>
                <c:pt idx="2">
                  <c:v>4</c:v>
                </c:pt>
                <c:pt idx="3">
                  <c:v>7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Multilevel</c:v>
                </c:pt>
              </c:strCache>
            </c:strRef>
          </c:tx>
          <c:cat>
            <c:strRef>
              <c:f>Sheet1!$B$9:$I$9</c:f>
              <c:strCache>
                <c:ptCount val="8"/>
                <c:pt idx="0">
                  <c:v>Patient</c:v>
                </c:pt>
                <c:pt idx="1">
                  <c:v>Caregiver</c:v>
                </c:pt>
                <c:pt idx="2">
                  <c:v>Patient &amp; Caregiver</c:v>
                </c:pt>
                <c:pt idx="3">
                  <c:v>Other Indiv.</c:v>
                </c:pt>
                <c:pt idx="4">
                  <c:v>Group</c:v>
                </c:pt>
                <c:pt idx="5">
                  <c:v>Org.</c:v>
                </c:pt>
                <c:pt idx="6">
                  <c:v>Community</c:v>
                </c:pt>
                <c:pt idx="7">
                  <c:v>Other</c:v>
                </c:pt>
              </c:strCache>
            </c:strRef>
          </c:cat>
          <c:val>
            <c:numRef>
              <c:f>Sheet1!$B$11:$I$11</c:f>
              <c:numCache>
                <c:formatCode>General</c:formatCode>
                <c:ptCount val="8"/>
                <c:pt idx="0">
                  <c:v>26</c:v>
                </c:pt>
                <c:pt idx="1">
                  <c:v>10</c:v>
                </c:pt>
                <c:pt idx="2">
                  <c:v>16</c:v>
                </c:pt>
                <c:pt idx="3">
                  <c:v>13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2</c:v>
                </c:pt>
              </c:numCache>
            </c:numRef>
          </c:val>
        </c:ser>
        <c:shape val="box"/>
        <c:axId val="68056960"/>
        <c:axId val="68058496"/>
        <c:axId val="0"/>
      </c:bar3DChart>
      <c:catAx>
        <c:axId val="68056960"/>
        <c:scaling>
          <c:orientation val="minMax"/>
        </c:scaling>
        <c:axPos val="b"/>
        <c:tickLblPos val="nextTo"/>
        <c:crossAx val="68058496"/>
        <c:crosses val="autoZero"/>
        <c:auto val="1"/>
        <c:lblAlgn val="ctr"/>
        <c:lblOffset val="100"/>
      </c:catAx>
      <c:valAx>
        <c:axId val="68058496"/>
        <c:scaling>
          <c:orientation val="minMax"/>
        </c:scaling>
        <c:axPos val="l"/>
        <c:majorGridlines/>
        <c:numFmt formatCode="General" sourceLinked="1"/>
        <c:tickLblPos val="nextTo"/>
        <c:crossAx val="68056960"/>
        <c:crosses val="autoZero"/>
        <c:crossBetween val="between"/>
      </c:valAx>
    </c:plotArea>
    <c:legend>
      <c:legendPos val="b"/>
      <c:layout/>
    </c:legend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lrMapOvr bg1="lt1" tx1="dk1" bg2="lt2" tx2="dk2" accent1="accent1" accent2="accent2" accent3="accent3" accent4="accent4" accent5="accent5" accent6="accent6" hlink="hlink" folHlink="folHlink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Sheet1!$A$42</c:f>
              <c:strCache>
                <c:ptCount val="1"/>
                <c:pt idx="0">
                  <c:v>Single level</c:v>
                </c:pt>
              </c:strCache>
            </c:strRef>
          </c:tx>
          <c:cat>
            <c:strRef>
              <c:f>Sheet1!$B$41:$I$41</c:f>
              <c:strCache>
                <c:ptCount val="8"/>
                <c:pt idx="0">
                  <c:v>Patient</c:v>
                </c:pt>
                <c:pt idx="1">
                  <c:v>Caregiver</c:v>
                </c:pt>
                <c:pt idx="2">
                  <c:v>Patient &amp; Caregiver</c:v>
                </c:pt>
                <c:pt idx="3">
                  <c:v>Other Indiv.</c:v>
                </c:pt>
                <c:pt idx="4">
                  <c:v>Group</c:v>
                </c:pt>
                <c:pt idx="5">
                  <c:v>Org.</c:v>
                </c:pt>
                <c:pt idx="6">
                  <c:v>Community</c:v>
                </c:pt>
                <c:pt idx="7">
                  <c:v>Other</c:v>
                </c:pt>
              </c:strCache>
            </c:strRef>
          </c:cat>
          <c:val>
            <c:numRef>
              <c:f>Sheet1!$B$42:$I$42</c:f>
              <c:numCache>
                <c:formatCode>General</c:formatCode>
                <c:ptCount val="8"/>
                <c:pt idx="0">
                  <c:v>725</c:v>
                </c:pt>
                <c:pt idx="1">
                  <c:v>43</c:v>
                </c:pt>
                <c:pt idx="2">
                  <c:v>12</c:v>
                </c:pt>
                <c:pt idx="3">
                  <c:v>23</c:v>
                </c:pt>
                <c:pt idx="4">
                  <c:v>11</c:v>
                </c:pt>
                <c:pt idx="5">
                  <c:v>5</c:v>
                </c:pt>
                <c:pt idx="6">
                  <c:v>4</c:v>
                </c:pt>
                <c:pt idx="7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Sheet1!$A$43</c:f>
              <c:strCache>
                <c:ptCount val="1"/>
                <c:pt idx="0">
                  <c:v>Multilevel</c:v>
                </c:pt>
              </c:strCache>
            </c:strRef>
          </c:tx>
          <c:cat>
            <c:strRef>
              <c:f>Sheet1!$B$41:$I$41</c:f>
              <c:strCache>
                <c:ptCount val="8"/>
                <c:pt idx="0">
                  <c:v>Patient</c:v>
                </c:pt>
                <c:pt idx="1">
                  <c:v>Caregiver</c:v>
                </c:pt>
                <c:pt idx="2">
                  <c:v>Patient &amp; Caregiver</c:v>
                </c:pt>
                <c:pt idx="3">
                  <c:v>Other Indiv.</c:v>
                </c:pt>
                <c:pt idx="4">
                  <c:v>Group</c:v>
                </c:pt>
                <c:pt idx="5">
                  <c:v>Org.</c:v>
                </c:pt>
                <c:pt idx="6">
                  <c:v>Community</c:v>
                </c:pt>
                <c:pt idx="7">
                  <c:v>Other</c:v>
                </c:pt>
              </c:strCache>
            </c:strRef>
          </c:cat>
          <c:val>
            <c:numRef>
              <c:f>Sheet1!$B$43:$I$43</c:f>
              <c:numCache>
                <c:formatCode>General</c:formatCode>
                <c:ptCount val="8"/>
                <c:pt idx="0">
                  <c:v>107</c:v>
                </c:pt>
                <c:pt idx="1">
                  <c:v>24</c:v>
                </c:pt>
                <c:pt idx="2">
                  <c:v>77</c:v>
                </c:pt>
                <c:pt idx="3">
                  <c:v>24</c:v>
                </c:pt>
                <c:pt idx="4">
                  <c:v>11</c:v>
                </c:pt>
                <c:pt idx="5">
                  <c:v>26</c:v>
                </c:pt>
                <c:pt idx="6">
                  <c:v>19</c:v>
                </c:pt>
                <c:pt idx="7">
                  <c:v>43</c:v>
                </c:pt>
              </c:numCache>
            </c:numRef>
          </c:val>
        </c:ser>
        <c:shape val="box"/>
        <c:axId val="68222976"/>
        <c:axId val="68224512"/>
        <c:axId val="0"/>
      </c:bar3DChart>
      <c:catAx>
        <c:axId val="68222976"/>
        <c:scaling>
          <c:orientation val="minMax"/>
        </c:scaling>
        <c:axPos val="b"/>
        <c:tickLblPos val="nextTo"/>
        <c:crossAx val="68224512"/>
        <c:crosses val="autoZero"/>
        <c:auto val="1"/>
        <c:lblAlgn val="ctr"/>
        <c:lblOffset val="100"/>
      </c:catAx>
      <c:valAx>
        <c:axId val="68224512"/>
        <c:scaling>
          <c:orientation val="minMax"/>
        </c:scaling>
        <c:axPos val="l"/>
        <c:majorGridlines/>
        <c:numFmt formatCode="General" sourceLinked="1"/>
        <c:tickLblPos val="nextTo"/>
        <c:crossAx val="68222976"/>
        <c:crosses val="autoZero"/>
        <c:crossBetween val="between"/>
      </c:valAx>
    </c:plotArea>
    <c:legend>
      <c:legendPos val="b"/>
      <c:layout/>
    </c:legend>
    <c:plotVisOnly val="1"/>
  </c:chart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0F162D9-1992-4FE8-9BFF-5E99272802D9}" type="datetimeFigureOut">
              <a:rPr lang="en-US"/>
              <a:pPr>
                <a:defRPr/>
              </a:pPr>
              <a:t>2/23/2011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EE914D1-37A4-48CF-950E-7E7217447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E6CF917-2E8F-4266-85C9-0E2095C654CA}" type="datetimeFigureOut">
              <a:rPr lang="en-US"/>
              <a:pPr>
                <a:defRPr/>
              </a:pPr>
              <a:t>2/23/2011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785D73-A5B4-45A4-BA1B-8576CD7B3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5D73-A5B4-45A4-BA1B-8576CD7B38C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A6404B-0E5E-48A1-9470-367B8E4469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5D73-A5B4-45A4-BA1B-8576CD7B38C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We have tools that help us to move this field forward expeditiously.  Building capacity of the field to move forward with MLI requires integration and team-based approaches within DHHS/NIH/NCI since the expertise, disciplines, and stakeholders needed to make these come together are in different areas </a:t>
            </a:r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3595F60-B0BC-4DF8-8209-D7F7CC637280}" type="slidenum">
              <a:rPr lang="en-US" sz="1200"/>
              <a:pPr algn="r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5D73-A5B4-45A4-BA1B-8576CD7B38C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5D73-A5B4-45A4-BA1B-8576CD7B38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</p:spPr>
        <p:txBody>
          <a:bodyPr>
            <a:normAutofit fontScale="85000" lnSpcReduction="20000"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Small reservoir of MLI research experience in cancer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Most quality of care studies in cancer are analytical, not interventional</a:t>
            </a:r>
            <a:r>
              <a:rPr lang="en-US" sz="2500" dirty="0" smtClean="0">
                <a:solidFill>
                  <a:prstClr val="black"/>
                </a:solidFill>
              </a:rPr>
              <a:t> 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Interventional studies tend to be single intervention, single target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MLI cancer studies are primarily in prevention (tobacco) or in screening (breast cancer) 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Few studies examine diagnosis, treatment, surveillance, and survivorship phases of care 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Study settings have been limited to community-based or VA practice based networks </a:t>
            </a: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C73CB0-578A-47A7-BBDD-1F37E85570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5D73-A5B4-45A4-BA1B-8576CD7B38C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988050"/>
            <a:ext cx="213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36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1515E-8170-4D1F-9E8A-9CC3A82289CC}" type="datetimeFigureOut">
              <a:rPr lang="en-US"/>
              <a:pPr>
                <a:defRPr/>
              </a:pPr>
              <a:t>2/23/2011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0861D-D59B-4C1A-A629-AED94721E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988050"/>
            <a:ext cx="213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36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A0A89-769A-4B50-BA2D-37FB7DE003B8}" type="datetimeFigureOut">
              <a:rPr lang="en-US"/>
              <a:pPr>
                <a:defRPr/>
              </a:pPr>
              <a:t>2/23/2011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2A611-B16A-493B-8CE9-DDC1E9869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75CE71-8B80-4034-BD74-E95AF548ECE2}" type="datetimeFigureOut">
              <a:rPr lang="en-US"/>
              <a:pPr>
                <a:defRPr/>
              </a:pPr>
              <a:t>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D61A6-2F11-4170-8CA7-C7AD8348C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655C04-24F6-4AC2-B0EB-DAF661FFE585}" type="datetimeFigureOut">
              <a:rPr lang="en-US"/>
              <a:pPr>
                <a:defRPr/>
              </a:pPr>
              <a:t>2/23/2011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64E484-A2EF-488C-93CF-F71C49F77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524000" y="838200"/>
            <a:ext cx="6934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  <a:latin typeface="Franklin Gothic Medium Cond" pitchFamily="34" charset="0"/>
              </a:rPr>
              <a:t>Synthesis and Emerging Issues</a:t>
            </a:r>
            <a:r>
              <a:rPr lang="en-US" sz="3600" b="1">
                <a:solidFill>
                  <a:schemeClr val="accent1"/>
                </a:solidFill>
                <a:latin typeface="Franklin Gothic Medium Cond" pitchFamily="34" charset="0"/>
              </a:rPr>
              <a:t> 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524000" y="4419600"/>
            <a:ext cx="6934200" cy="2057400"/>
          </a:xfrm>
        </p:spPr>
        <p:txBody>
          <a:bodyPr/>
          <a:lstStyle/>
          <a:p>
            <a:pPr eaLnBrk="1" hangingPunct="1"/>
            <a:endParaRPr lang="en-US" sz="1800" smtClean="0">
              <a:solidFill>
                <a:srgbClr val="898989"/>
              </a:solidFill>
              <a:latin typeface="Calibri" pitchFamily="34" charset="0"/>
            </a:endParaRPr>
          </a:p>
          <a:p>
            <a:pPr eaLnBrk="1" hangingPunct="1"/>
            <a:endParaRPr lang="en-US" sz="1800" smtClean="0">
              <a:solidFill>
                <a:srgbClr val="898989"/>
              </a:solidFill>
              <a:latin typeface="Calibri" pitchFamily="34" charset="0"/>
            </a:endParaRPr>
          </a:p>
          <a:p>
            <a:pPr eaLnBrk="1" hangingPunct="1"/>
            <a:endParaRPr lang="en-US" sz="1800" smtClean="0">
              <a:solidFill>
                <a:srgbClr val="898989"/>
              </a:solidFill>
              <a:latin typeface="Calibri" pitchFamily="34" charset="0"/>
            </a:endParaRPr>
          </a:p>
          <a:p>
            <a:pPr eaLnBrk="1" hangingPunct="1"/>
            <a:r>
              <a:rPr lang="en-US" sz="2000" smtClean="0">
                <a:solidFill>
                  <a:schemeClr val="tx1"/>
                </a:solidFill>
                <a:latin typeface="Calibri" pitchFamily="34" charset="0"/>
              </a:rPr>
              <a:t>Presented at the National Cancer Institute’s Conference on Multilevel Intervention Research, Las Vegas, NV, March 5, 2011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1295400" y="2743200"/>
            <a:ext cx="75438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>
              <a:latin typeface="Calibri" pitchFamily="34" charset="0"/>
            </a:endParaRPr>
          </a:p>
          <a:p>
            <a:pPr algn="ctr"/>
            <a:r>
              <a:rPr lang="en-US" sz="2800">
                <a:latin typeface="Calibri" pitchFamily="34" charset="0"/>
              </a:rPr>
              <a:t>Steven Clauser, PhD, Stephen Taplin, MD, MPH</a:t>
            </a:r>
          </a:p>
          <a:p>
            <a:endParaRPr lang="en-US" sz="2800">
              <a:latin typeface="Calibri" pitchFamily="34" charset="0"/>
            </a:endParaRPr>
          </a:p>
          <a:p>
            <a:pPr algn="ctr"/>
            <a:r>
              <a:rPr lang="en-US" sz="2400">
                <a:latin typeface="Calibri" pitchFamily="34" charset="0"/>
              </a:rPr>
              <a:t>Mary Foster, PhD, MBA, Pebbles Fagan, PhD, </a:t>
            </a:r>
          </a:p>
          <a:p>
            <a:pPr algn="ctr"/>
            <a:r>
              <a:rPr lang="en-US" sz="2400">
                <a:latin typeface="Calibri" pitchFamily="34" charset="0"/>
              </a:rPr>
              <a:t>Arnold Kaluzny, PhD</a:t>
            </a:r>
          </a:p>
          <a:p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5532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accent1"/>
                </a:solidFill>
                <a:latin typeface="Calibri" pitchFamily="34" charset="0"/>
              </a:rPr>
              <a:t>Conceptual Challenges, cont.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924800" cy="4525963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Calibri" pitchFamily="34" charset="0"/>
              </a:rPr>
              <a:t>Weiner suggests taking a practical approach</a:t>
            </a:r>
          </a:p>
          <a:p>
            <a:pPr lvl="1" eaLnBrk="1" hangingPunct="1"/>
            <a:r>
              <a:rPr lang="en-US" sz="2400" smtClean="0">
                <a:latin typeface="Calibri" pitchFamily="34" charset="0"/>
              </a:rPr>
              <a:t>Think how interventions interrelate </a:t>
            </a:r>
          </a:p>
          <a:p>
            <a:pPr lvl="1" eaLnBrk="1" hangingPunct="1"/>
            <a:r>
              <a:rPr lang="en-US" sz="2400" smtClean="0">
                <a:latin typeface="Calibri" pitchFamily="34" charset="0"/>
              </a:rPr>
              <a:t>Identify possible mediators/moderators</a:t>
            </a:r>
            <a:r>
              <a:rPr lang="en-US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800" smtClean="0">
                <a:latin typeface="Calibri" pitchFamily="34" charset="0"/>
              </a:rPr>
              <a:t>Alexander adds timing as a consideration</a:t>
            </a:r>
          </a:p>
          <a:p>
            <a:pPr lvl="1" eaLnBrk="1" hangingPunct="1"/>
            <a:r>
              <a:rPr lang="en-US" sz="2400" smtClean="0">
                <a:latin typeface="Calibri" pitchFamily="34" charset="0"/>
              </a:rPr>
              <a:t>Disease trajectory/status of cancer patients </a:t>
            </a:r>
          </a:p>
          <a:p>
            <a:pPr lvl="1" eaLnBrk="1" hangingPunct="1"/>
            <a:r>
              <a:rPr lang="en-US" sz="2400" smtClean="0">
                <a:latin typeface="Calibri" pitchFamily="34" charset="0"/>
              </a:rPr>
              <a:t>Duration, frequency, sequencing of interventions</a:t>
            </a:r>
          </a:p>
          <a:p>
            <a:pPr eaLnBrk="1" hangingPunct="1"/>
            <a:r>
              <a:rPr lang="en-US" sz="2800" smtClean="0">
                <a:latin typeface="Calibri" pitchFamily="34" charset="0"/>
              </a:rPr>
              <a:t>Cautionary advice!</a:t>
            </a:r>
          </a:p>
          <a:p>
            <a:pPr lvl="1" eaLnBrk="1" hangingPunct="1"/>
            <a:r>
              <a:rPr lang="en-US" sz="2400" smtClean="0">
                <a:latin typeface="Calibri" pitchFamily="34" charset="0"/>
              </a:rPr>
              <a:t>Don’t let a single discipline/stakeholder drive decisions</a:t>
            </a:r>
          </a:p>
          <a:p>
            <a:pPr lvl="1" eaLnBrk="1" hangingPunct="1"/>
            <a:r>
              <a:rPr lang="en-US" sz="2400" smtClean="0">
                <a:latin typeface="Calibri" pitchFamily="34" charset="0"/>
              </a:rPr>
              <a:t>Researchers need to engage intervention stakeholders with research design process</a:t>
            </a:r>
            <a:r>
              <a:rPr lang="en-US" smtClean="0">
                <a:latin typeface="Calibri" pitchFamily="34" charset="0"/>
              </a:rPr>
              <a:t>     </a:t>
            </a:r>
          </a:p>
          <a:p>
            <a:pPr eaLnBrk="1" hangingPunct="1"/>
            <a:endParaRPr lang="en-US" smtClean="0">
              <a:latin typeface="Calibri" pitchFamily="34" charset="0"/>
            </a:endParaRPr>
          </a:p>
          <a:p>
            <a:pPr eaLnBrk="1" hangingPunct="1"/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553200" cy="11430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solidFill>
                  <a:schemeClr val="accent1"/>
                </a:solidFill>
                <a:latin typeface="Calibri" pitchFamily="34" charset="0"/>
              </a:rPr>
              <a:t>Cross-Cutting Issues – Methods</a:t>
            </a:r>
            <a:r>
              <a:rPr lang="en-US" sz="3600" smtClean="0">
                <a:latin typeface="Calibri" pitchFamily="34" charset="0"/>
              </a:rPr>
              <a:t>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239000" cy="4754563"/>
          </a:xfrm>
        </p:spPr>
        <p:txBody>
          <a:bodyPr/>
          <a:lstStyle/>
          <a:p>
            <a:pPr eaLnBrk="1" hangingPunct="1"/>
            <a:r>
              <a:rPr lang="en-US" sz="2800" u="sng" dirty="0" smtClean="0">
                <a:latin typeface="Calibri" pitchFamily="34" charset="0"/>
              </a:rPr>
              <a:t>Question:</a:t>
            </a:r>
            <a:r>
              <a:rPr lang="en-US" sz="2800" dirty="0" smtClean="0">
                <a:latin typeface="Calibri" pitchFamily="34" charset="0"/>
              </a:rPr>
              <a:t> How do we measure the relative influence/interaction of interventions when used as an MLI package?</a:t>
            </a: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Reductionist approach may not work here </a:t>
            </a: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Systems thinking may be more fruitful </a:t>
            </a: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Implications for Research Design</a:t>
            </a: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Randomization may not always be feasible or best</a:t>
            </a: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Consider use of structural equation models </a:t>
            </a: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Simulation modeling may be promising, either as complement or preliminary step to larger study  </a:t>
            </a: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Still, context of intervention matters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accent1"/>
                </a:solidFill>
                <a:latin typeface="Calibri" pitchFamily="34" charset="0"/>
              </a:rPr>
              <a:t>Methods Challenges, cont.</a:t>
            </a:r>
            <a:r>
              <a:rPr lang="en-US" smtClean="0">
                <a:latin typeface="Calibri" pitchFamily="34" charset="0"/>
              </a:rPr>
              <a:t>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467600" cy="4602163"/>
          </a:xfrm>
        </p:spPr>
        <p:txBody>
          <a:bodyPr/>
          <a:lstStyle/>
          <a:p>
            <a:pPr eaLnBrk="1" hangingPunct="1"/>
            <a:r>
              <a:rPr lang="en-US" sz="2800" u="sng" dirty="0" smtClean="0">
                <a:latin typeface="Calibri" pitchFamily="34" charset="0"/>
              </a:rPr>
              <a:t>Question</a:t>
            </a:r>
            <a:r>
              <a:rPr lang="en-US" sz="2800" dirty="0" smtClean="0">
                <a:latin typeface="Calibri" pitchFamily="34" charset="0"/>
              </a:rPr>
              <a:t>: What are the relevant methods for monitoring fidelity and sustainability in MLI studies? </a:t>
            </a: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MLIs emphasize effectiveness and scalability over efficacy and internal validity </a:t>
            </a: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Require flexible designs that evolve as interventions evolve (e.g., PDSA)</a:t>
            </a:r>
          </a:p>
          <a:p>
            <a:pPr lvl="1" eaLnBrk="1" hangingPunct="1"/>
            <a:r>
              <a:rPr lang="en-US" sz="2400" dirty="0" smtClean="0">
                <a:latin typeface="Calibri" pitchFamily="34" charset="0"/>
              </a:rPr>
              <a:t>Address implementation as much as execution of interventions </a:t>
            </a: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Requires longitudinal design, multiple measurement points, including endpoints after study is completed </a:t>
            </a:r>
            <a:r>
              <a:rPr lang="en-US" dirty="0" smtClean="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1828800" y="304800"/>
            <a:ext cx="7315200" cy="11430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solidFill>
                  <a:schemeClr val="accent1"/>
                </a:solidFill>
                <a:latin typeface="Calibri" pitchFamily="34" charset="0"/>
              </a:rPr>
              <a:t>Cross-Cutting Challenge: Applications</a:t>
            </a:r>
            <a:r>
              <a:rPr lang="en-US" sz="4000" smtClean="0">
                <a:latin typeface="Calibri" pitchFamily="34" charset="0"/>
              </a:rPr>
              <a:t>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524000"/>
            <a:ext cx="7772400" cy="4602163"/>
          </a:xfrm>
        </p:spPr>
        <p:txBody>
          <a:bodyPr/>
          <a:lstStyle/>
          <a:p>
            <a:pPr eaLnBrk="1" hangingPunct="1"/>
            <a:r>
              <a:rPr lang="en-US" sz="2800" u="sng" dirty="0" smtClean="0">
                <a:latin typeface="Calibri" pitchFamily="34" charset="0"/>
              </a:rPr>
              <a:t>Question:</a:t>
            </a:r>
            <a:r>
              <a:rPr lang="en-US" sz="2800" dirty="0" smtClean="0">
                <a:latin typeface="Calibri" pitchFamily="34" charset="0"/>
              </a:rPr>
              <a:t> Why do interventions fail, or if initially successful, become unsustainable?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Fail to follow the evidence  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Fail to consider context (e.g., primary care practice resistance to only focus on cancer screening)   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Fail to consider benefits </a:t>
            </a:r>
            <a:r>
              <a:rPr lang="en-US" b="1" dirty="0" smtClean="0">
                <a:latin typeface="Calibri" pitchFamily="34" charset="0"/>
              </a:rPr>
              <a:t>and costs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Fail to align incentives for patients, providers and organizations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solidFill>
                  <a:schemeClr val="accent1"/>
                </a:solidFill>
                <a:latin typeface="Calibri" pitchFamily="34" charset="0"/>
              </a:rPr>
              <a:t>           Applications Challenges, cont.</a:t>
            </a:r>
            <a:r>
              <a:rPr lang="en-US" dirty="0" smtClean="0">
                <a:latin typeface="Calibri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54740" y="1447800"/>
            <a:ext cx="7620000" cy="513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u="sng" dirty="0" smtClean="0">
                <a:latin typeface="Calibri" pitchFamily="34" charset="0"/>
              </a:rPr>
              <a:t>Question:</a:t>
            </a:r>
            <a:r>
              <a:rPr lang="en-US" sz="2800" dirty="0" smtClean="0">
                <a:latin typeface="Calibri" pitchFamily="34" charset="0"/>
              </a:rPr>
              <a:t>  What types of research platforms are best for supporting MLI studies in cancer control?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Should we build these platforms one study at a time?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Or, do we also build from existing resources?  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lt1"/>
                </a:solidFill>
                <a:latin typeface="Arial"/>
              </a:rPr>
              <a:t>Research Platform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2400" dirty="0" smtClean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429000"/>
          <a:ext cx="83820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187"/>
                <a:gridCol w="3681813"/>
              </a:tblGrid>
              <a:tr h="61657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Research  Platform (Examples)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Research  Partner </a:t>
                      </a:r>
                      <a:endParaRPr lang="en-US" sz="2400" dirty="0"/>
                    </a:p>
                  </a:txBody>
                  <a:tcPr/>
                </a:tc>
              </a:tr>
              <a:tr h="281242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CISNET</a:t>
                      </a:r>
                    </a:p>
                    <a:p>
                      <a:r>
                        <a:rPr lang="en-US" sz="2000" dirty="0" smtClean="0"/>
                        <a:t>Cancer Research Network</a:t>
                      </a:r>
                    </a:p>
                    <a:p>
                      <a:r>
                        <a:rPr lang="en-US" sz="2000" dirty="0" smtClean="0"/>
                        <a:t>NCI Comprehensive Cancer Centers</a:t>
                      </a:r>
                    </a:p>
                    <a:p>
                      <a:r>
                        <a:rPr lang="en-US" sz="2000" dirty="0" smtClean="0"/>
                        <a:t>NCI Community Cancer Centers</a:t>
                      </a:r>
                    </a:p>
                    <a:p>
                      <a:r>
                        <a:rPr lang="en-US" sz="2000" dirty="0" smtClean="0"/>
                        <a:t>CanCORS, PROSPER, CECCRS</a:t>
                      </a:r>
                    </a:p>
                    <a:p>
                      <a:r>
                        <a:rPr lang="en-US" sz="2000" dirty="0" smtClean="0"/>
                        <a:t>NCI Quality of Cancer Care Committee 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Modelers, Statisticians</a:t>
                      </a:r>
                    </a:p>
                    <a:p>
                      <a:r>
                        <a:rPr lang="en-US" sz="2000" dirty="0" smtClean="0"/>
                        <a:t>Integrated Health Systems</a:t>
                      </a:r>
                    </a:p>
                    <a:p>
                      <a:r>
                        <a:rPr lang="en-US" sz="2000" dirty="0" smtClean="0"/>
                        <a:t>Academic Cancer Centers</a:t>
                      </a:r>
                    </a:p>
                    <a:p>
                      <a:r>
                        <a:rPr lang="en-US" sz="2000" dirty="0" smtClean="0"/>
                        <a:t>Community Cancer Centers</a:t>
                      </a:r>
                    </a:p>
                    <a:p>
                      <a:r>
                        <a:rPr lang="en-US" sz="2000" dirty="0" smtClean="0"/>
                        <a:t>Population-based Researchers </a:t>
                      </a:r>
                    </a:p>
                    <a:p>
                      <a:r>
                        <a:rPr lang="en-US" sz="2000" dirty="0" smtClean="0"/>
                        <a:t>Federal Research/Delivery  </a:t>
                      </a:r>
                    </a:p>
                    <a:p>
                      <a:r>
                        <a:rPr lang="en-US" sz="2000" dirty="0" smtClean="0"/>
                        <a:t>  Agencies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rot="5400000">
            <a:off x="7626928" y="1669472"/>
            <a:ext cx="290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493328" y="1669472"/>
            <a:ext cx="290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283528" y="1669472"/>
            <a:ext cx="290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759528" y="1669472"/>
            <a:ext cx="290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086600" y="4800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4419600" y="4800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2133600" y="4800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7277100" y="2933700"/>
            <a:ext cx="2819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-114300" y="2933700"/>
            <a:ext cx="2819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1828800" y="0"/>
            <a:ext cx="6858000" cy="1417638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chemeClr val="accent1"/>
                </a:solidFill>
                <a:latin typeface="Calibri" pitchFamily="34" charset="0"/>
              </a:rPr>
              <a:t>Building Capacity to Move the Field Forward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990600" y="1828800"/>
            <a:ext cx="1447800" cy="1277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u="sng" dirty="0"/>
              <a:t>Team-based science research</a:t>
            </a:r>
          </a:p>
          <a:p>
            <a:pPr>
              <a:defRPr/>
            </a:pPr>
            <a:r>
              <a:rPr lang="en-US" sz="1100" dirty="0"/>
              <a:t>guidance on facilitating large collaborations,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training</a:t>
            </a:r>
            <a:r>
              <a:rPr lang="en-US" sz="1100" dirty="0"/>
              <a:t>, and </a:t>
            </a:r>
            <a:r>
              <a:rPr lang="en-US" sz="1100" dirty="0" smtClean="0"/>
              <a:t>translation 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828800"/>
            <a:ext cx="2209800" cy="161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u="sng" dirty="0" err="1"/>
              <a:t>Transdiciplinary</a:t>
            </a:r>
            <a:r>
              <a:rPr lang="en-US" sz="1100" b="1" u="sng" dirty="0"/>
              <a:t> science research </a:t>
            </a:r>
            <a:r>
              <a:rPr lang="en-US" sz="1100" b="1" u="sng" dirty="0" smtClean="0"/>
              <a:t>and </a:t>
            </a:r>
            <a:r>
              <a:rPr lang="en-US" sz="1100" b="1" u="sng" dirty="0"/>
              <a:t>evaluation of large initiatives</a:t>
            </a:r>
          </a:p>
          <a:p>
            <a:pPr>
              <a:defRPr/>
            </a:pPr>
            <a:r>
              <a:rPr lang="en-US" sz="1100" dirty="0"/>
              <a:t> insight on facilitating integration of disciplines/stakeholders; methods and metrics for evaluation; theoretical frameworks and systems for </a:t>
            </a:r>
            <a:r>
              <a:rPr lang="en-US" sz="1100" dirty="0" smtClean="0"/>
              <a:t>evaluation</a:t>
            </a:r>
            <a:endParaRPr lang="en-US" sz="1100" dirty="0"/>
          </a:p>
        </p:txBody>
      </p:sp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1295400" y="3657600"/>
            <a:ext cx="7391400" cy="3381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Identification of key stakeholders/partners to create learning communities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953000"/>
            <a:ext cx="1981200" cy="1108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u="sng" dirty="0"/>
              <a:t>Training and infrastructure </a:t>
            </a:r>
            <a:endParaRPr lang="en-US" sz="1100" b="1" dirty="0"/>
          </a:p>
          <a:p>
            <a:pPr>
              <a:buFontTx/>
              <a:buChar char="•"/>
              <a:defRPr/>
            </a:pPr>
            <a:r>
              <a:rPr lang="en-US" sz="1100" dirty="0"/>
              <a:t> Research skills training </a:t>
            </a:r>
          </a:p>
          <a:p>
            <a:pPr>
              <a:buFontTx/>
              <a:buChar char="•"/>
              <a:defRPr/>
            </a:pPr>
            <a:r>
              <a:rPr lang="en-US" sz="1100" dirty="0"/>
              <a:t> Study section experts </a:t>
            </a:r>
          </a:p>
          <a:p>
            <a:pPr>
              <a:buFontTx/>
              <a:buChar char="•"/>
              <a:defRPr/>
            </a:pPr>
            <a:r>
              <a:rPr lang="en-US" sz="1100" dirty="0"/>
              <a:t> Study partners </a:t>
            </a:r>
          </a:p>
          <a:p>
            <a:pPr>
              <a:buFontTx/>
              <a:buChar char="•"/>
              <a:defRPr/>
            </a:pPr>
            <a:r>
              <a:rPr lang="en-US" sz="1100" dirty="0" smtClean="0"/>
              <a:t> Journals</a:t>
            </a:r>
            <a:endParaRPr lang="en-US" sz="1100" dirty="0"/>
          </a:p>
          <a:p>
            <a:pPr>
              <a:buFontTx/>
              <a:buChar char="•"/>
              <a:defRPr/>
            </a:pPr>
            <a:r>
              <a:rPr lang="en-US" sz="1100" dirty="0" smtClean="0"/>
              <a:t> Policy </a:t>
            </a:r>
            <a:r>
              <a:rPr lang="en-US" sz="1100" dirty="0"/>
              <a:t>makers </a:t>
            </a:r>
          </a:p>
        </p:txBody>
      </p:sp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1295400" y="4343400"/>
            <a:ext cx="7391400" cy="338554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/>
              <a:t>Shifting organizational culture, norms and values for sustainability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4953000"/>
            <a:ext cx="2209800" cy="1446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u="sng" dirty="0"/>
              <a:t>Social marketing, diffusion, and dissemination of MLI concept</a:t>
            </a:r>
          </a:p>
          <a:p>
            <a:pPr>
              <a:buFontTx/>
              <a:buChar char="•"/>
              <a:defRPr/>
            </a:pPr>
            <a:r>
              <a:rPr lang="en-US" sz="1100" dirty="0"/>
              <a:t> NIH and DHHS </a:t>
            </a:r>
          </a:p>
          <a:p>
            <a:pPr>
              <a:buFontTx/>
              <a:buChar char="•"/>
              <a:defRPr/>
            </a:pPr>
            <a:r>
              <a:rPr lang="en-US" sz="1100" dirty="0" smtClean="0"/>
              <a:t> Peer </a:t>
            </a:r>
            <a:r>
              <a:rPr lang="en-US" sz="1100" dirty="0"/>
              <a:t>review journals</a:t>
            </a:r>
          </a:p>
          <a:p>
            <a:pPr>
              <a:buFontTx/>
              <a:buChar char="•"/>
              <a:defRPr/>
            </a:pPr>
            <a:r>
              <a:rPr lang="en-US" sz="1100" dirty="0" smtClean="0"/>
              <a:t> Consumers </a:t>
            </a:r>
            <a:r>
              <a:rPr lang="en-US" sz="1100" dirty="0"/>
              <a:t>and Practitioners</a:t>
            </a:r>
          </a:p>
          <a:p>
            <a:pPr>
              <a:buFontTx/>
              <a:buChar char="•"/>
              <a:defRPr/>
            </a:pPr>
            <a:r>
              <a:rPr lang="en-US" sz="1100" dirty="0"/>
              <a:t> Health care systems</a:t>
            </a:r>
          </a:p>
          <a:p>
            <a:pPr>
              <a:buFontTx/>
              <a:buChar char="•"/>
              <a:defRPr/>
            </a:pPr>
            <a:r>
              <a:rPr lang="en-US" sz="1100" dirty="0"/>
              <a:t> Health policy makers</a:t>
            </a:r>
          </a:p>
        </p:txBody>
      </p:sp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1295400" y="1219200"/>
            <a:ext cx="7391400" cy="3381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Working synergistically to build MLI capacity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6600" y="1828800"/>
            <a:ext cx="1905000" cy="1277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u="sng" dirty="0"/>
              <a:t>Participatory research</a:t>
            </a:r>
          </a:p>
          <a:p>
            <a:pPr>
              <a:defRPr/>
            </a:pPr>
            <a:r>
              <a:rPr lang="en-US" sz="1100" dirty="0"/>
              <a:t>direction on approaches and processes that equitably involve partners‘ unique strengths and talents to achieve desired </a:t>
            </a:r>
            <a:r>
              <a:rPr lang="en-US" sz="1100" dirty="0" smtClean="0"/>
              <a:t>outcomes</a:t>
            </a:r>
            <a:endParaRPr lang="en-US" sz="1100" b="1" u="sng" dirty="0"/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743200" y="1828800"/>
            <a:ext cx="1524000" cy="1277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u="sng" dirty="0"/>
              <a:t>Systems science/</a:t>
            </a:r>
          </a:p>
          <a:p>
            <a:pPr>
              <a:defRPr/>
            </a:pPr>
            <a:r>
              <a:rPr lang="en-US" sz="1100" b="1" u="sng" dirty="0"/>
              <a:t>methodologies</a:t>
            </a:r>
          </a:p>
          <a:p>
            <a:pPr>
              <a:defRPr/>
            </a:pPr>
            <a:r>
              <a:rPr lang="en-US" sz="1100" dirty="0"/>
              <a:t>guidance on addressing complex problems within interrelated dynamic </a:t>
            </a:r>
            <a:r>
              <a:rPr lang="en-US" sz="1100" dirty="0" smtClean="0"/>
              <a:t>systems </a:t>
            </a:r>
            <a:endParaRPr lang="en-US" sz="1100" dirty="0"/>
          </a:p>
        </p:txBody>
      </p:sp>
      <p:sp>
        <p:nvSpPr>
          <p:cNvPr id="30" name="Left-Right Arrow 29"/>
          <p:cNvSpPr/>
          <p:nvPr/>
        </p:nvSpPr>
        <p:spPr>
          <a:xfrm>
            <a:off x="6781800" y="2209800"/>
            <a:ext cx="304800" cy="1984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4267200" y="2209800"/>
            <a:ext cx="304800" cy="1984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2438400" y="2133600"/>
            <a:ext cx="304800" cy="1984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Down Arrow 38"/>
          <p:cNvSpPr/>
          <p:nvPr/>
        </p:nvSpPr>
        <p:spPr>
          <a:xfrm flipH="1">
            <a:off x="4800600" y="40386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096000" y="4953000"/>
            <a:ext cx="26670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u="sng" dirty="0"/>
              <a:t>Resource allocation and facilitative policy</a:t>
            </a:r>
          </a:p>
          <a:p>
            <a:pPr>
              <a:defRPr/>
            </a:pPr>
            <a:r>
              <a:rPr lang="en-US" sz="1100" dirty="0"/>
              <a:t>NIH and DHHS</a:t>
            </a:r>
          </a:p>
          <a:p>
            <a:pPr>
              <a:defRPr/>
            </a:pPr>
            <a:r>
              <a:rPr lang="en-US" sz="1100" dirty="0"/>
              <a:t>Policy makers</a:t>
            </a:r>
          </a:p>
          <a:p>
            <a:pPr>
              <a:defRPr/>
            </a:pPr>
            <a:r>
              <a:rPr lang="en-US" sz="1100" dirty="0"/>
              <a:t>Health care systems </a:t>
            </a:r>
          </a:p>
          <a:p>
            <a:pPr>
              <a:defRPr/>
            </a:pPr>
            <a:r>
              <a:rPr lang="en-US" sz="1100" dirty="0"/>
              <a:t>Insurers</a:t>
            </a:r>
          </a:p>
        </p:txBody>
      </p:sp>
      <p:sp>
        <p:nvSpPr>
          <p:cNvPr id="59" name="Left-Right Arrow 58"/>
          <p:cNvSpPr/>
          <p:nvPr/>
        </p:nvSpPr>
        <p:spPr>
          <a:xfrm>
            <a:off x="3276600" y="5257800"/>
            <a:ext cx="304800" cy="1984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Left-Right Arrow 59"/>
          <p:cNvSpPr/>
          <p:nvPr/>
        </p:nvSpPr>
        <p:spPr>
          <a:xfrm>
            <a:off x="5791200" y="5257800"/>
            <a:ext cx="304800" cy="1984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143000" y="228600"/>
            <a:ext cx="8229600" cy="1143000"/>
          </a:xfrm>
        </p:spPr>
        <p:txBody>
          <a:bodyPr/>
          <a:lstStyle/>
          <a:p>
            <a:r>
              <a:rPr lang="en-US" sz="3600" smtClean="0"/>
              <a:t>More Questions than Answers?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1066800" y="1752600"/>
            <a:ext cx="7620000" cy="4525963"/>
          </a:xfrm>
        </p:spPr>
        <p:txBody>
          <a:bodyPr/>
          <a:lstStyle/>
          <a:p>
            <a:pPr algn="ctr">
              <a:buFont typeface="Arial" charset="0"/>
              <a:buNone/>
            </a:pPr>
            <a:endParaRPr lang="en-US" sz="3600" smtClean="0"/>
          </a:p>
          <a:p>
            <a:pPr algn="ctr">
              <a:buFont typeface="Arial" charset="0"/>
              <a:buNone/>
            </a:pPr>
            <a:r>
              <a:rPr lang="en-US" sz="3600" smtClean="0"/>
              <a:t>“When you are through learning… you are through” </a:t>
            </a:r>
          </a:p>
          <a:p>
            <a:pPr algn="ctr">
              <a:buFont typeface="Arial" charset="0"/>
              <a:buNone/>
            </a:pPr>
            <a:endParaRPr lang="en-US" sz="3600" smtClean="0"/>
          </a:p>
          <a:p>
            <a:pPr algn="ctr">
              <a:buFont typeface="Arial" charset="0"/>
              <a:buNone/>
            </a:pPr>
            <a:r>
              <a:rPr lang="en-US" sz="3600" smtClean="0"/>
              <a:t>John Wooden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5334000" cy="12192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accent1"/>
                </a:solidFill>
                <a:latin typeface="Calibri" pitchFamily="34" charset="0"/>
              </a:rPr>
              <a:t>Why are We Here?</a:t>
            </a:r>
            <a:r>
              <a:rPr lang="en-US" smtClean="0">
                <a:latin typeface="Calibri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93837"/>
            <a:ext cx="7239000" cy="4754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Calibri" pitchFamily="34" charset="0"/>
              </a:rPr>
              <a:t>Goal: Improve cancer care delivery throughout the continuum of care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Right service is provided to the right person at the right time in the right place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Achieve this result at each phase of care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Calibri" pitchFamily="34" charset="0"/>
              </a:rPr>
              <a:t>Considerable progress exists in building an intervention science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Smoking rates are declining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Screening rates are increasing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For many cancers, survival is improving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Calibri" pitchFamily="34" charset="0"/>
              </a:rPr>
              <a:t>Yet for many, progress is slow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Results often mixed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Sustained improvement a challenge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4000" b="1" dirty="0" smtClean="0">
                <a:solidFill>
                  <a:srgbClr val="0070C0"/>
                </a:solidFill>
                <a:latin typeface="Calibri" pitchFamily="34" charset="0"/>
              </a:rPr>
              <a:t>	      </a:t>
            </a:r>
            <a:r>
              <a:rPr lang="en-US" sz="4000" b="1" dirty="0" smtClean="0">
                <a:solidFill>
                  <a:schemeClr val="accent1"/>
                </a:solidFill>
                <a:latin typeface="Calibri" pitchFamily="34" charset="0"/>
              </a:rPr>
              <a:t>MLIs broaden and deepen the</a:t>
            </a:r>
            <a:br>
              <a:rPr lang="en-US" sz="4000" b="1" dirty="0" smtClean="0">
                <a:solidFill>
                  <a:schemeClr val="accent1"/>
                </a:solidFill>
                <a:latin typeface="Calibri" pitchFamily="34" charset="0"/>
              </a:rPr>
            </a:br>
            <a:r>
              <a:rPr lang="en-US" sz="4000" b="1" dirty="0" smtClean="0">
                <a:solidFill>
                  <a:schemeClr val="accent1"/>
                </a:solidFill>
                <a:latin typeface="Calibri" pitchFamily="34" charset="0"/>
              </a:rPr>
              <a:t>               view of Intervention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22437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Calibri" pitchFamily="34" charset="0"/>
              </a:rPr>
              <a:t>Often, more than just the provider and patient influence outcomes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Calibri" pitchFamily="34" charset="0"/>
              </a:rPr>
              <a:t>Context matters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latin typeface="Calibri" pitchFamily="34" charset="0"/>
              </a:rPr>
              <a:t>Some experience with community-level mechanisms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latin typeface="Calibri" pitchFamily="34" charset="0"/>
              </a:rPr>
              <a:t>Two levels often underrepresented in studies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latin typeface="Calibri" pitchFamily="34" charset="0"/>
              </a:rPr>
              <a:t>Organizational change mechanisms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latin typeface="Calibri" pitchFamily="34" charset="0"/>
              </a:rPr>
              <a:t>National and state level policy mechanisms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Calibri" pitchFamily="34" charset="0"/>
              </a:rPr>
              <a:t>We need to broaden our menu of intervention mechanisms beyond the patient and the provider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>
              <a:latin typeface="Calibri" pitchFamily="34" charset="0"/>
            </a:endParaRPr>
          </a:p>
          <a:p>
            <a:pPr lvl="2" eaLnBrk="1" hangingPunct="1">
              <a:lnSpc>
                <a:spcPct val="90000"/>
              </a:lnSpc>
              <a:defRPr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1371600" y="274638"/>
            <a:ext cx="75438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 pitchFamily="34" charset="0"/>
              </a:rPr>
              <a:t>Multilevel Research Provides That Opportunity</a:t>
            </a:r>
          </a:p>
        </p:txBody>
      </p:sp>
      <p:pic>
        <p:nvPicPr>
          <p:cNvPr id="38915" name="Content Placeholder 3" descr="Onion 6_28_10.png"/>
          <p:cNvPicPr>
            <a:picLocks noGrp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62484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</a:rPr>
              <a:t>     </a:t>
            </a:r>
            <a:r>
              <a:rPr lang="en-US" sz="3600" b="1" dirty="0" smtClean="0">
                <a:solidFill>
                  <a:schemeClr val="accent1"/>
                </a:solidFill>
                <a:latin typeface="Calibri" pitchFamily="34" charset="0"/>
              </a:rPr>
              <a:t>New Health Environment Amplifies</a:t>
            </a:r>
            <a:br>
              <a:rPr lang="en-US" sz="3600" b="1" dirty="0" smtClean="0">
                <a:solidFill>
                  <a:schemeClr val="accent1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chemeClr val="accent1"/>
                </a:solidFill>
                <a:latin typeface="Calibri" pitchFamily="34" charset="0"/>
              </a:rPr>
              <a:t> the Importance of MLI Research</a:t>
            </a:r>
            <a:r>
              <a:rPr lang="en-US" sz="4000" dirty="0" smtClean="0">
                <a:latin typeface="Calibri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71628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Calibri" pitchFamily="34" charset="0"/>
              </a:rPr>
              <a:t>Health Reform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Coverage expansions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Health IT acceleration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New delivery entities (medical homes, accountable care organizations)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Performance measurement/payment reform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>
                <a:latin typeface="Calibri" pitchFamily="34" charset="0"/>
              </a:rPr>
              <a:t>Ehealth</a:t>
            </a:r>
            <a:r>
              <a:rPr lang="en-US" sz="2800" dirty="0" smtClean="0">
                <a:latin typeface="Calibri" pitchFamily="34" charset="0"/>
              </a:rPr>
              <a:t> technology creates new connections for consumers, patients, health practitioners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Calibri" pitchFamily="34" charset="0"/>
              </a:rPr>
              <a:t>Genomic medicine holds potential for major changes in cancer care delivery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Calibri" pitchFamily="34" charset="0"/>
              </a:rPr>
              <a:t>Health consumers and purchasers demand for greater value for the dollar 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7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0070C0"/>
                </a:solidFill>
              </a:rPr>
              <a:t>What We Have Learned?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0070C0"/>
                </a:solidFill>
              </a:rPr>
              <a:t>Few MLI Studies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mtClean="0"/>
              <a:t>Intervention Target</a:t>
            </a:r>
          </a:p>
        </p:txBody>
      </p:sp>
      <p:sp>
        <p:nvSpPr>
          <p:cNvPr id="10244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Unit of Analysis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533400" y="2286000"/>
          <a:ext cx="3962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648200" y="2209800"/>
          <a:ext cx="4038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47" name="TextBox 10"/>
          <p:cNvSpPr txBox="1">
            <a:spLocks noChangeArrowheads="1"/>
          </p:cNvSpPr>
          <p:nvPr/>
        </p:nvSpPr>
        <p:spPr bwMode="auto">
          <a:xfrm>
            <a:off x="1066800" y="5486400"/>
            <a:ext cx="6781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Most intervention studies are single level (~80%)</a:t>
            </a:r>
          </a:p>
          <a:p>
            <a:r>
              <a:rPr lang="en-US" dirty="0"/>
              <a:t>Most multilevel studies look at the patient and caregiver (~25%) or the patient and some other unit of analysis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accent1"/>
                </a:solidFill>
                <a:latin typeface="Calibri" pitchFamily="34" charset="0"/>
              </a:rPr>
              <a:t>MLI Conference Posters Reflect Research Literature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6934200" cy="45259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Calibri" pitchFamily="34" charset="0"/>
              </a:rPr>
              <a:t>Few abstracts were actually MLI studies </a:t>
            </a:r>
            <a:r>
              <a:rPr lang="en-US" sz="2800" i="1" dirty="0" smtClean="0">
                <a:latin typeface="Calibri" pitchFamily="34" charset="0"/>
              </a:rPr>
              <a:t>(according to our definition)</a:t>
            </a: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Use of the terms “levels” and “interventions” differ across abstracts </a:t>
            </a: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Yet, potential to build MLI studies from some of these studies appear promising </a:t>
            </a: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So, go visit the Poster Session!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chemeClr val="accent1"/>
                </a:solidFill>
                <a:latin typeface="Calibri" pitchFamily="34" charset="0"/>
              </a:rPr>
              <a:t>MLI Research is Challenging</a:t>
            </a:r>
            <a:r>
              <a:rPr lang="en-US" dirty="0" smtClean="0">
                <a:latin typeface="Calibri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71628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Calibri" pitchFamily="34" charset="0"/>
              </a:rPr>
              <a:t>Authors noted challenges with MLI research: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Conceptual difficulties with study designs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Examining intervention effects within and across mechanisms and levels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Timing, both within the intervention context, and in patient disease states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Measurement, especially related to organizational factors and federal/state policy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Communication across disciplines and levels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pitchFamily="34" charset="0"/>
              </a:rPr>
              <a:t>New models and methods for researchers to work directly with intervention study groups</a:t>
            </a:r>
            <a:r>
              <a:rPr lang="en-US" sz="2600" dirty="0" smtClean="0">
                <a:latin typeface="Calibri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Calibri" pitchFamily="34" charset="0"/>
              </a:rPr>
              <a:t>Yet, cross-cutting issues emerged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629400" cy="1554163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solidFill>
                  <a:schemeClr val="accent1"/>
                </a:solidFill>
                <a:latin typeface="Calibri" pitchFamily="34" charset="0"/>
              </a:rPr>
              <a:t>Cross-Cutting Conceptual Issues</a:t>
            </a:r>
            <a:r>
              <a:rPr lang="en-US" sz="3600" smtClean="0">
                <a:latin typeface="Calibri" pitchFamily="34" charset="0"/>
              </a:rPr>
              <a:t> 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90600" y="1722437"/>
            <a:ext cx="80010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u="sng" dirty="0" smtClean="0">
                <a:latin typeface="Calibri" pitchFamily="34" charset="0"/>
              </a:rPr>
              <a:t>Question:</a:t>
            </a:r>
            <a:r>
              <a:rPr lang="en-US" sz="3000" dirty="0" smtClean="0">
                <a:latin typeface="Calibri" pitchFamily="34" charset="0"/>
              </a:rPr>
              <a:t> How can we use theory to guide the assessment and selection of interventions?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>
                <a:latin typeface="Calibri" pitchFamily="34" charset="0"/>
              </a:rPr>
              <a:t>Theory should drive design; but rarely used to guide intervention strategies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>
                <a:latin typeface="Calibri" pitchFamily="34" charset="0"/>
              </a:rPr>
              <a:t>Theories differ between levels (e.g., psychological theory for individuals; economic theory for policy)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>
                <a:latin typeface="Calibri" pitchFamily="34" charset="0"/>
              </a:rPr>
              <a:t>We tend to focus on what is familiar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200" dirty="0" smtClean="0">
                <a:latin typeface="Calibri" pitchFamily="34" charset="0"/>
              </a:rPr>
              <a:t>Cancer researchers more familiar with biology and psychology; less familiar with management, organization, and implementation sciences</a:t>
            </a:r>
          </a:p>
          <a:p>
            <a:pPr eaLnBrk="1" hangingPunct="1">
              <a:lnSpc>
                <a:spcPct val="80000"/>
              </a:lnSpc>
            </a:pPr>
            <a:r>
              <a:rPr lang="en-US" sz="3100" dirty="0" smtClean="0">
                <a:latin typeface="Calibri" pitchFamily="34" charset="0"/>
              </a:rPr>
              <a:t>No unified theory or conceptual framework exists that includes all facets of MLI </a:t>
            </a:r>
          </a:p>
          <a:p>
            <a:pPr eaLnBrk="1" hangingPunct="1">
              <a:lnSpc>
                <a:spcPct val="80000"/>
              </a:lnSpc>
            </a:pPr>
            <a:endParaRPr lang="en-US" sz="3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1_Office Theme">
    <a:majorFont>
      <a:latin typeface=""/>
      <a:ea typeface=""/>
      <a:cs typeface=""/>
    </a:majorFont>
    <a:minorFont>
      <a:latin typeface="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1_Office Theme">
    <a:majorFont>
      <a:latin typeface=""/>
      <a:ea typeface=""/>
      <a:cs typeface=""/>
    </a:majorFont>
    <a:minorFont>
      <a:latin typeface="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1153</Words>
  <Application>Microsoft Office PowerPoint</Application>
  <PresentationFormat>On-screen Show (4:3)</PresentationFormat>
  <Paragraphs>170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Slide 1</vt:lpstr>
      <vt:lpstr>Why are We Here? </vt:lpstr>
      <vt:lpstr>       MLIs broaden and deepen the                view of Intervention Science</vt:lpstr>
      <vt:lpstr>Multilevel Research Provides That Opportunity</vt:lpstr>
      <vt:lpstr>     New Health Environment Amplifies  the Importance of MLI Research </vt:lpstr>
      <vt:lpstr>What We Have Learned? Few MLI Studies</vt:lpstr>
      <vt:lpstr>MLI Conference Posters Reflect Research Literature</vt:lpstr>
      <vt:lpstr>MLI Research is Challenging </vt:lpstr>
      <vt:lpstr>Cross-Cutting Conceptual Issues  </vt:lpstr>
      <vt:lpstr>Conceptual Challenges, cont.</vt:lpstr>
      <vt:lpstr>Cross-Cutting Issues – Methods </vt:lpstr>
      <vt:lpstr>Methods Challenges, cont. </vt:lpstr>
      <vt:lpstr>Cross-Cutting Challenge: Applications </vt:lpstr>
      <vt:lpstr>           Applications Challenges, cont. </vt:lpstr>
      <vt:lpstr>Building Capacity to Move the Field Forward</vt:lpstr>
      <vt:lpstr>More Questions than Answers?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Heather Edwards</dc:creator>
  <cp:lastModifiedBy>osurmat1a</cp:lastModifiedBy>
  <cp:revision>105</cp:revision>
  <dcterms:created xsi:type="dcterms:W3CDTF">2010-09-13T13:07:40Z</dcterms:created>
  <dcterms:modified xsi:type="dcterms:W3CDTF">2011-02-23T19:27:59Z</dcterms:modified>
</cp:coreProperties>
</file>