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 id="2147483734" r:id="rId2"/>
    <p:sldMasterId id="2147483736" r:id="rId3"/>
    <p:sldMasterId id="2147483780" r:id="rId4"/>
    <p:sldMasterId id="2147483903" r:id="rId5"/>
  </p:sldMasterIdLst>
  <p:notesMasterIdLst>
    <p:notesMasterId r:id="rId33"/>
  </p:notesMasterIdLst>
  <p:handoutMasterIdLst>
    <p:handoutMasterId r:id="rId34"/>
  </p:handoutMasterIdLst>
  <p:sldIdLst>
    <p:sldId id="800" r:id="rId6"/>
    <p:sldId id="879" r:id="rId7"/>
    <p:sldId id="880" r:id="rId8"/>
    <p:sldId id="917" r:id="rId9"/>
    <p:sldId id="918" r:id="rId10"/>
    <p:sldId id="931" r:id="rId11"/>
    <p:sldId id="919" r:id="rId12"/>
    <p:sldId id="941" r:id="rId13"/>
    <p:sldId id="942" r:id="rId14"/>
    <p:sldId id="934" r:id="rId15"/>
    <p:sldId id="935" r:id="rId16"/>
    <p:sldId id="939" r:id="rId17"/>
    <p:sldId id="921" r:id="rId18"/>
    <p:sldId id="920" r:id="rId19"/>
    <p:sldId id="940" r:id="rId20"/>
    <p:sldId id="943" r:id="rId21"/>
    <p:sldId id="929" r:id="rId22"/>
    <p:sldId id="930" r:id="rId23"/>
    <p:sldId id="946" r:id="rId24"/>
    <p:sldId id="947" r:id="rId25"/>
    <p:sldId id="944" r:id="rId26"/>
    <p:sldId id="948" r:id="rId27"/>
    <p:sldId id="949" r:id="rId28"/>
    <p:sldId id="950" r:id="rId29"/>
    <p:sldId id="951" r:id="rId30"/>
    <p:sldId id="928" r:id="rId31"/>
    <p:sldId id="877" r:id="rId32"/>
  </p:sldIdLst>
  <p:sldSz cx="9144000" cy="6858000" type="screen4x3"/>
  <p:notesSz cx="7023100" cy="93091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E5F7C588-9A2E-4749-8DBE-EB9D9F1049D9}">
          <p14:sldIdLst>
            <p14:sldId id="800"/>
            <p14:sldId id="879"/>
            <p14:sldId id="880"/>
            <p14:sldId id="917"/>
            <p14:sldId id="918"/>
            <p14:sldId id="931"/>
            <p14:sldId id="919"/>
            <p14:sldId id="941"/>
            <p14:sldId id="942"/>
            <p14:sldId id="934"/>
            <p14:sldId id="935"/>
            <p14:sldId id="939"/>
            <p14:sldId id="921"/>
            <p14:sldId id="920"/>
            <p14:sldId id="940"/>
            <p14:sldId id="943"/>
            <p14:sldId id="929"/>
            <p14:sldId id="930"/>
            <p14:sldId id="946"/>
            <p14:sldId id="947"/>
            <p14:sldId id="944"/>
            <p14:sldId id="948"/>
            <p14:sldId id="949"/>
            <p14:sldId id="950"/>
            <p14:sldId id="951"/>
            <p14:sldId id="928"/>
            <p14:sldId id="877"/>
          </p14:sldIdLst>
        </p14:section>
      </p14:sectionLst>
    </p:ext>
    <p:ext uri="{EFAFB233-063F-42B5-8137-9DF3F51BA10A}">
      <p15:sldGuideLst xmlns:p15="http://schemas.microsoft.com/office/powerpoint/2012/main" xmlns="">
        <p15:guide id="1" orient="horz" pos="3648">
          <p15:clr>
            <a:srgbClr val="A4A3A4"/>
          </p15:clr>
        </p15:guide>
        <p15:guide id="2" orient="horz" pos="515">
          <p15:clr>
            <a:srgbClr val="A4A3A4"/>
          </p15:clr>
        </p15:guide>
        <p15:guide id="3" orient="horz" pos="373">
          <p15:clr>
            <a:srgbClr val="A4A3A4"/>
          </p15:clr>
        </p15:guide>
        <p15:guide id="4" pos="2880">
          <p15:clr>
            <a:srgbClr val="A4A3A4"/>
          </p15:clr>
        </p15:guide>
        <p15:guide id="5" pos="780">
          <p15:clr>
            <a:srgbClr val="A4A3A4"/>
          </p15:clr>
        </p15:guide>
      </p15:sldGuideLst>
    </p:ext>
    <p:ext uri="{2D200454-40CA-4A62-9FC3-DE9A4176ACB9}">
      <p15:notesGuideLst xmlns:p15="http://schemas.microsoft.com/office/powerpoint/2012/main" xmlns="">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CC00"/>
    <a:srgbClr val="5EB6B8"/>
    <a:srgbClr val="FF0000"/>
    <a:srgbClr val="CC0000"/>
    <a:srgbClr val="FF9900"/>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4" autoAdjust="0"/>
    <p:restoredTop sz="94685" autoAdjust="0"/>
  </p:normalViewPr>
  <p:slideViewPr>
    <p:cSldViewPr snapToGrid="0">
      <p:cViewPr>
        <p:scale>
          <a:sx n="100" d="100"/>
          <a:sy n="100" d="100"/>
        </p:scale>
        <p:origin x="-1260" y="-240"/>
      </p:cViewPr>
      <p:guideLst>
        <p:guide orient="horz" pos="3648"/>
        <p:guide orient="horz" pos="515"/>
        <p:guide orient="horz" pos="373"/>
        <p:guide pos="2880"/>
        <p:guide pos="7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86" y="-7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043665" cy="488856"/>
          </a:xfrm>
          <a:prstGeom prst="rect">
            <a:avLst/>
          </a:prstGeom>
          <a:noFill/>
          <a:ln w="9525">
            <a:noFill/>
            <a:miter lim="800000"/>
            <a:headEnd/>
            <a:tailEnd/>
          </a:ln>
          <a:effectLst/>
        </p:spPr>
        <p:txBody>
          <a:bodyPr vert="horz" wrap="square" lIns="95981" tIns="47991" rIns="95981" bIns="47991" numCol="1" anchor="t" anchorCtr="0" compatLnSpc="1">
            <a:prstTxWarp prst="textNoShape">
              <a:avLst/>
            </a:prstTxWarp>
          </a:bodyPr>
          <a:lstStyle>
            <a:lvl1pPr algn="l" defTabSz="959768">
              <a:defRPr sz="1300"/>
            </a:lvl1pPr>
          </a:lstStyle>
          <a:p>
            <a:pPr>
              <a:defRPr/>
            </a:pPr>
            <a:endParaRPr lang="en-US"/>
          </a:p>
        </p:txBody>
      </p:sp>
      <p:sp>
        <p:nvSpPr>
          <p:cNvPr id="82947" name="Rectangle 3"/>
          <p:cNvSpPr>
            <a:spLocks noGrp="1" noChangeArrowheads="1"/>
          </p:cNvSpPr>
          <p:nvPr>
            <p:ph type="dt" sz="quarter" idx="1"/>
          </p:nvPr>
        </p:nvSpPr>
        <p:spPr bwMode="auto">
          <a:xfrm>
            <a:off x="3979436" y="0"/>
            <a:ext cx="3043664" cy="488856"/>
          </a:xfrm>
          <a:prstGeom prst="rect">
            <a:avLst/>
          </a:prstGeom>
          <a:noFill/>
          <a:ln w="9525">
            <a:noFill/>
            <a:miter lim="800000"/>
            <a:headEnd/>
            <a:tailEnd/>
          </a:ln>
          <a:effectLst/>
        </p:spPr>
        <p:txBody>
          <a:bodyPr vert="horz" wrap="square" lIns="95981" tIns="47991" rIns="95981" bIns="47991" numCol="1" anchor="t" anchorCtr="0" compatLnSpc="1">
            <a:prstTxWarp prst="textNoShape">
              <a:avLst/>
            </a:prstTxWarp>
          </a:bodyPr>
          <a:lstStyle>
            <a:lvl1pPr algn="r" defTabSz="959768">
              <a:defRPr sz="1300"/>
            </a:lvl1pPr>
          </a:lstStyle>
          <a:p>
            <a:pPr>
              <a:defRPr/>
            </a:pPr>
            <a:endParaRPr lang="en-US"/>
          </a:p>
        </p:txBody>
      </p:sp>
      <p:sp>
        <p:nvSpPr>
          <p:cNvPr id="82948" name="Rectangle 4"/>
          <p:cNvSpPr>
            <a:spLocks noGrp="1" noChangeArrowheads="1"/>
          </p:cNvSpPr>
          <p:nvPr>
            <p:ph type="ftr" sz="quarter" idx="2"/>
          </p:nvPr>
        </p:nvSpPr>
        <p:spPr bwMode="auto">
          <a:xfrm>
            <a:off x="0" y="8807422"/>
            <a:ext cx="3043665" cy="487253"/>
          </a:xfrm>
          <a:prstGeom prst="rect">
            <a:avLst/>
          </a:prstGeom>
          <a:noFill/>
          <a:ln w="9525">
            <a:noFill/>
            <a:miter lim="800000"/>
            <a:headEnd/>
            <a:tailEnd/>
          </a:ln>
          <a:effectLst/>
        </p:spPr>
        <p:txBody>
          <a:bodyPr vert="horz" wrap="square" lIns="95981" tIns="47991" rIns="95981" bIns="47991" numCol="1" anchor="b" anchorCtr="0" compatLnSpc="1">
            <a:prstTxWarp prst="textNoShape">
              <a:avLst/>
            </a:prstTxWarp>
          </a:bodyPr>
          <a:lstStyle>
            <a:lvl1pPr algn="l" defTabSz="959768">
              <a:defRPr sz="1300"/>
            </a:lvl1pPr>
          </a:lstStyle>
          <a:p>
            <a:pPr>
              <a:defRPr/>
            </a:pPr>
            <a:endParaRPr lang="en-US"/>
          </a:p>
        </p:txBody>
      </p:sp>
      <p:sp>
        <p:nvSpPr>
          <p:cNvPr id="82949" name="Rectangle 5"/>
          <p:cNvSpPr>
            <a:spLocks noGrp="1" noChangeArrowheads="1"/>
          </p:cNvSpPr>
          <p:nvPr>
            <p:ph type="sldNum" sz="quarter" idx="3"/>
          </p:nvPr>
        </p:nvSpPr>
        <p:spPr bwMode="auto">
          <a:xfrm>
            <a:off x="3979436" y="8807422"/>
            <a:ext cx="3043664" cy="487253"/>
          </a:xfrm>
          <a:prstGeom prst="rect">
            <a:avLst/>
          </a:prstGeom>
          <a:noFill/>
          <a:ln w="9525">
            <a:noFill/>
            <a:miter lim="800000"/>
            <a:headEnd/>
            <a:tailEnd/>
          </a:ln>
          <a:effectLst/>
        </p:spPr>
        <p:txBody>
          <a:bodyPr vert="horz" wrap="square" lIns="95981" tIns="47991" rIns="95981" bIns="47991" numCol="1" anchor="b" anchorCtr="0" compatLnSpc="1">
            <a:prstTxWarp prst="textNoShape">
              <a:avLst/>
            </a:prstTxWarp>
          </a:bodyPr>
          <a:lstStyle>
            <a:lvl1pPr algn="r" defTabSz="959768">
              <a:defRPr sz="1300"/>
            </a:lvl1pPr>
          </a:lstStyle>
          <a:p>
            <a:pPr>
              <a:defRPr/>
            </a:pPr>
            <a:fld id="{29E76C3C-0601-47C0-B505-BBF269AE8376}" type="slidenum">
              <a:rPr lang="en-US"/>
              <a:pPr>
                <a:defRPr/>
              </a:pPr>
              <a:t>‹#›</a:t>
            </a:fld>
            <a:endParaRPr lang="en-US"/>
          </a:p>
        </p:txBody>
      </p:sp>
    </p:spTree>
    <p:extLst>
      <p:ext uri="{BB962C8B-B14F-4D97-AF65-F5344CB8AC3E}">
        <p14:creationId xmlns:p14="http://schemas.microsoft.com/office/powerpoint/2010/main" val="3236315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43665" cy="488856"/>
          </a:xfrm>
          <a:prstGeom prst="rect">
            <a:avLst/>
          </a:prstGeom>
          <a:noFill/>
          <a:ln w="9525">
            <a:noFill/>
            <a:miter lim="800000"/>
            <a:headEnd/>
            <a:tailEnd/>
          </a:ln>
          <a:effectLst/>
        </p:spPr>
        <p:txBody>
          <a:bodyPr vert="horz" wrap="square" lIns="95981" tIns="47991" rIns="95981" bIns="47991" numCol="1" anchor="t" anchorCtr="0" compatLnSpc="1">
            <a:prstTxWarp prst="textNoShape">
              <a:avLst/>
            </a:prstTxWarp>
          </a:bodyPr>
          <a:lstStyle>
            <a:lvl1pPr algn="l" defTabSz="959768">
              <a:defRPr sz="1300"/>
            </a:lvl1pPr>
          </a:lstStyle>
          <a:p>
            <a:pPr>
              <a:defRPr/>
            </a:pPr>
            <a:endParaRPr lang="en-US"/>
          </a:p>
        </p:txBody>
      </p:sp>
      <p:sp>
        <p:nvSpPr>
          <p:cNvPr id="26627" name="Rectangle 3"/>
          <p:cNvSpPr>
            <a:spLocks noGrp="1" noChangeArrowheads="1"/>
          </p:cNvSpPr>
          <p:nvPr>
            <p:ph type="dt" idx="1"/>
          </p:nvPr>
        </p:nvSpPr>
        <p:spPr bwMode="auto">
          <a:xfrm>
            <a:off x="3979436" y="0"/>
            <a:ext cx="3043664" cy="488856"/>
          </a:xfrm>
          <a:prstGeom prst="rect">
            <a:avLst/>
          </a:prstGeom>
          <a:noFill/>
          <a:ln w="9525">
            <a:noFill/>
            <a:miter lim="800000"/>
            <a:headEnd/>
            <a:tailEnd/>
          </a:ln>
          <a:effectLst/>
        </p:spPr>
        <p:txBody>
          <a:bodyPr vert="horz" wrap="square" lIns="95981" tIns="47991" rIns="95981" bIns="47991" numCol="1" anchor="t" anchorCtr="0" compatLnSpc="1">
            <a:prstTxWarp prst="textNoShape">
              <a:avLst/>
            </a:prstTxWarp>
          </a:bodyPr>
          <a:lstStyle>
            <a:lvl1pPr algn="r" defTabSz="959768">
              <a:defRPr sz="1300"/>
            </a:lvl1pPr>
          </a:lstStyle>
          <a:p>
            <a:pPr>
              <a:defRPr/>
            </a:pPr>
            <a:endParaRPr lang="en-US"/>
          </a:p>
        </p:txBody>
      </p:sp>
      <p:sp>
        <p:nvSpPr>
          <p:cNvPr id="49156" name="Rectangle 4"/>
          <p:cNvSpPr>
            <a:spLocks noGrp="1" noRot="1" noChangeAspect="1" noChangeArrowheads="1" noTextEdit="1"/>
          </p:cNvSpPr>
          <p:nvPr>
            <p:ph type="sldImg" idx="2"/>
          </p:nvPr>
        </p:nvSpPr>
        <p:spPr bwMode="auto">
          <a:xfrm>
            <a:off x="1228725" y="733425"/>
            <a:ext cx="4567238" cy="3425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937379" y="4402910"/>
            <a:ext cx="5148344" cy="4239423"/>
          </a:xfrm>
          <a:prstGeom prst="rect">
            <a:avLst/>
          </a:prstGeom>
          <a:noFill/>
          <a:ln w="9525">
            <a:noFill/>
            <a:miter lim="800000"/>
            <a:headEnd/>
            <a:tailEnd/>
          </a:ln>
          <a:effectLst/>
        </p:spPr>
        <p:txBody>
          <a:bodyPr vert="horz" wrap="square" lIns="95981" tIns="47991" rIns="95981" bIns="479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8807422"/>
            <a:ext cx="3043665" cy="487253"/>
          </a:xfrm>
          <a:prstGeom prst="rect">
            <a:avLst/>
          </a:prstGeom>
          <a:noFill/>
          <a:ln w="9525">
            <a:noFill/>
            <a:miter lim="800000"/>
            <a:headEnd/>
            <a:tailEnd/>
          </a:ln>
          <a:effectLst/>
        </p:spPr>
        <p:txBody>
          <a:bodyPr vert="horz" wrap="square" lIns="95981" tIns="47991" rIns="95981" bIns="47991" numCol="1" anchor="b" anchorCtr="0" compatLnSpc="1">
            <a:prstTxWarp prst="textNoShape">
              <a:avLst/>
            </a:prstTxWarp>
          </a:bodyPr>
          <a:lstStyle>
            <a:lvl1pPr algn="l" defTabSz="959768">
              <a:defRPr sz="1300"/>
            </a:lvl1pPr>
          </a:lstStyle>
          <a:p>
            <a:pPr>
              <a:defRPr/>
            </a:pPr>
            <a:endParaRPr lang="en-US"/>
          </a:p>
        </p:txBody>
      </p:sp>
      <p:sp>
        <p:nvSpPr>
          <p:cNvPr id="26631" name="Rectangle 7"/>
          <p:cNvSpPr>
            <a:spLocks noGrp="1" noChangeArrowheads="1"/>
          </p:cNvSpPr>
          <p:nvPr>
            <p:ph type="sldNum" sz="quarter" idx="5"/>
          </p:nvPr>
        </p:nvSpPr>
        <p:spPr bwMode="auto">
          <a:xfrm>
            <a:off x="3979436" y="8807422"/>
            <a:ext cx="3043664" cy="487253"/>
          </a:xfrm>
          <a:prstGeom prst="rect">
            <a:avLst/>
          </a:prstGeom>
          <a:noFill/>
          <a:ln w="9525">
            <a:noFill/>
            <a:miter lim="800000"/>
            <a:headEnd/>
            <a:tailEnd/>
          </a:ln>
          <a:effectLst/>
        </p:spPr>
        <p:txBody>
          <a:bodyPr vert="horz" wrap="square" lIns="95981" tIns="47991" rIns="95981" bIns="47991" numCol="1" anchor="b" anchorCtr="0" compatLnSpc="1">
            <a:prstTxWarp prst="textNoShape">
              <a:avLst/>
            </a:prstTxWarp>
          </a:bodyPr>
          <a:lstStyle>
            <a:lvl1pPr algn="r" defTabSz="959768">
              <a:defRPr sz="1300"/>
            </a:lvl1pPr>
          </a:lstStyle>
          <a:p>
            <a:pPr>
              <a:defRPr/>
            </a:pPr>
            <a:fld id="{BD746805-2D99-49FF-A2F0-470DD57C8495}" type="slidenum">
              <a:rPr lang="en-US"/>
              <a:pPr>
                <a:defRPr/>
              </a:pPr>
              <a:t>‹#›</a:t>
            </a:fld>
            <a:endParaRPr lang="en-US"/>
          </a:p>
        </p:txBody>
      </p:sp>
    </p:spTree>
    <p:extLst>
      <p:ext uri="{BB962C8B-B14F-4D97-AF65-F5344CB8AC3E}">
        <p14:creationId xmlns:p14="http://schemas.microsoft.com/office/powerpoint/2010/main" val="1667476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80" name="Slide Number Placeholder 3"/>
          <p:cNvSpPr txBox="1">
            <a:spLocks noGrp="1"/>
          </p:cNvSpPr>
          <p:nvPr/>
        </p:nvSpPr>
        <p:spPr bwMode="auto">
          <a:xfrm>
            <a:off x="3979436" y="8807422"/>
            <a:ext cx="3043664" cy="48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81" tIns="47991" rIns="95981" bIns="47991" anchor="b"/>
          <a:lstStyle>
            <a:lvl1pPr defTabSz="949325">
              <a:defRPr sz="2400">
                <a:solidFill>
                  <a:schemeClr val="tx1"/>
                </a:solidFill>
                <a:latin typeface="Times New Roman" pitchFamily="18" charset="0"/>
              </a:defRPr>
            </a:lvl1pPr>
            <a:lvl2pPr marL="742950" indent="-285750" defTabSz="949325">
              <a:defRPr sz="2400">
                <a:solidFill>
                  <a:schemeClr val="tx1"/>
                </a:solidFill>
                <a:latin typeface="Times New Roman" pitchFamily="18" charset="0"/>
              </a:defRPr>
            </a:lvl2pPr>
            <a:lvl3pPr marL="1143000" indent="-228600" defTabSz="949325">
              <a:defRPr sz="2400">
                <a:solidFill>
                  <a:schemeClr val="tx1"/>
                </a:solidFill>
                <a:latin typeface="Times New Roman" pitchFamily="18" charset="0"/>
              </a:defRPr>
            </a:lvl3pPr>
            <a:lvl4pPr marL="1600200" indent="-228600" defTabSz="949325">
              <a:defRPr sz="2400">
                <a:solidFill>
                  <a:schemeClr val="tx1"/>
                </a:solidFill>
                <a:latin typeface="Times New Roman" pitchFamily="18" charset="0"/>
              </a:defRPr>
            </a:lvl4pPr>
            <a:lvl5pPr marL="2057400" indent="-228600" defTabSz="949325">
              <a:defRPr sz="2400">
                <a:solidFill>
                  <a:schemeClr val="tx1"/>
                </a:solidFill>
                <a:latin typeface="Times New Roman" pitchFamily="18" charset="0"/>
              </a:defRPr>
            </a:lvl5pPr>
            <a:lvl6pPr marL="2514600" indent="-228600" algn="ctr" defTabSz="949325" eaLnBrk="0" fontAlgn="base" hangingPunct="0">
              <a:spcBef>
                <a:spcPct val="0"/>
              </a:spcBef>
              <a:spcAft>
                <a:spcPct val="0"/>
              </a:spcAft>
              <a:defRPr sz="2400">
                <a:solidFill>
                  <a:schemeClr val="tx1"/>
                </a:solidFill>
                <a:latin typeface="Times New Roman" pitchFamily="18" charset="0"/>
              </a:defRPr>
            </a:lvl6pPr>
            <a:lvl7pPr marL="2971800" indent="-228600" algn="ctr" defTabSz="949325" eaLnBrk="0" fontAlgn="base" hangingPunct="0">
              <a:spcBef>
                <a:spcPct val="0"/>
              </a:spcBef>
              <a:spcAft>
                <a:spcPct val="0"/>
              </a:spcAft>
              <a:defRPr sz="2400">
                <a:solidFill>
                  <a:schemeClr val="tx1"/>
                </a:solidFill>
                <a:latin typeface="Times New Roman" pitchFamily="18" charset="0"/>
              </a:defRPr>
            </a:lvl7pPr>
            <a:lvl8pPr marL="3429000" indent="-228600" algn="ctr" defTabSz="949325" eaLnBrk="0" fontAlgn="base" hangingPunct="0">
              <a:spcBef>
                <a:spcPct val="0"/>
              </a:spcBef>
              <a:spcAft>
                <a:spcPct val="0"/>
              </a:spcAft>
              <a:defRPr sz="2400">
                <a:solidFill>
                  <a:schemeClr val="tx1"/>
                </a:solidFill>
                <a:latin typeface="Times New Roman" pitchFamily="18" charset="0"/>
              </a:defRPr>
            </a:lvl8pPr>
            <a:lvl9pPr marL="3886200" indent="-228600" algn="ctr" defTabSz="949325" eaLnBrk="0" fontAlgn="base" hangingPunct="0">
              <a:spcBef>
                <a:spcPct val="0"/>
              </a:spcBef>
              <a:spcAft>
                <a:spcPct val="0"/>
              </a:spcAft>
              <a:defRPr sz="2400">
                <a:solidFill>
                  <a:schemeClr val="tx1"/>
                </a:solidFill>
                <a:latin typeface="Times New Roman" pitchFamily="18" charset="0"/>
              </a:defRPr>
            </a:lvl9pPr>
          </a:lstStyle>
          <a:p>
            <a:pPr algn="r"/>
            <a:fld id="{076881FD-37E3-4435-BCB8-FFB7DBB4DA20}" type="slidenum">
              <a:rPr lang="en-US" sz="1300"/>
              <a:pPr algn="r"/>
              <a:t>1</a:t>
            </a:fld>
            <a:endParaRPr 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11</a:t>
            </a:fld>
            <a:endParaRPr lang="en-US"/>
          </a:p>
        </p:txBody>
      </p:sp>
    </p:spTree>
    <p:extLst>
      <p:ext uri="{BB962C8B-B14F-4D97-AF65-F5344CB8AC3E}">
        <p14:creationId xmlns:p14="http://schemas.microsoft.com/office/powerpoint/2010/main" val="244852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16</a:t>
            </a:fld>
            <a:endParaRPr lang="en-US"/>
          </a:p>
        </p:txBody>
      </p:sp>
    </p:spTree>
    <p:extLst>
      <p:ext uri="{BB962C8B-B14F-4D97-AF65-F5344CB8AC3E}">
        <p14:creationId xmlns:p14="http://schemas.microsoft.com/office/powerpoint/2010/main" val="64622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some general consistency</a:t>
            </a:r>
            <a:r>
              <a:rPr lang="en-US" baseline="0" dirty="0"/>
              <a:t> between the self reported modeled estimates with the state smoke free laws. The areas where there are no state laws have lower self-reported smoke-free work policy coverage. </a:t>
            </a:r>
            <a:endParaRPr lang="en-US" dirty="0"/>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21</a:t>
            </a:fld>
            <a:endParaRPr lang="en-US"/>
          </a:p>
        </p:txBody>
      </p:sp>
    </p:spTree>
    <p:extLst>
      <p:ext uri="{BB962C8B-B14F-4D97-AF65-F5344CB8AC3E}">
        <p14:creationId xmlns:p14="http://schemas.microsoft.com/office/powerpoint/2010/main" val="1506844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23</a:t>
            </a:fld>
            <a:endParaRPr lang="en-US"/>
          </a:p>
        </p:txBody>
      </p:sp>
    </p:spTree>
    <p:extLst>
      <p:ext uri="{BB962C8B-B14F-4D97-AF65-F5344CB8AC3E}">
        <p14:creationId xmlns:p14="http://schemas.microsoft.com/office/powerpoint/2010/main" val="217644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24</a:t>
            </a:fld>
            <a:endParaRPr lang="en-US"/>
          </a:p>
        </p:txBody>
      </p:sp>
    </p:spTree>
    <p:extLst>
      <p:ext uri="{BB962C8B-B14F-4D97-AF65-F5344CB8AC3E}">
        <p14:creationId xmlns:p14="http://schemas.microsoft.com/office/powerpoint/2010/main" val="3768486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25</a:t>
            </a:fld>
            <a:endParaRPr lang="en-US"/>
          </a:p>
        </p:txBody>
      </p:sp>
    </p:spTree>
    <p:extLst>
      <p:ext uri="{BB962C8B-B14F-4D97-AF65-F5344CB8AC3E}">
        <p14:creationId xmlns:p14="http://schemas.microsoft.com/office/powerpoint/2010/main" val="961458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County</a:t>
            </a:r>
            <a:r>
              <a:rPr lang="en-US" baseline="0" dirty="0"/>
              <a:t> level estimates for current and ever smoking prevalence obtained from another project, combining NHIS and BRFSS, are released at the same SAE website under the topic of Cancer risk factors and Screening Behaviors. To avoid overlap, estimates from this TUS-CPS project for current and ever smoking are not currently released at the same website. But they are available upon request.</a:t>
            </a:r>
            <a:endParaRPr lang="en-US" dirty="0"/>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26</a:t>
            </a:fld>
            <a:endParaRPr lang="en-US"/>
          </a:p>
        </p:txBody>
      </p:sp>
    </p:spTree>
    <p:extLst>
      <p:ext uri="{BB962C8B-B14F-4D97-AF65-F5344CB8AC3E}">
        <p14:creationId xmlns:p14="http://schemas.microsoft.com/office/powerpoint/2010/main" val="2283616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27</a:t>
            </a:fld>
            <a:endParaRPr lang="en-US"/>
          </a:p>
        </p:txBody>
      </p:sp>
    </p:spTree>
    <p:extLst>
      <p:ext uri="{BB962C8B-B14F-4D97-AF65-F5344CB8AC3E}">
        <p14:creationId xmlns:p14="http://schemas.microsoft.com/office/powerpoint/2010/main" val="334759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a:t>
            </a:fld>
            <a:endParaRPr lang="en-US"/>
          </a:p>
        </p:txBody>
      </p:sp>
    </p:spTree>
    <p:extLst>
      <p:ext uri="{BB962C8B-B14F-4D97-AF65-F5344CB8AC3E}">
        <p14:creationId xmlns:p14="http://schemas.microsoft.com/office/powerpoint/2010/main" val="402311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3</a:t>
            </a:fld>
            <a:endParaRPr lang="en-US"/>
          </a:p>
        </p:txBody>
      </p:sp>
    </p:spTree>
    <p:extLst>
      <p:ext uri="{BB962C8B-B14F-4D97-AF65-F5344CB8AC3E}">
        <p14:creationId xmlns:p14="http://schemas.microsoft.com/office/powerpoint/2010/main" val="69435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The key idea of model-based small area technique is to borrow strength from relevant sources (for example, Census or Administrative records) and other areas with similar characteristics to increase the precision of small area estimates. Choosing a good model is the key because the inferences mainly rely on the assumed model. One also needs a good statistical methodology to make inferences.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Mixed models have been popularly used in the small area estimation because of its flexibility in combining information from different sources and taking account of different sources of error.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For</a:t>
            </a:r>
            <a:r>
              <a:rPr lang="en-US" sz="1200" kern="1200" baseline="0" dirty="0">
                <a:solidFill>
                  <a:schemeClr val="tx1"/>
                </a:solidFill>
                <a:effectLst/>
                <a:latin typeface="Times New Roman" pitchFamily="18" charset="0"/>
                <a:ea typeface="+mn-ea"/>
                <a:cs typeface="+mn-cs"/>
              </a:rPr>
              <a:t> example, a commonly used well-known mixed model is the Fay-Herriot model which consists two levels of models: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effectLst/>
                <a:latin typeface="Times New Roman" pitchFamily="18" charset="0"/>
                <a:ea typeface="+mn-ea"/>
                <a:cs typeface="+mn-cs"/>
              </a:rPr>
              <a:t>The sampling model and the linking model.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4</a:t>
            </a:fld>
            <a:endParaRPr lang="en-US"/>
          </a:p>
        </p:txBody>
      </p:sp>
    </p:spTree>
    <p:extLst>
      <p:ext uri="{BB962C8B-B14F-4D97-AF65-F5344CB8AC3E}">
        <p14:creationId xmlns:p14="http://schemas.microsoft.com/office/powerpoint/2010/main" val="260141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In theory, the final estimates are combinations of the direct estimates and synthetic estimates. The sliding scale between the direct and synthetic estimates usually depends on the sample size.</a:t>
            </a:r>
          </a:p>
          <a:p>
            <a:endParaRPr lang="en-US" dirty="0"/>
          </a:p>
          <a:p>
            <a:pPr marL="803275" indent="-457200">
              <a:buFont typeface="Arial" panose="020B0604020202020204" pitchFamily="34" charset="0"/>
              <a:buChar char="–"/>
              <a:defRPr/>
            </a:pPr>
            <a:r>
              <a:rPr lang="en-US" dirty="0">
                <a:cs typeface="Arial" pitchFamily="34" charset="0"/>
              </a:rPr>
              <a:t>When there is sufficient survey data for a small area: the combined estimates depend largely on the direct estimates computed that area.</a:t>
            </a:r>
          </a:p>
          <a:p>
            <a:pPr marL="803275" indent="-457200">
              <a:buFont typeface="Arial" panose="020B0604020202020204" pitchFamily="34" charset="0"/>
              <a:buChar char="–"/>
              <a:defRPr/>
            </a:pPr>
            <a:r>
              <a:rPr lang="en-US" dirty="0">
                <a:cs typeface="Arial" pitchFamily="34" charset="0"/>
              </a:rPr>
              <a:t>When there are little or no local data available for a small area: the combined estimates increasingly depend on the assumed model to produce estimates for areas with similar characteristics.</a:t>
            </a:r>
          </a:p>
          <a:p>
            <a:endParaRPr lang="en-US" dirty="0"/>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5</a:t>
            </a:fld>
            <a:endParaRPr lang="en-US"/>
          </a:p>
        </p:txBody>
      </p:sp>
    </p:spTree>
    <p:extLst>
      <p:ext uri="{BB962C8B-B14F-4D97-AF65-F5344CB8AC3E}">
        <p14:creationId xmlns:p14="http://schemas.microsoft.com/office/powerpoint/2010/main" val="297905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51"/>
            <a:r>
              <a:rPr lang="en-US" dirty="0"/>
              <a:t>The denominator for the smoking cessation variable includes recent former smokers who quit less than 365 days ago and those current every day or someday smokers.</a:t>
            </a:r>
          </a:p>
          <a:p>
            <a:endParaRPr lang="en-US" dirty="0"/>
          </a:p>
        </p:txBody>
      </p:sp>
      <p:sp>
        <p:nvSpPr>
          <p:cNvPr id="4" name="Slide Number Placeholder 3"/>
          <p:cNvSpPr>
            <a:spLocks noGrp="1"/>
          </p:cNvSpPr>
          <p:nvPr>
            <p:ph type="sldNum" sz="quarter" idx="10"/>
          </p:nvPr>
        </p:nvSpPr>
        <p:spPr/>
        <p:txBody>
          <a:bodyPr/>
          <a:lstStyle/>
          <a:p>
            <a:fld id="{68EA3BC5-50B9-46A1-B03C-A6514E9C8F98}" type="slidenum">
              <a:rPr lang="en-US" smtClean="0"/>
              <a:pPr/>
              <a:t>7</a:t>
            </a:fld>
            <a:endParaRPr lang="en-US"/>
          </a:p>
        </p:txBody>
      </p:sp>
    </p:spTree>
    <p:extLst>
      <p:ext uri="{BB962C8B-B14F-4D97-AF65-F5344CB8AC3E}">
        <p14:creationId xmlns:p14="http://schemas.microsoft.com/office/powerpoint/2010/main" val="3286923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E3AEE2-65F6-46CF-8678-141E38C37597}" type="slidenum">
              <a:rPr lang="en-US"/>
              <a:pPr/>
              <a:t>8</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002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98E80-DE76-41F2-8FAD-23546A969145}" type="slidenum">
              <a:rPr lang="en-US"/>
              <a:pPr/>
              <a:t>9</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6895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10</a:t>
            </a:fld>
            <a:endParaRPr lang="en-US"/>
          </a:p>
        </p:txBody>
      </p:sp>
    </p:spTree>
    <p:extLst>
      <p:ext uri="{BB962C8B-B14F-4D97-AF65-F5344CB8AC3E}">
        <p14:creationId xmlns:p14="http://schemas.microsoft.com/office/powerpoint/2010/main" val="2408280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4.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3.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47675" y="1738313"/>
            <a:ext cx="8204200" cy="457200"/>
          </a:xfrm>
          <a:prstGeom prst="rect">
            <a:avLst/>
          </a:prstGeom>
          <a:noFill/>
          <a:ln w="9525">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defRPr/>
            </a:pPr>
            <a:endParaRPr lang="en-US"/>
          </a:p>
        </p:txBody>
      </p:sp>
      <p:graphicFrame>
        <p:nvGraphicFramePr>
          <p:cNvPr id="5" name="Object 2"/>
          <p:cNvGraphicFramePr>
            <a:graphicFrameLocks noChangeAspect="1"/>
          </p:cNvGraphicFramePr>
          <p:nvPr userDrawn="1"/>
        </p:nvGraphicFramePr>
        <p:xfrm>
          <a:off x="0" y="0"/>
          <a:ext cx="1285875" cy="6858000"/>
        </p:xfrm>
        <a:graphic>
          <a:graphicData uri="http://schemas.openxmlformats.org/presentationml/2006/ole">
            <mc:AlternateContent xmlns:mc="http://schemas.openxmlformats.org/markup-compatibility/2006">
              <mc:Choice xmlns:v="urn:schemas-microsoft-com:vml" Requires="v">
                <p:oleObj spid="_x0000_s112798" name="Image" r:id="rId3" imgW="2679365" imgH="14298413" progId="Photoshop.Image.9">
                  <p:embed/>
                </p:oleObj>
              </mc:Choice>
              <mc:Fallback>
                <p:oleObj name="Image" r:id="rId3" imgW="2679365" imgH="14298413" progId="Photoshop.Image.9">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858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7" name="Rectangle 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6" name="Footer Placeholder 1"/>
          <p:cNvSpPr>
            <a:spLocks noGrp="1"/>
          </p:cNvSpPr>
          <p:nvPr>
            <p:ph type="ftr" sz="quarter" idx="10"/>
          </p:nvPr>
        </p:nvSpPr>
        <p:spPr/>
        <p:txBody>
          <a:bodyPr/>
          <a:lstStyle>
            <a:lvl1pPr>
              <a:defRPr/>
            </a:lvl1pPr>
          </a:lstStyle>
          <a:p>
            <a:pPr>
              <a:defRPr/>
            </a:pPr>
            <a:endParaRPr lang="en-US"/>
          </a:p>
        </p:txBody>
      </p:sp>
      <p:sp>
        <p:nvSpPr>
          <p:cNvPr id="8" name="Slide Number Placeholder 2"/>
          <p:cNvSpPr>
            <a:spLocks noGrp="1"/>
          </p:cNvSpPr>
          <p:nvPr>
            <p:ph type="sldNum" sz="quarter" idx="11"/>
          </p:nvPr>
        </p:nvSpPr>
        <p:spPr/>
        <p:txBody>
          <a:bodyPr/>
          <a:lstStyle>
            <a:lvl1pPr>
              <a:defRPr/>
            </a:lvl1pPr>
          </a:lstStyle>
          <a:p>
            <a:pPr>
              <a:defRPr/>
            </a:pPr>
            <a:fld id="{4A51791A-3054-40CD-B069-C0D8CB6FE159}" type="slidenum">
              <a:rPr lang="en-US"/>
              <a:pPr>
                <a:defRPr/>
              </a:pPr>
              <a:t>‹#›</a:t>
            </a:fld>
            <a:endParaRPr lang="en-US"/>
          </a:p>
        </p:txBody>
      </p:sp>
    </p:spTree>
    <p:extLst>
      <p:ext uri="{BB962C8B-B14F-4D97-AF65-F5344CB8AC3E}">
        <p14:creationId xmlns:p14="http://schemas.microsoft.com/office/powerpoint/2010/main" val="43167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FFF57314-D5EC-4099-B042-E8BD5E7654DE}" type="slidenum">
              <a:rPr lang="en-US"/>
              <a:pPr>
                <a:defRPr/>
              </a:pPr>
              <a:t>‹#›</a:t>
            </a:fld>
            <a:endParaRPr lang="en-US"/>
          </a:p>
        </p:txBody>
      </p:sp>
    </p:spTree>
    <p:extLst>
      <p:ext uri="{BB962C8B-B14F-4D97-AF65-F5344CB8AC3E}">
        <p14:creationId xmlns:p14="http://schemas.microsoft.com/office/powerpoint/2010/main" val="284637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2563" y="50800"/>
            <a:ext cx="2154237" cy="6075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 y="50800"/>
            <a:ext cx="6310313" cy="6075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08BBA9DA-FD9E-4987-90A0-DA476FF1828C}" type="slidenum">
              <a:rPr lang="en-US"/>
              <a:pPr>
                <a:defRPr/>
              </a:pPr>
              <a:t>‹#›</a:t>
            </a:fld>
            <a:endParaRPr lang="en-US"/>
          </a:p>
        </p:txBody>
      </p:sp>
    </p:spTree>
    <p:extLst>
      <p:ext uri="{BB962C8B-B14F-4D97-AF65-F5344CB8AC3E}">
        <p14:creationId xmlns:p14="http://schemas.microsoft.com/office/powerpoint/2010/main" val="1099603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9850" y="50800"/>
            <a:ext cx="7061200" cy="839788"/>
          </a:xfrm>
        </p:spPr>
        <p:txBody>
          <a:bodyPr/>
          <a:lstStyle/>
          <a:p>
            <a:r>
              <a:rPr lang="en-US"/>
              <a:t>Click to edit Master title style</a:t>
            </a:r>
          </a:p>
        </p:txBody>
      </p:sp>
      <p:sp>
        <p:nvSpPr>
          <p:cNvPr id="3" name="Table Placeholder 2"/>
          <p:cNvSpPr>
            <a:spLocks noGrp="1"/>
          </p:cNvSpPr>
          <p:nvPr>
            <p:ph type="tbl" idx="1"/>
          </p:nvPr>
        </p:nvSpPr>
        <p:spPr>
          <a:xfrm>
            <a:off x="457200" y="1346200"/>
            <a:ext cx="8229600" cy="4779963"/>
          </a:xfrm>
        </p:spPr>
        <p:txBody>
          <a:bodyPr/>
          <a:lstStyle/>
          <a:p>
            <a:pPr lvl="0"/>
            <a:endParaRPr lang="en-US" noProof="0"/>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8EA580A7-8758-4FBF-87A5-E2D1310A2914}" type="slidenum">
              <a:rPr lang="en-US"/>
              <a:pPr>
                <a:defRPr/>
              </a:pPr>
              <a:t>‹#›</a:t>
            </a:fld>
            <a:endParaRPr lang="en-US"/>
          </a:p>
        </p:txBody>
      </p:sp>
    </p:spTree>
    <p:extLst>
      <p:ext uri="{BB962C8B-B14F-4D97-AF65-F5344CB8AC3E}">
        <p14:creationId xmlns:p14="http://schemas.microsoft.com/office/powerpoint/2010/main" val="2445976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9850" y="50800"/>
            <a:ext cx="7061200" cy="839788"/>
          </a:xfrm>
        </p:spPr>
        <p:txBody>
          <a:bodyPr/>
          <a:lstStyle/>
          <a:p>
            <a:r>
              <a:rPr lang="en-US"/>
              <a:t>Click to edit Master title style</a:t>
            </a:r>
          </a:p>
        </p:txBody>
      </p:sp>
      <p:sp>
        <p:nvSpPr>
          <p:cNvPr id="3" name="Chart Placeholder 2"/>
          <p:cNvSpPr>
            <a:spLocks noGrp="1"/>
          </p:cNvSpPr>
          <p:nvPr>
            <p:ph type="chart" idx="1"/>
          </p:nvPr>
        </p:nvSpPr>
        <p:spPr>
          <a:xfrm>
            <a:off x="457200" y="1346200"/>
            <a:ext cx="8229600" cy="4779963"/>
          </a:xfrm>
        </p:spPr>
        <p:txBody>
          <a:bodyPr/>
          <a:lstStyle/>
          <a:p>
            <a:pPr lvl="0"/>
            <a:endParaRPr lang="en-US" noProof="0"/>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C837EDA0-1C9F-482C-87D5-68CD5B8E2F61}" type="slidenum">
              <a:rPr lang="en-US"/>
              <a:pPr>
                <a:defRPr/>
              </a:pPr>
              <a:t>‹#›</a:t>
            </a:fld>
            <a:endParaRPr lang="en-US"/>
          </a:p>
        </p:txBody>
      </p:sp>
    </p:spTree>
    <p:extLst>
      <p:ext uri="{BB962C8B-B14F-4D97-AF65-F5344CB8AC3E}">
        <p14:creationId xmlns:p14="http://schemas.microsoft.com/office/powerpoint/2010/main" val="3595377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9850" y="50800"/>
            <a:ext cx="7061200" cy="839788"/>
          </a:xfrm>
        </p:spPr>
        <p:txBody>
          <a:bodyPr/>
          <a:lstStyle/>
          <a:p>
            <a:r>
              <a:rPr lang="en-US"/>
              <a:t>Click to edit Master title style</a:t>
            </a:r>
          </a:p>
        </p:txBody>
      </p:sp>
      <p:sp>
        <p:nvSpPr>
          <p:cNvPr id="3" name="Content Placeholder 2"/>
          <p:cNvSpPr>
            <a:spLocks noGrp="1"/>
          </p:cNvSpPr>
          <p:nvPr>
            <p:ph sz="quarter" idx="1"/>
          </p:nvPr>
        </p:nvSpPr>
        <p:spPr>
          <a:xfrm>
            <a:off x="457200" y="1346200"/>
            <a:ext cx="4038600" cy="2312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46200"/>
            <a:ext cx="4038600" cy="2312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811588"/>
            <a:ext cx="4038600" cy="231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811588"/>
            <a:ext cx="4038600" cy="231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
          <p:cNvSpPr>
            <a:spLocks noGrp="1"/>
          </p:cNvSpPr>
          <p:nvPr>
            <p:ph type="ftr" sz="quarter" idx="10"/>
          </p:nvPr>
        </p:nvSpPr>
        <p:spPr/>
        <p:txBody>
          <a:bodyPr/>
          <a:lstStyle>
            <a:lvl1pPr>
              <a:defRPr/>
            </a:lvl1pPr>
          </a:lstStyle>
          <a:p>
            <a:pPr>
              <a:defRPr/>
            </a:pPr>
            <a:endParaRPr lang="en-US"/>
          </a:p>
        </p:txBody>
      </p:sp>
      <p:sp>
        <p:nvSpPr>
          <p:cNvPr id="8" name="Slide Number Placeholder 2"/>
          <p:cNvSpPr>
            <a:spLocks noGrp="1"/>
          </p:cNvSpPr>
          <p:nvPr>
            <p:ph type="sldNum" sz="quarter" idx="11"/>
          </p:nvPr>
        </p:nvSpPr>
        <p:spPr/>
        <p:txBody>
          <a:bodyPr/>
          <a:lstStyle>
            <a:lvl1pPr>
              <a:defRPr/>
            </a:lvl1pPr>
          </a:lstStyle>
          <a:p>
            <a:pPr>
              <a:defRPr/>
            </a:pPr>
            <a:fld id="{BD850B1C-24A5-46B7-9B2C-80CF74F11919}" type="slidenum">
              <a:rPr lang="en-US"/>
              <a:pPr>
                <a:defRPr/>
              </a:pPr>
              <a:t>‹#›</a:t>
            </a:fld>
            <a:endParaRPr lang="en-US"/>
          </a:p>
        </p:txBody>
      </p:sp>
    </p:spTree>
    <p:extLst>
      <p:ext uri="{BB962C8B-B14F-4D97-AF65-F5344CB8AC3E}">
        <p14:creationId xmlns:p14="http://schemas.microsoft.com/office/powerpoint/2010/main" val="3774487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 y="50800"/>
            <a:ext cx="7061200" cy="839788"/>
          </a:xfrm>
        </p:spPr>
        <p:txBody>
          <a:bodyPr/>
          <a:lstStyle/>
          <a:p>
            <a:r>
              <a:rPr lang="en-US"/>
              <a:t>Click to edit Master title style</a:t>
            </a:r>
          </a:p>
        </p:txBody>
      </p:sp>
      <p:sp>
        <p:nvSpPr>
          <p:cNvPr id="3" name="Text Placeholder 2"/>
          <p:cNvSpPr>
            <a:spLocks noGrp="1"/>
          </p:cNvSpPr>
          <p:nvPr>
            <p:ph type="body" sz="half" idx="1"/>
          </p:nvPr>
        </p:nvSpPr>
        <p:spPr>
          <a:xfrm>
            <a:off x="457200" y="1346200"/>
            <a:ext cx="4038600" cy="477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46200"/>
            <a:ext cx="4038600" cy="477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C84DFE10-8397-4008-8CF7-2EFFA686F339}" type="slidenum">
              <a:rPr lang="en-US"/>
              <a:pPr>
                <a:defRPr/>
              </a:pPr>
              <a:t>‹#›</a:t>
            </a:fld>
            <a:endParaRPr lang="en-US"/>
          </a:p>
        </p:txBody>
      </p:sp>
    </p:spTree>
    <p:extLst>
      <p:ext uri="{BB962C8B-B14F-4D97-AF65-F5344CB8AC3E}">
        <p14:creationId xmlns:p14="http://schemas.microsoft.com/office/powerpoint/2010/main" val="4169491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 y="50800"/>
            <a:ext cx="7061200" cy="839788"/>
          </a:xfrm>
        </p:spPr>
        <p:txBody>
          <a:bodyPr/>
          <a:lstStyle/>
          <a:p>
            <a:r>
              <a:rPr lang="en-US"/>
              <a:t>Click to edit Master title style</a:t>
            </a:r>
          </a:p>
        </p:txBody>
      </p:sp>
      <p:sp>
        <p:nvSpPr>
          <p:cNvPr id="3" name="Text Placeholder 2"/>
          <p:cNvSpPr>
            <a:spLocks noGrp="1"/>
          </p:cNvSpPr>
          <p:nvPr>
            <p:ph type="body" sz="half" idx="1"/>
          </p:nvPr>
        </p:nvSpPr>
        <p:spPr>
          <a:xfrm>
            <a:off x="457200" y="1346200"/>
            <a:ext cx="4038600" cy="477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46200"/>
            <a:ext cx="4038600" cy="2312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11588"/>
            <a:ext cx="4038600" cy="231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1"/>
          <p:cNvSpPr>
            <a:spLocks noGrp="1"/>
          </p:cNvSpPr>
          <p:nvPr>
            <p:ph type="ftr" sz="quarter" idx="10"/>
          </p:nvPr>
        </p:nvSpPr>
        <p:spPr/>
        <p:txBody>
          <a:bodyPr/>
          <a:lstStyle>
            <a:lvl1pPr>
              <a:defRPr/>
            </a:lvl1pPr>
          </a:lstStyle>
          <a:p>
            <a:pPr>
              <a:defRPr/>
            </a:pPr>
            <a:endParaRPr lang="en-US"/>
          </a:p>
        </p:txBody>
      </p:sp>
      <p:sp>
        <p:nvSpPr>
          <p:cNvPr id="7" name="Slide Number Placeholder 2"/>
          <p:cNvSpPr>
            <a:spLocks noGrp="1"/>
          </p:cNvSpPr>
          <p:nvPr>
            <p:ph type="sldNum" sz="quarter" idx="11"/>
          </p:nvPr>
        </p:nvSpPr>
        <p:spPr/>
        <p:txBody>
          <a:bodyPr/>
          <a:lstStyle>
            <a:lvl1pPr>
              <a:defRPr/>
            </a:lvl1pPr>
          </a:lstStyle>
          <a:p>
            <a:pPr>
              <a:defRPr/>
            </a:pPr>
            <a:fld id="{CA221266-1C9F-4189-910D-EB528D898B18}" type="slidenum">
              <a:rPr lang="en-US"/>
              <a:pPr>
                <a:defRPr/>
              </a:pPr>
              <a:t>‹#›</a:t>
            </a:fld>
            <a:endParaRPr lang="en-US"/>
          </a:p>
        </p:txBody>
      </p:sp>
    </p:spTree>
    <p:extLst>
      <p:ext uri="{BB962C8B-B14F-4D97-AF65-F5344CB8AC3E}">
        <p14:creationId xmlns:p14="http://schemas.microsoft.com/office/powerpoint/2010/main" val="2887995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 y="50800"/>
            <a:ext cx="7061200" cy="839788"/>
          </a:xfrm>
        </p:spPr>
        <p:txBody>
          <a:bodyPr/>
          <a:lstStyle/>
          <a:p>
            <a:r>
              <a:rPr lang="en-US"/>
              <a:t>Click to edit Master title style</a:t>
            </a:r>
          </a:p>
        </p:txBody>
      </p:sp>
      <p:sp>
        <p:nvSpPr>
          <p:cNvPr id="3" name="Content Placeholder 2"/>
          <p:cNvSpPr>
            <a:spLocks noGrp="1"/>
          </p:cNvSpPr>
          <p:nvPr>
            <p:ph sz="half" idx="1"/>
          </p:nvPr>
        </p:nvSpPr>
        <p:spPr>
          <a:xfrm>
            <a:off x="457200" y="1346200"/>
            <a:ext cx="4038600" cy="477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46200"/>
            <a:ext cx="4038600" cy="2312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11588"/>
            <a:ext cx="4038600" cy="231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1"/>
          <p:cNvSpPr>
            <a:spLocks noGrp="1"/>
          </p:cNvSpPr>
          <p:nvPr>
            <p:ph type="ftr" sz="quarter" idx="10"/>
          </p:nvPr>
        </p:nvSpPr>
        <p:spPr/>
        <p:txBody>
          <a:bodyPr/>
          <a:lstStyle>
            <a:lvl1pPr>
              <a:defRPr/>
            </a:lvl1pPr>
          </a:lstStyle>
          <a:p>
            <a:pPr>
              <a:defRPr/>
            </a:pPr>
            <a:endParaRPr lang="en-US"/>
          </a:p>
        </p:txBody>
      </p:sp>
      <p:sp>
        <p:nvSpPr>
          <p:cNvPr id="7" name="Slide Number Placeholder 2"/>
          <p:cNvSpPr>
            <a:spLocks noGrp="1"/>
          </p:cNvSpPr>
          <p:nvPr>
            <p:ph type="sldNum" sz="quarter" idx="11"/>
          </p:nvPr>
        </p:nvSpPr>
        <p:spPr/>
        <p:txBody>
          <a:bodyPr/>
          <a:lstStyle>
            <a:lvl1pPr>
              <a:defRPr/>
            </a:lvl1pPr>
          </a:lstStyle>
          <a:p>
            <a:pPr>
              <a:defRPr/>
            </a:pPr>
            <a:fld id="{284A6614-B7F8-472A-A2AB-54C728DE2527}" type="slidenum">
              <a:rPr lang="en-US"/>
              <a:pPr>
                <a:defRPr/>
              </a:pPr>
              <a:t>‹#›</a:t>
            </a:fld>
            <a:endParaRPr lang="en-US"/>
          </a:p>
        </p:txBody>
      </p:sp>
    </p:spTree>
    <p:extLst>
      <p:ext uri="{BB962C8B-B14F-4D97-AF65-F5344CB8AC3E}">
        <p14:creationId xmlns:p14="http://schemas.microsoft.com/office/powerpoint/2010/main" val="3408725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600200" y="114300"/>
            <a:ext cx="7315200" cy="1143000"/>
          </a:xfrm>
          <a:prstGeom prst="rect">
            <a:avLst/>
          </a:prstGeom>
          <a:noFill/>
          <a:ln w="9525">
            <a:noFill/>
            <a:miter lim="800000"/>
            <a:headEnd/>
            <a:tailEnd/>
          </a:ln>
          <a:effectLst/>
        </p:spPr>
        <p:txBody>
          <a:bodyPr/>
          <a:lstStyle>
            <a:lvl1pPr>
              <a:defRPr>
                <a:solidFill>
                  <a:srgbClr val="FFFFFF"/>
                </a:solidFill>
              </a:defRPr>
            </a:lvl1pPr>
          </a:lstStyle>
          <a:p>
            <a:pPr lvl="0"/>
            <a:r>
              <a:rPr lang="en-US" dirty="0"/>
              <a:t>Click to edit Master title style</a:t>
            </a:r>
          </a:p>
        </p:txBody>
      </p:sp>
      <p:sp>
        <p:nvSpPr>
          <p:cNvPr id="6" name="Rectangle 3"/>
          <p:cNvSpPr>
            <a:spLocks noGrp="1" noChangeArrowheads="1"/>
          </p:cNvSpPr>
          <p:nvPr>
            <p:ph idx="1"/>
          </p:nvPr>
        </p:nvSpPr>
        <p:spPr bwMode="auto">
          <a:xfrm>
            <a:off x="1600200" y="1600200"/>
            <a:ext cx="7315200" cy="4943475"/>
          </a:xfrm>
          <a:prstGeom prst="rect">
            <a:avLst/>
          </a:prstGeom>
          <a:noFill/>
          <a:ln w="9525">
            <a:noFill/>
            <a:miter lim="800000"/>
            <a:headEnd/>
            <a:tailEnd/>
          </a:ln>
          <a:effectLst/>
        </p:spPr>
        <p:txBody>
          <a:bodyPr/>
          <a:lstStyle>
            <a:lvl1pPr marL="346075" indent="-346075">
              <a:buClr>
                <a:srgbClr val="D40138"/>
              </a:buClr>
              <a:buFont typeface="Arial"/>
              <a:buChar char="•"/>
              <a:defRPr sz="2600" b="0">
                <a:solidFill>
                  <a:schemeClr val="tx1"/>
                </a:solidFill>
              </a:defRPr>
            </a:lvl1pPr>
            <a:lvl2pPr marL="742950" indent="-285750">
              <a:spcBef>
                <a:spcPts val="600"/>
              </a:spcBef>
              <a:buFont typeface="Lucida Grande"/>
              <a:buChar char="-"/>
              <a:defRPr sz="2400" b="0"/>
            </a:lvl2pPr>
            <a:lvl3pPr marL="1143000" indent="-228600">
              <a:spcBef>
                <a:spcPts val="600"/>
              </a:spcBef>
              <a:buFont typeface="Arial"/>
              <a:buChar char="•"/>
              <a:defRPr sz="2000" b="0"/>
            </a:lvl3pPr>
            <a:lvl4pPr marL="1600200" indent="-228600">
              <a:spcBef>
                <a:spcPts val="600"/>
              </a:spcBef>
              <a:buFont typeface="Lucida Grande"/>
              <a:buChar char="−"/>
              <a:defRPr sz="1800" b="0"/>
            </a:lvl4pPr>
            <a:lvl5pPr marL="2057400" indent="-228600">
              <a:spcBef>
                <a:spcPts val="600"/>
              </a:spcBef>
              <a:buFont typeface="Arial"/>
              <a:buChar char="•"/>
              <a:defRPr sz="1800" b="0"/>
            </a:lvl5pPr>
          </a:lstStyle>
          <a:p>
            <a:pPr lvl="0"/>
            <a:endParaRPr lang="en-US" noProof="0" dirty="0"/>
          </a:p>
        </p:txBody>
      </p:sp>
    </p:spTree>
    <p:extLst>
      <p:ext uri="{BB962C8B-B14F-4D97-AF65-F5344CB8AC3E}">
        <p14:creationId xmlns:p14="http://schemas.microsoft.com/office/powerpoint/2010/main" val="2754392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descr="Stationery"/>
          <p:cNvSpPr>
            <a:spLocks noChangeArrowheads="1"/>
          </p:cNvSpPr>
          <p:nvPr userDrawn="1"/>
        </p:nvSpPr>
        <p:spPr bwMode="auto">
          <a:xfrm>
            <a:off x="457200" y="0"/>
            <a:ext cx="8686800" cy="914400"/>
          </a:xfrm>
          <a:prstGeom prst="rect">
            <a:avLst/>
          </a:prstGeom>
          <a:blipFill dpi="0" rotWithShape="1">
            <a:blip r:embed="rId2"/>
            <a:srcRect/>
            <a:tile tx="0" ty="0" sx="100000" sy="100000" flip="none" algn="tl"/>
          </a:blipFill>
          <a:ln w="9525">
            <a:solidFill>
              <a:srgbClr val="E8D9BA"/>
            </a:solidFill>
            <a:miter lim="800000"/>
            <a:headEnd/>
            <a:tailEnd/>
          </a:ln>
          <a:effectLst>
            <a:outerShdw dist="52363" dir="6242175" algn="ctr" rotWithShape="0">
              <a:srgbClr val="808080"/>
            </a:outerShdw>
          </a:effectLst>
        </p:spPr>
        <p:txBody>
          <a:bodyPr wrap="none" anchor="ctr"/>
          <a:lstStyle/>
          <a:p>
            <a:endParaRPr lang="en-US" sz="2800" b="1" i="1">
              <a:solidFill>
                <a:srgbClr val="990033"/>
              </a:solidFill>
              <a:latin typeface="Arial Narrow" pitchFamily="34" charset="0"/>
            </a:endParaRPr>
          </a:p>
        </p:txBody>
      </p:sp>
      <p:sp>
        <p:nvSpPr>
          <p:cNvPr id="5" name="Rectangle 5"/>
          <p:cNvSpPr>
            <a:spLocks noChangeArrowheads="1"/>
          </p:cNvSpPr>
          <p:nvPr userDrawn="1"/>
        </p:nvSpPr>
        <p:spPr bwMode="auto">
          <a:xfrm>
            <a:off x="0" y="0"/>
            <a:ext cx="1333500" cy="6858000"/>
          </a:xfrm>
          <a:prstGeom prst="rect">
            <a:avLst/>
          </a:prstGeom>
          <a:solidFill>
            <a:srgbClr val="D1003C"/>
          </a:solidFill>
          <a:ln w="9525">
            <a:solidFill>
              <a:srgbClr val="D1003C"/>
            </a:solidFill>
            <a:miter lim="800000"/>
            <a:headEnd/>
            <a:tailEnd/>
          </a:ln>
          <a:effectLst>
            <a:outerShdw dist="52363" dir="20757825" algn="ctr" rotWithShape="0">
              <a:schemeClr val="bg2"/>
            </a:outerShdw>
          </a:effectLst>
        </p:spPr>
        <p:txBody>
          <a:bodyPr wrap="none" anchor="ctr"/>
          <a:lstStyle/>
          <a:p>
            <a:endParaRPr lang="en-US">
              <a:latin typeface="Times" pitchFamily="18" charset="0"/>
            </a:endParaRPr>
          </a:p>
        </p:txBody>
      </p:sp>
      <p:sp>
        <p:nvSpPr>
          <p:cNvPr id="6" name="Text Box 6"/>
          <p:cNvSpPr txBox="1">
            <a:spLocks noChangeArrowheads="1"/>
          </p:cNvSpPr>
          <p:nvPr userDrawn="1"/>
        </p:nvSpPr>
        <p:spPr bwMode="auto">
          <a:xfrm rot="10800000">
            <a:off x="617538" y="252413"/>
            <a:ext cx="611187"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defRPr/>
            </a:pPr>
            <a:r>
              <a:rPr lang="en-US" sz="2800">
                <a:solidFill>
                  <a:srgbClr val="FFFFFF"/>
                </a:solidFill>
                <a:latin typeface="Arial Narrow" pitchFamily="34" charset="0"/>
              </a:rPr>
              <a:t>National Cancer Institute</a:t>
            </a:r>
          </a:p>
        </p:txBody>
      </p:sp>
      <p:sp>
        <p:nvSpPr>
          <p:cNvPr id="7" name="Text Box 7"/>
          <p:cNvSpPr txBox="1">
            <a:spLocks noChangeArrowheads="1"/>
          </p:cNvSpPr>
          <p:nvPr userDrawn="1"/>
        </p:nvSpPr>
        <p:spPr bwMode="auto">
          <a:xfrm>
            <a:off x="85725" y="5754688"/>
            <a:ext cx="131286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defRPr/>
            </a:pPr>
            <a:r>
              <a:rPr lang="en-US" sz="1000" b="1">
                <a:solidFill>
                  <a:srgbClr val="FFFFFF"/>
                </a:solidFill>
                <a:latin typeface="Arial Narrow" pitchFamily="34" charset="0"/>
              </a:rPr>
              <a:t>U.S. DEPARTMENT </a:t>
            </a:r>
          </a:p>
          <a:p>
            <a:pPr algn="l">
              <a:defRPr/>
            </a:pPr>
            <a:r>
              <a:rPr lang="en-US" sz="1000" b="1">
                <a:solidFill>
                  <a:srgbClr val="FFFFFF"/>
                </a:solidFill>
                <a:latin typeface="Arial Narrow" pitchFamily="34" charset="0"/>
              </a:rPr>
              <a:t>OF HEALTH AND</a:t>
            </a:r>
          </a:p>
          <a:p>
            <a:pPr algn="l">
              <a:defRPr/>
            </a:pPr>
            <a:r>
              <a:rPr lang="en-US" sz="1000" b="1">
                <a:solidFill>
                  <a:srgbClr val="FFFFFF"/>
                </a:solidFill>
                <a:latin typeface="Arial Narrow" pitchFamily="34" charset="0"/>
              </a:rPr>
              <a:t>HUMAN SERVICES</a:t>
            </a:r>
          </a:p>
          <a:p>
            <a:pPr algn="l">
              <a:spcBef>
                <a:spcPct val="50000"/>
              </a:spcBef>
              <a:defRPr/>
            </a:pPr>
            <a:r>
              <a:rPr lang="en-US" sz="1000" b="1">
                <a:solidFill>
                  <a:srgbClr val="FFFFFF"/>
                </a:solidFill>
                <a:latin typeface="Arial Narrow" pitchFamily="34" charset="0"/>
              </a:rPr>
              <a:t>National Institutes</a:t>
            </a:r>
          </a:p>
          <a:p>
            <a:pPr algn="l">
              <a:defRPr/>
            </a:pPr>
            <a:r>
              <a:rPr lang="en-US" sz="1000" b="1">
                <a:solidFill>
                  <a:srgbClr val="FFFFFF"/>
                </a:solidFill>
                <a:latin typeface="Arial Narrow" pitchFamily="34" charset="0"/>
              </a:rPr>
              <a:t>Of Health</a:t>
            </a:r>
          </a:p>
        </p:txBody>
      </p:sp>
      <p:sp>
        <p:nvSpPr>
          <p:cNvPr id="37890" name="Rectangle 2"/>
          <p:cNvSpPr>
            <a:spLocks noGrp="1" noChangeArrowheads="1"/>
          </p:cNvSpPr>
          <p:nvPr>
            <p:ph type="ctrTitle" sz="quarter"/>
          </p:nvPr>
        </p:nvSpPr>
        <p:spPr>
          <a:xfrm>
            <a:off x="1033463" y="1905000"/>
            <a:ext cx="7772400" cy="1143000"/>
          </a:xfrm>
        </p:spPr>
        <p:txBody>
          <a:bodyPr/>
          <a:lstStyle>
            <a:lvl1pPr>
              <a:defRPr/>
            </a:lvl1pPr>
          </a:lstStyle>
          <a:p>
            <a:r>
              <a:rPr lang="en-US"/>
              <a:t>Click to edit Master title style</a:t>
            </a:r>
          </a:p>
        </p:txBody>
      </p:sp>
      <p:sp>
        <p:nvSpPr>
          <p:cNvPr id="37891" name="Rectangle 3"/>
          <p:cNvSpPr>
            <a:spLocks noGrp="1" noChangeArrowheads="1"/>
          </p:cNvSpPr>
          <p:nvPr>
            <p:ph type="subTitle" sz="quarter" idx="1"/>
          </p:nvPr>
        </p:nvSpPr>
        <p:spPr>
          <a:xfrm>
            <a:off x="2008188" y="3886200"/>
            <a:ext cx="5819775" cy="1752600"/>
          </a:xfrm>
        </p:spPr>
        <p:txBody>
          <a:bodyPr/>
          <a:lstStyle>
            <a:lvl1pPr marL="0" indent="0" algn="ctr">
              <a:buFont typeface="Wingdings" pitchFamily="2" charset="2"/>
              <a:buNone/>
              <a:defRPr/>
            </a:lvl1pPr>
          </a:lstStyle>
          <a:p>
            <a:r>
              <a:rPr lang="en-US"/>
              <a:t>Click to edit Master subtitle style</a:t>
            </a:r>
          </a:p>
        </p:txBody>
      </p:sp>
      <p:sp>
        <p:nvSpPr>
          <p:cNvPr id="8" name="Footer Placeholder 1"/>
          <p:cNvSpPr>
            <a:spLocks noGrp="1"/>
          </p:cNvSpPr>
          <p:nvPr>
            <p:ph type="ftr" sz="quarter" idx="10"/>
          </p:nvPr>
        </p:nvSpPr>
        <p:spPr/>
        <p:txBody>
          <a:bodyPr/>
          <a:lstStyle>
            <a:lvl1pPr>
              <a:defRPr/>
            </a:lvl1pPr>
          </a:lstStyle>
          <a:p>
            <a:pPr>
              <a:defRPr/>
            </a:pPr>
            <a:endParaRPr lang="en-US"/>
          </a:p>
        </p:txBody>
      </p:sp>
      <p:sp>
        <p:nvSpPr>
          <p:cNvPr id="9" name="Slide Number Placeholder 2"/>
          <p:cNvSpPr>
            <a:spLocks noGrp="1"/>
          </p:cNvSpPr>
          <p:nvPr>
            <p:ph type="sldNum" sz="quarter" idx="11"/>
          </p:nvPr>
        </p:nvSpPr>
        <p:spPr/>
        <p:txBody>
          <a:bodyPr/>
          <a:lstStyle>
            <a:lvl1pPr>
              <a:defRPr/>
            </a:lvl1pPr>
          </a:lstStyle>
          <a:p>
            <a:pPr>
              <a:defRPr/>
            </a:pPr>
            <a:fld id="{DFC6C9CB-79A1-4EE6-A977-8C5633F4BDE0}" type="slidenum">
              <a:rPr lang="en-US"/>
              <a:pPr>
                <a:defRPr/>
              </a:pPr>
              <a:t>‹#›</a:t>
            </a:fld>
            <a:endParaRPr lang="en-US"/>
          </a:p>
        </p:txBody>
      </p:sp>
    </p:spTree>
    <p:extLst>
      <p:ext uri="{BB962C8B-B14F-4D97-AF65-F5344CB8AC3E}">
        <p14:creationId xmlns:p14="http://schemas.microsoft.com/office/powerpoint/2010/main" val="257839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4DF715E0-B62C-45E2-9A1D-0B5A7FBD8031}" type="slidenum">
              <a:rPr lang="en-US"/>
              <a:pPr>
                <a:defRPr/>
              </a:pPr>
              <a:t>‹#›</a:t>
            </a:fld>
            <a:endParaRPr lang="en-US"/>
          </a:p>
        </p:txBody>
      </p:sp>
    </p:spTree>
    <p:extLst>
      <p:ext uri="{BB962C8B-B14F-4D97-AF65-F5344CB8AC3E}">
        <p14:creationId xmlns:p14="http://schemas.microsoft.com/office/powerpoint/2010/main" val="2503120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7" name="Freeform 10"/>
            <p:cNvSpPr>
              <a:spLocks/>
            </p:cNvSpPr>
            <p:nvPr/>
          </p:nvSpPr>
          <p:spPr bwMode="hidden">
            <a:xfrm>
              <a:off x="0" y="0"/>
              <a:ext cx="5758" cy="1776"/>
            </a:xfrm>
            <a:custGeom>
              <a:avLst/>
              <a:gdLst>
                <a:gd name="T0" fmla="*/ 0 w 5740"/>
                <a:gd name="T1" fmla="*/ 0 h 1906"/>
                <a:gd name="T2" fmla="*/ 0 w 5740"/>
                <a:gd name="T3" fmla="*/ 1248 h 1906"/>
                <a:gd name="T4" fmla="*/ 5848 w 5740"/>
                <a:gd name="T5" fmla="*/ 1248 h 1906"/>
                <a:gd name="T6" fmla="*/ 584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995" name="Rectangle 11"/>
          <p:cNvSpPr>
            <a:spLocks noGrp="1" noChangeArrowheads="1"/>
          </p:cNvSpPr>
          <p:nvPr>
            <p:ph type="ctrTitle" sz="quarter"/>
          </p:nvPr>
        </p:nvSpPr>
        <p:spPr>
          <a:xfrm>
            <a:off x="685800" y="1736725"/>
            <a:ext cx="7772400" cy="1920875"/>
          </a:xfrm>
        </p:spPr>
        <p:txBody>
          <a:bodyPr/>
          <a:lstStyle>
            <a:lvl1pPr>
              <a:defRPr sz="4400"/>
            </a:lvl1pPr>
          </a:lstStyle>
          <a:p>
            <a:r>
              <a:rPr lang="en-US"/>
              <a:t>Click to edit Master title style</a:t>
            </a:r>
          </a:p>
        </p:txBody>
      </p:sp>
      <p:sp>
        <p:nvSpPr>
          <p:cNvPr id="4199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quarter"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BEE9EE32-3EC9-43F0-90EA-9C7660D540CA}" type="slidenum">
              <a:rPr lang="en-US"/>
              <a:pPr>
                <a:defRPr/>
              </a:pPr>
              <a:t>‹#›</a:t>
            </a:fld>
            <a:endParaRPr lang="en-US"/>
          </a:p>
        </p:txBody>
      </p:sp>
    </p:spTree>
    <p:extLst>
      <p:ext uri="{BB962C8B-B14F-4D97-AF65-F5344CB8AC3E}">
        <p14:creationId xmlns:p14="http://schemas.microsoft.com/office/powerpoint/2010/main" val="126198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013367FE-93CF-41F9-88F6-B9DA1845AE6C}" type="slidenum">
              <a:rPr lang="en-US"/>
              <a:pPr>
                <a:defRPr/>
              </a:pPr>
              <a:t>‹#›</a:t>
            </a:fld>
            <a:endParaRPr lang="en-US"/>
          </a:p>
        </p:txBody>
      </p:sp>
    </p:spTree>
    <p:extLst>
      <p:ext uri="{BB962C8B-B14F-4D97-AF65-F5344CB8AC3E}">
        <p14:creationId xmlns:p14="http://schemas.microsoft.com/office/powerpoint/2010/main" val="1889518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87F9EB43-193C-4B69-A326-EDFEDEB9F7E7}" type="slidenum">
              <a:rPr lang="en-US"/>
              <a:pPr>
                <a:defRPr/>
              </a:pPr>
              <a:t>‹#›</a:t>
            </a:fld>
            <a:endParaRPr lang="en-US"/>
          </a:p>
        </p:txBody>
      </p:sp>
    </p:spTree>
    <p:extLst>
      <p:ext uri="{BB962C8B-B14F-4D97-AF65-F5344CB8AC3E}">
        <p14:creationId xmlns:p14="http://schemas.microsoft.com/office/powerpoint/2010/main" val="740011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D162DB04-FF9B-4302-8C88-2089AA0846B5}" type="slidenum">
              <a:rPr lang="en-US"/>
              <a:pPr>
                <a:defRPr/>
              </a:pPr>
              <a:t>‹#›</a:t>
            </a:fld>
            <a:endParaRPr lang="en-US"/>
          </a:p>
        </p:txBody>
      </p:sp>
    </p:spTree>
    <p:extLst>
      <p:ext uri="{BB962C8B-B14F-4D97-AF65-F5344CB8AC3E}">
        <p14:creationId xmlns:p14="http://schemas.microsoft.com/office/powerpoint/2010/main" val="26160070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9463" y="1346200"/>
            <a:ext cx="3941762"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3625" y="1346200"/>
            <a:ext cx="394335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C01AFA83-DE71-4681-801D-A8690F2B58F2}" type="slidenum">
              <a:rPr lang="en-US"/>
              <a:pPr>
                <a:defRPr/>
              </a:pPr>
              <a:t>‹#›</a:t>
            </a:fld>
            <a:endParaRPr lang="en-US"/>
          </a:p>
        </p:txBody>
      </p:sp>
    </p:spTree>
    <p:extLst>
      <p:ext uri="{BB962C8B-B14F-4D97-AF65-F5344CB8AC3E}">
        <p14:creationId xmlns:p14="http://schemas.microsoft.com/office/powerpoint/2010/main" val="1349326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
          <p:cNvSpPr>
            <a:spLocks noGrp="1"/>
          </p:cNvSpPr>
          <p:nvPr>
            <p:ph type="ftr" sz="quarter" idx="10"/>
          </p:nvPr>
        </p:nvSpPr>
        <p:spPr/>
        <p:txBody>
          <a:bodyPr/>
          <a:lstStyle>
            <a:lvl1pPr>
              <a:defRPr/>
            </a:lvl1pPr>
          </a:lstStyle>
          <a:p>
            <a:pPr>
              <a:defRPr/>
            </a:pPr>
            <a:endParaRPr lang="en-US"/>
          </a:p>
        </p:txBody>
      </p:sp>
      <p:sp>
        <p:nvSpPr>
          <p:cNvPr id="8" name="Slide Number Placeholder 2"/>
          <p:cNvSpPr>
            <a:spLocks noGrp="1"/>
          </p:cNvSpPr>
          <p:nvPr>
            <p:ph type="sldNum" sz="quarter" idx="11"/>
          </p:nvPr>
        </p:nvSpPr>
        <p:spPr/>
        <p:txBody>
          <a:bodyPr/>
          <a:lstStyle>
            <a:lvl1pPr>
              <a:defRPr/>
            </a:lvl1pPr>
          </a:lstStyle>
          <a:p>
            <a:pPr>
              <a:defRPr/>
            </a:pPr>
            <a:fld id="{B43551BC-4072-4557-B6C0-E3948B441169}" type="slidenum">
              <a:rPr lang="en-US"/>
              <a:pPr>
                <a:defRPr/>
              </a:pPr>
              <a:t>‹#›</a:t>
            </a:fld>
            <a:endParaRPr lang="en-US"/>
          </a:p>
        </p:txBody>
      </p:sp>
    </p:spTree>
    <p:extLst>
      <p:ext uri="{BB962C8B-B14F-4D97-AF65-F5344CB8AC3E}">
        <p14:creationId xmlns:p14="http://schemas.microsoft.com/office/powerpoint/2010/main" val="271607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1"/>
          <p:cNvSpPr>
            <a:spLocks noGrp="1"/>
          </p:cNvSpPr>
          <p:nvPr>
            <p:ph type="ftr" sz="quarter" idx="10"/>
          </p:nvPr>
        </p:nvSpPr>
        <p:spPr/>
        <p:txBody>
          <a:bodyPr/>
          <a:lstStyle>
            <a:lvl1pPr>
              <a:defRPr/>
            </a:lvl1pPr>
          </a:lstStyle>
          <a:p>
            <a:pPr>
              <a:defRPr/>
            </a:pPr>
            <a:endParaRPr lang="en-US"/>
          </a:p>
        </p:txBody>
      </p:sp>
      <p:sp>
        <p:nvSpPr>
          <p:cNvPr id="4" name="Slide Number Placeholder 2"/>
          <p:cNvSpPr>
            <a:spLocks noGrp="1"/>
          </p:cNvSpPr>
          <p:nvPr>
            <p:ph type="sldNum" sz="quarter" idx="11"/>
          </p:nvPr>
        </p:nvSpPr>
        <p:spPr/>
        <p:txBody>
          <a:bodyPr/>
          <a:lstStyle>
            <a:lvl1pPr>
              <a:defRPr/>
            </a:lvl1pPr>
          </a:lstStyle>
          <a:p>
            <a:pPr>
              <a:defRPr/>
            </a:pPr>
            <a:fld id="{7E120B6A-A313-4F04-BF79-C4C23C84DC11}" type="slidenum">
              <a:rPr lang="en-US"/>
              <a:pPr>
                <a:defRPr/>
              </a:pPr>
              <a:t>‹#›</a:t>
            </a:fld>
            <a:endParaRPr lang="en-US"/>
          </a:p>
        </p:txBody>
      </p:sp>
    </p:spTree>
    <p:extLst>
      <p:ext uri="{BB962C8B-B14F-4D97-AF65-F5344CB8AC3E}">
        <p14:creationId xmlns:p14="http://schemas.microsoft.com/office/powerpoint/2010/main" val="8995522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00D0A311-7950-44BD-8250-5DD126A61873}" type="slidenum">
              <a:rPr lang="en-US"/>
              <a:pPr>
                <a:defRPr/>
              </a:pPr>
              <a:t>‹#›</a:t>
            </a:fld>
            <a:endParaRPr lang="en-US"/>
          </a:p>
        </p:txBody>
      </p:sp>
    </p:spTree>
    <p:extLst>
      <p:ext uri="{BB962C8B-B14F-4D97-AF65-F5344CB8AC3E}">
        <p14:creationId xmlns:p14="http://schemas.microsoft.com/office/powerpoint/2010/main" val="299824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2CFE174A-3504-4A03-9A3E-B3D5F1410A34}" type="slidenum">
              <a:rPr lang="en-US"/>
              <a:pPr>
                <a:defRPr/>
              </a:pPr>
              <a:t>‹#›</a:t>
            </a:fld>
            <a:endParaRPr lang="en-US"/>
          </a:p>
        </p:txBody>
      </p:sp>
    </p:spTree>
    <p:extLst>
      <p:ext uri="{BB962C8B-B14F-4D97-AF65-F5344CB8AC3E}">
        <p14:creationId xmlns:p14="http://schemas.microsoft.com/office/powerpoint/2010/main" val="5521984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4E362192-0CB5-4A4B-9FDF-6B565C9D6749}" type="slidenum">
              <a:rPr lang="en-US"/>
              <a:pPr>
                <a:defRPr/>
              </a:pPr>
              <a:t>‹#›</a:t>
            </a:fld>
            <a:endParaRPr lang="en-US"/>
          </a:p>
        </p:txBody>
      </p:sp>
    </p:spTree>
    <p:extLst>
      <p:ext uri="{BB962C8B-B14F-4D97-AF65-F5344CB8AC3E}">
        <p14:creationId xmlns:p14="http://schemas.microsoft.com/office/powerpoint/2010/main" val="354409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42712029-D1B4-4A1E-9DAF-1B1C688772B2}" type="slidenum">
              <a:rPr lang="en-US"/>
              <a:pPr>
                <a:defRPr/>
              </a:pPr>
              <a:t>‹#›</a:t>
            </a:fld>
            <a:endParaRPr lang="en-US"/>
          </a:p>
        </p:txBody>
      </p:sp>
    </p:spTree>
    <p:extLst>
      <p:ext uri="{BB962C8B-B14F-4D97-AF65-F5344CB8AC3E}">
        <p14:creationId xmlns:p14="http://schemas.microsoft.com/office/powerpoint/2010/main" val="9283569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059FD64B-3C73-4C96-A53E-5BC9457E99AD}" type="slidenum">
              <a:rPr lang="en-US"/>
              <a:pPr>
                <a:defRPr/>
              </a:pPr>
              <a:t>‹#›</a:t>
            </a:fld>
            <a:endParaRPr lang="en-US"/>
          </a:p>
        </p:txBody>
      </p:sp>
    </p:spTree>
    <p:extLst>
      <p:ext uri="{BB962C8B-B14F-4D97-AF65-F5344CB8AC3E}">
        <p14:creationId xmlns:p14="http://schemas.microsoft.com/office/powerpoint/2010/main" val="1157718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8"/>
          <p:cNvSpPr>
            <a:spLocks noChangeArrowheads="1"/>
          </p:cNvSpPr>
          <p:nvPr/>
        </p:nvSpPr>
        <p:spPr bwMode="auto">
          <a:xfrm>
            <a:off x="0" y="0"/>
            <a:ext cx="9144000" cy="1108075"/>
          </a:xfrm>
          <a:prstGeom prst="rect">
            <a:avLst/>
          </a:prstGeom>
          <a:solidFill>
            <a:srgbClr val="FFDB8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5" name="Text Box 31"/>
          <p:cNvSpPr txBox="1">
            <a:spLocks noChangeArrowheads="1"/>
          </p:cNvSpPr>
          <p:nvPr/>
        </p:nvSpPr>
        <p:spPr bwMode="auto">
          <a:xfrm>
            <a:off x="447675" y="1738313"/>
            <a:ext cx="8204200" cy="457200"/>
          </a:xfrm>
          <a:prstGeom prst="rect">
            <a:avLst/>
          </a:prstGeom>
          <a:noFill/>
          <a:ln w="9525">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defRPr/>
            </a:pPr>
            <a:endParaRPr lang="en-US"/>
          </a:p>
        </p:txBody>
      </p:sp>
      <p:pic>
        <p:nvPicPr>
          <p:cNvPr id="6" name="Picture 6" descr="cisnet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61913"/>
            <a:ext cx="11398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Rectangle 7"/>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cxnSp>
        <p:nvCxnSpPr>
          <p:cNvPr id="8" name="Straight Connector 10"/>
          <p:cNvCxnSpPr>
            <a:cxnSpLocks noChangeShapeType="1"/>
          </p:cNvCxnSpPr>
          <p:nvPr/>
        </p:nvCxnSpPr>
        <p:spPr bwMode="auto">
          <a:xfrm>
            <a:off x="0" y="1098550"/>
            <a:ext cx="9144000" cy="9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9" name="Straight Connector 10"/>
          <p:cNvCxnSpPr>
            <a:cxnSpLocks noChangeShapeType="1"/>
          </p:cNvCxnSpPr>
          <p:nvPr/>
        </p:nvCxnSpPr>
        <p:spPr bwMode="auto">
          <a:xfrm>
            <a:off x="152400" y="1250950"/>
            <a:ext cx="9144000" cy="9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graphicFrame>
        <p:nvGraphicFramePr>
          <p:cNvPr id="10" name="Object 10"/>
          <p:cNvGraphicFramePr>
            <a:graphicFrameLocks noChangeAspect="1"/>
          </p:cNvGraphicFramePr>
          <p:nvPr/>
        </p:nvGraphicFramePr>
        <p:xfrm>
          <a:off x="-9525" y="1065213"/>
          <a:ext cx="9150350" cy="90487"/>
        </p:xfrm>
        <a:graphic>
          <a:graphicData uri="http://schemas.openxmlformats.org/presentationml/2006/ole">
            <mc:AlternateContent xmlns:mc="http://schemas.openxmlformats.org/markup-compatibility/2006">
              <mc:Choice xmlns:v="urn:schemas-microsoft-com:vml" Requires="v">
                <p:oleObj spid="_x0000_s113822" name="Image" r:id="rId4" imgW="38082540" imgH="380818" progId="Photoshop.Image.10">
                  <p:embed/>
                </p:oleObj>
              </mc:Choice>
              <mc:Fallback>
                <p:oleObj name="Image" r:id="rId4" imgW="38082540" imgH="380818" progId="Photoshop.Image.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 y="1065213"/>
                        <a:ext cx="9150350"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Vertical Title 1"/>
          <p:cNvSpPr>
            <a:spLocks noGrp="1"/>
          </p:cNvSpPr>
          <p:nvPr>
            <p:ph type="title" orient="vert"/>
          </p:nvPr>
        </p:nvSpPr>
        <p:spPr>
          <a:xfrm>
            <a:off x="6675438" y="0"/>
            <a:ext cx="2141537"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9238" y="0"/>
            <a:ext cx="6273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9779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3298" name="Rectangle 2"/>
          <p:cNvSpPr>
            <a:spLocks noGrp="1" noChangeArrowheads="1"/>
          </p:cNvSpPr>
          <p:nvPr>
            <p:ph type="ctrTitle"/>
          </p:nvPr>
        </p:nvSpPr>
        <p:spPr>
          <a:xfrm>
            <a:off x="457200" y="304800"/>
            <a:ext cx="8077200" cy="1143000"/>
          </a:xfrm>
        </p:spPr>
        <p:txBody>
          <a:bodyPr/>
          <a:lstStyle>
            <a:lvl1pPr>
              <a:defRPr/>
            </a:lvl1pPr>
          </a:lstStyle>
          <a:p>
            <a:r>
              <a:rPr lang="en-US"/>
              <a:t>Click to edit Master title style</a:t>
            </a:r>
          </a:p>
        </p:txBody>
      </p:sp>
      <p:sp>
        <p:nvSpPr>
          <p:cNvPr id="183299" name="Rectangle 3"/>
          <p:cNvSpPr>
            <a:spLocks noGrp="1" noChangeArrowheads="1"/>
          </p:cNvSpPr>
          <p:nvPr>
            <p:ph type="subTitle" idx="1"/>
          </p:nvPr>
        </p:nvSpPr>
        <p:spPr>
          <a:xfrm>
            <a:off x="457200" y="2057400"/>
            <a:ext cx="6400800" cy="1752600"/>
          </a:xfrm>
        </p:spPr>
        <p:txBody>
          <a:bodyPr/>
          <a:lstStyle>
            <a:lvl1pPr marL="0" indent="0">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D3491A0-F131-42DD-A3E6-50C023CB825F}" type="slidenum">
              <a:rPr lang="en-US"/>
              <a:pPr>
                <a:defRPr/>
              </a:pPr>
              <a:t>‹#›</a:t>
            </a:fld>
            <a:endParaRPr lang="en-US"/>
          </a:p>
        </p:txBody>
      </p:sp>
    </p:spTree>
    <p:extLst>
      <p:ext uri="{BB962C8B-B14F-4D97-AF65-F5344CB8AC3E}">
        <p14:creationId xmlns:p14="http://schemas.microsoft.com/office/powerpoint/2010/main" val="1990989274"/>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46200"/>
            <a:ext cx="40386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46200"/>
            <a:ext cx="40386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C47C2F67-7810-4B43-8EF4-0306D17E9B3E}" type="slidenum">
              <a:rPr lang="en-US"/>
              <a:pPr>
                <a:defRPr/>
              </a:pPr>
              <a:t>‹#›</a:t>
            </a:fld>
            <a:endParaRPr lang="en-US"/>
          </a:p>
        </p:txBody>
      </p:sp>
    </p:spTree>
    <p:extLst>
      <p:ext uri="{BB962C8B-B14F-4D97-AF65-F5344CB8AC3E}">
        <p14:creationId xmlns:p14="http://schemas.microsoft.com/office/powerpoint/2010/main" val="400416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
          <p:cNvSpPr>
            <a:spLocks noGrp="1"/>
          </p:cNvSpPr>
          <p:nvPr>
            <p:ph type="ftr" sz="quarter" idx="10"/>
          </p:nvPr>
        </p:nvSpPr>
        <p:spPr/>
        <p:txBody>
          <a:bodyPr/>
          <a:lstStyle>
            <a:lvl1pPr>
              <a:defRPr/>
            </a:lvl1pPr>
          </a:lstStyle>
          <a:p>
            <a:pPr>
              <a:defRPr/>
            </a:pPr>
            <a:endParaRPr lang="en-US"/>
          </a:p>
        </p:txBody>
      </p:sp>
      <p:sp>
        <p:nvSpPr>
          <p:cNvPr id="8" name="Slide Number Placeholder 2"/>
          <p:cNvSpPr>
            <a:spLocks noGrp="1"/>
          </p:cNvSpPr>
          <p:nvPr>
            <p:ph type="sldNum" sz="quarter" idx="11"/>
          </p:nvPr>
        </p:nvSpPr>
        <p:spPr/>
        <p:txBody>
          <a:bodyPr/>
          <a:lstStyle>
            <a:lvl1pPr>
              <a:defRPr/>
            </a:lvl1pPr>
          </a:lstStyle>
          <a:p>
            <a:pPr>
              <a:defRPr/>
            </a:pPr>
            <a:fld id="{48964B94-9547-4B42-BD3B-82F57122888E}" type="slidenum">
              <a:rPr lang="en-US"/>
              <a:pPr>
                <a:defRPr/>
              </a:pPr>
              <a:t>‹#›</a:t>
            </a:fld>
            <a:endParaRPr lang="en-US"/>
          </a:p>
        </p:txBody>
      </p:sp>
    </p:spTree>
    <p:extLst>
      <p:ext uri="{BB962C8B-B14F-4D97-AF65-F5344CB8AC3E}">
        <p14:creationId xmlns:p14="http://schemas.microsoft.com/office/powerpoint/2010/main" val="215786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1"/>
          <p:cNvSpPr>
            <a:spLocks noGrp="1"/>
          </p:cNvSpPr>
          <p:nvPr>
            <p:ph type="ftr" sz="quarter" idx="10"/>
          </p:nvPr>
        </p:nvSpPr>
        <p:spPr/>
        <p:txBody>
          <a:bodyPr/>
          <a:lstStyle>
            <a:lvl1pPr>
              <a:defRPr/>
            </a:lvl1pPr>
          </a:lstStyle>
          <a:p>
            <a:pPr>
              <a:defRPr/>
            </a:pPr>
            <a:endParaRPr lang="en-US"/>
          </a:p>
        </p:txBody>
      </p:sp>
      <p:sp>
        <p:nvSpPr>
          <p:cNvPr id="4" name="Slide Number Placeholder 2"/>
          <p:cNvSpPr>
            <a:spLocks noGrp="1"/>
          </p:cNvSpPr>
          <p:nvPr>
            <p:ph type="sldNum" sz="quarter" idx="11"/>
          </p:nvPr>
        </p:nvSpPr>
        <p:spPr/>
        <p:txBody>
          <a:bodyPr/>
          <a:lstStyle>
            <a:lvl1pPr>
              <a:defRPr/>
            </a:lvl1pPr>
          </a:lstStyle>
          <a:p>
            <a:pPr>
              <a:defRPr/>
            </a:pPr>
            <a:fld id="{46DDC729-CFEF-42E3-AE77-D5C3F08CF707}" type="slidenum">
              <a:rPr lang="en-US"/>
              <a:pPr>
                <a:defRPr/>
              </a:pPr>
              <a:t>‹#›</a:t>
            </a:fld>
            <a:endParaRPr lang="en-US"/>
          </a:p>
        </p:txBody>
      </p:sp>
    </p:spTree>
    <p:extLst>
      <p:ext uri="{BB962C8B-B14F-4D97-AF65-F5344CB8AC3E}">
        <p14:creationId xmlns:p14="http://schemas.microsoft.com/office/powerpoint/2010/main" val="22568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DC925FC2-3466-46B6-8BAB-06DCC016495C}" type="slidenum">
              <a:rPr lang="en-US"/>
              <a:pPr>
                <a:defRPr/>
              </a:pPr>
              <a:t>‹#›</a:t>
            </a:fld>
            <a:endParaRPr lang="en-US"/>
          </a:p>
        </p:txBody>
      </p:sp>
    </p:spTree>
    <p:extLst>
      <p:ext uri="{BB962C8B-B14F-4D97-AF65-F5344CB8AC3E}">
        <p14:creationId xmlns:p14="http://schemas.microsoft.com/office/powerpoint/2010/main" val="378928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65B690CB-8A1F-457C-9120-3FF6CE6B5658}" type="slidenum">
              <a:rPr lang="en-US"/>
              <a:pPr>
                <a:defRPr/>
              </a:pPr>
              <a:t>‹#›</a:t>
            </a:fld>
            <a:endParaRPr lang="en-US"/>
          </a:p>
        </p:txBody>
      </p:sp>
    </p:spTree>
    <p:extLst>
      <p:ext uri="{BB962C8B-B14F-4D97-AF65-F5344CB8AC3E}">
        <p14:creationId xmlns:p14="http://schemas.microsoft.com/office/powerpoint/2010/main" val="325977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EDA5C19B-53CC-4364-8DC1-3EF250FDEAB0}" type="slidenum">
              <a:rPr lang="en-US"/>
              <a:pPr>
                <a:defRPr/>
              </a:pPr>
              <a:t>‹#›</a:t>
            </a:fld>
            <a:endParaRPr lang="en-US"/>
          </a:p>
        </p:txBody>
      </p:sp>
    </p:spTree>
    <p:extLst>
      <p:ext uri="{BB962C8B-B14F-4D97-AF65-F5344CB8AC3E}">
        <p14:creationId xmlns:p14="http://schemas.microsoft.com/office/powerpoint/2010/main" val="231465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v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image" Target="../media/image4.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oleObject" Target="../embeddings/oleObject2.bin"/><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6240463" cy="9271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27" name="Rectangle 3"/>
          <p:cNvSpPr>
            <a:spLocks noChangeArrowheads="1"/>
          </p:cNvSpPr>
          <p:nvPr/>
        </p:nvSpPr>
        <p:spPr bwMode="auto">
          <a:xfrm>
            <a:off x="6173788" y="3175"/>
            <a:ext cx="2312987" cy="914400"/>
          </a:xfrm>
          <a:prstGeom prst="rect">
            <a:avLst/>
          </a:prstGeom>
          <a:gradFill rotWithShape="1">
            <a:gsLst>
              <a:gs pos="0">
                <a:schemeClr val="accent1"/>
              </a:gs>
              <a:gs pos="100000">
                <a:schemeClr val="bg1"/>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63908" name="Text Box 4"/>
          <p:cNvSpPr txBox="1">
            <a:spLocks noChangeArrowheads="1"/>
          </p:cNvSpPr>
          <p:nvPr/>
        </p:nvSpPr>
        <p:spPr bwMode="auto">
          <a:xfrm>
            <a:off x="447675" y="1738313"/>
            <a:ext cx="8204200" cy="457200"/>
          </a:xfrm>
          <a:prstGeom prst="rect">
            <a:avLst/>
          </a:prstGeom>
          <a:noFill/>
          <a:ln w="9525">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defRPr/>
            </a:pPr>
            <a:endParaRPr lang="en-US"/>
          </a:p>
        </p:txBody>
      </p:sp>
      <p:sp>
        <p:nvSpPr>
          <p:cNvPr id="1029" name="Rectangle 5"/>
          <p:cNvSpPr>
            <a:spLocks noGrp="1" noChangeArrowheads="1"/>
          </p:cNvSpPr>
          <p:nvPr>
            <p:ph type="body" idx="1"/>
          </p:nvPr>
        </p:nvSpPr>
        <p:spPr bwMode="auto">
          <a:xfrm>
            <a:off x="457200" y="1346200"/>
            <a:ext cx="8229600" cy="477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title"/>
          </p:nvPr>
        </p:nvSpPr>
        <p:spPr bwMode="auto">
          <a:xfrm>
            <a:off x="69850" y="50800"/>
            <a:ext cx="70612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031" name="Picture 8" descr="biglogo3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77175" y="122238"/>
            <a:ext cx="1098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9"/>
          <p:cNvSpPr>
            <a:spLocks noChangeArrowheads="1"/>
          </p:cNvSpPr>
          <p:nvPr/>
        </p:nvSpPr>
        <p:spPr bwMode="auto">
          <a:xfrm>
            <a:off x="0" y="901700"/>
            <a:ext cx="9144000" cy="98425"/>
          </a:xfrm>
          <a:prstGeom prst="rect">
            <a:avLst/>
          </a:prstGeom>
          <a:solidFill>
            <a:srgbClr val="CC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308D768-5217-45A8-9C80-F0F16AA2FAF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16" r:id="rId1"/>
    <p:sldLayoutId id="2147484777" r:id="rId2"/>
    <p:sldLayoutId id="2147484778" r:id="rId3"/>
    <p:sldLayoutId id="2147484779" r:id="rId4"/>
    <p:sldLayoutId id="2147484780" r:id="rId5"/>
    <p:sldLayoutId id="2147484781" r:id="rId6"/>
    <p:sldLayoutId id="2147484782" r:id="rId7"/>
    <p:sldLayoutId id="2147484783" r:id="rId8"/>
    <p:sldLayoutId id="2147484784" r:id="rId9"/>
    <p:sldLayoutId id="2147484785" r:id="rId10"/>
    <p:sldLayoutId id="2147484786" r:id="rId11"/>
    <p:sldLayoutId id="2147484787" r:id="rId12"/>
    <p:sldLayoutId id="2147484788" r:id="rId13"/>
    <p:sldLayoutId id="2147484789" r:id="rId14"/>
    <p:sldLayoutId id="2147484790" r:id="rId15"/>
    <p:sldLayoutId id="2147484791" r:id="rId16"/>
    <p:sldLayoutId id="2147484792" r:id="rId17"/>
    <p:sldLayoutId id="2147484817" r:id="rId18"/>
  </p:sldLayoutIdLst>
  <p:hf hdr="0" ftr="0" dt="0"/>
  <p:txStyles>
    <p:titleStyle>
      <a:lvl1pPr algn="ctr" rtl="0" eaLnBrk="0" fontAlgn="base" hangingPunct="0">
        <a:lnSpc>
          <a:spcPct val="90000"/>
        </a:lnSpc>
        <a:spcBef>
          <a:spcPct val="0"/>
        </a:spcBef>
        <a:spcAft>
          <a:spcPct val="0"/>
        </a:spcAft>
        <a:defRPr sz="2800" b="1">
          <a:solidFill>
            <a:schemeClr val="bg1"/>
          </a:solidFill>
          <a:latin typeface="+mj-lt"/>
          <a:ea typeface="+mj-ea"/>
          <a:cs typeface="+mj-cs"/>
        </a:defRPr>
      </a:lvl1pPr>
      <a:lvl2pPr algn="ctr" rtl="0" eaLnBrk="0" fontAlgn="base" hangingPunct="0">
        <a:lnSpc>
          <a:spcPct val="90000"/>
        </a:lnSpc>
        <a:spcBef>
          <a:spcPct val="0"/>
        </a:spcBef>
        <a:spcAft>
          <a:spcPct val="0"/>
        </a:spcAft>
        <a:defRPr sz="2800" b="1">
          <a:solidFill>
            <a:schemeClr val="bg1"/>
          </a:solidFill>
          <a:latin typeface="Arial Narrow" pitchFamily="34" charset="0"/>
        </a:defRPr>
      </a:lvl2pPr>
      <a:lvl3pPr algn="ctr" rtl="0" eaLnBrk="0" fontAlgn="base" hangingPunct="0">
        <a:lnSpc>
          <a:spcPct val="90000"/>
        </a:lnSpc>
        <a:spcBef>
          <a:spcPct val="0"/>
        </a:spcBef>
        <a:spcAft>
          <a:spcPct val="0"/>
        </a:spcAft>
        <a:defRPr sz="2800" b="1">
          <a:solidFill>
            <a:schemeClr val="bg1"/>
          </a:solidFill>
          <a:latin typeface="Arial Narrow" pitchFamily="34" charset="0"/>
        </a:defRPr>
      </a:lvl3pPr>
      <a:lvl4pPr algn="ctr" rtl="0" eaLnBrk="0" fontAlgn="base" hangingPunct="0">
        <a:lnSpc>
          <a:spcPct val="90000"/>
        </a:lnSpc>
        <a:spcBef>
          <a:spcPct val="0"/>
        </a:spcBef>
        <a:spcAft>
          <a:spcPct val="0"/>
        </a:spcAft>
        <a:defRPr sz="2800" b="1">
          <a:solidFill>
            <a:schemeClr val="bg1"/>
          </a:solidFill>
          <a:latin typeface="Arial Narrow" pitchFamily="34" charset="0"/>
        </a:defRPr>
      </a:lvl4pPr>
      <a:lvl5pPr algn="ctr" rtl="0" eaLnBrk="0" fontAlgn="base" hangingPunct="0">
        <a:lnSpc>
          <a:spcPct val="90000"/>
        </a:lnSpc>
        <a:spcBef>
          <a:spcPct val="0"/>
        </a:spcBef>
        <a:spcAft>
          <a:spcPct val="0"/>
        </a:spcAft>
        <a:defRPr sz="2800" b="1">
          <a:solidFill>
            <a:schemeClr val="bg1"/>
          </a:solidFill>
          <a:latin typeface="Arial Narrow" pitchFamily="34" charset="0"/>
        </a:defRPr>
      </a:lvl5pPr>
      <a:lvl6pPr marL="457200" algn="ctr" rtl="0" eaLnBrk="0" fontAlgn="base" hangingPunct="0">
        <a:lnSpc>
          <a:spcPct val="90000"/>
        </a:lnSpc>
        <a:spcBef>
          <a:spcPct val="0"/>
        </a:spcBef>
        <a:spcAft>
          <a:spcPct val="0"/>
        </a:spcAft>
        <a:defRPr sz="2800" b="1">
          <a:solidFill>
            <a:schemeClr val="bg1"/>
          </a:solidFill>
          <a:latin typeface="Arial Narrow" pitchFamily="34" charset="0"/>
        </a:defRPr>
      </a:lvl6pPr>
      <a:lvl7pPr marL="914400" algn="ctr" rtl="0" eaLnBrk="0" fontAlgn="base" hangingPunct="0">
        <a:lnSpc>
          <a:spcPct val="90000"/>
        </a:lnSpc>
        <a:spcBef>
          <a:spcPct val="0"/>
        </a:spcBef>
        <a:spcAft>
          <a:spcPct val="0"/>
        </a:spcAft>
        <a:defRPr sz="2800" b="1">
          <a:solidFill>
            <a:schemeClr val="bg1"/>
          </a:solidFill>
          <a:latin typeface="Arial Narrow" pitchFamily="34" charset="0"/>
        </a:defRPr>
      </a:lvl7pPr>
      <a:lvl8pPr marL="1371600" algn="ctr" rtl="0" eaLnBrk="0" fontAlgn="base" hangingPunct="0">
        <a:lnSpc>
          <a:spcPct val="90000"/>
        </a:lnSpc>
        <a:spcBef>
          <a:spcPct val="0"/>
        </a:spcBef>
        <a:spcAft>
          <a:spcPct val="0"/>
        </a:spcAft>
        <a:defRPr sz="2800" b="1">
          <a:solidFill>
            <a:schemeClr val="bg1"/>
          </a:solidFill>
          <a:latin typeface="Arial Narrow" pitchFamily="34" charset="0"/>
        </a:defRPr>
      </a:lvl8pPr>
      <a:lvl9pPr marL="1828800" algn="ctr" rtl="0" eaLnBrk="0" fontAlgn="base" hangingPunct="0">
        <a:lnSpc>
          <a:spcPct val="90000"/>
        </a:lnSpc>
        <a:spcBef>
          <a:spcPct val="0"/>
        </a:spcBef>
        <a:spcAft>
          <a:spcPct val="0"/>
        </a:spcAft>
        <a:defRPr sz="2800" b="1">
          <a:solidFill>
            <a:schemeClr val="bg1"/>
          </a:solidFill>
          <a:latin typeface="Arial Narrow" pitchFamily="34" charset="0"/>
        </a:defRPr>
      </a:lvl9pPr>
    </p:titleStyle>
    <p:bodyStyle>
      <a:lvl1pPr marL="342900" indent="-342900" algn="l" rtl="0" eaLnBrk="0" fontAlgn="base" hangingPunct="0">
        <a:lnSpc>
          <a:spcPct val="90000"/>
        </a:lnSpc>
        <a:spcBef>
          <a:spcPct val="50000"/>
        </a:spcBef>
        <a:spcAft>
          <a:spcPct val="0"/>
        </a:spcAft>
        <a:buClr>
          <a:srgbClr val="CC0000"/>
        </a:buClr>
        <a:buFont typeface="Wingdings" pitchFamily="2" charset="2"/>
        <a:buChar char="Ø"/>
        <a:defRPr sz="2800">
          <a:solidFill>
            <a:schemeClr val="tx1"/>
          </a:solidFill>
          <a:latin typeface="+mn-lt"/>
          <a:ea typeface="+mn-ea"/>
          <a:cs typeface="+mn-cs"/>
        </a:defRPr>
      </a:lvl1pPr>
      <a:lvl2pPr marL="742950" indent="-285750" algn="l" rtl="0" eaLnBrk="0" fontAlgn="base" hangingPunct="0">
        <a:lnSpc>
          <a:spcPct val="90000"/>
        </a:lnSpc>
        <a:spcBef>
          <a:spcPct val="20000"/>
        </a:spcBef>
        <a:spcAft>
          <a:spcPct val="0"/>
        </a:spcAft>
        <a:buClr>
          <a:srgbClr val="CC0000"/>
        </a:buClr>
        <a:buFont typeface="Wingdings" pitchFamily="2" charset="2"/>
        <a:buChar char="w"/>
        <a:defRPr sz="2400">
          <a:solidFill>
            <a:schemeClr val="tx1"/>
          </a:solidFill>
          <a:latin typeface="+mn-lt"/>
        </a:defRPr>
      </a:lvl2pPr>
      <a:lvl3pPr marL="1143000" indent="-228600" algn="l" rtl="0" eaLnBrk="0" fontAlgn="base" hangingPunct="0">
        <a:lnSpc>
          <a:spcPct val="90000"/>
        </a:lnSpc>
        <a:spcBef>
          <a:spcPct val="20000"/>
        </a:spcBef>
        <a:spcAft>
          <a:spcPct val="0"/>
        </a:spcAft>
        <a:buClr>
          <a:srgbClr val="CC0000"/>
        </a:buClr>
        <a:buFont typeface="Wingdings" pitchFamily="2" charset="2"/>
        <a:buChar char="Ø"/>
        <a:defRPr sz="2000">
          <a:solidFill>
            <a:schemeClr val="tx1"/>
          </a:solidFill>
          <a:latin typeface="+mn-lt"/>
        </a:defRPr>
      </a:lvl3pPr>
      <a:lvl4pPr marL="1600200" indent="-228600" algn="l" rtl="0" eaLnBrk="0" fontAlgn="base" hangingPunct="0">
        <a:lnSpc>
          <a:spcPct val="90000"/>
        </a:lnSpc>
        <a:spcBef>
          <a:spcPct val="20000"/>
        </a:spcBef>
        <a:spcAft>
          <a:spcPct val="0"/>
        </a:spcAft>
        <a:buClr>
          <a:srgbClr val="CC0000"/>
        </a:buClr>
        <a:buFont typeface="Wingdings" pitchFamily="2" charset="2"/>
        <a:buChar char="w"/>
        <a:defRPr>
          <a:solidFill>
            <a:schemeClr val="tx1"/>
          </a:solidFill>
          <a:latin typeface="+mn-lt"/>
        </a:defRPr>
      </a:lvl4pPr>
      <a:lvl5pPr marL="2057400" indent="-228600" algn="l" rtl="0" eaLnBrk="0" fontAlgn="base" hangingPunct="0">
        <a:lnSpc>
          <a:spcPct val="90000"/>
        </a:lnSpc>
        <a:spcBef>
          <a:spcPct val="20000"/>
        </a:spcBef>
        <a:spcAft>
          <a:spcPct val="0"/>
        </a:spcAft>
        <a:buClr>
          <a:srgbClr val="CC0000"/>
        </a:buClr>
        <a:buFont typeface="Arial" pitchFamily="34" charset="0"/>
        <a:buChar char="&gt;"/>
        <a:defRPr sz="1600">
          <a:solidFill>
            <a:schemeClr val="tx1"/>
          </a:solidFill>
          <a:latin typeface="+mn-lt"/>
        </a:defRPr>
      </a:lvl5pPr>
      <a:lvl6pPr marL="2514600" indent="-228600" algn="l" rtl="0" eaLnBrk="0" fontAlgn="base" hangingPunct="0">
        <a:lnSpc>
          <a:spcPct val="90000"/>
        </a:lnSpc>
        <a:spcBef>
          <a:spcPct val="20000"/>
        </a:spcBef>
        <a:spcAft>
          <a:spcPct val="0"/>
        </a:spcAft>
        <a:buClr>
          <a:srgbClr val="CC0000"/>
        </a:buClr>
        <a:buFont typeface="Arial" charset="0"/>
        <a:buChar char="&gt;"/>
        <a:defRPr sz="1600">
          <a:solidFill>
            <a:schemeClr val="tx1"/>
          </a:solidFill>
          <a:latin typeface="+mn-lt"/>
        </a:defRPr>
      </a:lvl6pPr>
      <a:lvl7pPr marL="2971800" indent="-228600" algn="l" rtl="0" eaLnBrk="0" fontAlgn="base" hangingPunct="0">
        <a:lnSpc>
          <a:spcPct val="90000"/>
        </a:lnSpc>
        <a:spcBef>
          <a:spcPct val="20000"/>
        </a:spcBef>
        <a:spcAft>
          <a:spcPct val="0"/>
        </a:spcAft>
        <a:buClr>
          <a:srgbClr val="CC0000"/>
        </a:buClr>
        <a:buFont typeface="Arial" charset="0"/>
        <a:buChar char="&gt;"/>
        <a:defRPr sz="1600">
          <a:solidFill>
            <a:schemeClr val="tx1"/>
          </a:solidFill>
          <a:latin typeface="+mn-lt"/>
        </a:defRPr>
      </a:lvl7pPr>
      <a:lvl8pPr marL="3429000" indent="-228600" algn="l" rtl="0" eaLnBrk="0" fontAlgn="base" hangingPunct="0">
        <a:lnSpc>
          <a:spcPct val="90000"/>
        </a:lnSpc>
        <a:spcBef>
          <a:spcPct val="20000"/>
        </a:spcBef>
        <a:spcAft>
          <a:spcPct val="0"/>
        </a:spcAft>
        <a:buClr>
          <a:srgbClr val="CC0000"/>
        </a:buClr>
        <a:buFont typeface="Arial" charset="0"/>
        <a:buChar char="&gt;"/>
        <a:defRPr sz="1600">
          <a:solidFill>
            <a:schemeClr val="tx1"/>
          </a:solidFill>
          <a:latin typeface="+mn-lt"/>
        </a:defRPr>
      </a:lvl8pPr>
      <a:lvl9pPr marL="3886200" indent="-228600" algn="l" rtl="0" eaLnBrk="0" fontAlgn="base" hangingPunct="0">
        <a:lnSpc>
          <a:spcPct val="90000"/>
        </a:lnSpc>
        <a:spcBef>
          <a:spcPct val="20000"/>
        </a:spcBef>
        <a:spcAft>
          <a:spcPct val="0"/>
        </a:spcAft>
        <a:buClr>
          <a:srgbClr val="CC0000"/>
        </a:buClr>
        <a:buFont typeface="Arial" charset="0"/>
        <a:buChar char="&g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85775" y="1485900"/>
            <a:ext cx="81661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1" name="Rectangle 4"/>
          <p:cNvSpPr>
            <a:spLocks noGrp="1" noChangeArrowheads="1"/>
          </p:cNvSpPr>
          <p:nvPr>
            <p:ph type="title"/>
          </p:nvPr>
        </p:nvSpPr>
        <p:spPr bwMode="auto">
          <a:xfrm>
            <a:off x="431800" y="0"/>
            <a:ext cx="71628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D5C0BD-76EF-4F22-B5B8-CB9C1607A7A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18" r:id="rId1"/>
  </p:sldLayoutIdLst>
  <p:hf hdr="0" ftr="0" dt="0"/>
  <p:txStyles>
    <p:titleStyle>
      <a:lvl1pPr algn="ctr" rtl="0" eaLnBrk="0" fontAlgn="base" hangingPunct="0">
        <a:lnSpc>
          <a:spcPct val="85000"/>
        </a:lnSpc>
        <a:spcBef>
          <a:spcPct val="0"/>
        </a:spcBef>
        <a:spcAft>
          <a:spcPct val="0"/>
        </a:spcAft>
        <a:defRPr sz="2800" b="1" i="1">
          <a:solidFill>
            <a:srgbClr val="CC0000"/>
          </a:solidFill>
          <a:latin typeface="Arial" charset="0"/>
          <a:ea typeface="+mj-ea"/>
          <a:cs typeface="+mj-cs"/>
        </a:defRPr>
      </a:lvl1pPr>
      <a:lvl2pPr algn="ctr" rtl="0" eaLnBrk="0" fontAlgn="base" hangingPunct="0">
        <a:lnSpc>
          <a:spcPct val="85000"/>
        </a:lnSpc>
        <a:spcBef>
          <a:spcPct val="0"/>
        </a:spcBef>
        <a:spcAft>
          <a:spcPct val="0"/>
        </a:spcAft>
        <a:defRPr sz="2800" b="1" i="1">
          <a:solidFill>
            <a:srgbClr val="CC0000"/>
          </a:solidFill>
          <a:latin typeface="Arial" charset="0"/>
        </a:defRPr>
      </a:lvl2pPr>
      <a:lvl3pPr algn="ctr" rtl="0" eaLnBrk="0" fontAlgn="base" hangingPunct="0">
        <a:lnSpc>
          <a:spcPct val="85000"/>
        </a:lnSpc>
        <a:spcBef>
          <a:spcPct val="0"/>
        </a:spcBef>
        <a:spcAft>
          <a:spcPct val="0"/>
        </a:spcAft>
        <a:defRPr sz="2800" b="1" i="1">
          <a:solidFill>
            <a:srgbClr val="CC0000"/>
          </a:solidFill>
          <a:latin typeface="Arial" charset="0"/>
        </a:defRPr>
      </a:lvl3pPr>
      <a:lvl4pPr algn="ctr" rtl="0" eaLnBrk="0" fontAlgn="base" hangingPunct="0">
        <a:lnSpc>
          <a:spcPct val="85000"/>
        </a:lnSpc>
        <a:spcBef>
          <a:spcPct val="0"/>
        </a:spcBef>
        <a:spcAft>
          <a:spcPct val="0"/>
        </a:spcAft>
        <a:defRPr sz="2800" b="1" i="1">
          <a:solidFill>
            <a:srgbClr val="CC0000"/>
          </a:solidFill>
          <a:latin typeface="Arial" charset="0"/>
        </a:defRPr>
      </a:lvl4pPr>
      <a:lvl5pPr algn="ctr" rtl="0" eaLnBrk="0" fontAlgn="base" hangingPunct="0">
        <a:lnSpc>
          <a:spcPct val="85000"/>
        </a:lnSpc>
        <a:spcBef>
          <a:spcPct val="0"/>
        </a:spcBef>
        <a:spcAft>
          <a:spcPct val="0"/>
        </a:spcAft>
        <a:defRPr sz="2800" b="1" i="1">
          <a:solidFill>
            <a:srgbClr val="CC0000"/>
          </a:solidFill>
          <a:latin typeface="Arial" charset="0"/>
        </a:defRPr>
      </a:lvl5pPr>
      <a:lvl6pPr marL="457200" algn="ctr" rtl="0" fontAlgn="base">
        <a:lnSpc>
          <a:spcPct val="85000"/>
        </a:lnSpc>
        <a:spcBef>
          <a:spcPct val="0"/>
        </a:spcBef>
        <a:spcAft>
          <a:spcPct val="0"/>
        </a:spcAft>
        <a:defRPr sz="2800" b="1" i="1">
          <a:solidFill>
            <a:srgbClr val="CC0000"/>
          </a:solidFill>
          <a:latin typeface="Arial Narrow" pitchFamily="34" charset="0"/>
        </a:defRPr>
      </a:lvl6pPr>
      <a:lvl7pPr marL="914400" algn="ctr" rtl="0" fontAlgn="base">
        <a:lnSpc>
          <a:spcPct val="85000"/>
        </a:lnSpc>
        <a:spcBef>
          <a:spcPct val="0"/>
        </a:spcBef>
        <a:spcAft>
          <a:spcPct val="0"/>
        </a:spcAft>
        <a:defRPr sz="2800" b="1" i="1">
          <a:solidFill>
            <a:srgbClr val="CC0000"/>
          </a:solidFill>
          <a:latin typeface="Arial Narrow" pitchFamily="34" charset="0"/>
        </a:defRPr>
      </a:lvl7pPr>
      <a:lvl8pPr marL="1371600" algn="ctr" rtl="0" fontAlgn="base">
        <a:lnSpc>
          <a:spcPct val="85000"/>
        </a:lnSpc>
        <a:spcBef>
          <a:spcPct val="0"/>
        </a:spcBef>
        <a:spcAft>
          <a:spcPct val="0"/>
        </a:spcAft>
        <a:defRPr sz="2800" b="1" i="1">
          <a:solidFill>
            <a:srgbClr val="CC0000"/>
          </a:solidFill>
          <a:latin typeface="Arial Narrow" pitchFamily="34" charset="0"/>
        </a:defRPr>
      </a:lvl8pPr>
      <a:lvl9pPr marL="1828800" algn="ctr" rtl="0" fontAlgn="base">
        <a:lnSpc>
          <a:spcPct val="85000"/>
        </a:lnSpc>
        <a:spcBef>
          <a:spcPct val="0"/>
        </a:spcBef>
        <a:spcAft>
          <a:spcPct val="0"/>
        </a:spcAft>
        <a:defRPr sz="2800" b="1" i="1">
          <a:solidFill>
            <a:srgbClr val="CC0000"/>
          </a:solidFill>
          <a:latin typeface="Arial Narrow" pitchFamily="34" charset="0"/>
        </a:defRPr>
      </a:lvl9pPr>
    </p:titleStyle>
    <p:bodyStyle>
      <a:lvl1pPr marL="342900" indent="-342900" algn="l" rtl="0" eaLnBrk="0" fontAlgn="base" hangingPunct="0">
        <a:lnSpc>
          <a:spcPct val="85000"/>
        </a:lnSpc>
        <a:spcBef>
          <a:spcPct val="20000"/>
        </a:spcBef>
        <a:spcAft>
          <a:spcPct val="0"/>
        </a:spcAft>
        <a:buClr>
          <a:srgbClr val="CC0000"/>
        </a:buClr>
        <a:buFont typeface="Wingdings" pitchFamily="2" charset="2"/>
        <a:buChar char="w"/>
        <a:defRPr sz="2800">
          <a:solidFill>
            <a:schemeClr val="bg1"/>
          </a:solidFill>
          <a:latin typeface="Arial" charset="0"/>
          <a:ea typeface="+mn-ea"/>
          <a:cs typeface="+mn-cs"/>
        </a:defRPr>
      </a:lvl1pPr>
      <a:lvl2pPr marL="796925" indent="-339725" algn="l" rtl="0" eaLnBrk="0" fontAlgn="base" hangingPunct="0">
        <a:lnSpc>
          <a:spcPct val="85000"/>
        </a:lnSpc>
        <a:spcBef>
          <a:spcPct val="20000"/>
        </a:spcBef>
        <a:spcAft>
          <a:spcPct val="0"/>
        </a:spcAft>
        <a:buClr>
          <a:srgbClr val="CC0000"/>
        </a:buClr>
        <a:buSzPct val="70000"/>
        <a:buFont typeface="Wingdings" pitchFamily="2" charset="2"/>
        <a:buChar char="v"/>
        <a:defRPr sz="2200">
          <a:solidFill>
            <a:schemeClr val="bg1"/>
          </a:solidFill>
          <a:latin typeface="Arial" charset="0"/>
        </a:defRPr>
      </a:lvl2pPr>
      <a:lvl3pPr marL="1143000" indent="-228600" algn="l" rtl="0" eaLnBrk="0" fontAlgn="base" hangingPunct="0">
        <a:lnSpc>
          <a:spcPct val="85000"/>
        </a:lnSpc>
        <a:spcBef>
          <a:spcPct val="20000"/>
        </a:spcBef>
        <a:spcAft>
          <a:spcPct val="0"/>
        </a:spcAft>
        <a:buClr>
          <a:srgbClr val="CC0000"/>
        </a:buClr>
        <a:buFont typeface="Arial" pitchFamily="34" charset="0"/>
        <a:buChar char="&gt;"/>
        <a:defRPr>
          <a:solidFill>
            <a:schemeClr val="bg1"/>
          </a:solidFill>
          <a:latin typeface="Arial" charset="0"/>
        </a:defRPr>
      </a:lvl3pPr>
      <a:lvl4pPr marL="1600200" indent="-228600" algn="l" rtl="0" eaLnBrk="0" fontAlgn="base" hangingPunct="0">
        <a:lnSpc>
          <a:spcPct val="85000"/>
        </a:lnSpc>
        <a:spcBef>
          <a:spcPct val="20000"/>
        </a:spcBef>
        <a:spcAft>
          <a:spcPct val="0"/>
        </a:spcAft>
        <a:buClr>
          <a:srgbClr val="CC0000"/>
        </a:buClr>
        <a:buChar char="–"/>
        <a:defRPr sz="1600">
          <a:solidFill>
            <a:schemeClr val="bg1"/>
          </a:solidFill>
          <a:latin typeface="Arial" charset="0"/>
        </a:defRPr>
      </a:lvl4pPr>
      <a:lvl5pPr marL="2057400" indent="-228600" algn="l" rtl="0" eaLnBrk="0" fontAlgn="base" hangingPunct="0">
        <a:lnSpc>
          <a:spcPct val="85000"/>
        </a:lnSpc>
        <a:spcBef>
          <a:spcPct val="20000"/>
        </a:spcBef>
        <a:spcAft>
          <a:spcPct val="0"/>
        </a:spcAft>
        <a:buClr>
          <a:srgbClr val="CC0000"/>
        </a:buClr>
        <a:buChar char="•"/>
        <a:defRPr sz="1400">
          <a:solidFill>
            <a:schemeClr val="bg1"/>
          </a:solidFill>
          <a:latin typeface="Arial" charset="0"/>
        </a:defRPr>
      </a:lvl5pPr>
      <a:lvl6pPr marL="2514600" indent="-228600" algn="l" rtl="0" fontAlgn="base">
        <a:lnSpc>
          <a:spcPct val="85000"/>
        </a:lnSpc>
        <a:spcBef>
          <a:spcPct val="20000"/>
        </a:spcBef>
        <a:spcAft>
          <a:spcPct val="0"/>
        </a:spcAft>
        <a:buClr>
          <a:srgbClr val="CC0000"/>
        </a:buClr>
        <a:buChar char="•"/>
        <a:defRPr sz="1400">
          <a:solidFill>
            <a:schemeClr val="bg1"/>
          </a:solidFill>
          <a:latin typeface="+mn-lt"/>
        </a:defRPr>
      </a:lvl6pPr>
      <a:lvl7pPr marL="2971800" indent="-228600" algn="l" rtl="0" fontAlgn="base">
        <a:lnSpc>
          <a:spcPct val="85000"/>
        </a:lnSpc>
        <a:spcBef>
          <a:spcPct val="20000"/>
        </a:spcBef>
        <a:spcAft>
          <a:spcPct val="0"/>
        </a:spcAft>
        <a:buClr>
          <a:srgbClr val="CC0000"/>
        </a:buClr>
        <a:buChar char="•"/>
        <a:defRPr sz="1400">
          <a:solidFill>
            <a:schemeClr val="bg1"/>
          </a:solidFill>
          <a:latin typeface="+mn-lt"/>
        </a:defRPr>
      </a:lvl7pPr>
      <a:lvl8pPr marL="3429000" indent="-228600" algn="l" rtl="0" fontAlgn="base">
        <a:lnSpc>
          <a:spcPct val="85000"/>
        </a:lnSpc>
        <a:spcBef>
          <a:spcPct val="20000"/>
        </a:spcBef>
        <a:spcAft>
          <a:spcPct val="0"/>
        </a:spcAft>
        <a:buClr>
          <a:srgbClr val="CC0000"/>
        </a:buClr>
        <a:buChar char="•"/>
        <a:defRPr sz="1400">
          <a:solidFill>
            <a:schemeClr val="bg1"/>
          </a:solidFill>
          <a:latin typeface="+mn-lt"/>
        </a:defRPr>
      </a:lvl8pPr>
      <a:lvl9pPr marL="3886200" indent="-228600" algn="l" rtl="0" fontAlgn="base">
        <a:lnSpc>
          <a:spcPct val="85000"/>
        </a:lnSpc>
        <a:spcBef>
          <a:spcPct val="20000"/>
        </a:spcBef>
        <a:spcAft>
          <a:spcPct val="0"/>
        </a:spcAft>
        <a:buClr>
          <a:srgbClr val="CC0000"/>
        </a:buClr>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7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13"/>
          <p:cNvSpPr>
            <a:spLocks noGrp="1" noChangeArrowheads="1"/>
          </p:cNvSpPr>
          <p:nvPr>
            <p:ph type="dt" sz="quarter" idx="2"/>
          </p:nvPr>
        </p:nvSpPr>
        <p:spPr bwMode="auto">
          <a:xfrm>
            <a:off x="457200" y="6248400"/>
            <a:ext cx="2133600" cy="476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p>
        </p:txBody>
      </p:sp>
      <p:sp>
        <p:nvSpPr>
          <p:cNvPr id="26" name="Rectangle 14"/>
          <p:cNvSpPr>
            <a:spLocks noGrp="1" noChangeArrowheads="1"/>
          </p:cNvSpPr>
          <p:nvPr>
            <p:ph type="ftr" sz="quarter" idx="3"/>
          </p:nvPr>
        </p:nvSpPr>
        <p:spPr bwMode="auto">
          <a:xfrm>
            <a:off x="3124200" y="6251575"/>
            <a:ext cx="2895600" cy="476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7" name="Rectangle 15"/>
          <p:cNvSpPr>
            <a:spLocks noGrp="1" noChangeArrowheads="1"/>
          </p:cNvSpPr>
          <p:nvPr>
            <p:ph type="sldNum" sz="quarter" idx="4"/>
          </p:nvPr>
        </p:nvSpPr>
        <p:spPr bwMode="auto">
          <a:xfrm>
            <a:off x="6553200" y="6254750"/>
            <a:ext cx="2133600" cy="476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A4A371-926D-4B6E-B592-458580C92250}"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819" r:id="rId1"/>
  </p:sldLayoutIdLst>
  <p:hf hdr="0" ftr="0" dt="0"/>
  <p:txStyles>
    <p:titleStyle>
      <a:lvl1pPr algn="ctr" rtl="0" eaLnBrk="0" fontAlgn="base" hangingPunct="0">
        <a:spcBef>
          <a:spcPct val="0"/>
        </a:spcBef>
        <a:spcAft>
          <a:spcPct val="0"/>
        </a:spcAft>
        <a:defRPr sz="3200" b="1">
          <a:solidFill>
            <a:schemeClr val="tx2"/>
          </a:solidFill>
          <a:effectLst>
            <a:outerShdw blurRad="38100" dist="38100" dir="2700000" algn="tl">
              <a:srgbClr val="000000"/>
            </a:outerShdw>
          </a:effectLst>
          <a:latin typeface="Arial" charset="0"/>
          <a:ea typeface="+mj-ea"/>
          <a:cs typeface="+mj-cs"/>
        </a:defRPr>
      </a:lvl1pPr>
      <a:lvl2pPr algn="ctr" rtl="0" eaLnBrk="0" fontAlgn="base" hangingPunct="0">
        <a:spcBef>
          <a:spcPct val="0"/>
        </a:spcBef>
        <a:spcAft>
          <a:spcPct val="0"/>
        </a:spcAft>
        <a:defRPr sz="3200" b="1">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b="1">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b="1">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b="1">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Arial" charset="0"/>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Arial" charset="0"/>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Arial" charset="0"/>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Arial" charset="0"/>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8"/>
          <p:cNvSpPr>
            <a:spLocks noChangeArrowheads="1"/>
          </p:cNvSpPr>
          <p:nvPr/>
        </p:nvSpPr>
        <p:spPr bwMode="auto">
          <a:xfrm>
            <a:off x="0" y="0"/>
            <a:ext cx="9144000" cy="1108075"/>
          </a:xfrm>
          <a:prstGeom prst="rect">
            <a:avLst/>
          </a:prstGeom>
          <a:solidFill>
            <a:srgbClr val="FFDB8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1055" name="Text Box 31"/>
          <p:cNvSpPr txBox="1">
            <a:spLocks noChangeArrowheads="1"/>
          </p:cNvSpPr>
          <p:nvPr/>
        </p:nvSpPr>
        <p:spPr bwMode="auto">
          <a:xfrm>
            <a:off x="447675" y="1738313"/>
            <a:ext cx="8204200" cy="457200"/>
          </a:xfrm>
          <a:prstGeom prst="rect">
            <a:avLst/>
          </a:prstGeom>
          <a:noFill/>
          <a:ln w="9525">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defRPr/>
            </a:pPr>
            <a:endParaRPr lang="en-US"/>
          </a:p>
        </p:txBody>
      </p:sp>
      <p:sp>
        <p:nvSpPr>
          <p:cNvPr id="4100" name="Rectangle 32"/>
          <p:cNvSpPr>
            <a:spLocks noGrp="1" noChangeArrowheads="1"/>
          </p:cNvSpPr>
          <p:nvPr>
            <p:ph type="body" idx="1"/>
          </p:nvPr>
        </p:nvSpPr>
        <p:spPr bwMode="auto">
          <a:xfrm>
            <a:off x="779463" y="1346200"/>
            <a:ext cx="8037512" cy="477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Rectangle 33"/>
          <p:cNvSpPr>
            <a:spLocks noGrp="1" noChangeArrowheads="1"/>
          </p:cNvSpPr>
          <p:nvPr>
            <p:ph type="title"/>
          </p:nvPr>
        </p:nvSpPr>
        <p:spPr bwMode="auto">
          <a:xfrm>
            <a:off x="249238" y="0"/>
            <a:ext cx="70612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4102" name="Picture 6" descr="cisnet_logo.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924800" y="61913"/>
            <a:ext cx="11398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03" name="Rectangle 7"/>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cxnSp>
        <p:nvCxnSpPr>
          <p:cNvPr id="4104" name="Straight Connector 10"/>
          <p:cNvCxnSpPr>
            <a:cxnSpLocks noChangeShapeType="1"/>
          </p:cNvCxnSpPr>
          <p:nvPr/>
        </p:nvCxnSpPr>
        <p:spPr bwMode="auto">
          <a:xfrm>
            <a:off x="0" y="1098550"/>
            <a:ext cx="9144000" cy="9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4105" name="Straight Connector 10"/>
          <p:cNvCxnSpPr>
            <a:cxnSpLocks noChangeShapeType="1"/>
          </p:cNvCxnSpPr>
          <p:nvPr/>
        </p:nvCxnSpPr>
        <p:spPr bwMode="auto">
          <a:xfrm>
            <a:off x="152400" y="1250950"/>
            <a:ext cx="9144000" cy="9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graphicFrame>
        <p:nvGraphicFramePr>
          <p:cNvPr id="4106" name="Object 10"/>
          <p:cNvGraphicFramePr>
            <a:graphicFrameLocks noChangeAspect="1"/>
          </p:cNvGraphicFramePr>
          <p:nvPr/>
        </p:nvGraphicFramePr>
        <p:xfrm>
          <a:off x="-9525" y="1065213"/>
          <a:ext cx="9150350" cy="90487"/>
        </p:xfrm>
        <a:graphic>
          <a:graphicData uri="http://schemas.openxmlformats.org/presentationml/2006/ole">
            <mc:AlternateContent xmlns:mc="http://schemas.openxmlformats.org/markup-compatibility/2006">
              <mc:Choice xmlns:v="urn:schemas-microsoft-com:vml" Requires="v">
                <p:oleObj spid="_x0000_s4265" name="Image" r:id="rId15" imgW="38082540" imgH="380818" progId="Photoshop.Image.10">
                  <p:embed/>
                </p:oleObj>
              </mc:Choice>
              <mc:Fallback>
                <p:oleObj name="Image" r:id="rId15" imgW="38082540" imgH="380818" progId="Photoshop.Image.10">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25" y="1065213"/>
                        <a:ext cx="9150350"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B27793C-70A2-44D7-BC2E-90325B57A0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 id="2147484796" r:id="rId4"/>
    <p:sldLayoutId id="2147484797" r:id="rId5"/>
    <p:sldLayoutId id="2147484798" r:id="rId6"/>
    <p:sldLayoutId id="2147484799" r:id="rId7"/>
    <p:sldLayoutId id="2147484800" r:id="rId8"/>
    <p:sldLayoutId id="2147484801" r:id="rId9"/>
    <p:sldLayoutId id="2147484802" r:id="rId10"/>
    <p:sldLayoutId id="2147484820" r:id="rId11"/>
  </p:sldLayoutIdLst>
  <p:hf hdr="0" ftr="0" dt="0"/>
  <p:txStyles>
    <p:titleStyle>
      <a:lvl1pPr algn="ctr" rtl="0" eaLnBrk="0" fontAlgn="base" hangingPunct="0">
        <a:spcBef>
          <a:spcPct val="0"/>
        </a:spcBef>
        <a:spcAft>
          <a:spcPct val="0"/>
        </a:spcAft>
        <a:defRPr sz="2800" b="1">
          <a:solidFill>
            <a:srgbClr val="A90101"/>
          </a:solidFill>
          <a:latin typeface="+mj-lt"/>
          <a:ea typeface="+mj-ea"/>
          <a:cs typeface="+mj-cs"/>
        </a:defRPr>
      </a:lvl1pPr>
      <a:lvl2pPr algn="ctr" rtl="0" eaLnBrk="0" fontAlgn="base" hangingPunct="0">
        <a:spcBef>
          <a:spcPct val="0"/>
        </a:spcBef>
        <a:spcAft>
          <a:spcPct val="0"/>
        </a:spcAft>
        <a:defRPr sz="2800" b="1">
          <a:solidFill>
            <a:srgbClr val="A90101"/>
          </a:solidFill>
          <a:latin typeface="Arial" charset="0"/>
        </a:defRPr>
      </a:lvl2pPr>
      <a:lvl3pPr algn="ctr" rtl="0" eaLnBrk="0" fontAlgn="base" hangingPunct="0">
        <a:spcBef>
          <a:spcPct val="0"/>
        </a:spcBef>
        <a:spcAft>
          <a:spcPct val="0"/>
        </a:spcAft>
        <a:defRPr sz="2800" b="1">
          <a:solidFill>
            <a:srgbClr val="A90101"/>
          </a:solidFill>
          <a:latin typeface="Arial" charset="0"/>
        </a:defRPr>
      </a:lvl3pPr>
      <a:lvl4pPr algn="ctr" rtl="0" eaLnBrk="0" fontAlgn="base" hangingPunct="0">
        <a:spcBef>
          <a:spcPct val="0"/>
        </a:spcBef>
        <a:spcAft>
          <a:spcPct val="0"/>
        </a:spcAft>
        <a:defRPr sz="2800" b="1">
          <a:solidFill>
            <a:srgbClr val="A90101"/>
          </a:solidFill>
          <a:latin typeface="Arial" charset="0"/>
        </a:defRPr>
      </a:lvl4pPr>
      <a:lvl5pPr algn="ctr" rtl="0" eaLnBrk="0" fontAlgn="base" hangingPunct="0">
        <a:spcBef>
          <a:spcPct val="0"/>
        </a:spcBef>
        <a:spcAft>
          <a:spcPct val="0"/>
        </a:spcAft>
        <a:defRPr sz="2800" b="1">
          <a:solidFill>
            <a:srgbClr val="A90101"/>
          </a:solidFill>
          <a:latin typeface="Arial" charset="0"/>
        </a:defRPr>
      </a:lvl5pPr>
      <a:lvl6pPr marL="457200" algn="ctr" rtl="0" eaLnBrk="0" fontAlgn="base" hangingPunct="0">
        <a:spcBef>
          <a:spcPct val="0"/>
        </a:spcBef>
        <a:spcAft>
          <a:spcPct val="0"/>
        </a:spcAft>
        <a:defRPr sz="2800" b="1">
          <a:solidFill>
            <a:srgbClr val="A90101"/>
          </a:solidFill>
          <a:latin typeface="Arial" charset="0"/>
        </a:defRPr>
      </a:lvl6pPr>
      <a:lvl7pPr marL="914400" algn="ctr" rtl="0" eaLnBrk="0" fontAlgn="base" hangingPunct="0">
        <a:spcBef>
          <a:spcPct val="0"/>
        </a:spcBef>
        <a:spcAft>
          <a:spcPct val="0"/>
        </a:spcAft>
        <a:defRPr sz="2800" b="1">
          <a:solidFill>
            <a:srgbClr val="A90101"/>
          </a:solidFill>
          <a:latin typeface="Arial" charset="0"/>
        </a:defRPr>
      </a:lvl7pPr>
      <a:lvl8pPr marL="1371600" algn="ctr" rtl="0" eaLnBrk="0" fontAlgn="base" hangingPunct="0">
        <a:spcBef>
          <a:spcPct val="0"/>
        </a:spcBef>
        <a:spcAft>
          <a:spcPct val="0"/>
        </a:spcAft>
        <a:defRPr sz="2800" b="1">
          <a:solidFill>
            <a:srgbClr val="A90101"/>
          </a:solidFill>
          <a:latin typeface="Arial" charset="0"/>
        </a:defRPr>
      </a:lvl8pPr>
      <a:lvl9pPr marL="1828800" algn="ctr" rtl="0" eaLnBrk="0" fontAlgn="base" hangingPunct="0">
        <a:spcBef>
          <a:spcPct val="0"/>
        </a:spcBef>
        <a:spcAft>
          <a:spcPct val="0"/>
        </a:spcAft>
        <a:defRPr sz="2800" b="1">
          <a:solidFill>
            <a:srgbClr val="A90101"/>
          </a:solidFill>
          <a:latin typeface="Arial" charset="0"/>
        </a:defRPr>
      </a:lvl9pPr>
    </p:titleStyle>
    <p:bodyStyle>
      <a:lvl1pPr marL="342900" indent="-342900" algn="l" rtl="0" eaLnBrk="0" fontAlgn="base" hangingPunct="0">
        <a:lnSpc>
          <a:spcPct val="90000"/>
        </a:lnSpc>
        <a:spcBef>
          <a:spcPct val="50000"/>
        </a:spcBef>
        <a:spcAft>
          <a:spcPct val="0"/>
        </a:spcAft>
        <a:buClr>
          <a:srgbClr val="A90101"/>
        </a:buClr>
        <a:buFont typeface="Wingdings" pitchFamily="2" charset="2"/>
        <a:buChar char="Ø"/>
        <a:defRPr sz="2400">
          <a:solidFill>
            <a:schemeClr val="tx1"/>
          </a:solidFill>
          <a:latin typeface="+mn-lt"/>
          <a:ea typeface="+mn-ea"/>
          <a:cs typeface="+mn-cs"/>
        </a:defRPr>
      </a:lvl1pPr>
      <a:lvl2pPr marL="742950" indent="-285750" algn="l" rtl="0" eaLnBrk="0" fontAlgn="base" hangingPunct="0">
        <a:lnSpc>
          <a:spcPct val="90000"/>
        </a:lnSpc>
        <a:spcBef>
          <a:spcPct val="20000"/>
        </a:spcBef>
        <a:spcAft>
          <a:spcPct val="0"/>
        </a:spcAft>
        <a:buClr>
          <a:srgbClr val="3069B2"/>
        </a:buClr>
        <a:buFont typeface="Wingdings" pitchFamily="2" charset="2"/>
        <a:buChar char="w"/>
        <a:defRPr sz="2000">
          <a:solidFill>
            <a:schemeClr val="tx1"/>
          </a:solidFill>
          <a:latin typeface="+mn-lt"/>
        </a:defRPr>
      </a:lvl2pPr>
      <a:lvl3pPr marL="1143000" indent="-228600" algn="l" rtl="0" eaLnBrk="0" fontAlgn="base" hangingPunct="0">
        <a:lnSpc>
          <a:spcPct val="90000"/>
        </a:lnSpc>
        <a:spcBef>
          <a:spcPct val="20000"/>
        </a:spcBef>
        <a:spcAft>
          <a:spcPct val="0"/>
        </a:spcAft>
        <a:buClr>
          <a:srgbClr val="A90101"/>
        </a:buClr>
        <a:buFont typeface="Wingdings" pitchFamily="2" charset="2"/>
        <a:buChar char="Ø"/>
        <a:defRPr>
          <a:solidFill>
            <a:schemeClr val="tx1"/>
          </a:solidFill>
          <a:latin typeface="+mn-lt"/>
        </a:defRPr>
      </a:lvl3pPr>
      <a:lvl4pPr marL="1600200" indent="-228600" algn="l" rtl="0" eaLnBrk="0" fontAlgn="base" hangingPunct="0">
        <a:lnSpc>
          <a:spcPct val="90000"/>
        </a:lnSpc>
        <a:spcBef>
          <a:spcPct val="20000"/>
        </a:spcBef>
        <a:spcAft>
          <a:spcPct val="0"/>
        </a:spcAft>
        <a:buClr>
          <a:srgbClr val="3069B2"/>
        </a:buClr>
        <a:buFont typeface="Wingdings" pitchFamily="2" charset="2"/>
        <a:buChar char="w"/>
        <a:defRPr sz="1600">
          <a:solidFill>
            <a:schemeClr val="tx1"/>
          </a:solidFill>
          <a:latin typeface="+mn-lt"/>
        </a:defRPr>
      </a:lvl4pPr>
      <a:lvl5pPr marL="2057400" indent="-228600" algn="l" rtl="0" eaLnBrk="0" fontAlgn="base" hangingPunct="0">
        <a:lnSpc>
          <a:spcPct val="90000"/>
        </a:lnSpc>
        <a:spcBef>
          <a:spcPct val="20000"/>
        </a:spcBef>
        <a:spcAft>
          <a:spcPct val="0"/>
        </a:spcAft>
        <a:buClr>
          <a:srgbClr val="A90101"/>
        </a:buClr>
        <a:buFont typeface="Arial" pitchFamily="34" charset="0"/>
        <a:buChar char="&gt;"/>
        <a:defRPr sz="1400">
          <a:solidFill>
            <a:schemeClr val="tx1"/>
          </a:solidFill>
          <a:latin typeface="+mn-lt"/>
        </a:defRPr>
      </a:lvl5pPr>
      <a:lvl6pPr marL="2514600" indent="-228600" algn="l" rtl="0" eaLnBrk="0" fontAlgn="base" hangingPunct="0">
        <a:lnSpc>
          <a:spcPct val="90000"/>
        </a:lnSpc>
        <a:spcBef>
          <a:spcPct val="20000"/>
        </a:spcBef>
        <a:spcAft>
          <a:spcPct val="0"/>
        </a:spcAft>
        <a:buClr>
          <a:srgbClr val="A90101"/>
        </a:buClr>
        <a:buFont typeface="Arial" charset="0"/>
        <a:buChar char="&gt;"/>
        <a:defRPr sz="1400">
          <a:solidFill>
            <a:schemeClr val="tx1"/>
          </a:solidFill>
          <a:latin typeface="+mn-lt"/>
        </a:defRPr>
      </a:lvl6pPr>
      <a:lvl7pPr marL="2971800" indent="-228600" algn="l" rtl="0" eaLnBrk="0" fontAlgn="base" hangingPunct="0">
        <a:lnSpc>
          <a:spcPct val="90000"/>
        </a:lnSpc>
        <a:spcBef>
          <a:spcPct val="20000"/>
        </a:spcBef>
        <a:spcAft>
          <a:spcPct val="0"/>
        </a:spcAft>
        <a:buClr>
          <a:srgbClr val="A90101"/>
        </a:buClr>
        <a:buFont typeface="Arial" charset="0"/>
        <a:buChar char="&gt;"/>
        <a:defRPr sz="1400">
          <a:solidFill>
            <a:schemeClr val="tx1"/>
          </a:solidFill>
          <a:latin typeface="+mn-lt"/>
        </a:defRPr>
      </a:lvl7pPr>
      <a:lvl8pPr marL="3429000" indent="-228600" algn="l" rtl="0" eaLnBrk="0" fontAlgn="base" hangingPunct="0">
        <a:lnSpc>
          <a:spcPct val="90000"/>
        </a:lnSpc>
        <a:spcBef>
          <a:spcPct val="20000"/>
        </a:spcBef>
        <a:spcAft>
          <a:spcPct val="0"/>
        </a:spcAft>
        <a:buClr>
          <a:srgbClr val="A90101"/>
        </a:buClr>
        <a:buFont typeface="Arial" charset="0"/>
        <a:buChar char="&gt;"/>
        <a:defRPr sz="1400">
          <a:solidFill>
            <a:schemeClr val="tx1"/>
          </a:solidFill>
          <a:latin typeface="+mn-lt"/>
        </a:defRPr>
      </a:lvl8pPr>
      <a:lvl9pPr marL="3886200" indent="-228600" algn="l" rtl="0" eaLnBrk="0" fontAlgn="base" hangingPunct="0">
        <a:lnSpc>
          <a:spcPct val="90000"/>
        </a:lnSpc>
        <a:spcBef>
          <a:spcPct val="20000"/>
        </a:spcBef>
        <a:spcAft>
          <a:spcPct val="0"/>
        </a:spcAft>
        <a:buClr>
          <a:srgbClr val="A90101"/>
        </a:buClr>
        <a:buFont typeface="Arial" charset="0"/>
        <a:buChar char="&gt;"/>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60EC"/>
            </a:gs>
            <a:gs pos="100000">
              <a:srgbClr val="0043A6"/>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2133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2"/>
          </p:nvPr>
        </p:nvSpPr>
        <p:spPr bwMode="auto">
          <a:xfrm>
            <a:off x="685800" y="60960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9" name="Rectangle 5"/>
          <p:cNvSpPr>
            <a:spLocks noGrp="1" noChangeArrowheads="1"/>
          </p:cNvSpPr>
          <p:nvPr>
            <p:ph type="ftr" sz="quarter" idx="3"/>
          </p:nvPr>
        </p:nvSpPr>
        <p:spPr bwMode="auto">
          <a:xfrm>
            <a:off x="3124200" y="60960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 name="Rectangle 6"/>
          <p:cNvSpPr>
            <a:spLocks noGrp="1" noChangeArrowheads="1"/>
          </p:cNvSpPr>
          <p:nvPr>
            <p:ph type="sldNum" sz="quarter" idx="4"/>
          </p:nvPr>
        </p:nvSpPr>
        <p:spPr bwMode="auto">
          <a:xfrm>
            <a:off x="5638800" y="60960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FDCDCE15-E960-4C77-A982-014F49FE91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21" r:id="rId1"/>
  </p:sldLayoutIdLst>
  <p:transition advClick="0"/>
  <p:hf hdr="0" ftr="0" dt="0"/>
  <p:txStyles>
    <p:titleStyle>
      <a:lvl1pPr algn="l" rtl="0" eaLnBrk="0" fontAlgn="base" hangingPunct="0">
        <a:spcBef>
          <a:spcPct val="0"/>
        </a:spcBef>
        <a:spcAft>
          <a:spcPct val="0"/>
        </a:spcAft>
        <a:defRPr sz="2800">
          <a:solidFill>
            <a:srgbClr val="FFFF00"/>
          </a:solidFill>
          <a:latin typeface="Arial" charset="0"/>
          <a:ea typeface="+mj-ea"/>
          <a:cs typeface="+mj-cs"/>
        </a:defRPr>
      </a:lvl1pPr>
      <a:lvl2pPr algn="l" rtl="0" eaLnBrk="0" fontAlgn="base" hangingPunct="0">
        <a:spcBef>
          <a:spcPct val="0"/>
        </a:spcBef>
        <a:spcAft>
          <a:spcPct val="0"/>
        </a:spcAft>
        <a:defRPr sz="2800">
          <a:solidFill>
            <a:srgbClr val="FFFF00"/>
          </a:solidFill>
          <a:latin typeface="Arial" charset="0"/>
        </a:defRPr>
      </a:lvl2pPr>
      <a:lvl3pPr algn="l" rtl="0" eaLnBrk="0" fontAlgn="base" hangingPunct="0">
        <a:spcBef>
          <a:spcPct val="0"/>
        </a:spcBef>
        <a:spcAft>
          <a:spcPct val="0"/>
        </a:spcAft>
        <a:defRPr sz="2800">
          <a:solidFill>
            <a:srgbClr val="FFFF00"/>
          </a:solidFill>
          <a:latin typeface="Arial" charset="0"/>
        </a:defRPr>
      </a:lvl3pPr>
      <a:lvl4pPr algn="l" rtl="0" eaLnBrk="0" fontAlgn="base" hangingPunct="0">
        <a:spcBef>
          <a:spcPct val="0"/>
        </a:spcBef>
        <a:spcAft>
          <a:spcPct val="0"/>
        </a:spcAft>
        <a:defRPr sz="2800">
          <a:solidFill>
            <a:srgbClr val="FFFF00"/>
          </a:solidFill>
          <a:latin typeface="Arial" charset="0"/>
        </a:defRPr>
      </a:lvl4pPr>
      <a:lvl5pPr algn="l" rtl="0" eaLnBrk="0" fontAlgn="base" hangingPunct="0">
        <a:spcBef>
          <a:spcPct val="0"/>
        </a:spcBef>
        <a:spcAft>
          <a:spcPct val="0"/>
        </a:spcAft>
        <a:defRPr sz="2800">
          <a:solidFill>
            <a:srgbClr val="FFFF00"/>
          </a:solidFill>
          <a:latin typeface="Arial" charset="0"/>
        </a:defRPr>
      </a:lvl5pPr>
      <a:lvl6pPr marL="457200" algn="l" rtl="0" eaLnBrk="0" fontAlgn="base" hangingPunct="0">
        <a:spcBef>
          <a:spcPct val="0"/>
        </a:spcBef>
        <a:spcAft>
          <a:spcPct val="0"/>
        </a:spcAft>
        <a:defRPr sz="2800">
          <a:solidFill>
            <a:srgbClr val="FFFF00"/>
          </a:solidFill>
          <a:latin typeface="Arial Black" pitchFamily="34" charset="0"/>
        </a:defRPr>
      </a:lvl6pPr>
      <a:lvl7pPr marL="914400" algn="l" rtl="0" eaLnBrk="0" fontAlgn="base" hangingPunct="0">
        <a:spcBef>
          <a:spcPct val="0"/>
        </a:spcBef>
        <a:spcAft>
          <a:spcPct val="0"/>
        </a:spcAft>
        <a:defRPr sz="2800">
          <a:solidFill>
            <a:srgbClr val="FFFF00"/>
          </a:solidFill>
          <a:latin typeface="Arial Black" pitchFamily="34" charset="0"/>
        </a:defRPr>
      </a:lvl7pPr>
      <a:lvl8pPr marL="1371600" algn="l" rtl="0" eaLnBrk="0" fontAlgn="base" hangingPunct="0">
        <a:spcBef>
          <a:spcPct val="0"/>
        </a:spcBef>
        <a:spcAft>
          <a:spcPct val="0"/>
        </a:spcAft>
        <a:defRPr sz="2800">
          <a:solidFill>
            <a:srgbClr val="FFFF00"/>
          </a:solidFill>
          <a:latin typeface="Arial Black" pitchFamily="34" charset="0"/>
        </a:defRPr>
      </a:lvl8pPr>
      <a:lvl9pPr marL="1828800" algn="l" rtl="0" eaLnBrk="0" fontAlgn="base" hangingPunct="0">
        <a:spcBef>
          <a:spcPct val="0"/>
        </a:spcBef>
        <a:spcAft>
          <a:spcPct val="0"/>
        </a:spcAft>
        <a:defRPr sz="2800">
          <a:solidFill>
            <a:srgbClr val="FFFF00"/>
          </a:solidFill>
          <a:latin typeface="Arial Black" pitchFamily="34" charset="0"/>
        </a:defRPr>
      </a:lvl9pPr>
    </p:titleStyle>
    <p:bodyStyle>
      <a:lvl1pPr marL="342900" indent="-342900" algn="l" rtl="0" eaLnBrk="0" fontAlgn="base" hangingPunct="0">
        <a:spcBef>
          <a:spcPct val="20000"/>
        </a:spcBef>
        <a:spcAft>
          <a:spcPct val="0"/>
        </a:spcAft>
        <a:buChar char="•"/>
        <a:defRPr sz="2400">
          <a:solidFill>
            <a:srgbClr val="FFFFFF"/>
          </a:solidFill>
          <a:latin typeface="Arial" charset="0"/>
          <a:ea typeface="+mn-ea"/>
          <a:cs typeface="+mn-cs"/>
        </a:defRPr>
      </a:lvl1pPr>
      <a:lvl2pPr marL="742950" indent="-285750" algn="l" rtl="0" eaLnBrk="0" fontAlgn="base" hangingPunct="0">
        <a:spcBef>
          <a:spcPct val="20000"/>
        </a:spcBef>
        <a:spcAft>
          <a:spcPct val="0"/>
        </a:spcAft>
        <a:buChar char="–"/>
        <a:defRPr sz="2000">
          <a:solidFill>
            <a:srgbClr val="FFFFFF"/>
          </a:solidFill>
          <a:latin typeface="Arial" charset="0"/>
        </a:defRPr>
      </a:lvl2pPr>
      <a:lvl3pPr marL="1143000" indent="-228600" algn="l" rtl="0" eaLnBrk="0" fontAlgn="base" hangingPunct="0">
        <a:spcBef>
          <a:spcPct val="20000"/>
        </a:spcBef>
        <a:spcAft>
          <a:spcPct val="0"/>
        </a:spcAft>
        <a:buChar char="•"/>
        <a:defRPr>
          <a:solidFill>
            <a:srgbClr val="FFFFFF"/>
          </a:solidFill>
          <a:latin typeface="Arial" charset="0"/>
        </a:defRPr>
      </a:lvl3pPr>
      <a:lvl4pPr marL="1600200" indent="-228600" algn="l" rtl="0" eaLnBrk="0" fontAlgn="base" hangingPunct="0">
        <a:spcBef>
          <a:spcPct val="20000"/>
        </a:spcBef>
        <a:spcAft>
          <a:spcPct val="0"/>
        </a:spcAft>
        <a:buChar char="–"/>
        <a:defRPr sz="1600">
          <a:solidFill>
            <a:srgbClr val="FFFFFF"/>
          </a:solidFill>
          <a:latin typeface="Arial" charset="0"/>
        </a:defRPr>
      </a:lvl4pPr>
      <a:lvl5pPr marL="2057400" indent="-228600" algn="l" rtl="0" eaLnBrk="0" fontAlgn="base" hangingPunct="0">
        <a:spcBef>
          <a:spcPct val="20000"/>
        </a:spcBef>
        <a:spcAft>
          <a:spcPct val="0"/>
        </a:spcAft>
        <a:buChar char="»"/>
        <a:defRPr sz="1400">
          <a:solidFill>
            <a:srgbClr val="FFFFFF"/>
          </a:solidFill>
          <a:latin typeface="Arial" charset="0"/>
        </a:defRPr>
      </a:lvl5pPr>
      <a:lvl6pPr marL="2514600" indent="-228600" algn="l" rtl="0" eaLnBrk="0" fontAlgn="base" hangingPunct="0">
        <a:spcBef>
          <a:spcPct val="20000"/>
        </a:spcBef>
        <a:spcAft>
          <a:spcPct val="0"/>
        </a:spcAft>
        <a:buChar char="»"/>
        <a:defRPr sz="1400">
          <a:solidFill>
            <a:srgbClr val="FFFFFF"/>
          </a:solidFill>
          <a:latin typeface="+mn-lt"/>
        </a:defRPr>
      </a:lvl6pPr>
      <a:lvl7pPr marL="2971800" indent="-228600" algn="l" rtl="0" eaLnBrk="0" fontAlgn="base" hangingPunct="0">
        <a:spcBef>
          <a:spcPct val="20000"/>
        </a:spcBef>
        <a:spcAft>
          <a:spcPct val="0"/>
        </a:spcAft>
        <a:buChar char="»"/>
        <a:defRPr sz="1400">
          <a:solidFill>
            <a:srgbClr val="FFFFFF"/>
          </a:solidFill>
          <a:latin typeface="+mn-lt"/>
        </a:defRPr>
      </a:lvl7pPr>
      <a:lvl8pPr marL="3429000" indent="-228600" algn="l" rtl="0" eaLnBrk="0" fontAlgn="base" hangingPunct="0">
        <a:spcBef>
          <a:spcPct val="20000"/>
        </a:spcBef>
        <a:spcAft>
          <a:spcPct val="0"/>
        </a:spcAft>
        <a:buChar char="»"/>
        <a:defRPr sz="1400">
          <a:solidFill>
            <a:srgbClr val="FFFFFF"/>
          </a:solidFill>
          <a:latin typeface="+mn-lt"/>
        </a:defRPr>
      </a:lvl8pPr>
      <a:lvl9pPr marL="3886200" indent="-228600" algn="l" rtl="0" eaLnBrk="0" fontAlgn="base" hangingPunct="0">
        <a:spcBef>
          <a:spcPct val="20000"/>
        </a:spcBef>
        <a:spcAft>
          <a:spcPct val="0"/>
        </a:spcAft>
        <a:buChar char="»"/>
        <a:defRPr sz="14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6.tmp"/></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ae.cancer.gov/tus-cps/"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hyperlink" Target="https://sae.cancer.gov/nhis-brfs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www.census.gov/did/www/saipe/" TargetMode="External"/><Relationship Id="rId2" Type="http://schemas.openxmlformats.org/officeDocument/2006/relationships/hyperlink" Target="http://sae.cancer.gov/" TargetMode="External"/><Relationship Id="rId1" Type="http://schemas.openxmlformats.org/officeDocument/2006/relationships/slideLayout" Target="../slideLayouts/slideLayout18.xml"/><Relationship Id="rId5" Type="http://schemas.openxmlformats.org/officeDocument/2006/relationships/hyperlink" Target="http://nces.ed.gov/naal/estimates/overview.aspx" TargetMode="External"/><Relationship Id="rId4" Type="http://schemas.openxmlformats.org/officeDocument/2006/relationships/hyperlink" Target="http://www.samhsa.gov/data/NSDUH/2k11State/NSDUHsae2011/index.asp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7.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353140" y="342900"/>
            <a:ext cx="6913562" cy="1790700"/>
          </a:xfrm>
        </p:spPr>
        <p:txBody>
          <a:bodyPr/>
          <a:lstStyle/>
          <a:p>
            <a:r>
              <a:rPr lang="en-US" sz="3600" dirty="0">
                <a:solidFill>
                  <a:schemeClr val="hlink"/>
                </a:solidFill>
              </a:rPr>
              <a:t>Small Area Estimation for the Tobacco Use Supplement to the Current Population Survey</a:t>
            </a:r>
          </a:p>
        </p:txBody>
      </p:sp>
      <p:sp>
        <p:nvSpPr>
          <p:cNvPr id="13315" name="Rectangle 3"/>
          <p:cNvSpPr>
            <a:spLocks noGrp="1" noChangeArrowheads="1"/>
          </p:cNvSpPr>
          <p:nvPr>
            <p:ph type="subTitle" idx="4294967295"/>
          </p:nvPr>
        </p:nvSpPr>
        <p:spPr>
          <a:xfrm>
            <a:off x="1850409" y="2691452"/>
            <a:ext cx="6400800" cy="2148996"/>
          </a:xfrm>
        </p:spPr>
        <p:txBody>
          <a:bodyPr/>
          <a:lstStyle/>
          <a:p>
            <a:pPr marL="0" indent="0" algn="ctr">
              <a:lnSpc>
                <a:spcPct val="150000"/>
              </a:lnSpc>
              <a:buNone/>
            </a:pPr>
            <a:r>
              <a:rPr lang="en-US" sz="2400" dirty="0"/>
              <a:t>Benmei Liu</a:t>
            </a:r>
          </a:p>
          <a:p>
            <a:pPr marL="0" indent="0" algn="ctr">
              <a:lnSpc>
                <a:spcPct val="150000"/>
              </a:lnSpc>
              <a:buFont typeface="Wingdings" pitchFamily="2" charset="2"/>
              <a:buNone/>
            </a:pPr>
            <a:r>
              <a:rPr lang="en-US" sz="2400" dirty="0"/>
              <a:t>Statistical Research and Applications Branch/</a:t>
            </a:r>
          </a:p>
          <a:p>
            <a:pPr marL="0" indent="0" algn="ctr">
              <a:lnSpc>
                <a:spcPct val="150000"/>
              </a:lnSpc>
              <a:buFont typeface="Wingdings" pitchFamily="2" charset="2"/>
              <a:buNone/>
            </a:pPr>
            <a:r>
              <a:rPr lang="en-US" sz="2400" dirty="0"/>
              <a:t>SRP/DCCPS</a:t>
            </a:r>
          </a:p>
        </p:txBody>
      </p:sp>
      <p:sp>
        <p:nvSpPr>
          <p:cNvPr id="13316" name="Rectangle 3"/>
          <p:cNvSpPr>
            <a:spLocks noGrp="1" noChangeArrowheads="1"/>
          </p:cNvSpPr>
          <p:nvPr>
            <p:ph type="subTitle" idx="4294967295"/>
          </p:nvPr>
        </p:nvSpPr>
        <p:spPr>
          <a:xfrm>
            <a:off x="1753358" y="5120214"/>
            <a:ext cx="6400800" cy="1349828"/>
          </a:xfrm>
        </p:spPr>
        <p:txBody>
          <a:bodyPr/>
          <a:lstStyle/>
          <a:p>
            <a:pPr marL="0" indent="0" algn="ctr">
              <a:lnSpc>
                <a:spcPct val="70000"/>
              </a:lnSpc>
              <a:buFont typeface="Wingdings" pitchFamily="2" charset="2"/>
              <a:buNone/>
            </a:pPr>
            <a:r>
              <a:rPr lang="en-US" sz="1800" dirty="0"/>
              <a:t>May 10 2018</a:t>
            </a:r>
          </a:p>
          <a:p>
            <a:pPr marL="0" indent="0" algn="ctr">
              <a:lnSpc>
                <a:spcPct val="70000"/>
              </a:lnSpc>
              <a:buFont typeface="Wingdings" pitchFamily="2" charset="2"/>
              <a:buNone/>
            </a:pPr>
            <a:endParaRPr lang="en-US" sz="1800" dirty="0"/>
          </a:p>
          <a:p>
            <a:pPr marL="0" indent="0" algn="ctr">
              <a:lnSpc>
                <a:spcPct val="70000"/>
              </a:lnSpc>
              <a:buFont typeface="Wingdings" pitchFamily="2" charset="2"/>
              <a:buNone/>
            </a:pPr>
            <a:r>
              <a:rPr lang="en-US" sz="1800" dirty="0"/>
              <a:t>TCRB Scientific Staff Meeting</a:t>
            </a:r>
          </a:p>
          <a:p>
            <a:pPr marL="0" indent="0" algn="ctr">
              <a:lnSpc>
                <a:spcPct val="70000"/>
              </a:lnSpc>
              <a:buFont typeface="Wingdings" pitchFamily="2" charset="2"/>
              <a:buNone/>
            </a:pPr>
            <a:endParaRPr lang="en-US" sz="16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34514" cy="1143000"/>
          </a:xfrm>
        </p:spPr>
        <p:txBody>
          <a:bodyPr>
            <a:normAutofit/>
          </a:bodyPr>
          <a:lstStyle/>
          <a:p>
            <a:pPr algn="ctr"/>
            <a:r>
              <a:rPr lang="en-US" dirty="0">
                <a:solidFill>
                  <a:schemeClr val="bg1"/>
                </a:solidFill>
                <a:latin typeface="Times New Roman" panose="02020603050405020304" pitchFamily="18" charset="0"/>
                <a:cs typeface="Times New Roman" panose="02020603050405020304" pitchFamily="18" charset="0"/>
              </a:rPr>
              <a:t>Commonly Used Area Level Model: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Fay-Herriot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295400"/>
                <a:ext cx="8077200" cy="5248275"/>
              </a:xfrm>
            </p:spPr>
            <p:txBody>
              <a:bodyPr>
                <a:normAutofit/>
              </a:bodyPr>
              <a:lstStyle/>
              <a:p>
                <a:pPr marL="0" indent="0">
                  <a:buNone/>
                </a:pPr>
                <a:r>
                  <a:rPr lang="en-US" sz="2400" b="0" dirty="0">
                    <a:latin typeface="Arial" pitchFamily="34" charset="0"/>
                    <a:cs typeface="Arial" pitchFamily="34" charset="0"/>
                  </a:rPr>
                  <a:t>The well known Fay-Herriot model (Fay &amp; Herriot 1979):</a:t>
                </a:r>
                <a:endParaRPr lang="en-US" sz="2400" dirty="0">
                  <a:cs typeface="Arial" pitchFamily="34" charset="0"/>
                </a:endParaRPr>
              </a:p>
              <a:p>
                <a:pPr>
                  <a:buFont typeface="Wingdings" panose="05000000000000000000" pitchFamily="2" charset="2"/>
                  <a:buChar char="§"/>
                </a:pPr>
                <a:r>
                  <a:rPr lang="en-US" sz="2400" dirty="0">
                    <a:latin typeface="Arial" pitchFamily="34" charset="0"/>
                    <a:cs typeface="Arial" pitchFamily="34" charset="0"/>
                  </a:rPr>
                  <a:t>Sampling model: </a:t>
                </a:r>
                <a14:m>
                  <m:oMath xmlns:m="http://schemas.openxmlformats.org/officeDocument/2006/math">
                    <m:sSub>
                      <m:sSubPr>
                        <m:ctrlPr>
                          <a:rPr lang="en-US" sz="2400" b="0" i="1" smtClean="0">
                            <a:latin typeface="Cambria Math"/>
                            <a:cs typeface="Arial" pitchFamily="34" charset="0"/>
                          </a:rPr>
                        </m:ctrlPr>
                      </m:sSubPr>
                      <m:e>
                        <m:r>
                          <a:rPr lang="en-US" sz="2400" b="0" i="1" smtClean="0">
                            <a:latin typeface="Cambria Math"/>
                            <a:cs typeface="Arial" pitchFamily="34" charset="0"/>
                          </a:rPr>
                          <m:t>𝑝</m:t>
                        </m:r>
                      </m:e>
                      <m:sub>
                        <m:r>
                          <a:rPr lang="en-US" sz="2400" b="0" i="1" smtClean="0">
                            <a:latin typeface="Cambria Math"/>
                            <a:cs typeface="Arial" pitchFamily="34" charset="0"/>
                          </a:rPr>
                          <m:t>𝑖𝑤</m:t>
                        </m:r>
                      </m:sub>
                    </m:sSub>
                    <m:r>
                      <a:rPr lang="en-US" sz="2400" b="0" i="1" smtClean="0">
                        <a:latin typeface="Cambria Math"/>
                        <a:cs typeface="Arial" pitchFamily="34" charset="0"/>
                      </a:rPr>
                      <m:t>|</m:t>
                    </m:r>
                    <m:sSub>
                      <m:sSubPr>
                        <m:ctrlPr>
                          <a:rPr lang="en-US" sz="2400" b="0" i="1" smtClean="0">
                            <a:latin typeface="Cambria Math"/>
                            <a:cs typeface="Arial" pitchFamily="34" charset="0"/>
                          </a:rPr>
                        </m:ctrlPr>
                      </m:sSubPr>
                      <m:e>
                        <m:r>
                          <a:rPr lang="en-US" sz="2400" b="0" i="1" smtClean="0">
                            <a:latin typeface="Cambria Math"/>
                            <a:cs typeface="Arial" pitchFamily="34" charset="0"/>
                          </a:rPr>
                          <m:t>𝑃</m:t>
                        </m:r>
                      </m:e>
                      <m:sub>
                        <m:r>
                          <a:rPr lang="en-US" sz="2400" b="0" i="1" smtClean="0">
                            <a:latin typeface="Cambria Math"/>
                            <a:cs typeface="Arial" pitchFamily="34" charset="0"/>
                          </a:rPr>
                          <m:t>𝑖</m:t>
                        </m:r>
                      </m:sub>
                    </m:sSub>
                    <m:r>
                      <a:rPr lang="en-US" sz="2400" b="0" i="1" smtClean="0">
                        <a:latin typeface="Cambria Math"/>
                        <a:cs typeface="Arial" pitchFamily="34" charset="0"/>
                      </a:rPr>
                      <m:t>~</m:t>
                    </m:r>
                    <m:r>
                      <a:rPr lang="en-US" sz="2400" b="0" i="1" smtClean="0">
                        <a:latin typeface="Cambria Math"/>
                        <a:cs typeface="Arial" pitchFamily="34" charset="0"/>
                      </a:rPr>
                      <m:t>𝑁</m:t>
                    </m:r>
                    <m:d>
                      <m:dPr>
                        <m:ctrlPr>
                          <a:rPr lang="en-US" sz="2400" b="0" i="1" smtClean="0">
                            <a:latin typeface="Cambria Math"/>
                            <a:cs typeface="Arial" pitchFamily="34" charset="0"/>
                          </a:rPr>
                        </m:ctrlPr>
                      </m:dPr>
                      <m:e>
                        <m:sSub>
                          <m:sSubPr>
                            <m:ctrlPr>
                              <a:rPr lang="en-US" sz="2400" i="1">
                                <a:latin typeface="Cambria Math"/>
                                <a:cs typeface="Arial" pitchFamily="34" charset="0"/>
                              </a:rPr>
                            </m:ctrlPr>
                          </m:sSubPr>
                          <m:e>
                            <m:r>
                              <a:rPr lang="en-US" sz="2400" b="0" i="1" smtClean="0">
                                <a:latin typeface="Cambria Math"/>
                                <a:ea typeface="Cambria Math"/>
                                <a:cs typeface="Arial" pitchFamily="34" charset="0"/>
                              </a:rPr>
                              <m:t>𝑃</m:t>
                            </m:r>
                          </m:e>
                          <m:sub>
                            <m:r>
                              <a:rPr lang="en-US" sz="2400" i="1">
                                <a:latin typeface="Cambria Math"/>
                                <a:cs typeface="Arial" pitchFamily="34" charset="0"/>
                              </a:rPr>
                              <m:t>𝑖</m:t>
                            </m:r>
                          </m:sub>
                        </m:sSub>
                        <m:r>
                          <a:rPr lang="en-US" sz="2400" b="0" i="1" smtClean="0">
                            <a:latin typeface="Cambria Math"/>
                            <a:cs typeface="Arial" pitchFamily="34" charset="0"/>
                          </a:rPr>
                          <m:t>,  </m:t>
                        </m:r>
                        <m:sSub>
                          <m:sSubPr>
                            <m:ctrlPr>
                              <a:rPr lang="en-US" sz="2400" b="0" i="1" smtClean="0">
                                <a:latin typeface="Cambria Math"/>
                                <a:cs typeface="Arial" pitchFamily="34" charset="0"/>
                              </a:rPr>
                            </m:ctrlPr>
                          </m:sSubPr>
                          <m:e>
                            <m:r>
                              <a:rPr lang="en-US" sz="2400" b="0" i="1" smtClean="0">
                                <a:latin typeface="Cambria Math" panose="02040503050406030204" pitchFamily="18" charset="0"/>
                                <a:cs typeface="Arial" pitchFamily="34" charset="0"/>
                              </a:rPr>
                              <m:t>𝐷</m:t>
                            </m:r>
                          </m:e>
                          <m:sub>
                            <m:r>
                              <a:rPr lang="en-US" sz="2400" b="0" i="1" smtClean="0">
                                <a:latin typeface="Cambria Math"/>
                                <a:cs typeface="Arial" pitchFamily="34" charset="0"/>
                              </a:rPr>
                              <m:t>𝑖</m:t>
                            </m:r>
                          </m:sub>
                        </m:sSub>
                      </m:e>
                    </m:d>
                    <m:r>
                      <a:rPr lang="en-US" sz="2400" b="0" i="1" smtClean="0">
                        <a:latin typeface="Cambria Math"/>
                        <a:cs typeface="Arial" pitchFamily="34" charset="0"/>
                      </a:rPr>
                      <m:t>;  </m:t>
                    </m:r>
                  </m:oMath>
                </a14:m>
                <a:endParaRPr lang="en-US" sz="2400" b="0" dirty="0">
                  <a:latin typeface="Arial" pitchFamily="34" charset="0"/>
                  <a:cs typeface="Arial" pitchFamily="34" charset="0"/>
                </a:endParaRPr>
              </a:p>
              <a:p>
                <a:pPr lvl="1">
                  <a:buFont typeface="Symbol" panose="05050102010706020507" pitchFamily="18" charset="2"/>
                  <a:buChar char="-"/>
                </a:pPr>
                <a14:m>
                  <m:oMath xmlns:m="http://schemas.openxmlformats.org/officeDocument/2006/math">
                    <m:sSub>
                      <m:sSubPr>
                        <m:ctrlPr>
                          <a:rPr lang="en-US" sz="2200" i="1" smtClean="0">
                            <a:latin typeface="Cambria Math"/>
                            <a:cs typeface="Arial" pitchFamily="34" charset="0"/>
                          </a:rPr>
                        </m:ctrlPr>
                      </m:sSubPr>
                      <m:e>
                        <m:r>
                          <a:rPr lang="en-US" sz="2200" b="0" i="1" smtClean="0">
                            <a:latin typeface="Cambria Math" panose="02040503050406030204" pitchFamily="18" charset="0"/>
                            <a:cs typeface="Arial" pitchFamily="34" charset="0"/>
                          </a:rPr>
                          <m:t>𝐷</m:t>
                        </m:r>
                      </m:e>
                      <m:sub>
                        <m:r>
                          <a:rPr lang="en-US" sz="2200" b="0" i="1" smtClean="0">
                            <a:latin typeface="Cambria Math" panose="02040503050406030204" pitchFamily="18" charset="0"/>
                            <a:cs typeface="Arial" pitchFamily="34" charset="0"/>
                          </a:rPr>
                          <m:t>𝑖</m:t>
                        </m:r>
                      </m:sub>
                    </m:sSub>
                  </m:oMath>
                </a14:m>
                <a:r>
                  <a:rPr lang="en-US" sz="2200" dirty="0">
                    <a:latin typeface="Arial" pitchFamily="34" charset="0"/>
                    <a:cs typeface="Arial" pitchFamily="34" charset="0"/>
                  </a:rPr>
                  <a:t> is the sampling variance and is assumed known</a:t>
                </a:r>
                <a:endParaRPr lang="en-US" sz="2400" dirty="0">
                  <a:latin typeface="Arial" pitchFamily="34" charset="0"/>
                  <a:cs typeface="Arial" pitchFamily="34" charset="0"/>
                </a:endParaRPr>
              </a:p>
              <a:p>
                <a:pPr>
                  <a:buFont typeface="Wingdings" panose="05000000000000000000" pitchFamily="2" charset="2"/>
                  <a:buChar char="§"/>
                </a:pPr>
                <a:r>
                  <a:rPr lang="en-US" sz="2400" dirty="0">
                    <a:latin typeface="Arial" pitchFamily="34" charset="0"/>
                    <a:cs typeface="Arial" pitchFamily="34" charset="0"/>
                  </a:rPr>
                  <a:t>Linking model:      </a:t>
                </a:r>
                <a14:m>
                  <m:oMath xmlns:m="http://schemas.openxmlformats.org/officeDocument/2006/math">
                    <m:sSub>
                      <m:sSubPr>
                        <m:ctrlPr>
                          <a:rPr lang="en-US" sz="2400" b="0" i="1" smtClean="0">
                            <a:latin typeface="Cambria Math"/>
                            <a:cs typeface="Arial" pitchFamily="34" charset="0"/>
                          </a:rPr>
                        </m:ctrlPr>
                      </m:sSubPr>
                      <m:e>
                        <m:r>
                          <a:rPr lang="en-US" sz="2400" b="0" i="1" smtClean="0">
                            <a:latin typeface="Cambria Math"/>
                            <a:cs typeface="Arial" pitchFamily="34" charset="0"/>
                          </a:rPr>
                          <m:t>𝑃</m:t>
                        </m:r>
                      </m:e>
                      <m:sub>
                        <m:r>
                          <a:rPr lang="en-US" sz="2400" b="0" i="1" smtClean="0">
                            <a:latin typeface="Cambria Math"/>
                            <a:cs typeface="Arial" pitchFamily="34" charset="0"/>
                          </a:rPr>
                          <m:t>𝑖</m:t>
                        </m:r>
                      </m:sub>
                    </m:sSub>
                    <m:r>
                      <a:rPr lang="en-US" sz="2400" b="0" i="1" smtClean="0">
                        <a:latin typeface="Cambria Math"/>
                        <a:cs typeface="Arial" pitchFamily="34" charset="0"/>
                      </a:rPr>
                      <m:t>=</m:t>
                    </m:r>
                    <m:sSubSup>
                      <m:sSubSupPr>
                        <m:ctrlPr>
                          <a:rPr lang="en-US" sz="2400" b="0" i="1" smtClean="0">
                            <a:latin typeface="Cambria Math"/>
                            <a:cs typeface="Arial" pitchFamily="34" charset="0"/>
                          </a:rPr>
                        </m:ctrlPr>
                      </m:sSubSupPr>
                      <m:e>
                        <m:r>
                          <a:rPr lang="en-US" sz="2400" b="0" i="1" smtClean="0">
                            <a:latin typeface="Cambria Math" panose="02040503050406030204" pitchFamily="18" charset="0"/>
                            <a:cs typeface="Arial" pitchFamily="34" charset="0"/>
                          </a:rPr>
                          <m:t>𝑋</m:t>
                        </m:r>
                      </m:e>
                      <m:sub>
                        <m:r>
                          <a:rPr lang="en-US" sz="2400" b="0" i="1" smtClean="0">
                            <a:latin typeface="Cambria Math" panose="02040503050406030204" pitchFamily="18" charset="0"/>
                            <a:cs typeface="Arial" pitchFamily="34" charset="0"/>
                          </a:rPr>
                          <m:t>𝑖</m:t>
                        </m:r>
                      </m:sub>
                      <m:sup>
                        <m:r>
                          <a:rPr lang="en-US" sz="2400" b="0" i="1" smtClean="0">
                            <a:latin typeface="Cambria Math" panose="02040503050406030204" pitchFamily="18" charset="0"/>
                            <a:cs typeface="Arial" pitchFamily="34" charset="0"/>
                          </a:rPr>
                          <m:t>′</m:t>
                        </m:r>
                      </m:sup>
                    </m:sSubSup>
                    <m:r>
                      <a:rPr lang="en-US" sz="2400" b="0" i="1" smtClean="0">
                        <a:latin typeface="Cambria Math"/>
                        <a:ea typeface="Cambria Math"/>
                        <a:cs typeface="Arial" pitchFamily="34" charset="0"/>
                      </a:rPr>
                      <m:t>𝛽</m:t>
                    </m:r>
                    <m:r>
                      <a:rPr lang="en-US" sz="2400" b="0" i="1" smtClean="0">
                        <a:latin typeface="Cambria Math"/>
                        <a:ea typeface="Cambria Math"/>
                        <a:cs typeface="Arial" pitchFamily="34" charset="0"/>
                      </a:rPr>
                      <m:t>+</m:t>
                    </m:r>
                    <m:sSub>
                      <m:sSubPr>
                        <m:ctrlPr>
                          <a:rPr lang="en-US" sz="2400" b="0" i="1" smtClean="0">
                            <a:latin typeface="Cambria Math"/>
                            <a:ea typeface="Cambria Math"/>
                            <a:cs typeface="Arial" pitchFamily="34" charset="0"/>
                          </a:rPr>
                        </m:ctrlPr>
                      </m:sSubPr>
                      <m:e>
                        <m:r>
                          <a:rPr lang="en-US" sz="2400" b="0" i="1" smtClean="0">
                            <a:latin typeface="Cambria Math"/>
                            <a:ea typeface="Cambria Math"/>
                            <a:cs typeface="Arial" pitchFamily="34" charset="0"/>
                          </a:rPr>
                          <m:t>𝑣</m:t>
                        </m:r>
                      </m:e>
                      <m:sub>
                        <m:r>
                          <a:rPr lang="en-US" sz="2400" b="0" i="1" smtClean="0">
                            <a:latin typeface="Cambria Math"/>
                            <a:ea typeface="Cambria Math"/>
                            <a:cs typeface="Arial" pitchFamily="34" charset="0"/>
                          </a:rPr>
                          <m:t>𝑖</m:t>
                        </m:r>
                      </m:sub>
                    </m:sSub>
                    <m:r>
                      <a:rPr lang="en-US" sz="2400" b="0" i="1" smtClean="0">
                        <a:latin typeface="Cambria Math"/>
                        <a:ea typeface="Cambria Math"/>
                        <a:cs typeface="Arial" pitchFamily="34" charset="0"/>
                      </a:rPr>
                      <m:t>;</m:t>
                    </m:r>
                  </m:oMath>
                </a14:m>
                <a:r>
                  <a:rPr lang="en-US" sz="2400" dirty="0">
                    <a:latin typeface="Arial" pitchFamily="34" charset="0"/>
                    <a:cs typeface="Arial" pitchFamily="34" charset="0"/>
                  </a:rPr>
                  <a:t> where </a:t>
                </a:r>
                <a14:m>
                  <m:oMath xmlns:m="http://schemas.openxmlformats.org/officeDocument/2006/math">
                    <m:sSub>
                      <m:sSubPr>
                        <m:ctrlPr>
                          <a:rPr lang="en-US" sz="2400" i="1" smtClean="0">
                            <a:latin typeface="Cambria Math"/>
                            <a:cs typeface="Arial" pitchFamily="34" charset="0"/>
                          </a:rPr>
                        </m:ctrlPr>
                      </m:sSubPr>
                      <m:e>
                        <m:r>
                          <a:rPr lang="en-US" sz="2400" b="0" i="1" smtClean="0">
                            <a:latin typeface="Cambria Math"/>
                            <a:cs typeface="Arial" pitchFamily="34" charset="0"/>
                          </a:rPr>
                          <m:t>𝑣</m:t>
                        </m:r>
                      </m:e>
                      <m:sub>
                        <m:r>
                          <a:rPr lang="en-US" sz="2400" b="0" i="1" smtClean="0">
                            <a:latin typeface="Cambria Math"/>
                            <a:cs typeface="Arial" pitchFamily="34" charset="0"/>
                          </a:rPr>
                          <m:t>𝑖</m:t>
                        </m:r>
                      </m:sub>
                    </m:sSub>
                    <m:r>
                      <a:rPr lang="en-US" sz="2400" b="0" i="1" smtClean="0">
                        <a:latin typeface="Cambria Math"/>
                        <a:cs typeface="Arial" pitchFamily="34" charset="0"/>
                      </a:rPr>
                      <m:t>~</m:t>
                    </m:r>
                    <m:r>
                      <a:rPr lang="en-US" sz="2400" b="0" i="1" smtClean="0">
                        <a:latin typeface="Cambria Math"/>
                        <a:cs typeface="Arial" pitchFamily="34" charset="0"/>
                      </a:rPr>
                      <m:t>𝑁</m:t>
                    </m:r>
                    <m:r>
                      <a:rPr lang="en-US" sz="2400" b="0" i="1" smtClean="0">
                        <a:latin typeface="Cambria Math"/>
                        <a:cs typeface="Arial" pitchFamily="34" charset="0"/>
                      </a:rPr>
                      <m:t>(0, </m:t>
                    </m:r>
                    <m:r>
                      <a:rPr lang="en-US" sz="2400" b="0" i="1" smtClean="0">
                        <a:latin typeface="Cambria Math"/>
                        <a:cs typeface="Arial" pitchFamily="34" charset="0"/>
                      </a:rPr>
                      <m:t>𝐴</m:t>
                    </m:r>
                    <m:r>
                      <a:rPr lang="en-US" sz="2400" b="0" i="1" smtClean="0">
                        <a:latin typeface="Cambria Math"/>
                        <a:cs typeface="Arial" pitchFamily="34" charset="0"/>
                      </a:rPr>
                      <m:t>)</m:t>
                    </m:r>
                  </m:oMath>
                </a14:m>
                <a:r>
                  <a:rPr lang="en-US" sz="2400" dirty="0">
                    <a:latin typeface="Arial" pitchFamily="34" charset="0"/>
                    <a:cs typeface="Arial" pitchFamily="34" charset="0"/>
                  </a:rPr>
                  <a:t>;</a:t>
                </a:r>
              </a:p>
              <a:p>
                <a:pPr marL="0" indent="0">
                  <a:buNone/>
                </a:pPr>
                <a:endParaRPr lang="en-US" sz="2400" dirty="0">
                  <a:latin typeface="Arial" pitchFamily="34" charset="0"/>
                  <a:cs typeface="Arial" pitchFamily="34" charset="0"/>
                </a:endParaRPr>
              </a:p>
              <a:p>
                <a:pPr lvl="1">
                  <a:buFont typeface="Wingdings" panose="05000000000000000000" pitchFamily="2" charset="2"/>
                  <a:buChar char="Ø"/>
                </a:pPr>
                <a:r>
                  <a:rPr lang="en-US" sz="2200" dirty="0">
                    <a:latin typeface="Arial" pitchFamily="34" charset="0"/>
                    <a:cs typeface="Arial" pitchFamily="34" charset="0"/>
                  </a:rPr>
                  <a:t>    This is equivalent to:</a:t>
                </a:r>
              </a:p>
              <a:p>
                <a:pPr marL="0" indent="0">
                  <a:buNone/>
                </a:pPr>
                <a:endParaRPr lang="en-US" sz="2200" dirty="0">
                  <a:latin typeface="Arial" pitchFamily="34" charset="0"/>
                  <a:cs typeface="Arial"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a:cs typeface="Arial" pitchFamily="34" charset="0"/>
                            </a:rPr>
                          </m:ctrlPr>
                        </m:sSubPr>
                        <m:e>
                          <m:r>
                            <a:rPr lang="en-US" sz="2400" i="1">
                              <a:latin typeface="Cambria Math"/>
                              <a:cs typeface="Arial" pitchFamily="34" charset="0"/>
                            </a:rPr>
                            <m:t>𝑝</m:t>
                          </m:r>
                        </m:e>
                        <m:sub>
                          <m:r>
                            <a:rPr lang="en-US" sz="2400" i="1">
                              <a:latin typeface="Cambria Math"/>
                              <a:cs typeface="Arial" pitchFamily="34" charset="0"/>
                            </a:rPr>
                            <m:t>𝑖𝑤</m:t>
                          </m:r>
                        </m:sub>
                      </m:sSub>
                      <m:r>
                        <a:rPr lang="en-US" sz="2400" i="1">
                          <a:latin typeface="Cambria Math"/>
                          <a:cs typeface="Arial" pitchFamily="34" charset="0"/>
                        </a:rPr>
                        <m:t>=</m:t>
                      </m:r>
                      <m:sSubSup>
                        <m:sSubSupPr>
                          <m:ctrlPr>
                            <a:rPr lang="en-US" sz="2400" i="1">
                              <a:latin typeface="Cambria Math"/>
                              <a:cs typeface="Arial" pitchFamily="34" charset="0"/>
                            </a:rPr>
                          </m:ctrlPr>
                        </m:sSubSupPr>
                        <m:e>
                          <m:r>
                            <a:rPr lang="en-US" sz="2400" i="1">
                              <a:latin typeface="Cambria Math" panose="02040503050406030204" pitchFamily="18" charset="0"/>
                              <a:cs typeface="Arial" pitchFamily="34" charset="0"/>
                            </a:rPr>
                            <m:t>𝑋</m:t>
                          </m:r>
                        </m:e>
                        <m:sub>
                          <m:r>
                            <a:rPr lang="en-US" sz="2400" i="1">
                              <a:latin typeface="Cambria Math" panose="02040503050406030204" pitchFamily="18" charset="0"/>
                              <a:cs typeface="Arial" pitchFamily="34" charset="0"/>
                            </a:rPr>
                            <m:t>𝑖</m:t>
                          </m:r>
                        </m:sub>
                        <m:sup>
                          <m:r>
                            <a:rPr lang="en-US" sz="2400" i="1">
                              <a:latin typeface="Cambria Math" panose="02040503050406030204" pitchFamily="18" charset="0"/>
                              <a:cs typeface="Arial" pitchFamily="34" charset="0"/>
                            </a:rPr>
                            <m:t>′</m:t>
                          </m:r>
                        </m:sup>
                      </m:sSubSup>
                      <m:r>
                        <a:rPr lang="en-US" sz="2400" i="1">
                          <a:latin typeface="Cambria Math"/>
                          <a:ea typeface="Cambria Math"/>
                          <a:cs typeface="Arial" pitchFamily="34" charset="0"/>
                        </a:rPr>
                        <m:t>𝛽</m:t>
                      </m:r>
                      <m:r>
                        <a:rPr lang="en-US" sz="2400" i="1">
                          <a:latin typeface="Cambria Math"/>
                          <a:ea typeface="Cambria Math"/>
                          <a:cs typeface="Arial" pitchFamily="34" charset="0"/>
                        </a:rPr>
                        <m:t>+</m:t>
                      </m:r>
                      <m:sSub>
                        <m:sSubPr>
                          <m:ctrlPr>
                            <a:rPr lang="en-US" sz="2400" i="1">
                              <a:latin typeface="Cambria Math"/>
                              <a:ea typeface="Cambria Math"/>
                              <a:cs typeface="Arial" pitchFamily="34" charset="0"/>
                            </a:rPr>
                          </m:ctrlPr>
                        </m:sSubPr>
                        <m:e>
                          <m:r>
                            <a:rPr lang="en-US" sz="2400" i="1">
                              <a:latin typeface="Cambria Math"/>
                              <a:ea typeface="Cambria Math"/>
                              <a:cs typeface="Arial" pitchFamily="34" charset="0"/>
                            </a:rPr>
                            <m:t>𝑣</m:t>
                          </m:r>
                        </m:e>
                        <m:sub>
                          <m:r>
                            <a:rPr lang="en-US" sz="2400" i="1">
                              <a:latin typeface="Cambria Math"/>
                              <a:ea typeface="Cambria Math"/>
                              <a:cs typeface="Arial" pitchFamily="34" charset="0"/>
                            </a:rPr>
                            <m:t>𝑖</m:t>
                          </m:r>
                        </m:sub>
                      </m:sSub>
                      <m:r>
                        <a:rPr lang="en-US" sz="2400" b="0" i="1" smtClean="0">
                          <a:latin typeface="Cambria Math" panose="02040503050406030204" pitchFamily="18" charset="0"/>
                          <a:ea typeface="Cambria Math"/>
                          <a:cs typeface="Arial" pitchFamily="34" charset="0"/>
                        </a:rPr>
                        <m:t> + </m:t>
                      </m:r>
                      <m:sSub>
                        <m:sSubPr>
                          <m:ctrlPr>
                            <a:rPr lang="en-US" sz="2400" b="0" i="1" smtClean="0">
                              <a:latin typeface="Cambria Math"/>
                              <a:ea typeface="Cambria Math"/>
                              <a:cs typeface="Arial" pitchFamily="34" charset="0"/>
                            </a:rPr>
                          </m:ctrlPr>
                        </m:sSubPr>
                        <m:e>
                          <m:r>
                            <a:rPr lang="en-US" sz="2400" b="0" i="1" smtClean="0">
                              <a:latin typeface="Cambria Math" panose="02040503050406030204" pitchFamily="18" charset="0"/>
                              <a:ea typeface="Cambria Math" panose="02040503050406030204" pitchFamily="18" charset="0"/>
                              <a:cs typeface="Arial" pitchFamily="34" charset="0"/>
                            </a:rPr>
                            <m:t>𝜀</m:t>
                          </m:r>
                        </m:e>
                        <m:sub>
                          <m:r>
                            <a:rPr lang="en-US" sz="2400" b="0" i="1" smtClean="0">
                              <a:latin typeface="Cambria Math" panose="02040503050406030204" pitchFamily="18" charset="0"/>
                              <a:ea typeface="Cambria Math"/>
                              <a:cs typeface="Arial" pitchFamily="34" charset="0"/>
                            </a:rPr>
                            <m:t>𝑖</m:t>
                          </m:r>
                        </m:sub>
                      </m:sSub>
                      <m:r>
                        <a:rPr lang="en-US" sz="2400" b="0" i="1" smtClean="0">
                          <a:latin typeface="Cambria Math" panose="02040503050406030204" pitchFamily="18" charset="0"/>
                          <a:ea typeface="Cambria Math"/>
                          <a:cs typeface="Arial" pitchFamily="34" charset="0"/>
                        </a:rPr>
                        <m:t>,</m:t>
                      </m:r>
                    </m:oMath>
                  </m:oMathPara>
                </a14:m>
                <a:endParaRPr lang="en-US" sz="2400" b="0" dirty="0">
                  <a:latin typeface="Arial" pitchFamily="34" charset="0"/>
                  <a:ea typeface="Cambria Math"/>
                  <a:cs typeface="Arial" pitchFamily="34" charset="0"/>
                </a:endParaRPr>
              </a:p>
              <a:p>
                <a:pPr marL="0" indent="0">
                  <a:buNone/>
                </a:pPr>
                <a:r>
                  <a:rPr lang="en-US" sz="2400" dirty="0">
                    <a:latin typeface="Arial" pitchFamily="34" charset="0"/>
                    <a:cs typeface="Arial" pitchFamily="34" charset="0"/>
                  </a:rPr>
                  <a:t>         where </a:t>
                </a:r>
                <a14:m>
                  <m:oMath xmlns:m="http://schemas.openxmlformats.org/officeDocument/2006/math">
                    <m:sSub>
                      <m:sSubPr>
                        <m:ctrlPr>
                          <a:rPr lang="en-US" sz="2400" i="1">
                            <a:latin typeface="Cambria Math"/>
                            <a:cs typeface="Arial" pitchFamily="34" charset="0"/>
                          </a:rPr>
                        </m:ctrlPr>
                      </m:sSubPr>
                      <m:e>
                        <m:r>
                          <a:rPr lang="en-US" sz="2400" i="1">
                            <a:latin typeface="Cambria Math"/>
                            <a:cs typeface="Arial" pitchFamily="34" charset="0"/>
                          </a:rPr>
                          <m:t>𝑣</m:t>
                        </m:r>
                      </m:e>
                      <m:sub>
                        <m:r>
                          <a:rPr lang="en-US" sz="2400" i="1">
                            <a:latin typeface="Cambria Math"/>
                            <a:cs typeface="Arial" pitchFamily="34" charset="0"/>
                          </a:rPr>
                          <m:t>𝑖</m:t>
                        </m:r>
                      </m:sub>
                    </m:sSub>
                    <m:r>
                      <a:rPr lang="en-US" sz="2400" i="1">
                        <a:latin typeface="Cambria Math"/>
                        <a:cs typeface="Arial" pitchFamily="34" charset="0"/>
                      </a:rPr>
                      <m:t>~</m:t>
                    </m:r>
                    <m:r>
                      <a:rPr lang="en-US" sz="2400" i="1">
                        <a:latin typeface="Cambria Math"/>
                        <a:cs typeface="Arial" pitchFamily="34" charset="0"/>
                      </a:rPr>
                      <m:t>𝑁</m:t>
                    </m:r>
                    <m:r>
                      <a:rPr lang="en-US" sz="2400" i="1">
                        <a:latin typeface="Cambria Math"/>
                        <a:cs typeface="Arial" pitchFamily="34" charset="0"/>
                      </a:rPr>
                      <m:t>(0, </m:t>
                    </m:r>
                    <m:r>
                      <a:rPr lang="en-US" sz="2400" i="1">
                        <a:latin typeface="Cambria Math"/>
                        <a:cs typeface="Arial" pitchFamily="34" charset="0"/>
                      </a:rPr>
                      <m:t>𝐴</m:t>
                    </m:r>
                    <m:r>
                      <a:rPr lang="en-US" sz="2400" i="1">
                        <a:latin typeface="Cambria Math"/>
                        <a:cs typeface="Arial" pitchFamily="34" charset="0"/>
                      </a:rPr>
                      <m:t>)</m:t>
                    </m:r>
                  </m:oMath>
                </a14:m>
                <a:r>
                  <a:rPr lang="en-US" sz="2400" dirty="0">
                    <a:latin typeface="Arial" pitchFamily="34" charset="0"/>
                    <a:cs typeface="Arial" pitchFamily="34" charset="0"/>
                  </a:rPr>
                  <a:t>, </a:t>
                </a:r>
                <a14:m>
                  <m:oMath xmlns:m="http://schemas.openxmlformats.org/officeDocument/2006/math">
                    <m:sSub>
                      <m:sSubPr>
                        <m:ctrlPr>
                          <a:rPr lang="en-US" sz="2400" i="1">
                            <a:latin typeface="Cambria Math"/>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𝜀</m:t>
                        </m:r>
                      </m:e>
                      <m:sub>
                        <m:r>
                          <a:rPr lang="en-US" sz="2400" i="1">
                            <a:latin typeface="Cambria Math"/>
                            <a:cs typeface="Arial" pitchFamily="34" charset="0"/>
                          </a:rPr>
                          <m:t>𝑖</m:t>
                        </m:r>
                      </m:sub>
                    </m:sSub>
                    <m:r>
                      <a:rPr lang="en-US" sz="2400" i="1">
                        <a:latin typeface="Cambria Math"/>
                        <a:cs typeface="Arial" pitchFamily="34" charset="0"/>
                      </a:rPr>
                      <m:t>~</m:t>
                    </m:r>
                    <m:r>
                      <a:rPr lang="en-US" sz="2400" i="1">
                        <a:latin typeface="Cambria Math"/>
                        <a:cs typeface="Arial" pitchFamily="34" charset="0"/>
                      </a:rPr>
                      <m:t>𝑁</m:t>
                    </m:r>
                    <m:r>
                      <a:rPr lang="en-US" sz="2400" i="1">
                        <a:latin typeface="Cambria Math"/>
                        <a:cs typeface="Arial" pitchFamily="34" charset="0"/>
                      </a:rPr>
                      <m:t>(0,</m:t>
                    </m:r>
                    <m:sSub>
                      <m:sSubPr>
                        <m:ctrlPr>
                          <a:rPr lang="en-US" sz="2400" i="1">
                            <a:latin typeface="Cambria Math"/>
                            <a:cs typeface="Arial" pitchFamily="34" charset="0"/>
                          </a:rPr>
                        </m:ctrlPr>
                      </m:sSubPr>
                      <m:e>
                        <m:r>
                          <a:rPr lang="en-US" sz="2400" i="1">
                            <a:latin typeface="Cambria Math" panose="02040503050406030204" pitchFamily="18" charset="0"/>
                            <a:cs typeface="Arial" pitchFamily="34" charset="0"/>
                          </a:rPr>
                          <m:t>𝐷</m:t>
                        </m:r>
                      </m:e>
                      <m:sub>
                        <m:r>
                          <a:rPr lang="en-US" sz="2400" i="1">
                            <a:latin typeface="Cambria Math"/>
                            <a:cs typeface="Arial" pitchFamily="34" charset="0"/>
                          </a:rPr>
                          <m:t>𝑖</m:t>
                        </m:r>
                      </m:sub>
                    </m:sSub>
                    <m:r>
                      <a:rPr lang="en-US" sz="2400" i="1">
                        <a:latin typeface="Cambria Math"/>
                        <a:cs typeface="Arial" pitchFamily="34" charset="0"/>
                      </a:rPr>
                      <m:t>)</m:t>
                    </m:r>
                  </m:oMath>
                </a14:m>
                <a:r>
                  <a:rPr lang="en-US" sz="2400" dirty="0">
                    <a:latin typeface="Arial" pitchFamily="34" charset="0"/>
                    <a:cs typeface="Arial" pitchFamily="34" charset="0"/>
                  </a:rPr>
                  <a:t> ;</a:t>
                </a:r>
              </a:p>
              <a:p>
                <a:pPr>
                  <a:buFont typeface="Wingdings" panose="05000000000000000000" pitchFamily="2" charset="2"/>
                  <a:buChar char="§"/>
                </a:pPr>
                <a:r>
                  <a:rPr lang="en-US" sz="2400" dirty="0">
                    <a:latin typeface="Arial" pitchFamily="34" charset="0"/>
                    <a:cs typeface="Arial" pitchFamily="34" charset="0"/>
                  </a:rPr>
                  <a:t>Several transformations on the direct estimates </a:t>
                </a:r>
                <a14:m>
                  <m:oMath xmlns:m="http://schemas.openxmlformats.org/officeDocument/2006/math">
                    <m:sSub>
                      <m:sSubPr>
                        <m:ctrlPr>
                          <a:rPr lang="en-US" sz="2400" i="1">
                            <a:latin typeface="Cambria Math"/>
                            <a:cs typeface="Arial" pitchFamily="34" charset="0"/>
                          </a:rPr>
                        </m:ctrlPr>
                      </m:sSubPr>
                      <m:e>
                        <m:r>
                          <a:rPr lang="en-US" sz="2400" i="1">
                            <a:latin typeface="Cambria Math"/>
                            <a:cs typeface="Arial" pitchFamily="34" charset="0"/>
                          </a:rPr>
                          <m:t>𝑝</m:t>
                        </m:r>
                      </m:e>
                      <m:sub>
                        <m:r>
                          <a:rPr lang="en-US" sz="2400" i="1">
                            <a:latin typeface="Cambria Math"/>
                            <a:cs typeface="Arial" pitchFamily="34" charset="0"/>
                          </a:rPr>
                          <m:t>𝑖𝑤</m:t>
                        </m:r>
                      </m:sub>
                    </m:sSub>
                    <m:r>
                      <a:rPr lang="en-US" sz="2400" i="1">
                        <a:latin typeface="Cambria Math" panose="02040503050406030204" pitchFamily="18" charset="0"/>
                        <a:cs typeface="Arial" pitchFamily="34" charset="0"/>
                      </a:rPr>
                      <m:t> </m:t>
                    </m:r>
                  </m:oMath>
                </a14:m>
                <a:r>
                  <a:rPr lang="en-US" sz="2400" dirty="0">
                    <a:latin typeface="Arial" pitchFamily="34" charset="0"/>
                    <a:cs typeface="Arial" pitchFamily="34" charset="0"/>
                  </a:rPr>
                  <a:t>are proposed to stabilize sampling variance </a:t>
                </a:r>
                <a14:m>
                  <m:oMath xmlns:m="http://schemas.openxmlformats.org/officeDocument/2006/math">
                    <m:sSub>
                      <m:sSubPr>
                        <m:ctrlPr>
                          <a:rPr lang="en-US" sz="2400" i="1" smtClean="0">
                            <a:latin typeface="Cambria Math"/>
                            <a:cs typeface="Arial" pitchFamily="34" charset="0"/>
                          </a:rPr>
                        </m:ctrlPr>
                      </m:sSubPr>
                      <m:e>
                        <m:r>
                          <a:rPr lang="en-US" sz="2400" b="0" i="1" smtClean="0">
                            <a:latin typeface="Cambria Math" panose="02040503050406030204" pitchFamily="18" charset="0"/>
                            <a:cs typeface="Arial" pitchFamily="34" charset="0"/>
                          </a:rPr>
                          <m:t>𝐷</m:t>
                        </m:r>
                      </m:e>
                      <m:sub>
                        <m:r>
                          <a:rPr lang="en-US" sz="2400" b="0" i="1" smtClean="0">
                            <a:latin typeface="Cambria Math" panose="02040503050406030204" pitchFamily="18" charset="0"/>
                            <a:cs typeface="Arial" pitchFamily="34" charset="0"/>
                          </a:rPr>
                          <m:t>𝑖</m:t>
                        </m:r>
                      </m:sub>
                    </m:sSub>
                    <m:r>
                      <a:rPr lang="en-US" sz="2400" b="0" i="0" smtClean="0">
                        <a:latin typeface="Cambria Math" panose="02040503050406030204" pitchFamily="18" charset="0"/>
                        <a:cs typeface="Arial" pitchFamily="34" charset="0"/>
                      </a:rPr>
                      <m:t>.</m:t>
                    </m:r>
                  </m:oMath>
                </a14:m>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295400"/>
                <a:ext cx="8077200" cy="5248275"/>
              </a:xfrm>
              <a:blipFill>
                <a:blip r:embed="rId3"/>
                <a:stretch>
                  <a:fillRect l="-1208" t="-1512" r="-377"/>
                </a:stretch>
              </a:blipFill>
            </p:spPr>
            <p:txBody>
              <a:bodyPr/>
              <a:lstStyle/>
              <a:p>
                <a:r>
                  <a:rPr lang="en-US">
                    <a:noFill/>
                  </a:rPr>
                  <a:t> </a:t>
                </a:r>
              </a:p>
            </p:txBody>
          </p:sp>
        </mc:Fallback>
      </mc:AlternateContent>
    </p:spTree>
    <p:extLst>
      <p:ext uri="{BB962C8B-B14F-4D97-AF65-F5344CB8AC3E}">
        <p14:creationId xmlns:p14="http://schemas.microsoft.com/office/powerpoint/2010/main" val="3861748151"/>
      </p:ext>
    </p:extLst>
  </p:cSld>
  <p:clrMapOvr>
    <a:masterClrMapping/>
  </p:clrMapOvr>
  <mc:AlternateContent xmlns:mc="http://schemas.openxmlformats.org/markup-compatibility/2006" xmlns:p14="http://schemas.microsoft.com/office/powerpoint/2010/main">
    <mc:Choice Requires="p14">
      <p:transition spd="slow" p14:dur="2000" advTm="86098"/>
    </mc:Choice>
    <mc:Fallback xmlns="">
      <p:transition spd="slow" advTm="860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 y="0"/>
            <a:ext cx="7519483" cy="1143000"/>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Fay-Herriot Model with </a:t>
            </a:r>
            <a:r>
              <a:rPr lang="en-US" sz="2400" dirty="0">
                <a:latin typeface="Times New Roman" panose="02020603050405020304" pitchFamily="18" charset="0"/>
                <a:cs typeface="Times New Roman" panose="02020603050405020304" pitchFamily="18" charset="0"/>
              </a:rPr>
              <a:t>C&amp;R </a:t>
            </a:r>
            <a:r>
              <a:rPr lang="en-US" sz="2400" dirty="0" err="1">
                <a:latin typeface="Times New Roman" panose="02020603050405020304" pitchFamily="18" charset="0"/>
                <a:cs typeface="Times New Roman" panose="02020603050405020304" pitchFamily="18" charset="0"/>
              </a:rPr>
              <a:t>Arcsin</a:t>
            </a:r>
            <a:r>
              <a:rPr lang="en-US" sz="2400" dirty="0">
                <a:latin typeface="Times New Roman" panose="02020603050405020304" pitchFamily="18" charset="0"/>
                <a:cs typeface="Times New Roman" panose="02020603050405020304" pitchFamily="18" charset="0"/>
              </a:rPr>
              <a:t> Transformation</a:t>
            </a:r>
            <a:endParaRPr lang="en-US" sz="24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295400"/>
                <a:ext cx="8229600" cy="5248275"/>
              </a:xfrm>
            </p:spPr>
            <p:txBody>
              <a:bodyPr>
                <a:normAutofit/>
              </a:bodyPr>
              <a:lstStyle/>
              <a:p>
                <a:pPr marL="0" indent="0">
                  <a:buNone/>
                </a:pPr>
                <a:r>
                  <a:rPr lang="en-US" sz="2400" b="0" dirty="0">
                    <a:latin typeface="Arial" pitchFamily="34" charset="0"/>
                    <a:cs typeface="Arial" pitchFamily="34" charset="0"/>
                  </a:rPr>
                  <a:t>Let </a:t>
                </a:r>
                <a14:m>
                  <m:oMath xmlns:m="http://schemas.openxmlformats.org/officeDocument/2006/math">
                    <m:sSub>
                      <m:sSubPr>
                        <m:ctrlPr>
                          <a:rPr lang="en-US" sz="2400" b="0" i="1" smtClean="0">
                            <a:solidFill>
                              <a:srgbClr val="0033CC"/>
                            </a:solidFill>
                            <a:latin typeface="Cambria Math"/>
                            <a:cs typeface="Arial" pitchFamily="34" charset="0"/>
                          </a:rPr>
                        </m:ctrlPr>
                      </m:sSubPr>
                      <m:e>
                        <m:r>
                          <a:rPr lang="en-US" sz="2400" b="0" i="1" smtClean="0">
                            <a:solidFill>
                              <a:srgbClr val="0033CC"/>
                            </a:solidFill>
                            <a:latin typeface="Cambria Math"/>
                            <a:cs typeface="Arial" pitchFamily="34" charset="0"/>
                          </a:rPr>
                          <m:t>𝑧</m:t>
                        </m:r>
                      </m:e>
                      <m:sub>
                        <m:r>
                          <a:rPr lang="en-US" sz="2400" b="0" i="1" smtClean="0">
                            <a:solidFill>
                              <a:srgbClr val="0033CC"/>
                            </a:solidFill>
                            <a:latin typeface="Cambria Math"/>
                            <a:cs typeface="Arial" pitchFamily="34" charset="0"/>
                          </a:rPr>
                          <m:t>𝑖</m:t>
                        </m:r>
                      </m:sub>
                    </m:sSub>
                    <m:r>
                      <a:rPr lang="en-US" sz="2400" b="0" i="1" smtClean="0">
                        <a:solidFill>
                          <a:srgbClr val="0033CC"/>
                        </a:solidFill>
                        <a:latin typeface="Cambria Math"/>
                        <a:cs typeface="Arial" pitchFamily="34" charset="0"/>
                      </a:rPr>
                      <m:t>=</m:t>
                    </m:r>
                    <m:func>
                      <m:funcPr>
                        <m:ctrlPr>
                          <a:rPr lang="en-US" sz="2400" b="0" i="1" smtClean="0">
                            <a:solidFill>
                              <a:srgbClr val="0033CC"/>
                            </a:solidFill>
                            <a:latin typeface="Cambria Math"/>
                            <a:cs typeface="Arial" pitchFamily="34" charset="0"/>
                          </a:rPr>
                        </m:ctrlPr>
                      </m:funcPr>
                      <m:fName>
                        <m:r>
                          <m:rPr>
                            <m:sty m:val="p"/>
                          </m:rPr>
                          <a:rPr lang="en-US" sz="2400" b="0" i="0" smtClean="0">
                            <a:solidFill>
                              <a:srgbClr val="0033CC"/>
                            </a:solidFill>
                            <a:latin typeface="Cambria Math"/>
                            <a:cs typeface="Arial" pitchFamily="34" charset="0"/>
                          </a:rPr>
                          <m:t>arcsin</m:t>
                        </m:r>
                      </m:fName>
                      <m:e>
                        <m:d>
                          <m:dPr>
                            <m:ctrlPr>
                              <a:rPr lang="en-US" sz="2400" b="0" i="1" smtClean="0">
                                <a:solidFill>
                                  <a:srgbClr val="0033CC"/>
                                </a:solidFill>
                                <a:latin typeface="Cambria Math"/>
                                <a:cs typeface="Arial" pitchFamily="34" charset="0"/>
                              </a:rPr>
                            </m:ctrlPr>
                          </m:dPr>
                          <m:e>
                            <m:rad>
                              <m:radPr>
                                <m:degHide m:val="on"/>
                                <m:ctrlPr>
                                  <a:rPr lang="en-US" sz="2400" b="0" i="1" smtClean="0">
                                    <a:solidFill>
                                      <a:srgbClr val="0033CC"/>
                                    </a:solidFill>
                                    <a:latin typeface="Cambria Math"/>
                                    <a:cs typeface="Arial" pitchFamily="34" charset="0"/>
                                  </a:rPr>
                                </m:ctrlPr>
                              </m:radPr>
                              <m:deg/>
                              <m:e>
                                <m:sSub>
                                  <m:sSubPr>
                                    <m:ctrlPr>
                                      <a:rPr lang="en-US" sz="2400" b="0" i="1" smtClean="0">
                                        <a:solidFill>
                                          <a:srgbClr val="0033CC"/>
                                        </a:solidFill>
                                        <a:latin typeface="Cambria Math"/>
                                        <a:cs typeface="Arial" pitchFamily="34" charset="0"/>
                                      </a:rPr>
                                    </m:ctrlPr>
                                  </m:sSubPr>
                                  <m:e>
                                    <m:r>
                                      <a:rPr lang="en-US" sz="2400" b="0" i="1" smtClean="0">
                                        <a:solidFill>
                                          <a:srgbClr val="0033CC"/>
                                        </a:solidFill>
                                        <a:latin typeface="Cambria Math"/>
                                        <a:cs typeface="Arial" pitchFamily="34" charset="0"/>
                                      </a:rPr>
                                      <m:t>𝑝</m:t>
                                    </m:r>
                                  </m:e>
                                  <m:sub>
                                    <m:r>
                                      <a:rPr lang="en-US" sz="2400" b="0" i="1" smtClean="0">
                                        <a:solidFill>
                                          <a:srgbClr val="0033CC"/>
                                        </a:solidFill>
                                        <a:latin typeface="Cambria Math"/>
                                        <a:cs typeface="Arial" pitchFamily="34" charset="0"/>
                                      </a:rPr>
                                      <m:t>𝑖𝑤</m:t>
                                    </m:r>
                                  </m:sub>
                                </m:sSub>
                              </m:e>
                            </m:rad>
                          </m:e>
                        </m:d>
                      </m:e>
                    </m:func>
                  </m:oMath>
                </a14:m>
                <a:r>
                  <a:rPr lang="en-US" sz="2400" dirty="0">
                    <a:latin typeface="Arial" pitchFamily="34" charset="0"/>
                    <a:cs typeface="Arial" pitchFamily="34" charset="0"/>
                  </a:rPr>
                  <a:t>;   (Carter &amp; </a:t>
                </a:r>
                <a:r>
                  <a:rPr lang="en-US" sz="2400" dirty="0" err="1">
                    <a:latin typeface="Arial" pitchFamily="34" charset="0"/>
                    <a:cs typeface="Arial" pitchFamily="34" charset="0"/>
                  </a:rPr>
                  <a:t>Rolph</a:t>
                </a:r>
                <a:r>
                  <a:rPr lang="en-US" sz="2400" dirty="0">
                    <a:latin typeface="Arial" pitchFamily="34" charset="0"/>
                    <a:cs typeface="Arial" pitchFamily="34" charset="0"/>
                  </a:rPr>
                  <a:t>, 1974 JASA)</a:t>
                </a:r>
              </a:p>
              <a:p>
                <a:pPr>
                  <a:lnSpc>
                    <a:spcPct val="150000"/>
                  </a:lnSpc>
                  <a:buFont typeface="Courier New" pitchFamily="49" charset="0"/>
                  <a:buChar char="o"/>
                </a:pPr>
                <a:r>
                  <a:rPr lang="en-US" sz="2400" dirty="0">
                    <a:latin typeface="Arial" pitchFamily="34" charset="0"/>
                    <a:cs typeface="Arial" pitchFamily="34" charset="0"/>
                  </a:rPr>
                  <a:t>Sampling model: </a:t>
                </a:r>
                <a14:m>
                  <m:oMath xmlns:m="http://schemas.openxmlformats.org/officeDocument/2006/math">
                    <m:sSub>
                      <m:sSubPr>
                        <m:ctrlPr>
                          <a:rPr lang="en-US" sz="2400" b="0" i="1" smtClean="0">
                            <a:latin typeface="Cambria Math"/>
                            <a:cs typeface="Arial" pitchFamily="34" charset="0"/>
                          </a:rPr>
                        </m:ctrlPr>
                      </m:sSubPr>
                      <m:e>
                        <m:r>
                          <a:rPr lang="en-US" sz="2400" b="0" i="1" smtClean="0">
                            <a:latin typeface="Cambria Math"/>
                            <a:cs typeface="Arial" pitchFamily="34" charset="0"/>
                          </a:rPr>
                          <m:t>𝑧</m:t>
                        </m:r>
                      </m:e>
                      <m:sub>
                        <m:r>
                          <a:rPr lang="en-US" sz="2400" b="0" i="1" smtClean="0">
                            <a:latin typeface="Cambria Math"/>
                            <a:cs typeface="Arial" pitchFamily="34" charset="0"/>
                          </a:rPr>
                          <m:t>𝑖</m:t>
                        </m:r>
                      </m:sub>
                    </m:sSub>
                    <m:r>
                      <a:rPr lang="en-US" sz="2400" b="0" i="1" smtClean="0">
                        <a:latin typeface="Cambria Math"/>
                        <a:cs typeface="Arial" pitchFamily="34" charset="0"/>
                      </a:rPr>
                      <m:t>|</m:t>
                    </m:r>
                    <m:sSub>
                      <m:sSubPr>
                        <m:ctrlPr>
                          <a:rPr lang="en-US" sz="2400" b="0" i="1" smtClean="0">
                            <a:latin typeface="Cambria Math"/>
                            <a:cs typeface="Arial" pitchFamily="34" charset="0"/>
                          </a:rPr>
                        </m:ctrlPr>
                      </m:sSubPr>
                      <m:e>
                        <m:r>
                          <a:rPr lang="en-US" sz="2400" b="0" i="1" smtClean="0">
                            <a:latin typeface="Cambria Math"/>
                            <a:ea typeface="Cambria Math"/>
                            <a:cs typeface="Arial" pitchFamily="34" charset="0"/>
                          </a:rPr>
                          <m:t>𝜃</m:t>
                        </m:r>
                      </m:e>
                      <m:sub>
                        <m:r>
                          <a:rPr lang="en-US" sz="2400" b="0" i="1" smtClean="0">
                            <a:latin typeface="Cambria Math"/>
                            <a:cs typeface="Arial" pitchFamily="34" charset="0"/>
                          </a:rPr>
                          <m:t>𝑖</m:t>
                        </m:r>
                      </m:sub>
                    </m:sSub>
                    <m:r>
                      <a:rPr lang="en-US" sz="2400" b="0" i="1" smtClean="0">
                        <a:latin typeface="Cambria Math"/>
                        <a:cs typeface="Arial" pitchFamily="34" charset="0"/>
                      </a:rPr>
                      <m:t>~</m:t>
                    </m:r>
                    <m:r>
                      <a:rPr lang="en-US" sz="2400" b="0" i="1" smtClean="0">
                        <a:latin typeface="Cambria Math"/>
                        <a:cs typeface="Arial" pitchFamily="34" charset="0"/>
                      </a:rPr>
                      <m:t>𝑁</m:t>
                    </m:r>
                    <m:d>
                      <m:dPr>
                        <m:ctrlPr>
                          <a:rPr lang="en-US" sz="2400" b="0" i="1" smtClean="0">
                            <a:latin typeface="Cambria Math"/>
                            <a:cs typeface="Arial" pitchFamily="34" charset="0"/>
                          </a:rPr>
                        </m:ctrlPr>
                      </m:dPr>
                      <m:e>
                        <m:sSub>
                          <m:sSubPr>
                            <m:ctrlPr>
                              <a:rPr lang="en-US" sz="2400" i="1">
                                <a:latin typeface="Cambria Math"/>
                                <a:cs typeface="Arial" pitchFamily="34" charset="0"/>
                              </a:rPr>
                            </m:ctrlPr>
                          </m:sSubPr>
                          <m:e>
                            <m:r>
                              <a:rPr lang="en-US" sz="2400" i="1">
                                <a:latin typeface="Cambria Math"/>
                                <a:ea typeface="Cambria Math"/>
                                <a:cs typeface="Arial" pitchFamily="34" charset="0"/>
                              </a:rPr>
                              <m:t>𝜃</m:t>
                            </m:r>
                          </m:e>
                          <m:sub>
                            <m:r>
                              <a:rPr lang="en-US" sz="2400" i="1">
                                <a:latin typeface="Cambria Math"/>
                                <a:cs typeface="Arial" pitchFamily="34" charset="0"/>
                              </a:rPr>
                              <m:t>𝑖</m:t>
                            </m:r>
                          </m:sub>
                        </m:sSub>
                        <m:r>
                          <a:rPr lang="en-US" sz="2400" b="0" i="1" smtClean="0">
                            <a:latin typeface="Cambria Math"/>
                            <a:cs typeface="Arial" pitchFamily="34" charset="0"/>
                          </a:rPr>
                          <m:t>,</m:t>
                        </m:r>
                        <m:f>
                          <m:fPr>
                            <m:ctrlPr>
                              <a:rPr lang="en-US" sz="2400" b="0" i="1" smtClean="0">
                                <a:latin typeface="Cambria Math"/>
                                <a:cs typeface="Arial" pitchFamily="34" charset="0"/>
                              </a:rPr>
                            </m:ctrlPr>
                          </m:fPr>
                          <m:num>
                            <m:sSub>
                              <m:sSubPr>
                                <m:ctrlPr>
                                  <a:rPr lang="en-US" sz="2400" b="0" i="1" smtClean="0">
                                    <a:latin typeface="Cambria Math"/>
                                    <a:cs typeface="Arial" pitchFamily="34" charset="0"/>
                                  </a:rPr>
                                </m:ctrlPr>
                              </m:sSubPr>
                              <m:e>
                                <m:r>
                                  <a:rPr lang="en-US" sz="2400" b="0" i="1" smtClean="0">
                                    <a:latin typeface="Cambria Math"/>
                                    <a:cs typeface="Arial" pitchFamily="34" charset="0"/>
                                  </a:rPr>
                                  <m:t>𝐷𝐸𝐹𝐹</m:t>
                                </m:r>
                              </m:e>
                              <m:sub>
                                <m:r>
                                  <a:rPr lang="en-US" sz="2400" b="0" i="1" smtClean="0">
                                    <a:latin typeface="Cambria Math"/>
                                    <a:cs typeface="Arial" pitchFamily="34" charset="0"/>
                                  </a:rPr>
                                  <m:t>𝑖</m:t>
                                </m:r>
                              </m:sub>
                            </m:sSub>
                          </m:num>
                          <m:den>
                            <m:r>
                              <a:rPr lang="en-US" sz="2400" b="0" i="1" smtClean="0">
                                <a:latin typeface="Cambria Math"/>
                                <a:cs typeface="Arial" pitchFamily="34" charset="0"/>
                              </a:rPr>
                              <m:t>4</m:t>
                            </m:r>
                            <m:sSub>
                              <m:sSubPr>
                                <m:ctrlPr>
                                  <a:rPr lang="en-US" sz="2400" b="0" i="1" smtClean="0">
                                    <a:latin typeface="Cambria Math"/>
                                    <a:cs typeface="Arial" pitchFamily="34" charset="0"/>
                                  </a:rPr>
                                </m:ctrlPr>
                              </m:sSubPr>
                              <m:e>
                                <m:r>
                                  <a:rPr lang="en-US" sz="2400" b="0" i="1" smtClean="0">
                                    <a:latin typeface="Cambria Math"/>
                                    <a:cs typeface="Arial" pitchFamily="34" charset="0"/>
                                  </a:rPr>
                                  <m:t>𝑛</m:t>
                                </m:r>
                              </m:e>
                              <m:sub>
                                <m:r>
                                  <a:rPr lang="en-US" sz="2400" b="0" i="1" smtClean="0">
                                    <a:latin typeface="Cambria Math"/>
                                    <a:cs typeface="Arial" pitchFamily="34" charset="0"/>
                                  </a:rPr>
                                  <m:t>𝑖</m:t>
                                </m:r>
                              </m:sub>
                            </m:sSub>
                          </m:den>
                        </m:f>
                      </m:e>
                    </m:d>
                    <m:r>
                      <a:rPr lang="en-US" sz="2400" b="0" i="1" smtClean="0">
                        <a:latin typeface="Cambria Math"/>
                        <a:cs typeface="Arial" pitchFamily="34" charset="0"/>
                      </a:rPr>
                      <m:t>;  </m:t>
                    </m:r>
                  </m:oMath>
                </a14:m>
                <a:endParaRPr lang="en-US" sz="2400" dirty="0">
                  <a:latin typeface="Arial" pitchFamily="34" charset="0"/>
                  <a:cs typeface="Arial" pitchFamily="34" charset="0"/>
                </a:endParaRPr>
              </a:p>
              <a:p>
                <a:pPr>
                  <a:lnSpc>
                    <a:spcPct val="150000"/>
                  </a:lnSpc>
                  <a:buFont typeface="Courier New" pitchFamily="49" charset="0"/>
                  <a:buChar char="o"/>
                </a:pPr>
                <a:r>
                  <a:rPr lang="en-US" sz="2400" dirty="0">
                    <a:latin typeface="Arial" pitchFamily="34" charset="0"/>
                    <a:cs typeface="Arial" pitchFamily="34" charset="0"/>
                  </a:rPr>
                  <a:t>Linking model:      </a:t>
                </a:r>
                <a14:m>
                  <m:oMath xmlns:m="http://schemas.openxmlformats.org/officeDocument/2006/math">
                    <m:sSub>
                      <m:sSubPr>
                        <m:ctrlPr>
                          <a:rPr lang="en-US" sz="2400" b="0" i="1" smtClean="0">
                            <a:latin typeface="Cambria Math"/>
                            <a:cs typeface="Arial" pitchFamily="34" charset="0"/>
                          </a:rPr>
                        </m:ctrlPr>
                      </m:sSubPr>
                      <m:e>
                        <m:r>
                          <a:rPr lang="en-US" sz="2400" b="0" i="1" smtClean="0">
                            <a:latin typeface="Cambria Math"/>
                            <a:ea typeface="Cambria Math"/>
                            <a:cs typeface="Arial" pitchFamily="34" charset="0"/>
                          </a:rPr>
                          <m:t>𝜃</m:t>
                        </m:r>
                      </m:e>
                      <m:sub>
                        <m:r>
                          <a:rPr lang="en-US" sz="2400" b="0" i="1" smtClean="0">
                            <a:latin typeface="Cambria Math"/>
                            <a:cs typeface="Arial" pitchFamily="34" charset="0"/>
                          </a:rPr>
                          <m:t>𝑖</m:t>
                        </m:r>
                      </m:sub>
                    </m:sSub>
                    <m:r>
                      <a:rPr lang="en-US" sz="2400" b="0" i="1" smtClean="0">
                        <a:latin typeface="Cambria Math"/>
                        <a:cs typeface="Arial" pitchFamily="34" charset="0"/>
                      </a:rPr>
                      <m:t>=</m:t>
                    </m:r>
                    <m:sSubSup>
                      <m:sSubSupPr>
                        <m:ctrlPr>
                          <a:rPr lang="en-US" sz="2400" b="0" i="1" smtClean="0">
                            <a:latin typeface="Cambria Math"/>
                            <a:cs typeface="Arial" pitchFamily="34" charset="0"/>
                          </a:rPr>
                        </m:ctrlPr>
                      </m:sSubSupPr>
                      <m:e>
                        <m:r>
                          <a:rPr lang="en-US" sz="2400" b="0" i="1" smtClean="0">
                            <a:latin typeface="Cambria Math" panose="02040503050406030204" pitchFamily="18" charset="0"/>
                            <a:cs typeface="Arial" pitchFamily="34" charset="0"/>
                          </a:rPr>
                          <m:t>𝑋</m:t>
                        </m:r>
                      </m:e>
                      <m:sub>
                        <m:r>
                          <a:rPr lang="en-US" sz="2400" b="0" i="1" smtClean="0">
                            <a:latin typeface="Cambria Math" panose="02040503050406030204" pitchFamily="18" charset="0"/>
                            <a:cs typeface="Arial" pitchFamily="34" charset="0"/>
                          </a:rPr>
                          <m:t>𝑖</m:t>
                        </m:r>
                      </m:sub>
                      <m:sup>
                        <m:r>
                          <a:rPr lang="en-US" sz="2400" b="0" i="1" smtClean="0">
                            <a:latin typeface="Cambria Math" panose="02040503050406030204" pitchFamily="18" charset="0"/>
                            <a:cs typeface="Arial" pitchFamily="34" charset="0"/>
                          </a:rPr>
                          <m:t>′</m:t>
                        </m:r>
                      </m:sup>
                    </m:sSubSup>
                    <m:r>
                      <a:rPr lang="en-US" sz="2400" b="0" i="1" smtClean="0">
                        <a:latin typeface="Cambria Math"/>
                        <a:ea typeface="Cambria Math"/>
                        <a:cs typeface="Arial" pitchFamily="34" charset="0"/>
                      </a:rPr>
                      <m:t>𝛽</m:t>
                    </m:r>
                    <m:r>
                      <a:rPr lang="en-US" sz="2400" b="0" i="1" smtClean="0">
                        <a:latin typeface="Cambria Math"/>
                        <a:ea typeface="Cambria Math"/>
                        <a:cs typeface="Arial" pitchFamily="34" charset="0"/>
                      </a:rPr>
                      <m:t>+</m:t>
                    </m:r>
                    <m:sSub>
                      <m:sSubPr>
                        <m:ctrlPr>
                          <a:rPr lang="en-US" sz="2400" b="0" i="1" smtClean="0">
                            <a:latin typeface="Cambria Math"/>
                            <a:ea typeface="Cambria Math"/>
                            <a:cs typeface="Arial" pitchFamily="34" charset="0"/>
                          </a:rPr>
                        </m:ctrlPr>
                      </m:sSubPr>
                      <m:e>
                        <m:r>
                          <a:rPr lang="en-US" sz="2400" b="0" i="1" smtClean="0">
                            <a:latin typeface="Cambria Math"/>
                            <a:ea typeface="Cambria Math"/>
                            <a:cs typeface="Arial" pitchFamily="34" charset="0"/>
                          </a:rPr>
                          <m:t>𝑣</m:t>
                        </m:r>
                      </m:e>
                      <m:sub>
                        <m:r>
                          <a:rPr lang="en-US" sz="2400" b="0" i="1" smtClean="0">
                            <a:latin typeface="Cambria Math"/>
                            <a:ea typeface="Cambria Math"/>
                            <a:cs typeface="Arial" pitchFamily="34" charset="0"/>
                          </a:rPr>
                          <m:t>𝑖</m:t>
                        </m:r>
                      </m:sub>
                    </m:sSub>
                    <m:r>
                      <a:rPr lang="en-US" sz="2400" b="0" i="1" smtClean="0">
                        <a:latin typeface="Cambria Math"/>
                        <a:ea typeface="Cambria Math"/>
                        <a:cs typeface="Arial" pitchFamily="34" charset="0"/>
                      </a:rPr>
                      <m:t>;</m:t>
                    </m:r>
                  </m:oMath>
                </a14:m>
                <a:r>
                  <a:rPr lang="en-US" sz="2400" dirty="0">
                    <a:latin typeface="Arial" pitchFamily="34" charset="0"/>
                    <a:cs typeface="Arial" pitchFamily="34" charset="0"/>
                  </a:rPr>
                  <a:t> where </a:t>
                </a:r>
                <a14:m>
                  <m:oMath xmlns:m="http://schemas.openxmlformats.org/officeDocument/2006/math">
                    <m:sSub>
                      <m:sSubPr>
                        <m:ctrlPr>
                          <a:rPr lang="en-US" sz="2400" i="1" smtClean="0">
                            <a:latin typeface="Cambria Math"/>
                            <a:cs typeface="Arial" pitchFamily="34" charset="0"/>
                          </a:rPr>
                        </m:ctrlPr>
                      </m:sSubPr>
                      <m:e>
                        <m:r>
                          <a:rPr lang="en-US" sz="2400" b="0" i="1" smtClean="0">
                            <a:latin typeface="Cambria Math"/>
                            <a:cs typeface="Arial" pitchFamily="34" charset="0"/>
                          </a:rPr>
                          <m:t>𝑣</m:t>
                        </m:r>
                      </m:e>
                      <m:sub>
                        <m:r>
                          <a:rPr lang="en-US" sz="2400" b="0" i="1" smtClean="0">
                            <a:latin typeface="Cambria Math"/>
                            <a:cs typeface="Arial" pitchFamily="34" charset="0"/>
                          </a:rPr>
                          <m:t>𝑖</m:t>
                        </m:r>
                      </m:sub>
                    </m:sSub>
                    <m:r>
                      <a:rPr lang="en-US" sz="2400" b="0" i="1" smtClean="0">
                        <a:latin typeface="Cambria Math"/>
                        <a:cs typeface="Arial" pitchFamily="34" charset="0"/>
                      </a:rPr>
                      <m:t>~</m:t>
                    </m:r>
                    <m:r>
                      <a:rPr lang="en-US" sz="2400" b="0" i="1" smtClean="0">
                        <a:latin typeface="Cambria Math"/>
                        <a:cs typeface="Arial" pitchFamily="34" charset="0"/>
                      </a:rPr>
                      <m:t>𝑁</m:t>
                    </m:r>
                    <m:r>
                      <a:rPr lang="en-US" sz="2400" b="0" i="1" smtClean="0">
                        <a:latin typeface="Cambria Math"/>
                        <a:cs typeface="Arial" pitchFamily="34" charset="0"/>
                      </a:rPr>
                      <m:t>(0, </m:t>
                    </m:r>
                    <m:r>
                      <a:rPr lang="en-US" sz="2400" b="0" i="1" smtClean="0">
                        <a:latin typeface="Cambria Math"/>
                        <a:cs typeface="Arial" pitchFamily="34" charset="0"/>
                      </a:rPr>
                      <m:t>𝐴</m:t>
                    </m:r>
                    <m:r>
                      <a:rPr lang="en-US" sz="2400" b="0" i="1" smtClean="0">
                        <a:latin typeface="Cambria Math"/>
                        <a:cs typeface="Arial" pitchFamily="34" charset="0"/>
                      </a:rPr>
                      <m:t>)</m:t>
                    </m:r>
                  </m:oMath>
                </a14:m>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Goal: To estimate </a:t>
                </a:r>
                <a14:m>
                  <m:oMath xmlns:m="http://schemas.openxmlformats.org/officeDocument/2006/math">
                    <m:sSub>
                      <m:sSubPr>
                        <m:ctrlPr>
                          <a:rPr lang="en-US" sz="2400" i="1">
                            <a:latin typeface="Cambria Math"/>
                            <a:cs typeface="Arial" pitchFamily="34" charset="0"/>
                          </a:rPr>
                        </m:ctrlPr>
                      </m:sSubPr>
                      <m:e>
                        <m:r>
                          <a:rPr lang="en-US" sz="2400" i="1">
                            <a:latin typeface="Cambria Math"/>
                            <a:cs typeface="Arial" pitchFamily="34" charset="0"/>
                          </a:rPr>
                          <m:t>𝑃</m:t>
                        </m:r>
                      </m:e>
                      <m:sub>
                        <m:r>
                          <a:rPr lang="en-US" sz="2400" i="1">
                            <a:latin typeface="Cambria Math"/>
                            <a:cs typeface="Arial" pitchFamily="34" charset="0"/>
                          </a:rPr>
                          <m:t>𝑖</m:t>
                        </m:r>
                      </m:sub>
                    </m:sSub>
                    <m:r>
                      <a:rPr lang="en-US" sz="2400" i="1">
                        <a:latin typeface="Cambria Math"/>
                        <a:cs typeface="Arial" pitchFamily="34" charset="0"/>
                      </a:rPr>
                      <m:t>=</m:t>
                    </m:r>
                    <m:sSup>
                      <m:sSupPr>
                        <m:ctrlPr>
                          <a:rPr lang="en-US" sz="2400" i="1">
                            <a:latin typeface="Cambria Math"/>
                            <a:cs typeface="Arial" pitchFamily="34" charset="0"/>
                          </a:rPr>
                        </m:ctrlPr>
                      </m:sSupPr>
                      <m:e>
                        <m:r>
                          <a:rPr lang="en-US" sz="2400" i="1">
                            <a:latin typeface="Cambria Math"/>
                            <a:cs typeface="Arial" pitchFamily="34" charset="0"/>
                          </a:rPr>
                          <m:t>𝑠𝑖𝑛</m:t>
                        </m:r>
                      </m:e>
                      <m:sup>
                        <m:r>
                          <a:rPr lang="en-US" sz="2400" i="1">
                            <a:latin typeface="Cambria Math"/>
                            <a:cs typeface="Arial" pitchFamily="34" charset="0"/>
                          </a:rPr>
                          <m:t>2</m:t>
                        </m:r>
                      </m:sup>
                    </m:sSup>
                    <m:d>
                      <m:dPr>
                        <m:ctrlPr>
                          <a:rPr lang="en-US" sz="2400" i="1">
                            <a:latin typeface="Cambria Math"/>
                            <a:cs typeface="Arial" pitchFamily="34" charset="0"/>
                          </a:rPr>
                        </m:ctrlPr>
                      </m:dPr>
                      <m:e>
                        <m:sSub>
                          <m:sSubPr>
                            <m:ctrlPr>
                              <a:rPr lang="en-US" sz="2400" i="1">
                                <a:latin typeface="Cambria Math"/>
                                <a:cs typeface="Arial" pitchFamily="34" charset="0"/>
                              </a:rPr>
                            </m:ctrlPr>
                          </m:sSubPr>
                          <m:e>
                            <m:r>
                              <a:rPr lang="en-US" sz="2400" i="1">
                                <a:latin typeface="Cambria Math"/>
                                <a:ea typeface="Cambria Math"/>
                                <a:cs typeface="Arial" pitchFamily="34" charset="0"/>
                              </a:rPr>
                              <m:t>𝜃</m:t>
                            </m:r>
                          </m:e>
                          <m:sub>
                            <m:r>
                              <a:rPr lang="en-US" sz="2400" i="1">
                                <a:latin typeface="Cambria Math"/>
                                <a:cs typeface="Arial" pitchFamily="34" charset="0"/>
                              </a:rPr>
                              <m:t>𝑖</m:t>
                            </m:r>
                          </m:sub>
                        </m:sSub>
                      </m:e>
                    </m:d>
                  </m:oMath>
                </a14:m>
                <a:endParaRPr lang="en-US" sz="2400" dirty="0">
                  <a:latin typeface="Arial" pitchFamily="34" charset="0"/>
                  <a:cs typeface="Arial" pitchFamily="34" charset="0"/>
                </a:endParaRPr>
              </a:p>
              <a:p>
                <a:pPr>
                  <a:buFont typeface="Wingdings" panose="05000000000000000000" pitchFamily="2" charset="2"/>
                  <a:buChar char="Ø"/>
                </a:pPr>
                <a:r>
                  <a:rPr lang="en-US" sz="2400" dirty="0">
                    <a:latin typeface="Arial" pitchFamily="34" charset="0"/>
                    <a:cs typeface="Arial" pitchFamily="34" charset="0"/>
                  </a:rPr>
                  <a:t>Model was chosen based on an extensive simulation study</a:t>
                </a:r>
              </a:p>
              <a:p>
                <a:pPr>
                  <a:buFont typeface="Wingdings" panose="05000000000000000000" pitchFamily="2" charset="2"/>
                  <a:buChar char="Ø"/>
                </a:pPr>
                <a:r>
                  <a:rPr lang="en-US" sz="2400" dirty="0">
                    <a:latin typeface="Arial" pitchFamily="34" charset="0"/>
                    <a:cs typeface="Arial" pitchFamily="34" charset="0"/>
                  </a:rPr>
                  <a:t>Hyper parameters to be estimated are </a:t>
                </a:r>
                <a14:m>
                  <m:oMath xmlns:m="http://schemas.openxmlformats.org/officeDocument/2006/math">
                    <m:r>
                      <a:rPr lang="en-US" sz="2400" i="1">
                        <a:latin typeface="Cambria Math"/>
                        <a:ea typeface="Cambria Math"/>
                        <a:cs typeface="Arial" pitchFamily="34" charset="0"/>
                      </a:rPr>
                      <m:t>𝛽</m:t>
                    </m:r>
                  </m:oMath>
                </a14:m>
                <a:r>
                  <a:rPr lang="en-US" sz="2400" dirty="0">
                    <a:latin typeface="Arial" pitchFamily="34" charset="0"/>
                    <a:cs typeface="Arial" pitchFamily="34" charset="0"/>
                  </a:rPr>
                  <a:t>, </a:t>
                </a:r>
                <a14:m>
                  <m:oMath xmlns:m="http://schemas.openxmlformats.org/officeDocument/2006/math">
                    <m:r>
                      <a:rPr lang="en-US" sz="2400" i="1">
                        <a:latin typeface="Cambria Math"/>
                        <a:cs typeface="Arial" pitchFamily="34" charset="0"/>
                      </a:rPr>
                      <m:t>𝐴</m:t>
                    </m:r>
                  </m:oMath>
                </a14:m>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295400"/>
                <a:ext cx="8229600" cy="5248275"/>
              </a:xfrm>
              <a:blipFill>
                <a:blip r:embed="rId3"/>
                <a:stretch>
                  <a:fillRect l="-1185" t="-1163"/>
                </a:stretch>
              </a:blipFill>
            </p:spPr>
            <p:txBody>
              <a:bodyPr/>
              <a:lstStyle/>
              <a:p>
                <a:r>
                  <a:rPr lang="en-US">
                    <a:noFill/>
                  </a:rPr>
                  <a:t> </a:t>
                </a:r>
              </a:p>
            </p:txBody>
          </p:sp>
        </mc:Fallback>
      </mc:AlternateContent>
    </p:spTree>
    <p:extLst>
      <p:ext uri="{BB962C8B-B14F-4D97-AF65-F5344CB8AC3E}">
        <p14:creationId xmlns:p14="http://schemas.microsoft.com/office/powerpoint/2010/main" val="1839411385"/>
      </p:ext>
    </p:extLst>
  </p:cSld>
  <p:clrMapOvr>
    <a:masterClrMapping/>
  </p:clrMapOvr>
  <mc:AlternateContent xmlns:mc="http://schemas.openxmlformats.org/markup-compatibility/2006" xmlns:p14="http://schemas.microsoft.com/office/powerpoint/2010/main">
    <mc:Choice Requires="p14">
      <p:transition spd="slow" p14:dur="2000" advTm="45458"/>
    </mc:Choice>
    <mc:Fallback xmlns="">
      <p:transition spd="slow" advTm="4545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139FE-F91A-4F62-ADF6-D594FF62340A}"/>
              </a:ext>
            </a:extLst>
          </p:cNvPr>
          <p:cNvSpPr>
            <a:spLocks noGrp="1"/>
          </p:cNvSpPr>
          <p:nvPr>
            <p:ph type="title"/>
          </p:nvPr>
        </p:nvSpPr>
        <p:spPr>
          <a:xfrm>
            <a:off x="334229" y="44932"/>
            <a:ext cx="7315200" cy="1143000"/>
          </a:xfrm>
        </p:spPr>
        <p:txBody>
          <a:bodyPr/>
          <a:lstStyle/>
          <a:p>
            <a:r>
              <a:rPr lang="en-US" dirty="0"/>
              <a:t>Estimate the Design Effects</a:t>
            </a:r>
          </a:p>
        </p:txBody>
      </p:sp>
      <p:sp>
        <p:nvSpPr>
          <p:cNvPr id="3" name="Content Placeholder 2">
            <a:extLst>
              <a:ext uri="{FF2B5EF4-FFF2-40B4-BE49-F238E27FC236}">
                <a16:creationId xmlns:a16="http://schemas.microsoft.com/office/drawing/2014/main" xmlns="" id="{1377684B-7799-44AB-8D18-185DA25DEE9A}"/>
              </a:ext>
            </a:extLst>
          </p:cNvPr>
          <p:cNvSpPr>
            <a:spLocks noGrp="1"/>
          </p:cNvSpPr>
          <p:nvPr>
            <p:ph idx="1"/>
          </p:nvPr>
        </p:nvSpPr>
        <p:spPr>
          <a:xfrm>
            <a:off x="334229" y="1311692"/>
            <a:ext cx="8581171" cy="5231984"/>
          </a:xfrm>
        </p:spPr>
        <p:txBody>
          <a:bodyPr/>
          <a:lstStyle/>
          <a:p>
            <a:r>
              <a:rPr lang="en-US" sz="2800" dirty="0">
                <a:latin typeface="Arial" pitchFamily="34" charset="0"/>
                <a:cs typeface="Arial" pitchFamily="34" charset="0"/>
              </a:rPr>
              <a:t>The design effect (or DEFF) is the ratio of the actual variance of a sample to the variance of a simple random sample of the same number of elements</a:t>
            </a:r>
          </a:p>
          <a:p>
            <a:r>
              <a:rPr lang="en-US" sz="2800" dirty="0">
                <a:latin typeface="Arial" pitchFamily="34" charset="0"/>
                <a:cs typeface="Arial" pitchFamily="34" charset="0"/>
              </a:rPr>
              <a:t>Multiple ways can be used to estimate DEFF.</a:t>
            </a:r>
          </a:p>
          <a:p>
            <a:r>
              <a:rPr lang="en-US" sz="2800" dirty="0">
                <a:latin typeface="Arial" pitchFamily="34" charset="0"/>
                <a:cs typeface="Arial" pitchFamily="34" charset="0"/>
              </a:rPr>
              <a:t>We used Kish’s traditional design effect formula given the clustering design of TUS-CPS, and estimated the state level design effects. We then used the state level DEFF to estimate the county level DEFF.</a:t>
            </a:r>
          </a:p>
          <a:p>
            <a:endParaRPr lang="en-US" dirty="0"/>
          </a:p>
        </p:txBody>
      </p:sp>
    </p:spTree>
    <p:extLst>
      <p:ext uri="{BB962C8B-B14F-4D97-AF65-F5344CB8AC3E}">
        <p14:creationId xmlns:p14="http://schemas.microsoft.com/office/powerpoint/2010/main" val="370329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114300"/>
            <a:ext cx="7196138" cy="800100"/>
          </a:xfrm>
        </p:spPr>
        <p:txBody>
          <a:bodyPr/>
          <a:lstStyle/>
          <a:p>
            <a:pPr>
              <a:defRPr/>
            </a:pPr>
            <a:r>
              <a:rPr lang="en-US" sz="3200" dirty="0">
                <a:solidFill>
                  <a:schemeClr val="accent3"/>
                </a:solidFill>
                <a:cs typeface="Arial" pitchFamily="34" charset="0"/>
              </a:rPr>
              <a:t>Auxiliary Variables</a:t>
            </a:r>
          </a:p>
        </p:txBody>
      </p:sp>
      <p:sp>
        <p:nvSpPr>
          <p:cNvPr id="3" name="Content Placeholder 2"/>
          <p:cNvSpPr>
            <a:spLocks noGrp="1"/>
          </p:cNvSpPr>
          <p:nvPr>
            <p:ph idx="1"/>
          </p:nvPr>
        </p:nvSpPr>
        <p:spPr>
          <a:xfrm>
            <a:off x="533400" y="1143000"/>
            <a:ext cx="8382000" cy="5400675"/>
          </a:xfrm>
        </p:spPr>
        <p:txBody>
          <a:bodyPr/>
          <a:lstStyle/>
          <a:p>
            <a:pPr>
              <a:defRPr/>
            </a:pPr>
            <a:r>
              <a:rPr lang="en-US" sz="2400" dirty="0">
                <a:solidFill>
                  <a:schemeClr val="accent1">
                    <a:lumMod val="50000"/>
                  </a:schemeClr>
                </a:solidFill>
                <a:cs typeface="Arial" pitchFamily="34" charset="0"/>
              </a:rPr>
              <a:t>The pool of auxiliary variables include:</a:t>
            </a:r>
          </a:p>
          <a:p>
            <a:pPr marL="627063" indent="-223838">
              <a:buFont typeface="Symbol" pitchFamily="18" charset="2"/>
              <a:buChar char="-"/>
            </a:pPr>
            <a:r>
              <a:rPr lang="en-US" sz="2400" dirty="0">
                <a:cs typeface="Arial" pitchFamily="34" charset="0"/>
              </a:rPr>
              <a:t>30 </a:t>
            </a:r>
            <a:r>
              <a:rPr lang="en-US" sz="2400" b="1" i="1" dirty="0">
                <a:cs typeface="Arial" pitchFamily="34" charset="0"/>
              </a:rPr>
              <a:t>county-level</a:t>
            </a:r>
            <a:r>
              <a:rPr lang="en-US" sz="2400" dirty="0">
                <a:cs typeface="Arial" pitchFamily="34" charset="0"/>
              </a:rPr>
              <a:t> demographic &amp; socio-economic variables obtained from ACS 2005-2009, 2008-2012, Census 2000 &amp; 2010, and other administrative records; </a:t>
            </a:r>
          </a:p>
          <a:p>
            <a:pPr marL="627063" indent="-223838">
              <a:buFont typeface="Symbol" pitchFamily="18" charset="2"/>
              <a:buChar char="-"/>
            </a:pPr>
            <a:r>
              <a:rPr lang="en-US" sz="2400" dirty="0">
                <a:cs typeface="Arial" pitchFamily="34" charset="0"/>
              </a:rPr>
              <a:t>5 </a:t>
            </a:r>
            <a:r>
              <a:rPr lang="en-US" sz="2400" b="1" i="1" dirty="0">
                <a:cs typeface="Arial" pitchFamily="34" charset="0"/>
              </a:rPr>
              <a:t>state level </a:t>
            </a:r>
            <a:r>
              <a:rPr lang="en-US" sz="2400" dirty="0">
                <a:cs typeface="Arial" pitchFamily="34" charset="0"/>
              </a:rPr>
              <a:t>tobacco policy data (cigarette taxes, clean air laws, tobacco control funding, </a:t>
            </a:r>
            <a:r>
              <a:rPr lang="en-US" sz="2400" dirty="0"/>
              <a:t>Medicaid Coverage for Tobacco-Related Treatment, year in which </a:t>
            </a:r>
            <a:r>
              <a:rPr lang="en-US" sz="2400" dirty="0" err="1"/>
              <a:t>Quitline</a:t>
            </a:r>
            <a:r>
              <a:rPr lang="en-US" sz="2400" dirty="0"/>
              <a:t> service was established</a:t>
            </a:r>
            <a:r>
              <a:rPr lang="en-US" sz="2400" dirty="0">
                <a:cs typeface="Arial" pitchFamily="34" charset="0"/>
              </a:rPr>
              <a:t>)</a:t>
            </a:r>
          </a:p>
          <a:p>
            <a:pPr>
              <a:defRPr/>
            </a:pPr>
            <a:r>
              <a:rPr lang="en-US" sz="2400" dirty="0">
                <a:solidFill>
                  <a:schemeClr val="accent1">
                    <a:lumMod val="50000"/>
                  </a:schemeClr>
                </a:solidFill>
                <a:cs typeface="Arial" pitchFamily="34" charset="0"/>
              </a:rPr>
              <a:t>Classical model selection procedures are applied to  reduce the number of auxiliary variables for each outcome</a:t>
            </a:r>
          </a:p>
          <a:p>
            <a:pPr>
              <a:defRPr/>
            </a:pPr>
            <a:r>
              <a:rPr lang="en-US" sz="2400" dirty="0">
                <a:solidFill>
                  <a:srgbClr val="0033CC"/>
                </a:solidFill>
                <a:latin typeface="Arial" pitchFamily="34" charset="0"/>
                <a:cs typeface="Arial" pitchFamily="34" charset="0"/>
              </a:rPr>
              <a:t>Tested forcing in several strong unit level covariates: only worked for current smoking and smoking cessation. </a:t>
            </a:r>
            <a:endParaRPr lang="en-US" sz="2400" dirty="0">
              <a:latin typeface="Arial" pitchFamily="34" charset="0"/>
              <a:cs typeface="Arial" pitchFamily="34" charset="0"/>
            </a:endParaRPr>
          </a:p>
          <a:p>
            <a:pPr marL="0" indent="0">
              <a:buNone/>
              <a:defRPr/>
            </a:pPr>
            <a:endParaRPr lang="en-US" sz="2400" dirty="0">
              <a:solidFill>
                <a:schemeClr val="accent1">
                  <a:lumMod val="50000"/>
                </a:schemeClr>
              </a:solidFill>
              <a:cs typeface="Arial" pitchFamily="34" charset="0"/>
            </a:endParaRPr>
          </a:p>
          <a:p>
            <a:pPr>
              <a:defRPr/>
            </a:pPr>
            <a:endParaRPr lang="en-US" dirty="0">
              <a:solidFill>
                <a:schemeClr val="accent1">
                  <a:lumMod val="50000"/>
                </a:schemeClr>
              </a:solidFill>
            </a:endParaRPr>
          </a:p>
          <a:p>
            <a:pPr>
              <a:defRPr/>
            </a:pPr>
            <a:endParaRPr lang="en-US" dirty="0"/>
          </a:p>
        </p:txBody>
      </p:sp>
    </p:spTree>
    <p:extLst>
      <p:ext uri="{BB962C8B-B14F-4D97-AF65-F5344CB8AC3E}">
        <p14:creationId xmlns:p14="http://schemas.microsoft.com/office/powerpoint/2010/main" val="278548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92" y="-119226"/>
            <a:ext cx="8001000" cy="1143000"/>
          </a:xfrm>
        </p:spPr>
        <p:txBody>
          <a:bodyPr>
            <a:normAutofit/>
          </a:bodyPr>
          <a:lstStyle/>
          <a:p>
            <a:pPr algn="ctr"/>
            <a:r>
              <a:rPr lang="en-US" dirty="0">
                <a:solidFill>
                  <a:schemeClr val="bg1"/>
                </a:solidFill>
                <a:latin typeface="Arial" pitchFamily="34" charset="0"/>
                <a:cs typeface="Arial" pitchFamily="34" charset="0"/>
              </a:rPr>
              <a:t>Statistical Inference and Model Diagnosis</a:t>
            </a:r>
          </a:p>
        </p:txBody>
      </p:sp>
      <p:sp>
        <p:nvSpPr>
          <p:cNvPr id="3" name="Content Placeholder 2"/>
          <p:cNvSpPr>
            <a:spLocks noGrp="1"/>
          </p:cNvSpPr>
          <p:nvPr>
            <p:ph idx="1"/>
          </p:nvPr>
        </p:nvSpPr>
        <p:spPr>
          <a:xfrm>
            <a:off x="533400" y="1098448"/>
            <a:ext cx="8229600" cy="5248275"/>
          </a:xfrm>
        </p:spPr>
        <p:txBody>
          <a:bodyPr>
            <a:normAutofit/>
          </a:bodyPr>
          <a:lstStyle/>
          <a:p>
            <a:pPr>
              <a:spcBef>
                <a:spcPts val="600"/>
              </a:spcBef>
              <a:buFont typeface="Wingdings" panose="05000000000000000000" pitchFamily="2" charset="2"/>
              <a:buChar char="Ø"/>
            </a:pPr>
            <a:r>
              <a:rPr lang="en-US" dirty="0" err="1"/>
              <a:t>Hiearchical</a:t>
            </a:r>
            <a:r>
              <a:rPr lang="en-US" dirty="0"/>
              <a:t> Bayesian approach through Markov Chain Monte Carlo (MCMC) methods were used to estimate the parameters of the statistical models.</a:t>
            </a:r>
          </a:p>
          <a:p>
            <a:pPr marL="0" indent="0">
              <a:spcBef>
                <a:spcPts val="600"/>
              </a:spcBef>
              <a:buNone/>
            </a:pPr>
            <a:endParaRPr lang="en-US" dirty="0"/>
          </a:p>
          <a:p>
            <a:pPr>
              <a:spcBef>
                <a:spcPts val="600"/>
              </a:spcBef>
              <a:buFont typeface="Wingdings" panose="05000000000000000000" pitchFamily="2" charset="2"/>
              <a:buChar char="Ø"/>
            </a:pPr>
            <a:r>
              <a:rPr lang="en-US" dirty="0"/>
              <a:t>Extensive model selection and model diagnosis procedures are used to select the final models and assess the goodness of fit for each model.</a:t>
            </a:r>
          </a:p>
          <a:p>
            <a:pPr>
              <a:spcBef>
                <a:spcPts val="600"/>
              </a:spcBef>
              <a:buFont typeface="Wingdings" panose="05000000000000000000" pitchFamily="2" charset="2"/>
              <a:buChar char="Ø"/>
            </a:pPr>
            <a:endParaRPr lang="en-US" dirty="0"/>
          </a:p>
          <a:p>
            <a:pPr>
              <a:spcBef>
                <a:spcPts val="600"/>
              </a:spcBef>
              <a:buFont typeface="Wingdings" panose="05000000000000000000" pitchFamily="2" charset="2"/>
              <a:buChar char="Ø"/>
            </a:pPr>
            <a:r>
              <a:rPr lang="en-US" dirty="0"/>
              <a:t>Modeled estimates were compared to the available direct estimates.  The ratio of the two is expected to converge to 1 as the sample size gets larger.</a:t>
            </a:r>
          </a:p>
          <a:p>
            <a:pPr marL="0" indent="0">
              <a:spcBef>
                <a:spcPts val="600"/>
              </a:spcBef>
              <a:buNone/>
            </a:pPr>
            <a:endParaRPr lang="en-US" sz="2400" dirty="0">
              <a:cs typeface="Arial" pitchFamily="34" charset="0"/>
            </a:endParaRP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98242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92" y="-119226"/>
            <a:ext cx="8001000" cy="114300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Ratio of the Direct Over the Modeled Estimates for the Current Smoking Prevalence </a:t>
            </a:r>
            <a:endParaRPr lang="en-US" dirty="0">
              <a:solidFill>
                <a:schemeClr val="bg1"/>
              </a:solidFill>
              <a:latin typeface="Arial" pitchFamily="34" charset="0"/>
              <a:cs typeface="Arial" pitchFamily="34" charset="0"/>
            </a:endParaRPr>
          </a:p>
        </p:txBody>
      </p:sp>
      <p:pic>
        <p:nvPicPr>
          <p:cNvPr id="7" name="Picture 6" descr="Screen Clipping">
            <a:extLst>
              <a:ext uri="{FF2B5EF4-FFF2-40B4-BE49-F238E27FC236}">
                <a16:creationId xmlns:a16="http://schemas.microsoft.com/office/drawing/2014/main" xmlns="" id="{0AA4A31F-8F6E-4756-8CB1-1868B61CD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031" y="1035950"/>
            <a:ext cx="5694208" cy="5643254"/>
          </a:xfrm>
          <a:prstGeom prst="rect">
            <a:avLst/>
          </a:prstGeom>
        </p:spPr>
      </p:pic>
    </p:spTree>
    <p:extLst>
      <p:ext uri="{BB962C8B-B14F-4D97-AF65-F5344CB8AC3E}">
        <p14:creationId xmlns:p14="http://schemas.microsoft.com/office/powerpoint/2010/main" val="362779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4300"/>
            <a:ext cx="7429500" cy="873579"/>
          </a:xfrm>
        </p:spPr>
        <p:txBody>
          <a:bodyPr/>
          <a:lstStyle/>
          <a:p>
            <a:r>
              <a:rPr lang="en-US" dirty="0"/>
              <a:t>Model-based vs Design-based Estimates for Current Smoking Prevalence –Maryland 2010/11</a:t>
            </a:r>
          </a:p>
        </p:txBody>
      </p:sp>
      <p:pic>
        <p:nvPicPr>
          <p:cNvPr id="4" name="Picture 2" descr="Model-Based vs. Design-Based Estimates for Current Smoking Preval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95" y="1106129"/>
            <a:ext cx="8457512" cy="54274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600959"/>
      </p:ext>
    </p:extLst>
  </p:cSld>
  <p:clrMapOvr>
    <a:masterClrMapping/>
  </p:clrMapOvr>
  <mc:AlternateContent xmlns:mc="http://schemas.openxmlformats.org/markup-compatibility/2006" xmlns:p14="http://schemas.microsoft.com/office/powerpoint/2010/main">
    <mc:Choice Requires="p14">
      <p:transition spd="slow" p14:dur="2000" advTm="3776"/>
    </mc:Choice>
    <mc:Fallback xmlns="">
      <p:transition spd="slow" advTm="377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1143000"/>
          </a:xfrm>
        </p:spPr>
        <p:txBody>
          <a:bodyPr/>
          <a:lstStyle/>
          <a:p>
            <a:r>
              <a:rPr lang="en-US" sz="2000" dirty="0">
                <a:latin typeface="Times New Roman" panose="02020603050405020304" pitchFamily="18" charset="0"/>
                <a:cs typeface="Times New Roman" panose="02020603050405020304" pitchFamily="18" charset="0"/>
              </a:rPr>
              <a:t>Model-based Estimates for </a:t>
            </a:r>
            <a:r>
              <a:rPr lang="en-US" sz="2000" dirty="0">
                <a:solidFill>
                  <a:srgbClr val="FFFF00"/>
                </a:solidFill>
                <a:latin typeface="Times New Roman" panose="02020603050405020304" pitchFamily="18" charset="0"/>
                <a:cs typeface="Times New Roman" panose="02020603050405020304" pitchFamily="18" charset="0"/>
              </a:rPr>
              <a:t>Percent of Population Currently Smoking Among Age 18+</a:t>
            </a:r>
            <a:r>
              <a:rPr lang="en-US" sz="2000" dirty="0">
                <a:latin typeface="Times New Roman" panose="02020603050405020304" pitchFamily="18" charset="0"/>
                <a:cs typeface="Times New Roman" panose="02020603050405020304" pitchFamily="18" charset="0"/>
              </a:rPr>
              <a:t>: TUS-CPS 10/11</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484" y="1038138"/>
            <a:ext cx="6820828" cy="5648077"/>
          </a:xfrm>
        </p:spPr>
      </p:pic>
    </p:spTree>
    <p:extLst>
      <p:ext uri="{BB962C8B-B14F-4D97-AF65-F5344CB8AC3E}">
        <p14:creationId xmlns:p14="http://schemas.microsoft.com/office/powerpoint/2010/main" val="325559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90" y="0"/>
            <a:ext cx="7315200" cy="1143000"/>
          </a:xfrm>
        </p:spPr>
        <p:txBody>
          <a:bodyPr/>
          <a:lstStyle/>
          <a:p>
            <a:r>
              <a:rPr lang="en-US" sz="2000" dirty="0">
                <a:latin typeface="Times New Roman" panose="02020603050405020304" pitchFamily="18" charset="0"/>
                <a:cs typeface="Times New Roman" panose="02020603050405020304" pitchFamily="18" charset="0"/>
              </a:rPr>
              <a:t>Model-based Estimates for </a:t>
            </a:r>
            <a:r>
              <a:rPr lang="en-US" sz="2000" dirty="0">
                <a:solidFill>
                  <a:srgbClr val="FFFF00"/>
                </a:solidFill>
                <a:latin typeface="Times New Roman" panose="02020603050405020304" pitchFamily="18" charset="0"/>
                <a:cs typeface="Times New Roman" panose="02020603050405020304" pitchFamily="18" charset="0"/>
              </a:rPr>
              <a:t>Percent of Population Ever Smoked Among Age 18+: </a:t>
            </a:r>
            <a:r>
              <a:rPr lang="en-US" sz="2000" dirty="0">
                <a:latin typeface="Times New Roman" panose="02020603050405020304" pitchFamily="18" charset="0"/>
                <a:cs typeface="Times New Roman" panose="02020603050405020304" pitchFamily="18" charset="0"/>
              </a:rPr>
              <a:t>TUS-CPS 10/11</a:t>
            </a:r>
            <a:endParaRPr lang="en-US" sz="20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710" y="1012971"/>
            <a:ext cx="6814325" cy="5655013"/>
          </a:xfrm>
        </p:spPr>
      </p:pic>
    </p:spTree>
    <p:extLst>
      <p:ext uri="{BB962C8B-B14F-4D97-AF65-F5344CB8AC3E}">
        <p14:creationId xmlns:p14="http://schemas.microsoft.com/office/powerpoint/2010/main" val="225744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90" y="0"/>
            <a:ext cx="7315200" cy="1143000"/>
          </a:xfrm>
        </p:spPr>
        <p:txBody>
          <a:bodyPr/>
          <a:lstStyle/>
          <a:p>
            <a:r>
              <a:rPr lang="en-US" sz="2000" dirty="0">
                <a:latin typeface="Times New Roman" panose="02020603050405020304" pitchFamily="18" charset="0"/>
                <a:cs typeface="Times New Roman" panose="02020603050405020304" pitchFamily="18" charset="0"/>
              </a:rPr>
              <a:t>Model-based Estimates for </a:t>
            </a:r>
            <a:r>
              <a:rPr lang="en-US" sz="2000" dirty="0">
                <a:solidFill>
                  <a:srgbClr val="FFFF00"/>
                </a:solidFill>
                <a:latin typeface="Times New Roman" panose="02020603050405020304" pitchFamily="18" charset="0"/>
                <a:cs typeface="Times New Roman" panose="02020603050405020304" pitchFamily="18" charset="0"/>
              </a:rPr>
              <a:t>Percent of Population Live in Smoke-Free Home Among Age 18+</a:t>
            </a:r>
            <a:r>
              <a:rPr lang="en-US" sz="2000" dirty="0">
                <a:latin typeface="Times New Roman" panose="02020603050405020304" pitchFamily="18" charset="0"/>
                <a:cs typeface="Times New Roman" panose="02020603050405020304" pitchFamily="18" charset="0"/>
              </a:rPr>
              <a:t>: TUS-CPS 10/11</a:t>
            </a:r>
            <a:endParaRPr lang="en-US" sz="2000" dirty="0"/>
          </a:p>
        </p:txBody>
      </p:sp>
      <p:pic>
        <p:nvPicPr>
          <p:cNvPr id="7" name="Content Placeholder 6" descr="Screen Clipping">
            <a:extLst>
              <a:ext uri="{FF2B5EF4-FFF2-40B4-BE49-F238E27FC236}">
                <a16:creationId xmlns:a16="http://schemas.microsoft.com/office/drawing/2014/main" xmlns="" id="{426DD8D0-9BDA-4C4F-99F6-C7F6F9312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214" y="1038948"/>
            <a:ext cx="7056647" cy="5504728"/>
          </a:xfrm>
        </p:spPr>
      </p:pic>
    </p:spTree>
    <p:extLst>
      <p:ext uri="{BB962C8B-B14F-4D97-AF65-F5344CB8AC3E}">
        <p14:creationId xmlns:p14="http://schemas.microsoft.com/office/powerpoint/2010/main" val="86992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sz="2800" dirty="0">
                <a:latin typeface="Arial" pitchFamily="34" charset="0"/>
                <a:cs typeface="Arial" pitchFamily="34" charset="0"/>
              </a:rPr>
              <a:t>Overview of </a:t>
            </a:r>
            <a:r>
              <a:rPr lang="en-US" sz="2800" b="1" i="1" dirty="0">
                <a:latin typeface="Arial" pitchFamily="34" charset="0"/>
                <a:cs typeface="Arial" pitchFamily="34" charset="0"/>
              </a:rPr>
              <a:t>Small Area Estimation </a:t>
            </a:r>
            <a:r>
              <a:rPr lang="en-US" sz="2800" dirty="0">
                <a:latin typeface="Arial" pitchFamily="34" charset="0"/>
                <a:cs typeface="Arial" pitchFamily="34" charset="0"/>
              </a:rPr>
              <a:t>(SAE)</a:t>
            </a:r>
          </a:p>
          <a:p>
            <a:pPr>
              <a:buFont typeface="Arial" pitchFamily="34" charset="0"/>
              <a:buChar char="•"/>
            </a:pPr>
            <a:r>
              <a:rPr lang="en-US" sz="2800" dirty="0">
                <a:latin typeface="Arial" pitchFamily="34" charset="0"/>
                <a:cs typeface="Arial" pitchFamily="34" charset="0"/>
              </a:rPr>
              <a:t>Research goals</a:t>
            </a:r>
          </a:p>
          <a:p>
            <a:pPr>
              <a:buFont typeface="Arial" pitchFamily="34" charset="0"/>
              <a:buChar char="•"/>
            </a:pPr>
            <a:r>
              <a:rPr lang="en-US" sz="2800" dirty="0">
                <a:latin typeface="Arial" pitchFamily="34" charset="0"/>
                <a:cs typeface="Arial" pitchFamily="34" charset="0"/>
              </a:rPr>
              <a:t>SAE models and implementation</a:t>
            </a:r>
          </a:p>
          <a:p>
            <a:pPr>
              <a:buFont typeface="Arial" pitchFamily="34" charset="0"/>
              <a:buChar char="•"/>
            </a:pPr>
            <a:r>
              <a:rPr lang="en-US" sz="2800" dirty="0">
                <a:latin typeface="Arial" pitchFamily="34" charset="0"/>
                <a:cs typeface="Arial" pitchFamily="34" charset="0"/>
              </a:rPr>
              <a:t>Model-based estimates – for maps</a:t>
            </a:r>
          </a:p>
          <a:p>
            <a:pPr>
              <a:buFont typeface="Arial" pitchFamily="34" charset="0"/>
              <a:buChar char="•"/>
            </a:pPr>
            <a:r>
              <a:rPr lang="en-US" sz="2800" dirty="0">
                <a:latin typeface="Arial" pitchFamily="34" charset="0"/>
                <a:cs typeface="Arial" pitchFamily="34" charset="0"/>
              </a:rPr>
              <a:t>Summary and discussion</a:t>
            </a:r>
          </a:p>
          <a:p>
            <a:endParaRPr lang="en-US" dirty="0"/>
          </a:p>
          <a:p>
            <a:endParaRPr lang="en-US" dirty="0"/>
          </a:p>
          <a:p>
            <a:endParaRPr lang="en-US" dirty="0"/>
          </a:p>
        </p:txBody>
      </p:sp>
      <p:sp>
        <p:nvSpPr>
          <p:cNvPr id="3" name="Title 2"/>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327488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90" y="0"/>
            <a:ext cx="7315200" cy="1143000"/>
          </a:xfrm>
        </p:spPr>
        <p:txBody>
          <a:bodyPr/>
          <a:lstStyle/>
          <a:p>
            <a:r>
              <a:rPr lang="en-US" sz="2000" dirty="0">
                <a:latin typeface="Times New Roman" panose="02020603050405020304" pitchFamily="18" charset="0"/>
                <a:cs typeface="Times New Roman" panose="02020603050405020304" pitchFamily="18" charset="0"/>
              </a:rPr>
              <a:t>Model-based Estimates for </a:t>
            </a:r>
            <a:r>
              <a:rPr lang="en-US" sz="2000" dirty="0">
                <a:solidFill>
                  <a:srgbClr val="FFFF00"/>
                </a:solidFill>
                <a:latin typeface="Times New Roman" panose="02020603050405020304" pitchFamily="18" charset="0"/>
                <a:cs typeface="Times New Roman" panose="02020603050405020304" pitchFamily="18" charset="0"/>
              </a:rPr>
              <a:t>Percent of Population Attempt Quit Smoking for 24+ Hours Among Age 18+</a:t>
            </a:r>
            <a:r>
              <a:rPr lang="en-US" sz="2000" dirty="0">
                <a:latin typeface="Times New Roman" panose="02020603050405020304" pitchFamily="18" charset="0"/>
                <a:cs typeface="Times New Roman" panose="02020603050405020304" pitchFamily="18" charset="0"/>
              </a:rPr>
              <a:t>: TUS-CPS 10/11</a:t>
            </a:r>
            <a:endParaRPr lang="en-US" sz="2000" dirty="0"/>
          </a:p>
        </p:txBody>
      </p:sp>
      <p:pic>
        <p:nvPicPr>
          <p:cNvPr id="6" name="Content Placeholder 5" descr="Screen Clipping">
            <a:extLst>
              <a:ext uri="{FF2B5EF4-FFF2-40B4-BE49-F238E27FC236}">
                <a16:creationId xmlns:a16="http://schemas.microsoft.com/office/drawing/2014/main" xmlns="" id="{C3B3FA16-D0BC-449F-9E5D-DD6B625C2F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827" y="1143000"/>
            <a:ext cx="6818430" cy="5482338"/>
          </a:xfrm>
        </p:spPr>
      </p:pic>
    </p:spTree>
    <p:extLst>
      <p:ext uri="{BB962C8B-B14F-4D97-AF65-F5344CB8AC3E}">
        <p14:creationId xmlns:p14="http://schemas.microsoft.com/office/powerpoint/2010/main" val="2308367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74" y="-9525"/>
            <a:ext cx="7315200" cy="1142999"/>
          </a:xfrm>
        </p:spPr>
        <p:txBody>
          <a:bodyPr/>
          <a:lstStyle/>
          <a:p>
            <a:r>
              <a:rPr lang="en-US" sz="2000" dirty="0">
                <a:latin typeface="Times New Roman" panose="02020603050405020304" pitchFamily="18" charset="0"/>
                <a:cs typeface="Times New Roman" panose="02020603050405020304" pitchFamily="18" charset="0"/>
              </a:rPr>
              <a:t>Model-based Estimates for </a:t>
            </a:r>
            <a:r>
              <a:rPr lang="en-US" sz="2000" dirty="0">
                <a:solidFill>
                  <a:srgbClr val="FFFF00"/>
                </a:solidFill>
                <a:latin typeface="Times New Roman" panose="02020603050405020304" pitchFamily="18" charset="0"/>
                <a:cs typeface="Times New Roman" panose="02020603050405020304" pitchFamily="18" charset="0"/>
              </a:rPr>
              <a:t>Percent of Population Governed by a Smoke-free Workplace Policy</a:t>
            </a:r>
            <a:r>
              <a:rPr lang="en-US" sz="2000" dirty="0">
                <a:solidFill>
                  <a:srgbClr val="FF0000"/>
                </a:solidFill>
                <a:latin typeface="Times New Roman" panose="02020603050405020304" pitchFamily="18" charset="0"/>
                <a:cs typeface="Times New Roman" panose="02020603050405020304" pitchFamily="18" charset="0"/>
              </a:rPr>
              <a:t>*</a:t>
            </a:r>
            <a:r>
              <a:rPr lang="en-US" sz="2000" dirty="0">
                <a:solidFill>
                  <a:srgbClr val="FFFF00"/>
                </a:solidFill>
                <a:latin typeface="Times New Roman" panose="02020603050405020304" pitchFamily="18" charset="0"/>
                <a:cs typeface="Times New Roman" panose="02020603050405020304" pitchFamily="18" charset="0"/>
              </a:rPr>
              <a:t> Among Age 18+</a:t>
            </a:r>
            <a:r>
              <a:rPr lang="en-US" sz="2000" dirty="0">
                <a:latin typeface="Times New Roman" panose="02020603050405020304" pitchFamily="18" charset="0"/>
                <a:cs typeface="Times New Roman" panose="02020603050405020304" pitchFamily="18" charset="0"/>
              </a:rPr>
              <a:t>: TUS-CPS 10/11</a:t>
            </a:r>
            <a:br>
              <a:rPr lang="en-US" sz="2000" dirty="0">
                <a:latin typeface="Times New Roman" panose="02020603050405020304" pitchFamily="18" charset="0"/>
                <a:cs typeface="Times New Roman" panose="02020603050405020304" pitchFamily="18" charset="0"/>
              </a:rPr>
            </a:br>
            <a:endParaRPr lang="en-US" sz="2000" dirty="0"/>
          </a:p>
        </p:txBody>
      </p:sp>
      <p:sp>
        <p:nvSpPr>
          <p:cNvPr id="11" name="TextBox 10"/>
          <p:cNvSpPr txBox="1"/>
          <p:nvPr/>
        </p:nvSpPr>
        <p:spPr>
          <a:xfrm>
            <a:off x="280001" y="989033"/>
            <a:ext cx="4066162" cy="400110"/>
          </a:xfrm>
          <a:prstGeom prst="rect">
            <a:avLst/>
          </a:prstGeom>
          <a:noFill/>
        </p:spPr>
        <p:txBody>
          <a:bodyPr wrap="square" rtlCol="0">
            <a:spAutoFit/>
          </a:bodyPr>
          <a:lstStyle/>
          <a:p>
            <a:r>
              <a:rPr lang="en-US" sz="2000" dirty="0">
                <a:solidFill>
                  <a:schemeClr val="bg2">
                    <a:lumMod val="60000"/>
                    <a:lumOff val="40000"/>
                  </a:schemeClr>
                </a:solidFill>
              </a:rPr>
              <a:t>Individual Self-Reported</a:t>
            </a:r>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884" y="1379618"/>
            <a:ext cx="4571839" cy="4056434"/>
          </a:xfrm>
        </p:spPr>
      </p:pic>
      <p:sp>
        <p:nvSpPr>
          <p:cNvPr id="14" name="TextBox 13"/>
          <p:cNvSpPr txBox="1"/>
          <p:nvPr/>
        </p:nvSpPr>
        <p:spPr>
          <a:xfrm>
            <a:off x="225220" y="5369024"/>
            <a:ext cx="4357169" cy="1015663"/>
          </a:xfrm>
          <a:prstGeom prst="rect">
            <a:avLst/>
          </a:prstGeom>
          <a:noFill/>
        </p:spPr>
        <p:txBody>
          <a:bodyPr wrap="square" rtlCol="0">
            <a:spAutoFit/>
          </a:bodyPr>
          <a:lstStyle/>
          <a:p>
            <a:r>
              <a:rPr lang="en-US" dirty="0">
                <a:solidFill>
                  <a:srgbClr val="FF0000"/>
                </a:solidFill>
              </a:rPr>
              <a:t>*</a:t>
            </a:r>
            <a:r>
              <a:rPr lang="en-US" sz="1800" dirty="0">
                <a:solidFill>
                  <a:srgbClr val="0000CC"/>
                </a:solidFill>
              </a:rPr>
              <a:t>Workplace has an official smoking policy: Smoking Not allowed in ANY public areas and work areas</a:t>
            </a:r>
          </a:p>
        </p:txBody>
      </p:sp>
      <p:sp>
        <p:nvSpPr>
          <p:cNvPr id="16" name="TextBox 15"/>
          <p:cNvSpPr txBox="1"/>
          <p:nvPr/>
        </p:nvSpPr>
        <p:spPr>
          <a:xfrm>
            <a:off x="225220" y="6384687"/>
            <a:ext cx="4538615" cy="369332"/>
          </a:xfrm>
          <a:prstGeom prst="rect">
            <a:avLst/>
          </a:prstGeom>
          <a:noFill/>
        </p:spPr>
        <p:txBody>
          <a:bodyPr wrap="square" rtlCol="0">
            <a:spAutoFit/>
          </a:bodyPr>
          <a:lstStyle/>
          <a:p>
            <a:r>
              <a:rPr lang="en-US" sz="1800" dirty="0">
                <a:solidFill>
                  <a:schemeClr val="accent2"/>
                </a:solidFill>
              </a:rPr>
              <a:t>https://sae.cancer.gov/tus-cps/</a:t>
            </a:r>
          </a:p>
        </p:txBody>
      </p:sp>
      <p:sp>
        <p:nvSpPr>
          <p:cNvPr id="13" name="TextBox 12"/>
          <p:cNvSpPr txBox="1"/>
          <p:nvPr/>
        </p:nvSpPr>
        <p:spPr>
          <a:xfrm>
            <a:off x="4582389" y="965989"/>
            <a:ext cx="4066162" cy="400110"/>
          </a:xfrm>
          <a:prstGeom prst="rect">
            <a:avLst/>
          </a:prstGeom>
          <a:noFill/>
        </p:spPr>
        <p:txBody>
          <a:bodyPr wrap="square" rtlCol="0">
            <a:spAutoFit/>
          </a:bodyPr>
          <a:lstStyle/>
          <a:p>
            <a:r>
              <a:rPr lang="en-US" sz="2000" dirty="0">
                <a:solidFill>
                  <a:schemeClr val="bg2">
                    <a:lumMod val="60000"/>
                    <a:lumOff val="40000"/>
                  </a:schemeClr>
                </a:solidFill>
              </a:rPr>
              <a:t>Law Legislations</a:t>
            </a:r>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8616" y="1389143"/>
            <a:ext cx="4280170" cy="4303447"/>
          </a:xfrm>
          <a:prstGeom prst="rect">
            <a:avLst/>
          </a:prstGeom>
        </p:spPr>
      </p:pic>
      <p:sp>
        <p:nvSpPr>
          <p:cNvPr id="15" name="TextBox 14" descr="empty box."/>
          <p:cNvSpPr txBox="1"/>
          <p:nvPr/>
        </p:nvSpPr>
        <p:spPr>
          <a:xfrm>
            <a:off x="4771683" y="5291435"/>
            <a:ext cx="741565" cy="461665"/>
          </a:xfrm>
          <a:prstGeom prst="rect">
            <a:avLst/>
          </a:prstGeom>
          <a:solidFill>
            <a:schemeClr val="bg1"/>
          </a:solidFill>
        </p:spPr>
        <p:txBody>
          <a:bodyPr wrap="square" rtlCol="0">
            <a:spAutoFit/>
          </a:bodyPr>
          <a:lstStyle/>
          <a:p>
            <a:endParaRPr lang="en-US" dirty="0">
              <a:solidFill>
                <a:schemeClr val="tx2"/>
              </a:solidFill>
            </a:endParaRPr>
          </a:p>
        </p:txBody>
      </p:sp>
    </p:spTree>
    <p:extLst>
      <p:ext uri="{BB962C8B-B14F-4D97-AF65-F5344CB8AC3E}">
        <p14:creationId xmlns:p14="http://schemas.microsoft.com/office/powerpoint/2010/main" val="1963590557"/>
      </p:ext>
    </p:extLst>
  </p:cSld>
  <p:clrMapOvr>
    <a:masterClrMapping/>
  </p:clrMapOvr>
  <mc:AlternateContent xmlns:mc="http://schemas.openxmlformats.org/markup-compatibility/2006" xmlns:p14="http://schemas.microsoft.com/office/powerpoint/2010/main">
    <mc:Choice Requires="p14">
      <p:transition spd="slow" p14:dur="2000" advTm="1136"/>
    </mc:Choice>
    <mc:Fallback xmlns="">
      <p:transition spd="slow" advTm="113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7315200" cy="1143000"/>
          </a:xfrm>
        </p:spPr>
        <p:txBody>
          <a:bodyPr/>
          <a:lstStyle/>
          <a:p>
            <a:r>
              <a:rPr lang="en-US" sz="2000" dirty="0">
                <a:latin typeface="Times New Roman" panose="02020603050405020304" pitchFamily="18" charset="0"/>
                <a:cs typeface="Times New Roman" panose="02020603050405020304" pitchFamily="18" charset="0"/>
              </a:rPr>
              <a:t>Applications of the SAE estimates and maps</a:t>
            </a:r>
            <a:endParaRPr lang="en-US" dirty="0"/>
          </a:p>
        </p:txBody>
      </p:sp>
      <p:pic>
        <p:nvPicPr>
          <p:cNvPr id="117762" name="Content Placeholder 4" descr="image001">
            <a:extLst>
              <a:ext uri="{FF2B5EF4-FFF2-40B4-BE49-F238E27FC236}">
                <a16:creationId xmlns:a16="http://schemas.microsoft.com/office/drawing/2014/main" xmlns="" id="{036E39A7-A3CB-428D-9DD0-9088E7FDD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86" y="1032962"/>
            <a:ext cx="7707085" cy="543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414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29" y="114300"/>
            <a:ext cx="7519307" cy="718457"/>
          </a:xfrm>
        </p:spPr>
        <p:txBody>
          <a:bodyPr/>
          <a:lstStyle/>
          <a:p>
            <a:r>
              <a:rPr lang="en-US" dirty="0"/>
              <a:t>Other Applications of SAE at NCI</a:t>
            </a:r>
          </a:p>
        </p:txBody>
      </p:sp>
      <p:sp>
        <p:nvSpPr>
          <p:cNvPr id="3" name="Content Placeholder 2"/>
          <p:cNvSpPr>
            <a:spLocks noGrp="1"/>
          </p:cNvSpPr>
          <p:nvPr>
            <p:ph idx="1"/>
          </p:nvPr>
        </p:nvSpPr>
        <p:spPr>
          <a:xfrm>
            <a:off x="293914" y="1143000"/>
            <a:ext cx="8417379" cy="5400675"/>
          </a:xfrm>
        </p:spPr>
        <p:txBody>
          <a:bodyPr/>
          <a:lstStyle/>
          <a:p>
            <a:pPr>
              <a:buFont typeface="Wingdings" panose="05000000000000000000" pitchFamily="2" charset="2"/>
              <a:buChar char="q"/>
            </a:pPr>
            <a:r>
              <a:rPr lang="en-US" sz="2400" dirty="0">
                <a:solidFill>
                  <a:srgbClr val="0000CC"/>
                </a:solidFill>
              </a:rPr>
              <a:t>Small Area Estimates for Cancer Risk Factors and Screening Behaviors by Combining multiple Surveys </a:t>
            </a:r>
          </a:p>
          <a:p>
            <a:pPr lvl="1">
              <a:buFont typeface="Symbol" panose="05050102010706020507" pitchFamily="18" charset="2"/>
              <a:buChar char="-"/>
            </a:pPr>
            <a:r>
              <a:rPr lang="en-US" sz="2200" dirty="0"/>
              <a:t>Multiple years of state and county level estimates are produced for 7 variables</a:t>
            </a:r>
          </a:p>
          <a:p>
            <a:pPr lvl="1">
              <a:buFont typeface="Symbol" panose="05050102010706020507" pitchFamily="18" charset="2"/>
              <a:buChar char="-"/>
            </a:pPr>
            <a:r>
              <a:rPr lang="en-US" sz="2200" dirty="0"/>
              <a:t>Utilize data from both the National Health Interview Survey and the Behavior Risk Factor Surveillance System</a:t>
            </a:r>
          </a:p>
          <a:p>
            <a:pPr>
              <a:buFont typeface="Wingdings" panose="05000000000000000000" pitchFamily="2" charset="2"/>
              <a:buChar char="q"/>
            </a:pPr>
            <a:r>
              <a:rPr lang="en-US" sz="2400" dirty="0">
                <a:solidFill>
                  <a:srgbClr val="0000CC"/>
                </a:solidFill>
              </a:rPr>
              <a:t>Small area estimates using the NCI-sponsored Health Information national Trends Survey (HINTS)</a:t>
            </a:r>
          </a:p>
          <a:p>
            <a:pPr marL="739775" lvl="1" indent="-342900">
              <a:buFont typeface="Arial" panose="020B0604020202020204" pitchFamily="34" charset="0"/>
              <a:buChar char="–"/>
            </a:pPr>
            <a:r>
              <a:rPr lang="en-US" sz="2200" dirty="0"/>
              <a:t>State level estimates are produced for 15 cancer-related knowledge variables</a:t>
            </a:r>
          </a:p>
          <a:p>
            <a:pPr>
              <a:buFont typeface="Wingdings" panose="05000000000000000000" pitchFamily="2" charset="2"/>
              <a:buChar char="q"/>
            </a:pPr>
            <a:r>
              <a:rPr lang="en-US" sz="2400" dirty="0" err="1">
                <a:solidFill>
                  <a:srgbClr val="0000CC"/>
                </a:solidFill>
                <a:cs typeface="Times New Roman" panose="02020603050405020304" pitchFamily="18" charset="0"/>
              </a:rPr>
              <a:t>Spatio</a:t>
            </a:r>
            <a:r>
              <a:rPr lang="en-US" sz="2400" dirty="0">
                <a:solidFill>
                  <a:srgbClr val="0000CC"/>
                </a:solidFill>
                <a:cs typeface="Times New Roman" panose="02020603050405020304" pitchFamily="18" charset="0"/>
              </a:rPr>
              <a:t>-temporal Models for Cancer Burden Mapping </a:t>
            </a:r>
          </a:p>
          <a:p>
            <a:pPr lvl="1">
              <a:buFont typeface="Arial" panose="020B0604020202020204" pitchFamily="34" charset="0"/>
              <a:buChar char="–"/>
            </a:pPr>
            <a:r>
              <a:rPr lang="en-US" sz="2200" dirty="0"/>
              <a:t>To estimate age-standardized mortality rates and incidence rates by US county from a number of cancers and map the estimates to identify patterns and outliers</a:t>
            </a:r>
          </a:p>
          <a:p>
            <a:pPr marL="0" indent="0">
              <a:buNone/>
            </a:pPr>
            <a:endParaRPr lang="en-US" sz="2000" u="sng" dirty="0">
              <a:solidFill>
                <a:srgbClr val="0000CC"/>
              </a:solidFill>
            </a:endParaRPr>
          </a:p>
          <a:p>
            <a:endParaRPr lang="en-US" sz="2400" dirty="0"/>
          </a:p>
          <a:p>
            <a:pPr marL="0" indent="0">
              <a:buNone/>
            </a:pPr>
            <a:endParaRPr lang="en-US" dirty="0"/>
          </a:p>
        </p:txBody>
      </p:sp>
    </p:spTree>
    <p:extLst>
      <p:ext uri="{BB962C8B-B14F-4D97-AF65-F5344CB8AC3E}">
        <p14:creationId xmlns:p14="http://schemas.microsoft.com/office/powerpoint/2010/main" val="2247871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SAE website</a:t>
            </a:r>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5844" y="1114484"/>
            <a:ext cx="6646607" cy="5521083"/>
          </a:xfrm>
        </p:spPr>
      </p:pic>
      <p:sp>
        <p:nvSpPr>
          <p:cNvPr id="4" name="Slide Number Placeholder 3"/>
          <p:cNvSpPr>
            <a:spLocks noGrp="1"/>
          </p:cNvSpPr>
          <p:nvPr>
            <p:ph type="sldNum" sz="quarter" idx="11"/>
          </p:nvPr>
        </p:nvSpPr>
        <p:spPr/>
        <p:txBody>
          <a:bodyPr/>
          <a:lstStyle/>
          <a:p>
            <a:pPr>
              <a:defRPr/>
            </a:pPr>
            <a:fld id="{4DF715E0-B62C-45E2-9A1D-0B5A7FBD8031}" type="slidenum">
              <a:rPr lang="en-US" smtClean="0"/>
              <a:pPr>
                <a:defRPr/>
              </a:pPr>
              <a:t>24</a:t>
            </a:fld>
            <a:endParaRPr lang="en-US"/>
          </a:p>
        </p:txBody>
      </p:sp>
    </p:spTree>
    <p:extLst>
      <p:ext uri="{BB962C8B-B14F-4D97-AF65-F5344CB8AC3E}">
        <p14:creationId xmlns:p14="http://schemas.microsoft.com/office/powerpoint/2010/main" val="52628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State Cancer Profiles Website</a:t>
            </a:r>
          </a:p>
        </p:txBody>
      </p:sp>
      <p:sp>
        <p:nvSpPr>
          <p:cNvPr id="4" name="Slide Number Placeholder 3"/>
          <p:cNvSpPr>
            <a:spLocks noGrp="1"/>
          </p:cNvSpPr>
          <p:nvPr>
            <p:ph type="sldNum" sz="quarter" idx="11"/>
          </p:nvPr>
        </p:nvSpPr>
        <p:spPr/>
        <p:txBody>
          <a:bodyPr/>
          <a:lstStyle/>
          <a:p>
            <a:pPr>
              <a:defRPr/>
            </a:pPr>
            <a:fld id="{4DF715E0-B62C-45E2-9A1D-0B5A7FBD8031}" type="slidenum">
              <a:rPr lang="en-US" smtClean="0"/>
              <a:pPr>
                <a:defRPr/>
              </a:pPr>
              <a:t>25</a:t>
            </a:fld>
            <a:endParaRPr lang="en-US"/>
          </a:p>
        </p:txBody>
      </p:sp>
      <p:pic>
        <p:nvPicPr>
          <p:cNvPr id="9" name="Content Placeholder 8"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3204" y="890588"/>
            <a:ext cx="7120252" cy="5677360"/>
          </a:xfrm>
        </p:spPr>
      </p:pic>
    </p:spTree>
    <p:extLst>
      <p:ext uri="{BB962C8B-B14F-4D97-AF65-F5344CB8AC3E}">
        <p14:creationId xmlns:p14="http://schemas.microsoft.com/office/powerpoint/2010/main" val="62260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0"/>
            <a:ext cx="7315200" cy="1143000"/>
          </a:xfrm>
        </p:spPr>
        <p:txBody>
          <a:bodyPr/>
          <a:lstStyle/>
          <a:p>
            <a:r>
              <a:rPr lang="en-US" sz="3200" dirty="0"/>
              <a:t>Summary and Discussion</a:t>
            </a:r>
          </a:p>
        </p:txBody>
      </p:sp>
      <p:sp>
        <p:nvSpPr>
          <p:cNvPr id="3" name="Content Placeholder 2"/>
          <p:cNvSpPr>
            <a:spLocks noGrp="1"/>
          </p:cNvSpPr>
          <p:nvPr>
            <p:ph idx="1"/>
          </p:nvPr>
        </p:nvSpPr>
        <p:spPr>
          <a:xfrm>
            <a:off x="704088" y="1243584"/>
            <a:ext cx="7315200" cy="5449046"/>
          </a:xfrm>
        </p:spPr>
        <p:txBody>
          <a:bodyPr/>
          <a:lstStyle/>
          <a:p>
            <a:pPr>
              <a:buFont typeface="Wingdings" panose="05000000000000000000" pitchFamily="2" charset="2"/>
              <a:buChar char="Ø"/>
            </a:pPr>
            <a:r>
              <a:rPr lang="en-US" sz="2000" dirty="0"/>
              <a:t>More details and results are available at </a:t>
            </a:r>
            <a:r>
              <a:rPr lang="en-US" sz="2000" dirty="0">
                <a:hlinkClick r:id="rId3"/>
              </a:rPr>
              <a:t>https://sae.cancer.gov/tus-cps/</a:t>
            </a:r>
            <a:r>
              <a:rPr lang="en-US" sz="2000" dirty="0"/>
              <a:t>. </a:t>
            </a:r>
          </a:p>
          <a:p>
            <a:pPr>
              <a:buFont typeface="Wingdings" panose="05000000000000000000" pitchFamily="2" charset="2"/>
              <a:buChar char="Ø"/>
            </a:pPr>
            <a:r>
              <a:rPr lang="en-US" sz="2000" dirty="0"/>
              <a:t>County level estimates of current and ever smoking prevalence derived from this project are available upon request. Similar estimates were derived from the combining NHIS/BRFSS project and released at </a:t>
            </a:r>
            <a:r>
              <a:rPr lang="en-US" sz="2000" u="sng" dirty="0">
                <a:solidFill>
                  <a:srgbClr val="C00000"/>
                </a:solidFill>
                <a:hlinkClick r:id="rId4"/>
              </a:rPr>
              <a:t>https://sae.cancer.gov/nhis-brfss/</a:t>
            </a:r>
            <a:r>
              <a:rPr lang="en-US" sz="2000" u="sng" dirty="0">
                <a:solidFill>
                  <a:srgbClr val="C00000"/>
                </a:solidFill>
              </a:rPr>
              <a:t>. </a:t>
            </a:r>
          </a:p>
          <a:p>
            <a:pPr>
              <a:buFont typeface="Wingdings" panose="05000000000000000000" pitchFamily="2" charset="2"/>
              <a:buChar char="Ø"/>
            </a:pPr>
            <a:r>
              <a:rPr lang="en-US" sz="2000" dirty="0"/>
              <a:t>Model-based SAE techniques represent a promising means of generating estimates where there is small (or zero) state or county sample.</a:t>
            </a:r>
          </a:p>
          <a:p>
            <a:pPr>
              <a:buFont typeface="Wingdings" panose="05000000000000000000" pitchFamily="2" charset="2"/>
              <a:buChar char="Ø"/>
            </a:pPr>
            <a:r>
              <a:rPr lang="en-US" sz="2000" dirty="0"/>
              <a:t>The SAE results provide a useful resource for the cancer surveillance, evaluation, and research communities.</a:t>
            </a:r>
          </a:p>
          <a:p>
            <a:pPr>
              <a:buFont typeface="Wingdings" panose="05000000000000000000" pitchFamily="2" charset="2"/>
              <a:buChar char="Ø"/>
            </a:pPr>
            <a:r>
              <a:rPr lang="en-US" sz="2000" dirty="0"/>
              <a:t>We are currently working on the TUS-CPS SAE estimates for the 2014/2015 data cycle.</a:t>
            </a:r>
          </a:p>
          <a:p>
            <a:pPr>
              <a:buFont typeface="Wingdings" panose="05000000000000000000" pitchFamily="2" charset="2"/>
              <a:buChar char="Ø"/>
            </a:pPr>
            <a:r>
              <a:rPr lang="en-US" sz="2000" dirty="0"/>
              <a:t>Future works include model improvements and estimates for county by Race/ethnicity groups</a:t>
            </a:r>
          </a:p>
        </p:txBody>
      </p:sp>
    </p:spTree>
    <p:extLst>
      <p:ext uri="{BB962C8B-B14F-4D97-AF65-F5344CB8AC3E}">
        <p14:creationId xmlns:p14="http://schemas.microsoft.com/office/powerpoint/2010/main" val="425703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114300"/>
            <a:ext cx="7442200" cy="766233"/>
          </a:xfrm>
        </p:spPr>
        <p:txBody>
          <a:bodyPr/>
          <a:lstStyle/>
          <a:p>
            <a:r>
              <a:rPr lang="en-US" dirty="0"/>
              <a:t>Any Questions?</a:t>
            </a:r>
          </a:p>
        </p:txBody>
      </p:sp>
      <p:sp>
        <p:nvSpPr>
          <p:cNvPr id="3" name="Content Placeholder 2"/>
          <p:cNvSpPr>
            <a:spLocks noGrp="1"/>
          </p:cNvSpPr>
          <p:nvPr>
            <p:ph idx="1"/>
          </p:nvPr>
        </p:nvSpPr>
        <p:spPr>
          <a:xfrm>
            <a:off x="524933" y="1295400"/>
            <a:ext cx="8390467" cy="5248275"/>
          </a:xfrm>
        </p:spPr>
        <p:txBody>
          <a:bodyPr/>
          <a:lstStyle/>
          <a:p>
            <a:pPr marL="0" indent="0">
              <a:buNone/>
            </a:pPr>
            <a:endParaRPr lang="en-US" dirty="0"/>
          </a:p>
          <a:p>
            <a:pPr marL="0" indent="0" algn="ctr">
              <a:buNone/>
            </a:pPr>
            <a:r>
              <a:rPr lang="en-US" sz="3600" dirty="0"/>
              <a:t>Thank you!</a:t>
            </a:r>
          </a:p>
          <a:p>
            <a:pPr marL="0" indent="0">
              <a:buNone/>
            </a:pPr>
            <a:endParaRPr lang="en-US" dirty="0"/>
          </a:p>
          <a:p>
            <a:pPr marL="0" indent="0" algn="ctr">
              <a:buNone/>
            </a:pPr>
            <a:r>
              <a:rPr lang="en-US" dirty="0"/>
              <a:t>Contact info:</a:t>
            </a:r>
          </a:p>
          <a:p>
            <a:pPr marL="0" indent="0" algn="ctr">
              <a:buNone/>
            </a:pPr>
            <a:r>
              <a:rPr lang="en-US" dirty="0" err="1"/>
              <a:t>Benmei</a:t>
            </a:r>
            <a:r>
              <a:rPr lang="en-US" dirty="0"/>
              <a:t> Liu</a:t>
            </a:r>
          </a:p>
          <a:p>
            <a:pPr marL="0" indent="0" algn="ctr">
              <a:buNone/>
            </a:pPr>
            <a:r>
              <a:rPr lang="en-US" dirty="0"/>
              <a:t>liub2@mail.nih.gov</a:t>
            </a:r>
          </a:p>
          <a:p>
            <a:pPr marL="0" indent="0">
              <a:buNone/>
            </a:pPr>
            <a:endParaRPr lang="en-US" dirty="0"/>
          </a:p>
        </p:txBody>
      </p:sp>
    </p:spTree>
    <p:extLst>
      <p:ext uri="{BB962C8B-B14F-4D97-AF65-F5344CB8AC3E}">
        <p14:creationId xmlns:p14="http://schemas.microsoft.com/office/powerpoint/2010/main" val="233610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571" y="-101600"/>
            <a:ext cx="7315200" cy="1143000"/>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Why Small-Area Estimation?</a:t>
            </a:r>
          </a:p>
        </p:txBody>
      </p:sp>
      <p:sp>
        <p:nvSpPr>
          <p:cNvPr id="3" name="Content Placeholder 2"/>
          <p:cNvSpPr>
            <a:spLocks noGrp="1"/>
          </p:cNvSpPr>
          <p:nvPr>
            <p:ph idx="1"/>
          </p:nvPr>
        </p:nvSpPr>
        <p:spPr>
          <a:xfrm>
            <a:off x="457200" y="1143000"/>
            <a:ext cx="8305800" cy="5257800"/>
          </a:xfrm>
        </p:spPr>
        <p:txBody>
          <a:bodyPr>
            <a:normAutofit/>
          </a:bodyPr>
          <a:lstStyle/>
          <a:p>
            <a:pPr eaLnBrk="1" hangingPunct="1">
              <a:lnSpc>
                <a:spcPct val="80000"/>
              </a:lnSpc>
              <a:spcAft>
                <a:spcPct val="30000"/>
              </a:spcAft>
            </a:pPr>
            <a:r>
              <a:rPr lang="en-US" sz="2400" dirty="0"/>
              <a:t>The TUS-CPS is designed to produce reliable estimates at the national and state levels.</a:t>
            </a:r>
          </a:p>
          <a:p>
            <a:pPr eaLnBrk="1" hangingPunct="1">
              <a:lnSpc>
                <a:spcPct val="80000"/>
              </a:lnSpc>
              <a:spcAft>
                <a:spcPct val="30000"/>
              </a:spcAft>
            </a:pPr>
            <a:r>
              <a:rPr lang="en-US" sz="2400" dirty="0"/>
              <a:t>Policy makers, cancer control planners and researchers often need </a:t>
            </a:r>
            <a:r>
              <a:rPr lang="en-US" sz="2400" b="1" i="1" dirty="0"/>
              <a:t>county level data </a:t>
            </a:r>
            <a:r>
              <a:rPr lang="en-US" sz="2400" dirty="0"/>
              <a:t>for tobacco related measures in order to better evaluate tobacco control programs, monitor progress, and conduct tobacco-related research.</a:t>
            </a:r>
          </a:p>
          <a:p>
            <a:r>
              <a:rPr lang="en-US" sz="2400" dirty="0"/>
              <a:t>The standard </a:t>
            </a:r>
            <a:r>
              <a:rPr lang="en-US" sz="2400" b="1" i="1" dirty="0"/>
              <a:t>direct estimation (design-based) </a:t>
            </a:r>
            <a:r>
              <a:rPr lang="en-US" sz="2400" dirty="0"/>
              <a:t>methods for TUS data cannot provide reliable estimates at county level due to small (or zero) sample size</a:t>
            </a:r>
          </a:p>
          <a:p>
            <a:r>
              <a:rPr lang="en-US" sz="2400" b="1" i="1" dirty="0"/>
              <a:t>Model-based </a:t>
            </a:r>
            <a:r>
              <a:rPr lang="en-US" sz="2400" dirty="0"/>
              <a:t>methods that combine information from multiple related sources are needed to increase precision</a:t>
            </a:r>
          </a:p>
          <a:p>
            <a:endParaRPr lang="en-US" dirty="0"/>
          </a:p>
        </p:txBody>
      </p:sp>
    </p:spTree>
    <p:extLst>
      <p:ext uri="{BB962C8B-B14F-4D97-AF65-F5344CB8AC3E}">
        <p14:creationId xmlns:p14="http://schemas.microsoft.com/office/powerpoint/2010/main" val="207397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9855" y="123444"/>
            <a:ext cx="8531225" cy="800100"/>
          </a:xfrm>
        </p:spPr>
        <p:txBody>
          <a:bodyPr/>
          <a:lstStyle/>
          <a:p>
            <a:pPr>
              <a:defRPr/>
            </a:pPr>
            <a:r>
              <a:rPr lang="en-US" dirty="0">
                <a:solidFill>
                  <a:schemeClr val="accent3"/>
                </a:solidFill>
                <a:cs typeface="Arial" pitchFamily="34" charset="0"/>
              </a:rPr>
              <a:t>Overview of the Model-based SAE Techniques</a:t>
            </a:r>
          </a:p>
        </p:txBody>
      </p:sp>
      <p:sp>
        <p:nvSpPr>
          <p:cNvPr id="17411" name="Content Placeholder 2"/>
          <p:cNvSpPr>
            <a:spLocks noGrp="1"/>
          </p:cNvSpPr>
          <p:nvPr>
            <p:ph idx="1"/>
          </p:nvPr>
        </p:nvSpPr>
        <p:spPr>
          <a:xfrm>
            <a:off x="600777" y="1007443"/>
            <a:ext cx="8382000" cy="5749491"/>
          </a:xfrm>
        </p:spPr>
        <p:txBody>
          <a:bodyPr/>
          <a:lstStyle/>
          <a:p>
            <a:pPr marL="457200" lvl="1" indent="-457200">
              <a:buFont typeface="Wingdings" panose="05000000000000000000" pitchFamily="2" charset="2"/>
              <a:buChar char="Ø"/>
              <a:defRPr/>
            </a:pPr>
            <a:r>
              <a:rPr lang="en-US" sz="2200" b="1" i="1" dirty="0">
                <a:cs typeface="Arial" pitchFamily="34" charset="0"/>
              </a:rPr>
              <a:t>Borrowing strength</a:t>
            </a:r>
            <a:r>
              <a:rPr lang="en-US" sz="2200" dirty="0">
                <a:cs typeface="Arial" pitchFamily="34" charset="0"/>
              </a:rPr>
              <a:t> from relevant sources (Census/ Administrative information, related surveys)</a:t>
            </a:r>
          </a:p>
          <a:p>
            <a:pPr marL="457200" lvl="1" indent="-457200">
              <a:buFont typeface="Wingdings" panose="05000000000000000000" pitchFamily="2" charset="2"/>
              <a:buChar char="Ø"/>
              <a:defRPr/>
            </a:pPr>
            <a:r>
              <a:rPr lang="en-US" dirty="0"/>
              <a:t>Borrowed strength comes from covariates, and from other counties with similar characteristics</a:t>
            </a:r>
            <a:endParaRPr lang="en-US" sz="2200" dirty="0">
              <a:cs typeface="Arial" pitchFamily="34" charset="0"/>
            </a:endParaRPr>
          </a:p>
          <a:p>
            <a:pPr marL="457200" lvl="1" indent="-457200">
              <a:buFont typeface="Wingdings" panose="05000000000000000000" pitchFamily="2" charset="2"/>
              <a:buChar char="Ø"/>
              <a:defRPr/>
            </a:pPr>
            <a:r>
              <a:rPr lang="en-US" sz="2200" dirty="0">
                <a:cs typeface="Arial" pitchFamily="34" charset="0"/>
              </a:rPr>
              <a:t>Methods of combining Information</a:t>
            </a:r>
          </a:p>
          <a:p>
            <a:pPr lvl="2">
              <a:buFont typeface="Symbol" pitchFamily="18" charset="2"/>
              <a:buChar char="-"/>
              <a:defRPr/>
            </a:pPr>
            <a:r>
              <a:rPr lang="en-US" sz="2200" dirty="0">
                <a:solidFill>
                  <a:schemeClr val="accent1">
                    <a:lumMod val="50000"/>
                  </a:schemeClr>
                </a:solidFill>
                <a:cs typeface="Arial" pitchFamily="34" charset="0"/>
              </a:rPr>
              <a:t>Choose good small area model </a:t>
            </a:r>
          </a:p>
          <a:p>
            <a:pPr lvl="2">
              <a:buFont typeface="Symbol" pitchFamily="18" charset="2"/>
              <a:buChar char="-"/>
              <a:defRPr/>
            </a:pPr>
            <a:r>
              <a:rPr lang="en-US" sz="2200" dirty="0">
                <a:solidFill>
                  <a:schemeClr val="accent1">
                    <a:lumMod val="50000"/>
                  </a:schemeClr>
                </a:solidFill>
                <a:cs typeface="Arial" pitchFamily="34" charset="0"/>
              </a:rPr>
              <a:t>Use good statistical methodology</a:t>
            </a:r>
          </a:p>
          <a:p>
            <a:pPr>
              <a:buFont typeface="Wingdings" panose="05000000000000000000" pitchFamily="2" charset="2"/>
              <a:buChar char="Ø"/>
              <a:defRPr/>
            </a:pPr>
            <a:r>
              <a:rPr lang="en-US" sz="2200" dirty="0">
                <a:cs typeface="Arial" pitchFamily="34" charset="0"/>
              </a:rPr>
              <a:t>Mixed models (fixed effects + random effects) at area level or unit level have been popularly used in the small area estimation literature (Rao 2003, Jiang and Lahiri 2006).</a:t>
            </a:r>
          </a:p>
          <a:p>
            <a:pPr>
              <a:buFont typeface="Wingdings" panose="05000000000000000000" pitchFamily="2" charset="2"/>
              <a:buChar char="Ø"/>
              <a:defRPr/>
            </a:pPr>
            <a:r>
              <a:rPr lang="en-US" sz="2200" dirty="0"/>
              <a:t>Among the many models developed in the SAE literature, the most prominent approach is the </a:t>
            </a:r>
            <a:r>
              <a:rPr lang="en-US" sz="2200" b="1" i="1" dirty="0"/>
              <a:t>Fay-Herriot </a:t>
            </a:r>
            <a:r>
              <a:rPr lang="en-US" sz="2200" dirty="0"/>
              <a:t>area- level model, originally developed to estimate per-capita income for U.S. areas with populations of less than 1,000. </a:t>
            </a:r>
          </a:p>
        </p:txBody>
      </p:sp>
    </p:spTree>
    <p:extLst>
      <p:ext uri="{BB962C8B-B14F-4D97-AF65-F5344CB8AC3E}">
        <p14:creationId xmlns:p14="http://schemas.microsoft.com/office/powerpoint/2010/main" val="396153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34963" y="104775"/>
            <a:ext cx="7518400" cy="776288"/>
          </a:xfrm>
        </p:spPr>
        <p:txBody>
          <a:bodyPr/>
          <a:lstStyle/>
          <a:p>
            <a:pPr>
              <a:defRPr/>
            </a:pPr>
            <a:r>
              <a:rPr lang="en-US" dirty="0">
                <a:solidFill>
                  <a:schemeClr val="accent3"/>
                </a:solidFill>
                <a:cs typeface="Arial" pitchFamily="34" charset="0"/>
              </a:rPr>
              <a:t>Statistical Inferences Using Mixed Models</a:t>
            </a:r>
          </a:p>
        </p:txBody>
      </p:sp>
      <p:sp>
        <p:nvSpPr>
          <p:cNvPr id="3" name="Content Placeholder 2"/>
          <p:cNvSpPr>
            <a:spLocks noGrp="1"/>
          </p:cNvSpPr>
          <p:nvPr>
            <p:ph idx="1"/>
          </p:nvPr>
        </p:nvSpPr>
        <p:spPr>
          <a:xfrm>
            <a:off x="533400" y="1127124"/>
            <a:ext cx="8077200" cy="5730875"/>
          </a:xfrm>
        </p:spPr>
        <p:txBody>
          <a:bodyPr/>
          <a:lstStyle/>
          <a:p>
            <a:pPr>
              <a:buFont typeface="Wingdings" panose="05000000000000000000" pitchFamily="2" charset="2"/>
              <a:buChar char="Ø"/>
              <a:defRPr/>
            </a:pPr>
            <a:r>
              <a:rPr lang="en-US" dirty="0">
                <a:cs typeface="Arial" pitchFamily="34" charset="0"/>
              </a:rPr>
              <a:t>The final estimates are combinations of the direct estimates with the synthetic estimates.</a:t>
            </a:r>
          </a:p>
          <a:p>
            <a:pPr>
              <a:buFont typeface="Wingdings" panose="05000000000000000000" pitchFamily="2" charset="2"/>
              <a:buChar char="Ø"/>
              <a:defRPr/>
            </a:pPr>
            <a:endParaRPr lang="en-US" dirty="0">
              <a:cs typeface="Arial" pitchFamily="34" charset="0"/>
            </a:endParaRPr>
          </a:p>
          <a:p>
            <a:pPr>
              <a:buFont typeface="Wingdings" panose="05000000000000000000" pitchFamily="2" charset="2"/>
              <a:buChar char="Ø"/>
              <a:defRPr/>
            </a:pPr>
            <a:endParaRPr lang="en-US" dirty="0">
              <a:cs typeface="Arial" pitchFamily="34" charset="0"/>
            </a:endParaRPr>
          </a:p>
          <a:p>
            <a:pPr>
              <a:buFont typeface="Wingdings" panose="05000000000000000000" pitchFamily="2" charset="2"/>
              <a:buChar char="Ø"/>
              <a:defRPr/>
            </a:pPr>
            <a:endParaRPr lang="en-US" dirty="0">
              <a:cs typeface="Arial" pitchFamily="34" charset="0"/>
            </a:endParaRPr>
          </a:p>
          <a:p>
            <a:pPr>
              <a:buFont typeface="Wingdings" panose="05000000000000000000" pitchFamily="2" charset="2"/>
              <a:buChar char="Ø"/>
              <a:defRPr/>
            </a:pPr>
            <a:endParaRPr lang="en-US" dirty="0">
              <a:cs typeface="Arial" pitchFamily="34" charset="0"/>
            </a:endParaRPr>
          </a:p>
          <a:p>
            <a:pPr marL="0" indent="0">
              <a:buNone/>
              <a:defRPr/>
            </a:pPr>
            <a:endParaRPr lang="en-US" dirty="0">
              <a:cs typeface="Arial" pitchFamily="34" charset="0"/>
            </a:endParaRPr>
          </a:p>
          <a:p>
            <a:pPr>
              <a:buFont typeface="Wingdings" panose="05000000000000000000" pitchFamily="2" charset="2"/>
              <a:buChar char="Ø"/>
              <a:defRPr/>
            </a:pPr>
            <a:r>
              <a:rPr lang="en-US" dirty="0">
                <a:cs typeface="Arial" pitchFamily="34" charset="0"/>
              </a:rPr>
              <a:t>Fully Bayesian approach or empirical best prediction approach (analytic formulas) can be used for the estimation.</a:t>
            </a:r>
          </a:p>
          <a:p>
            <a:pPr marL="0" indent="0">
              <a:buNone/>
              <a:defRPr/>
            </a:pPr>
            <a:endParaRPr lang="en-US" dirty="0">
              <a:cs typeface="Arial" pitchFamily="34" charset="0"/>
            </a:endParaRPr>
          </a:p>
        </p:txBody>
      </p:sp>
      <p:pic>
        <p:nvPicPr>
          <p:cNvPr id="4" name="Picture 3" descr="Flow chart of direct estimates and indirect estimates flowing into final estima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1620" y="2011680"/>
            <a:ext cx="6080760" cy="2834640"/>
          </a:xfrm>
          <a:prstGeom prst="rect">
            <a:avLst/>
          </a:prstGeom>
        </p:spPr>
      </p:pic>
    </p:spTree>
    <p:extLst>
      <p:ext uri="{BB962C8B-B14F-4D97-AF65-F5344CB8AC3E}">
        <p14:creationId xmlns:p14="http://schemas.microsoft.com/office/powerpoint/2010/main" val="320815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38" y="114300"/>
            <a:ext cx="7650162" cy="701675"/>
          </a:xfrm>
        </p:spPr>
        <p:txBody>
          <a:bodyPr/>
          <a:lstStyle/>
          <a:p>
            <a:pPr>
              <a:defRPr/>
            </a:pPr>
            <a:r>
              <a:rPr lang="en-US" dirty="0"/>
              <a:t>Application of SAE Techniques in Estimating Proportions</a:t>
            </a:r>
          </a:p>
        </p:txBody>
      </p:sp>
      <p:sp>
        <p:nvSpPr>
          <p:cNvPr id="20483" name="Content Placeholder 2"/>
          <p:cNvSpPr>
            <a:spLocks noGrp="1"/>
          </p:cNvSpPr>
          <p:nvPr>
            <p:ph idx="1"/>
          </p:nvPr>
        </p:nvSpPr>
        <p:spPr>
          <a:xfrm>
            <a:off x="220663" y="1093788"/>
            <a:ext cx="8694737" cy="5449887"/>
          </a:xfrm>
          <a:ln/>
        </p:spPr>
        <p:txBody>
          <a:bodyPr/>
          <a:lstStyle/>
          <a:p>
            <a:pPr>
              <a:buFont typeface="Arial" pitchFamily="34" charset="0"/>
              <a:buChar char="•"/>
            </a:pPr>
            <a:r>
              <a:rPr lang="en-US" sz="2200" dirty="0"/>
              <a:t>Estimate cancer risk factors &amp; screening behaviors for states and counties by combining data from Behavior Risk factor Surveillance System (BRFSS) and National Health Interview Survey (NHIS) (</a:t>
            </a:r>
            <a:r>
              <a:rPr lang="en-US" sz="2200" dirty="0">
                <a:hlinkClick r:id="rId2"/>
              </a:rPr>
              <a:t>http://sae.cancer.gov/</a:t>
            </a:r>
            <a:r>
              <a:rPr lang="en-US" sz="2200" dirty="0"/>
              <a:t>)</a:t>
            </a:r>
          </a:p>
          <a:p>
            <a:pPr>
              <a:buFont typeface="Arial" pitchFamily="34" charset="0"/>
              <a:buChar char="•"/>
            </a:pPr>
            <a:r>
              <a:rPr lang="en-US" sz="2200" dirty="0"/>
              <a:t>Estimate poverty rates for states, counties, and school districts in the Census Bureau’s Small Area Income and Poverty (SAIPE) program (</a:t>
            </a:r>
            <a:r>
              <a:rPr lang="en-US" sz="2200" dirty="0">
                <a:hlinkClick r:id="rId3"/>
              </a:rPr>
              <a:t>http://www.census.gov/did/www/saipe/</a:t>
            </a:r>
            <a:r>
              <a:rPr lang="en-US" sz="2200" dirty="0"/>
              <a:t>)</a:t>
            </a:r>
          </a:p>
          <a:p>
            <a:pPr>
              <a:buFont typeface="Arial" pitchFamily="34" charset="0"/>
              <a:buChar char="•"/>
            </a:pPr>
            <a:r>
              <a:rPr lang="en-US" sz="2200" dirty="0"/>
              <a:t>Estimate substance rates for states with data from the National Survey on Drug Use and Health (NSDUH)  (</a:t>
            </a:r>
            <a:r>
              <a:rPr lang="en-US" sz="2200" dirty="0">
                <a:hlinkClick r:id="rId4"/>
              </a:rPr>
              <a:t>http://www.samhsa.gov/data/NSDUH/2k11State/NSDUHsae2011/index.aspx</a:t>
            </a:r>
            <a:r>
              <a:rPr lang="en-US" sz="2200" dirty="0"/>
              <a:t>)</a:t>
            </a:r>
          </a:p>
          <a:p>
            <a:pPr>
              <a:buFont typeface="Arial" pitchFamily="34" charset="0"/>
              <a:buChar char="•"/>
            </a:pPr>
            <a:r>
              <a:rPr lang="en-US" sz="2200" dirty="0"/>
              <a:t>Estimate proportions at the lowest level of literacy for states and counties with data from the National Assessment of Adult Literacy (NAAL) (</a:t>
            </a:r>
            <a:r>
              <a:rPr lang="en-US" sz="2200" dirty="0">
                <a:hlinkClick r:id="rId5"/>
              </a:rPr>
              <a:t>http://nces.ed.gov/naal/estimates/overview.aspx</a:t>
            </a:r>
            <a:r>
              <a:rPr lang="en-US" sz="2200" dirty="0"/>
              <a:t>)</a:t>
            </a:r>
          </a:p>
          <a:p>
            <a:pPr>
              <a:buFont typeface="Arial" pitchFamily="34" charset="0"/>
              <a:buChar char="•"/>
            </a:pPr>
            <a:endParaRPr lang="en-US" sz="2200" dirty="0"/>
          </a:p>
          <a:p>
            <a:pPr>
              <a:buFont typeface="Arial" pitchFamily="34" charset="0"/>
              <a:buChar char="•"/>
            </a:pPr>
            <a:endParaRPr lang="en-US" sz="2200" dirty="0"/>
          </a:p>
          <a:p>
            <a:pPr>
              <a:buFont typeface="Arial" pitchFamily="34" charset="0"/>
              <a:buChar char="•"/>
            </a:pPr>
            <a:endParaRPr lang="en-US" sz="2200" dirty="0"/>
          </a:p>
        </p:txBody>
      </p:sp>
    </p:spTree>
    <p:extLst>
      <p:ext uri="{BB962C8B-B14F-4D97-AF65-F5344CB8AC3E}">
        <p14:creationId xmlns:p14="http://schemas.microsoft.com/office/powerpoint/2010/main" val="45390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0"/>
            <a:ext cx="7605486" cy="1143000"/>
          </a:xfrm>
        </p:spPr>
        <p:txBody>
          <a:bodyPr/>
          <a:lstStyle/>
          <a:p>
            <a:r>
              <a:rPr lang="en-US" sz="4000" dirty="0">
                <a:solidFill>
                  <a:schemeClr val="bg1"/>
                </a:solidFill>
                <a:latin typeface="Times New Roman" panose="02020603050405020304" pitchFamily="18" charset="0"/>
                <a:cs typeface="Times New Roman" panose="02020603050405020304" pitchFamily="18" charset="0"/>
              </a:rPr>
              <a:t>Research Goals</a:t>
            </a:r>
          </a:p>
        </p:txBody>
      </p:sp>
      <p:sp>
        <p:nvSpPr>
          <p:cNvPr id="3" name="Content Placeholder 2"/>
          <p:cNvSpPr>
            <a:spLocks noGrp="1"/>
          </p:cNvSpPr>
          <p:nvPr>
            <p:ph idx="1"/>
          </p:nvPr>
        </p:nvSpPr>
        <p:spPr>
          <a:xfrm>
            <a:off x="457200" y="1295400"/>
            <a:ext cx="8001000" cy="5095875"/>
          </a:xfrm>
        </p:spPr>
        <p:txBody>
          <a:bodyPr>
            <a:normAutofit/>
          </a:bodyPr>
          <a:lstStyle/>
          <a:p>
            <a:pPr>
              <a:spcAft>
                <a:spcPts val="600"/>
              </a:spcAft>
            </a:pPr>
            <a:r>
              <a:rPr lang="en-US" dirty="0">
                <a:latin typeface="Arial" pitchFamily="34" charset="0"/>
                <a:cs typeface="Arial" pitchFamily="34" charset="0"/>
              </a:rPr>
              <a:t>Produce </a:t>
            </a:r>
            <a:r>
              <a:rPr lang="en-US" b="1" i="1" dirty="0">
                <a:latin typeface="Arial" pitchFamily="34" charset="0"/>
                <a:cs typeface="Arial" pitchFamily="34" charset="0"/>
              </a:rPr>
              <a:t>model-based, county level </a:t>
            </a:r>
            <a:r>
              <a:rPr lang="en-US" dirty="0">
                <a:latin typeface="Arial" pitchFamily="34" charset="0"/>
                <a:cs typeface="Arial" pitchFamily="34" charset="0"/>
              </a:rPr>
              <a:t>estimates (n=3,137) for the following key measures (2010/2011 TUS, age 18+):</a:t>
            </a:r>
          </a:p>
          <a:p>
            <a:pPr marL="685800" lvl="1" indent="-338138" eaLnBrk="1" hangingPunct="1">
              <a:lnSpc>
                <a:spcPts val="2000"/>
              </a:lnSpc>
              <a:spcAft>
                <a:spcPts val="0"/>
              </a:spcAft>
              <a:buFont typeface="+mj-lt"/>
              <a:buAutoNum type="arabicPeriod"/>
            </a:pPr>
            <a:r>
              <a:rPr lang="en-US" dirty="0">
                <a:solidFill>
                  <a:schemeClr val="accent1">
                    <a:lumMod val="50000"/>
                  </a:schemeClr>
                </a:solidFill>
              </a:rPr>
              <a:t>Percent of population currently smoking</a:t>
            </a:r>
          </a:p>
          <a:p>
            <a:pPr marL="685800" lvl="1" indent="-338138" eaLnBrk="1" hangingPunct="1">
              <a:lnSpc>
                <a:spcPts val="2000"/>
              </a:lnSpc>
              <a:spcAft>
                <a:spcPts val="0"/>
              </a:spcAft>
              <a:buFont typeface="+mj-lt"/>
              <a:buAutoNum type="arabicPeriod"/>
            </a:pPr>
            <a:r>
              <a:rPr lang="en-US" dirty="0">
                <a:solidFill>
                  <a:schemeClr val="accent1">
                    <a:lumMod val="50000"/>
                  </a:schemeClr>
                </a:solidFill>
              </a:rPr>
              <a:t>Percent of population that has ever smoked</a:t>
            </a:r>
          </a:p>
          <a:p>
            <a:pPr marL="685800" lvl="1" indent="-338138" eaLnBrk="1" hangingPunct="1">
              <a:lnSpc>
                <a:spcPts val="2000"/>
              </a:lnSpc>
              <a:spcAft>
                <a:spcPts val="0"/>
              </a:spcAft>
              <a:buFont typeface="+mj-lt"/>
              <a:buAutoNum type="arabicPeriod"/>
            </a:pPr>
            <a:r>
              <a:rPr lang="en-US" dirty="0">
                <a:solidFill>
                  <a:schemeClr val="accent1">
                    <a:lumMod val="50000"/>
                  </a:schemeClr>
                </a:solidFill>
              </a:rPr>
              <a:t>Percent of population that has quit for 24+ hours, among those who have smoked within the past year</a:t>
            </a:r>
          </a:p>
          <a:p>
            <a:pPr marL="685800" lvl="1" indent="-338138" eaLnBrk="1" hangingPunct="1">
              <a:lnSpc>
                <a:spcPts val="2000"/>
              </a:lnSpc>
              <a:spcAft>
                <a:spcPts val="0"/>
              </a:spcAft>
              <a:buFont typeface="+mj-lt"/>
              <a:buAutoNum type="arabicPeriod"/>
            </a:pPr>
            <a:r>
              <a:rPr lang="en-US" dirty="0">
                <a:solidFill>
                  <a:schemeClr val="accent1">
                    <a:lumMod val="50000"/>
                  </a:schemeClr>
                </a:solidFill>
              </a:rPr>
              <a:t>Percent of population governed by a smoke-free workplace policy </a:t>
            </a:r>
          </a:p>
          <a:p>
            <a:pPr marL="685800" lvl="1" indent="-338138" eaLnBrk="1" hangingPunct="1">
              <a:lnSpc>
                <a:spcPts val="2000"/>
              </a:lnSpc>
              <a:spcAft>
                <a:spcPts val="0"/>
              </a:spcAft>
              <a:buFont typeface="+mj-lt"/>
              <a:buAutoNum type="arabicPeriod"/>
            </a:pPr>
            <a:r>
              <a:rPr lang="en-US" dirty="0">
                <a:solidFill>
                  <a:schemeClr val="accent1">
                    <a:lumMod val="50000"/>
                  </a:schemeClr>
                </a:solidFill>
              </a:rPr>
              <a:t>Percent of population governed by a smoke–free home rule </a:t>
            </a:r>
          </a:p>
          <a:p>
            <a:pPr marL="457200" lvl="1" indent="-403225" eaLnBrk="1" hangingPunct="1">
              <a:lnSpc>
                <a:spcPts val="2000"/>
              </a:lnSpc>
              <a:spcBef>
                <a:spcPts val="1200"/>
              </a:spcBef>
              <a:spcAft>
                <a:spcPts val="0"/>
              </a:spcAft>
              <a:buFont typeface="Arial" panose="020B0604020202020204" pitchFamily="34" charset="0"/>
              <a:buChar char="•"/>
            </a:pPr>
            <a:r>
              <a:rPr lang="en-US" dirty="0"/>
              <a:t>Involved collaboration among NCI, the Census Bureau, and the University of Maryland</a:t>
            </a:r>
          </a:p>
        </p:txBody>
      </p:sp>
    </p:spTree>
    <p:extLst>
      <p:ext uri="{BB962C8B-B14F-4D97-AF65-F5344CB8AC3E}">
        <p14:creationId xmlns:p14="http://schemas.microsoft.com/office/powerpoint/2010/main" val="312888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Parameters of interest</a:t>
            </a:r>
            <a:r>
              <a:rPr lang="en-US" sz="40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2867" name="Rectangle 3"/>
              <p:cNvSpPr>
                <a:spLocks noGrp="1" noChangeArrowheads="1"/>
              </p:cNvSpPr>
              <p:nvPr>
                <p:ph type="body" sz="half" idx="1"/>
              </p:nvPr>
            </p:nvSpPr>
            <p:spPr>
              <a:xfrm>
                <a:off x="609600" y="1371600"/>
                <a:ext cx="7791450" cy="5296486"/>
              </a:xfrm>
            </p:spPr>
            <p:txBody>
              <a:bodyPr>
                <a:normAutofit/>
              </a:bodyPr>
              <a:lstStyle/>
              <a:p>
                <a:pPr marL="0" indent="0">
                  <a:buNone/>
                  <a:tabLst>
                    <a:tab pos="1714500" algn="l"/>
                  </a:tabLst>
                </a:pPr>
                <a:r>
                  <a:rPr lang="en-US" sz="2400" dirty="0">
                    <a:latin typeface="Arial" pitchFamily="34" charset="0"/>
                    <a:cs typeface="Arial" pitchFamily="34" charset="0"/>
                  </a:rPr>
                  <a:t> </a:t>
                </a:r>
                <a:r>
                  <a:rPr lang="en-US" dirty="0">
                    <a:cs typeface="Arial" pitchFamily="34" charset="0"/>
                  </a:rPr>
                  <a:t>The population proportions:  </a:t>
                </a:r>
              </a:p>
              <a:p>
                <a:pPr lvl="1">
                  <a:buFont typeface="Wingdings" pitchFamily="2" charset="2"/>
                  <a:buNone/>
                  <a:tabLst>
                    <a:tab pos="1714500" algn="l"/>
                  </a:tabLst>
                </a:pPr>
                <a:r>
                  <a:rPr lang="en-US" sz="2800" dirty="0"/>
                  <a:t>    </a:t>
                </a:r>
              </a:p>
              <a:p>
                <a:pPr lvl="1">
                  <a:buFont typeface="Wingdings" pitchFamily="2" charset="2"/>
                  <a:buNone/>
                  <a:tabLst>
                    <a:tab pos="1714500" algn="l"/>
                  </a:tabLst>
                </a:pPr>
                <a:endParaRPr lang="en-US" sz="2800" dirty="0"/>
              </a:p>
              <a:p>
                <a:pPr lvl="1">
                  <a:buNone/>
                  <a:tabLst>
                    <a:tab pos="1714500" algn="l"/>
                  </a:tabLst>
                </a:pPr>
                <a:endParaRPr lang="en-US" sz="2000" dirty="0"/>
              </a:p>
              <a:p>
                <a:pPr lvl="1">
                  <a:buNone/>
                  <a:tabLst>
                    <a:tab pos="1714500" algn="l"/>
                  </a:tabLst>
                </a:pPr>
                <a:endParaRPr lang="en-US" sz="2000" dirty="0"/>
              </a:p>
              <a:p>
                <a:pPr lvl="1">
                  <a:buNone/>
                  <a:tabLst>
                    <a:tab pos="1714500" algn="l"/>
                  </a:tabLst>
                </a:pPr>
                <a:r>
                  <a:rPr lang="en-US" dirty="0"/>
                  <a:t>where </a:t>
                </a:r>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𝑖𝑘</m:t>
                        </m:r>
                      </m:sub>
                    </m:sSub>
                  </m:oMath>
                </a14:m>
                <a:r>
                  <a:rPr lang="en-US" dirty="0"/>
                  <a:t> is a binary response for unit </a:t>
                </a:r>
                <a:r>
                  <a:rPr lang="en-US" i="1" dirty="0"/>
                  <a:t>k</a:t>
                </a:r>
                <a:r>
                  <a:rPr lang="en-US" dirty="0"/>
                  <a:t> in county </a:t>
                </a:r>
                <a14:m>
                  <m:oMath xmlns:m="http://schemas.openxmlformats.org/officeDocument/2006/math">
                    <m:r>
                      <a:rPr lang="en-US" i="1" dirty="0" smtClean="0">
                        <a:latin typeface="Cambria Math" panose="02040503050406030204" pitchFamily="18" charset="0"/>
                      </a:rPr>
                      <m:t>𝑖</m:t>
                    </m:r>
                    <m:r>
                      <a:rPr lang="en-US" b="0" i="0" dirty="0" smtClean="0">
                        <a:latin typeface="Cambria Math" panose="02040503050406030204" pitchFamily="18" charset="0"/>
                      </a:rPr>
                      <m:t>, </m:t>
                    </m:r>
                    <m:sSub>
                      <m:sSubPr>
                        <m:ctrlPr>
                          <a:rPr lang="en-US" i="1">
                            <a:latin typeface="Cambria Math"/>
                          </a:rPr>
                        </m:ctrlPr>
                      </m:sSubPr>
                      <m:e>
                        <m:r>
                          <a:rPr lang="en-US" b="0" i="1" smtClean="0">
                            <a:latin typeface="Cambria Math" panose="02040503050406030204" pitchFamily="18" charset="0"/>
                          </a:rPr>
                          <m:t>𝑁</m:t>
                        </m:r>
                      </m:e>
                      <m:sub>
                        <m:r>
                          <a:rPr lang="en-US" i="1">
                            <a:latin typeface="Cambria Math" panose="02040503050406030204" pitchFamily="18" charset="0"/>
                          </a:rPr>
                          <m:t>𝑖</m:t>
                        </m:r>
                      </m:sub>
                    </m:sSub>
                  </m:oMath>
                </a14:m>
                <a:r>
                  <a:rPr lang="en-US" dirty="0"/>
                  <a:t> is the population total in county </a:t>
                </a:r>
                <a14:m>
                  <m:oMath xmlns:m="http://schemas.openxmlformats.org/officeDocument/2006/math">
                    <m:r>
                      <a:rPr lang="en-US" i="1" dirty="0">
                        <a:latin typeface="Cambria Math" panose="02040503050406030204" pitchFamily="18" charset="0"/>
                      </a:rPr>
                      <m:t>𝑖</m:t>
                    </m:r>
                  </m:oMath>
                </a14:m>
                <a:r>
                  <a:rPr lang="en-US" dirty="0"/>
                  <a:t>.</a:t>
                </a:r>
              </a:p>
              <a:p>
                <a:pPr marL="457200" lvl="1" indent="0">
                  <a:buNone/>
                  <a:tabLst>
                    <a:tab pos="1714500" algn="l"/>
                  </a:tabLst>
                </a:pPr>
                <a:endParaRPr lang="en-US" sz="2400" dirty="0"/>
              </a:p>
              <a:p>
                <a:pPr marL="457200" lvl="1" indent="0">
                  <a:buNone/>
                  <a:tabLst>
                    <a:tab pos="1714500" algn="l"/>
                  </a:tabLst>
                </a:pPr>
                <a:r>
                  <a:rPr lang="en-US" dirty="0"/>
                  <a:t>Let </a:t>
                </a:r>
                <a14:m>
                  <m:oMath xmlns:m="http://schemas.openxmlformats.org/officeDocument/2006/math">
                    <m:sSub>
                      <m:sSubPr>
                        <m:ctrlPr>
                          <a:rPr lang="en-US" i="1">
                            <a:latin typeface="Cambria Math"/>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oMath>
                </a14:m>
                <a:r>
                  <a:rPr lang="en-US" dirty="0"/>
                  <a:t> denote the sample size, </a:t>
                </a:r>
                <a14:m>
                  <m:oMath xmlns:m="http://schemas.openxmlformats.org/officeDocument/2006/math">
                    <m:sSub>
                      <m:sSubPr>
                        <m:ctrlPr>
                          <a:rPr lang="en-US" i="1">
                            <a:latin typeface="Cambria Math"/>
                          </a:rPr>
                        </m:ctrlPr>
                      </m:sSubPr>
                      <m:e>
                        <m:r>
                          <a:rPr lang="en-US" b="0" i="1" smtClean="0">
                            <a:latin typeface="Cambria Math" panose="02040503050406030204" pitchFamily="18" charset="0"/>
                          </a:rPr>
                          <m:t>𝑋</m:t>
                        </m:r>
                      </m:e>
                      <m:sub>
                        <m:r>
                          <a:rPr lang="en-US" i="1">
                            <a:latin typeface="Cambria Math" panose="02040503050406030204" pitchFamily="18" charset="0"/>
                          </a:rPr>
                          <m:t>𝑖</m:t>
                        </m:r>
                      </m:sub>
                    </m:sSub>
                  </m:oMath>
                </a14:m>
                <a:r>
                  <a:rPr lang="en-US" dirty="0"/>
                  <a:t> denote a vector of auxiliary variables.</a:t>
                </a:r>
                <a:endParaRPr lang="en-US" sz="2400" dirty="0"/>
              </a:p>
            </p:txBody>
          </p:sp>
        </mc:Choice>
        <mc:Fallback xmlns="">
          <p:sp>
            <p:nvSpPr>
              <p:cNvPr id="292867" name="Rectangle 3"/>
              <p:cNvSpPr>
                <a:spLocks noGrp="1" noRot="1" noChangeAspect="1" noMove="1" noResize="1" noEditPoints="1" noAdjustHandles="1" noChangeArrowheads="1" noChangeShapeType="1" noTextEdit="1"/>
              </p:cNvSpPr>
              <p:nvPr>
                <p:ph type="body" sz="half" idx="1"/>
              </p:nvPr>
            </p:nvSpPr>
            <p:spPr>
              <a:xfrm>
                <a:off x="609600" y="1371600"/>
                <a:ext cx="7791450" cy="5296486"/>
              </a:xfrm>
              <a:blipFill>
                <a:blip r:embed="rId4"/>
                <a:stretch>
                  <a:fillRect l="-469" t="-1956"/>
                </a:stretch>
              </a:blipFill>
            </p:spPr>
            <p:txBody>
              <a:bodyPr/>
              <a:lstStyle/>
              <a:p>
                <a:r>
                  <a:rPr lang="en-US">
                    <a:noFill/>
                  </a:rPr>
                  <a:t> </a:t>
                </a:r>
              </a:p>
            </p:txBody>
          </p:sp>
        </mc:Fallback>
      </mc:AlternateContent>
      <p:pic>
        <p:nvPicPr>
          <p:cNvPr id="3" name="Content Placeholder 2" descr="Population proportions equation."/>
          <p:cNvPicPr>
            <a:picLocks noGrp="1" noChangeAspect="1"/>
          </p:cNvPicPr>
          <p:nvPr>
            <p:ph sz="quarter" idx="3"/>
          </p:nvPr>
        </p:nvPicPr>
        <p:blipFill>
          <a:blip r:embed="rId5" cstate="print">
            <a:extLst>
              <a:ext uri="{28A0092B-C50C-407E-A947-70E740481C1C}">
                <a14:useLocalDpi xmlns:a14="http://schemas.microsoft.com/office/drawing/2010/main" val="0"/>
              </a:ext>
            </a:extLst>
          </a:blip>
          <a:stretch>
            <a:fillRect/>
          </a:stretch>
        </p:blipFill>
        <p:spPr>
          <a:xfrm>
            <a:off x="1809138" y="2183133"/>
            <a:ext cx="5506062" cy="817241"/>
          </a:xfrm>
        </p:spPr>
      </p:pic>
    </p:spTree>
    <p:extLst>
      <p:ext uri="{BB962C8B-B14F-4D97-AF65-F5344CB8AC3E}">
        <p14:creationId xmlns:p14="http://schemas.microsoft.com/office/powerpoint/2010/main" val="365597893"/>
      </p:ext>
    </p:extLst>
  </p:cSld>
  <p:clrMapOvr>
    <a:masterClrMapping/>
  </p:clrMapOvr>
  <p:transition advTm="31649"/>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4914" name="Rectangle 2"/>
              <p:cNvSpPr>
                <a:spLocks noGrp="1" noChangeArrowheads="1"/>
              </p:cNvSpPr>
              <p:nvPr>
                <p:ph type="title"/>
              </p:nvPr>
            </p:nvSpPr>
            <p:spPr>
              <a:xfrm>
                <a:off x="0" y="-172563"/>
                <a:ext cx="8001000" cy="1143000"/>
              </a:xfrm>
            </p:spPr>
            <p:txBody>
              <a:bodyPr>
                <a:noAutofit/>
              </a:bodyPr>
              <a:lstStyle/>
              <a:p>
                <a:pPr algn="ctr"/>
                <a:r>
                  <a:rPr lang="en-US" b="1" dirty="0">
                    <a:solidFill>
                      <a:schemeClr val="bg1"/>
                    </a:solidFill>
                    <a:latin typeface="Times New Roman" panose="02020603050405020304" pitchFamily="18" charset="0"/>
                    <a:cs typeface="Times New Roman" panose="02020603050405020304" pitchFamily="18" charset="0"/>
                  </a:rPr>
                  <a:t>Direct Estimates of  </a:t>
                </a:r>
                <a14:m>
                  <m:oMath xmlns:m="http://schemas.openxmlformats.org/officeDocument/2006/math">
                    <m:sSub>
                      <m:sSubPr>
                        <m:ctrlPr>
                          <a:rPr lang="en-US" i="1" smtClean="0">
                            <a:solidFill>
                              <a:schemeClr val="bg1"/>
                            </a:solidFill>
                            <a:latin typeface="Cambria Math"/>
                            <a:cs typeface="Arial" pitchFamily="34" charset="0"/>
                          </a:rPr>
                        </m:ctrlPr>
                      </m:sSubPr>
                      <m:e>
                        <m:r>
                          <a:rPr lang="en-US" b="0" i="1">
                            <a:solidFill>
                              <a:schemeClr val="bg1"/>
                            </a:solidFill>
                            <a:latin typeface="Cambria Math"/>
                            <a:cs typeface="Arial" pitchFamily="34" charset="0"/>
                          </a:rPr>
                          <m:t>𝑃</m:t>
                        </m:r>
                      </m:e>
                      <m:sub>
                        <m:r>
                          <a:rPr lang="en-US" i="1">
                            <a:solidFill>
                              <a:schemeClr val="bg1"/>
                            </a:solidFill>
                            <a:latin typeface="Cambria Math"/>
                            <a:cs typeface="Arial" pitchFamily="34" charset="0"/>
                          </a:rPr>
                          <m:t>𝑖</m:t>
                        </m:r>
                      </m:sub>
                    </m:sSub>
                  </m:oMath>
                </a14:m>
                <a:r>
                  <a:rPr lang="en-US" b="1" dirty="0">
                    <a:solidFill>
                      <a:schemeClr val="bg1"/>
                    </a:solidFill>
                    <a:latin typeface="Times New Roman" panose="02020603050405020304" pitchFamily="18" charset="0"/>
                    <a:cs typeface="Times New Roman" panose="02020603050405020304" pitchFamily="18" charset="0"/>
                  </a:rPr>
                  <a:t>  and Associated Variances</a:t>
                </a:r>
              </a:p>
            </p:txBody>
          </p:sp>
        </mc:Choice>
        <mc:Fallback xmlns="">
          <p:sp>
            <p:nvSpPr>
              <p:cNvPr id="294914" name="Rectangle 2"/>
              <p:cNvSpPr>
                <a:spLocks noGrp="1" noRot="1" noChangeAspect="1" noMove="1" noResize="1" noEditPoints="1" noAdjustHandles="1" noChangeArrowheads="1" noChangeShapeType="1" noTextEdit="1"/>
              </p:cNvSpPr>
              <p:nvPr>
                <p:ph type="title"/>
              </p:nvPr>
            </p:nvSpPr>
            <p:spPr>
              <a:xfrm>
                <a:off x="0" y="-172563"/>
                <a:ext cx="8001000" cy="1143000"/>
              </a:xfr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915" name="Rectangle 3"/>
              <p:cNvSpPr>
                <a:spLocks noGrp="1" noChangeArrowheads="1"/>
              </p:cNvSpPr>
              <p:nvPr>
                <p:ph type="body" sz="half" idx="1"/>
              </p:nvPr>
            </p:nvSpPr>
            <p:spPr>
              <a:xfrm>
                <a:off x="262128" y="1030224"/>
                <a:ext cx="8305800" cy="5736336"/>
              </a:xfrm>
            </p:spPr>
            <p:txBody>
              <a:bodyPr>
                <a:normAutofit fontScale="25000" lnSpcReduction="20000"/>
              </a:bodyPr>
              <a:lstStyle/>
              <a:p>
                <a:pPr>
                  <a:lnSpc>
                    <a:spcPct val="90000"/>
                  </a:lnSpc>
                  <a:buFont typeface="Arial" pitchFamily="34" charset="0"/>
                  <a:buChar char="•"/>
                  <a:tabLst>
                    <a:tab pos="1714500" algn="l"/>
                  </a:tabLst>
                </a:pPr>
                <a:r>
                  <a:rPr lang="en-US" sz="9600" dirty="0">
                    <a:latin typeface="Arial" pitchFamily="34" charset="0"/>
                    <a:cs typeface="Arial" pitchFamily="34" charset="0"/>
                  </a:rPr>
                  <a:t>Direct estimates (design-unbiased): </a:t>
                </a:r>
              </a:p>
              <a:p>
                <a:pPr lvl="1">
                  <a:lnSpc>
                    <a:spcPct val="90000"/>
                  </a:lnSpc>
                  <a:buFont typeface="Wingdings" pitchFamily="2" charset="2"/>
                  <a:buNone/>
                  <a:tabLst>
                    <a:tab pos="1714500" algn="l"/>
                  </a:tabLst>
                </a:pPr>
                <a:endParaRPr lang="en-US" sz="9600" dirty="0"/>
              </a:p>
              <a:p>
                <a:pPr lvl="1">
                  <a:lnSpc>
                    <a:spcPct val="90000"/>
                  </a:lnSpc>
                  <a:buFont typeface="Wingdings" pitchFamily="2" charset="2"/>
                  <a:buNone/>
                  <a:tabLst>
                    <a:tab pos="1714500" algn="l"/>
                  </a:tabLst>
                </a:pPr>
                <a:r>
                  <a:rPr lang="en-US" sz="11200" dirty="0"/>
                  <a:t>    </a:t>
                </a:r>
                <a14:m>
                  <m:oMath xmlns:m="http://schemas.openxmlformats.org/officeDocument/2006/math">
                    <m:sSub>
                      <m:sSubPr>
                        <m:ctrlPr>
                          <a:rPr lang="en-US" sz="11200" i="1" smtClean="0">
                            <a:latin typeface="Cambria Math"/>
                          </a:rPr>
                        </m:ctrlPr>
                      </m:sSubPr>
                      <m:e>
                        <m:r>
                          <a:rPr lang="en-US" sz="11200" b="0" i="1" smtClean="0">
                            <a:latin typeface="Cambria Math"/>
                          </a:rPr>
                          <m:t>𝑝</m:t>
                        </m:r>
                      </m:e>
                      <m:sub>
                        <m:r>
                          <a:rPr lang="en-US" sz="11200" b="0" i="1" smtClean="0">
                            <a:latin typeface="Cambria Math"/>
                          </a:rPr>
                          <m:t>𝑖𝑤</m:t>
                        </m:r>
                      </m:sub>
                    </m:sSub>
                    <m:r>
                      <a:rPr lang="en-US" sz="11200" b="0" i="1" smtClean="0">
                        <a:latin typeface="Cambria Math"/>
                      </a:rPr>
                      <m:t>=</m:t>
                    </m:r>
                    <m:f>
                      <m:fPr>
                        <m:ctrlPr>
                          <a:rPr lang="en-US" sz="11200" b="0" i="1" smtClean="0">
                            <a:latin typeface="Cambria Math"/>
                          </a:rPr>
                        </m:ctrlPr>
                      </m:fPr>
                      <m:num>
                        <m:nary>
                          <m:naryPr>
                            <m:chr m:val="∑"/>
                            <m:limLoc m:val="subSup"/>
                            <m:supHide m:val="on"/>
                            <m:ctrlPr>
                              <a:rPr lang="en-US" sz="11200" b="0" i="1" smtClean="0">
                                <a:latin typeface="Cambria Math"/>
                              </a:rPr>
                            </m:ctrlPr>
                          </m:naryPr>
                          <m:sub>
                            <m:r>
                              <m:rPr>
                                <m:brk m:alnAt="9"/>
                              </m:rPr>
                              <a:rPr lang="en-US" sz="11200" b="0" i="1" smtClean="0">
                                <a:latin typeface="Cambria Math"/>
                              </a:rPr>
                              <m:t>𝑘</m:t>
                            </m:r>
                            <m:r>
                              <a:rPr lang="en-US" sz="11200" b="0" i="1" smtClean="0">
                                <a:latin typeface="Cambria Math"/>
                                <a:ea typeface="Cambria Math"/>
                              </a:rPr>
                              <m:t>∈</m:t>
                            </m:r>
                            <m:sSub>
                              <m:sSubPr>
                                <m:ctrlPr>
                                  <a:rPr lang="en-US" sz="11200" b="0" i="1" smtClean="0">
                                    <a:latin typeface="Cambria Math"/>
                                    <a:ea typeface="Cambria Math"/>
                                  </a:rPr>
                                </m:ctrlPr>
                              </m:sSubPr>
                              <m:e>
                                <m:r>
                                  <a:rPr lang="en-US" sz="11200" b="0" i="1" smtClean="0">
                                    <a:latin typeface="Cambria Math"/>
                                    <a:ea typeface="Cambria Math"/>
                                  </a:rPr>
                                  <m:t>𝑠</m:t>
                                </m:r>
                              </m:e>
                              <m:sub>
                                <m:r>
                                  <a:rPr lang="en-US" sz="11200" b="0" i="1" smtClean="0">
                                    <a:latin typeface="Cambria Math"/>
                                    <a:ea typeface="Cambria Math"/>
                                  </a:rPr>
                                  <m:t>𝑖</m:t>
                                </m:r>
                              </m:sub>
                            </m:sSub>
                          </m:sub>
                          <m:sup/>
                          <m:e>
                            <m:sSub>
                              <m:sSubPr>
                                <m:ctrlPr>
                                  <a:rPr lang="en-US" sz="11200" b="0" i="1" smtClean="0">
                                    <a:latin typeface="Cambria Math"/>
                                  </a:rPr>
                                </m:ctrlPr>
                              </m:sSubPr>
                              <m:e>
                                <m:r>
                                  <a:rPr lang="en-US" sz="11200" b="0" i="1" smtClean="0">
                                    <a:latin typeface="Cambria Math"/>
                                  </a:rPr>
                                  <m:t>𝑤</m:t>
                                </m:r>
                              </m:e>
                              <m:sub>
                                <m:r>
                                  <a:rPr lang="en-US" sz="11200" b="0" i="1" smtClean="0">
                                    <a:latin typeface="Cambria Math"/>
                                  </a:rPr>
                                  <m:t>𝑖𝑘</m:t>
                                </m:r>
                              </m:sub>
                            </m:sSub>
                            <m:sSub>
                              <m:sSubPr>
                                <m:ctrlPr>
                                  <a:rPr lang="en-US" sz="11200" b="0" i="1" smtClean="0">
                                    <a:latin typeface="Cambria Math"/>
                                  </a:rPr>
                                </m:ctrlPr>
                              </m:sSubPr>
                              <m:e>
                                <m:r>
                                  <a:rPr lang="en-US" sz="11200" b="0" i="1" smtClean="0">
                                    <a:latin typeface="Cambria Math"/>
                                  </a:rPr>
                                  <m:t>𝑦</m:t>
                                </m:r>
                              </m:e>
                              <m:sub>
                                <m:r>
                                  <a:rPr lang="en-US" sz="11200" b="0" i="1" smtClean="0">
                                    <a:latin typeface="Cambria Math"/>
                                  </a:rPr>
                                  <m:t>𝑖𝑘</m:t>
                                </m:r>
                              </m:sub>
                            </m:sSub>
                          </m:e>
                        </m:nary>
                      </m:num>
                      <m:den>
                        <m:nary>
                          <m:naryPr>
                            <m:chr m:val="∑"/>
                            <m:limLoc m:val="subSup"/>
                            <m:supHide m:val="on"/>
                            <m:ctrlPr>
                              <a:rPr lang="en-US" sz="11200" i="1">
                                <a:latin typeface="Cambria Math"/>
                              </a:rPr>
                            </m:ctrlPr>
                          </m:naryPr>
                          <m:sub>
                            <m:r>
                              <m:rPr>
                                <m:brk m:alnAt="9"/>
                              </m:rPr>
                              <a:rPr lang="en-US" sz="11200" i="1">
                                <a:latin typeface="Cambria Math"/>
                              </a:rPr>
                              <m:t>𝑘</m:t>
                            </m:r>
                            <m:r>
                              <a:rPr lang="en-US" sz="11200" i="1">
                                <a:latin typeface="Cambria Math"/>
                                <a:ea typeface="Cambria Math"/>
                              </a:rPr>
                              <m:t>∈</m:t>
                            </m:r>
                            <m:sSub>
                              <m:sSubPr>
                                <m:ctrlPr>
                                  <a:rPr lang="en-US" sz="11200" i="1">
                                    <a:latin typeface="Cambria Math"/>
                                    <a:ea typeface="Cambria Math"/>
                                  </a:rPr>
                                </m:ctrlPr>
                              </m:sSubPr>
                              <m:e>
                                <m:r>
                                  <a:rPr lang="en-US" sz="11200" i="1">
                                    <a:latin typeface="Cambria Math"/>
                                    <a:ea typeface="Cambria Math"/>
                                  </a:rPr>
                                  <m:t>𝑠</m:t>
                                </m:r>
                              </m:e>
                              <m:sub>
                                <m:r>
                                  <a:rPr lang="en-US" sz="11200" i="1">
                                    <a:latin typeface="Cambria Math"/>
                                    <a:ea typeface="Cambria Math"/>
                                  </a:rPr>
                                  <m:t>𝑖</m:t>
                                </m:r>
                              </m:sub>
                            </m:sSub>
                          </m:sub>
                          <m:sup/>
                          <m:e>
                            <m:sSub>
                              <m:sSubPr>
                                <m:ctrlPr>
                                  <a:rPr lang="en-US" sz="11200" i="1">
                                    <a:latin typeface="Cambria Math"/>
                                  </a:rPr>
                                </m:ctrlPr>
                              </m:sSubPr>
                              <m:e>
                                <m:r>
                                  <a:rPr lang="en-US" sz="11200" i="1">
                                    <a:latin typeface="Cambria Math"/>
                                  </a:rPr>
                                  <m:t>𝑤</m:t>
                                </m:r>
                              </m:e>
                              <m:sub>
                                <m:r>
                                  <a:rPr lang="en-US" sz="11200" i="1">
                                    <a:latin typeface="Cambria Math"/>
                                  </a:rPr>
                                  <m:t>𝑖𝑘</m:t>
                                </m:r>
                              </m:sub>
                            </m:sSub>
                          </m:e>
                        </m:nary>
                      </m:den>
                    </m:f>
                    <m:r>
                      <a:rPr lang="en-US" sz="11200" b="0" i="1" smtClean="0">
                        <a:latin typeface="Cambria Math"/>
                      </a:rPr>
                      <m:t>, </m:t>
                    </m:r>
                    <m:r>
                      <a:rPr lang="en-US" sz="11200" b="0" i="1" smtClean="0">
                        <a:latin typeface="Cambria Math"/>
                      </a:rPr>
                      <m:t>𝑖</m:t>
                    </m:r>
                    <m:r>
                      <a:rPr lang="en-US" sz="11200" b="0" i="1" smtClean="0">
                        <a:latin typeface="Cambria Math"/>
                      </a:rPr>
                      <m:t>=1,…,</m:t>
                    </m:r>
                    <m:r>
                      <a:rPr lang="en-US" sz="11200" b="0" i="1" smtClean="0">
                        <a:latin typeface="Cambria Math"/>
                      </a:rPr>
                      <m:t>𝑚</m:t>
                    </m:r>
                  </m:oMath>
                </a14:m>
                <a:r>
                  <a:rPr lang="en-US" sz="9600" dirty="0"/>
                  <a:t>                                         </a:t>
                </a:r>
              </a:p>
              <a:p>
                <a:pPr lvl="1">
                  <a:lnSpc>
                    <a:spcPct val="90000"/>
                  </a:lnSpc>
                  <a:buFont typeface="Wingdings" pitchFamily="2" charset="2"/>
                  <a:buNone/>
                  <a:tabLst>
                    <a:tab pos="1714500" algn="l"/>
                  </a:tabLst>
                </a:pPr>
                <a:endParaRPr lang="en-US" sz="9600" dirty="0"/>
              </a:p>
              <a:p>
                <a:pPr>
                  <a:lnSpc>
                    <a:spcPct val="90000"/>
                  </a:lnSpc>
                  <a:buFont typeface="Arial" pitchFamily="34" charset="0"/>
                  <a:buChar char="•"/>
                  <a:tabLst>
                    <a:tab pos="1714500" algn="l"/>
                  </a:tabLst>
                </a:pPr>
                <a:r>
                  <a:rPr lang="en-US" sz="9600" dirty="0"/>
                  <a:t> </a:t>
                </a:r>
                <a:r>
                  <a:rPr lang="en-US" sz="9600" dirty="0">
                    <a:latin typeface="Arial" pitchFamily="34" charset="0"/>
                    <a:cs typeface="Arial" pitchFamily="34" charset="0"/>
                  </a:rPr>
                  <a:t>Variances of the direct estimates: </a:t>
                </a:r>
              </a:p>
              <a:p>
                <a:pPr lvl="1">
                  <a:lnSpc>
                    <a:spcPct val="90000"/>
                  </a:lnSpc>
                  <a:tabLst>
                    <a:tab pos="1714500" algn="l"/>
                  </a:tabLst>
                </a:pPr>
                <a:endParaRPr lang="en-US" sz="9600" dirty="0"/>
              </a:p>
              <a:p>
                <a:pPr marL="393192" lvl="1" indent="0">
                  <a:lnSpc>
                    <a:spcPct val="90000"/>
                  </a:lnSpc>
                  <a:buNone/>
                  <a:tabLst>
                    <a:tab pos="1714500" algn="l"/>
                  </a:tabLst>
                </a:pPr>
                <a14:m>
                  <m:oMath xmlns:m="http://schemas.openxmlformats.org/officeDocument/2006/math">
                    <m:sSub>
                      <m:sSubPr>
                        <m:ctrlPr>
                          <a:rPr lang="en-US" sz="11200" i="1" smtClean="0">
                            <a:latin typeface="Cambria Math"/>
                          </a:rPr>
                        </m:ctrlPr>
                      </m:sSubPr>
                      <m:e>
                        <m:r>
                          <a:rPr lang="en-US" sz="11200" b="0" i="1" smtClean="0">
                            <a:latin typeface="Cambria Math"/>
                          </a:rPr>
                          <m:t>𝑉𝐴𝑅</m:t>
                        </m:r>
                      </m:e>
                      <m:sub>
                        <m:r>
                          <a:rPr lang="en-US" sz="11200" b="0" i="1" smtClean="0">
                            <a:latin typeface="Cambria Math"/>
                          </a:rPr>
                          <m:t>𝑠𝑡</m:t>
                        </m:r>
                      </m:sub>
                    </m:sSub>
                    <m:d>
                      <m:dPr>
                        <m:ctrlPr>
                          <a:rPr lang="en-US" sz="11200" i="1" smtClean="0">
                            <a:latin typeface="Cambria Math"/>
                          </a:rPr>
                        </m:ctrlPr>
                      </m:dPr>
                      <m:e>
                        <m:sSub>
                          <m:sSubPr>
                            <m:ctrlPr>
                              <a:rPr lang="en-US" sz="11200" i="1" smtClean="0">
                                <a:latin typeface="Cambria Math"/>
                              </a:rPr>
                            </m:ctrlPr>
                          </m:sSubPr>
                          <m:e>
                            <m:r>
                              <a:rPr lang="en-US" sz="11200" b="0" i="1" smtClean="0">
                                <a:latin typeface="Cambria Math"/>
                              </a:rPr>
                              <m:t>𝑝</m:t>
                            </m:r>
                          </m:e>
                          <m:sub>
                            <m:r>
                              <a:rPr lang="en-US" sz="11200" b="0" i="1" smtClean="0">
                                <a:latin typeface="Cambria Math"/>
                              </a:rPr>
                              <m:t>𝑖𝑤</m:t>
                            </m:r>
                          </m:sub>
                        </m:sSub>
                      </m:e>
                    </m:d>
                  </m:oMath>
                </a14:m>
                <a:r>
                  <a:rPr lang="en-US" sz="11200" dirty="0"/>
                  <a:t>=</a:t>
                </a:r>
                <a14:m>
                  <m:oMath xmlns:m="http://schemas.openxmlformats.org/officeDocument/2006/math">
                    <m:f>
                      <m:fPr>
                        <m:ctrlPr>
                          <a:rPr lang="en-US" sz="11200" i="1" dirty="0" smtClean="0">
                            <a:latin typeface="Cambria Math"/>
                          </a:rPr>
                        </m:ctrlPr>
                      </m:fPr>
                      <m:num>
                        <m:sSub>
                          <m:sSubPr>
                            <m:ctrlPr>
                              <a:rPr lang="en-US" sz="11200" i="1" dirty="0" smtClean="0">
                                <a:latin typeface="Cambria Math"/>
                              </a:rPr>
                            </m:ctrlPr>
                          </m:sSubPr>
                          <m:e>
                            <m:r>
                              <a:rPr lang="en-US" sz="11200" b="0" i="1" dirty="0" smtClean="0">
                                <a:latin typeface="Cambria Math"/>
                              </a:rPr>
                              <m:t>𝑃</m:t>
                            </m:r>
                          </m:e>
                          <m:sub>
                            <m:r>
                              <a:rPr lang="en-US" sz="11200" b="0" i="1" dirty="0" smtClean="0">
                                <a:latin typeface="Cambria Math"/>
                              </a:rPr>
                              <m:t>𝑖</m:t>
                            </m:r>
                          </m:sub>
                        </m:sSub>
                        <m:d>
                          <m:dPr>
                            <m:ctrlPr>
                              <a:rPr lang="en-US" sz="11200" i="1" dirty="0" smtClean="0">
                                <a:latin typeface="Cambria Math"/>
                              </a:rPr>
                            </m:ctrlPr>
                          </m:dPr>
                          <m:e>
                            <m:r>
                              <a:rPr lang="en-US" sz="11200" b="0" i="1" dirty="0" smtClean="0">
                                <a:latin typeface="Cambria Math"/>
                              </a:rPr>
                              <m:t>1−</m:t>
                            </m:r>
                            <m:sSub>
                              <m:sSubPr>
                                <m:ctrlPr>
                                  <a:rPr lang="en-US" sz="11200" b="0" i="1" dirty="0" smtClean="0">
                                    <a:latin typeface="Cambria Math"/>
                                  </a:rPr>
                                </m:ctrlPr>
                              </m:sSubPr>
                              <m:e>
                                <m:r>
                                  <a:rPr lang="en-US" sz="11200" b="0" i="1" dirty="0" smtClean="0">
                                    <a:latin typeface="Cambria Math"/>
                                  </a:rPr>
                                  <m:t>𝑃</m:t>
                                </m:r>
                              </m:e>
                              <m:sub>
                                <m:r>
                                  <a:rPr lang="en-US" sz="11200" b="0" i="1" dirty="0" smtClean="0">
                                    <a:latin typeface="Cambria Math"/>
                                  </a:rPr>
                                  <m:t>𝑖</m:t>
                                </m:r>
                              </m:sub>
                            </m:sSub>
                          </m:e>
                        </m:d>
                      </m:num>
                      <m:den>
                        <m:sSub>
                          <m:sSubPr>
                            <m:ctrlPr>
                              <a:rPr lang="en-US" sz="11200" i="1" dirty="0" smtClean="0">
                                <a:latin typeface="Cambria Math"/>
                              </a:rPr>
                            </m:ctrlPr>
                          </m:sSubPr>
                          <m:e>
                            <m:r>
                              <a:rPr lang="en-US" sz="11200" b="0" i="1" dirty="0" smtClean="0">
                                <a:latin typeface="Cambria Math"/>
                              </a:rPr>
                              <m:t>𝑛</m:t>
                            </m:r>
                          </m:e>
                          <m:sub>
                            <m:r>
                              <a:rPr lang="en-US" sz="11200" b="0" i="1" dirty="0" smtClean="0">
                                <a:latin typeface="Cambria Math"/>
                              </a:rPr>
                              <m:t>𝑖</m:t>
                            </m:r>
                          </m:sub>
                        </m:sSub>
                      </m:den>
                    </m:f>
                    <m:r>
                      <a:rPr lang="en-US" sz="11200" b="0" i="1" dirty="0" smtClean="0">
                        <a:latin typeface="Cambria Math"/>
                      </a:rPr>
                      <m:t>∗</m:t>
                    </m:r>
                    <m:sSub>
                      <m:sSubPr>
                        <m:ctrlPr>
                          <a:rPr lang="en-US" sz="11200" b="0" i="1" dirty="0" smtClean="0">
                            <a:latin typeface="Cambria Math"/>
                          </a:rPr>
                        </m:ctrlPr>
                      </m:sSubPr>
                      <m:e>
                        <m:r>
                          <a:rPr lang="en-US" sz="11200" b="0" i="1" dirty="0" smtClean="0">
                            <a:latin typeface="Cambria Math"/>
                          </a:rPr>
                          <m:t>𝐷𝐸𝐹𝐹</m:t>
                        </m:r>
                      </m:e>
                      <m:sub>
                        <m:r>
                          <a:rPr lang="en-US" sz="11200" b="0" i="1" dirty="0" smtClean="0">
                            <a:latin typeface="Cambria Math"/>
                          </a:rPr>
                          <m:t>𝑖</m:t>
                        </m:r>
                      </m:sub>
                    </m:sSub>
                  </m:oMath>
                </a14:m>
                <a:r>
                  <a:rPr lang="en-US" sz="11200" dirty="0"/>
                  <a:t>, </a:t>
                </a:r>
                <a14:m>
                  <m:oMath xmlns:m="http://schemas.openxmlformats.org/officeDocument/2006/math">
                    <m:r>
                      <a:rPr lang="en-US" sz="11200" i="1">
                        <a:latin typeface="Cambria Math"/>
                      </a:rPr>
                      <m:t>𝑖</m:t>
                    </m:r>
                    <m:r>
                      <a:rPr lang="en-US" sz="11200" i="1">
                        <a:latin typeface="Cambria Math"/>
                      </a:rPr>
                      <m:t>=1,…,</m:t>
                    </m:r>
                    <m:r>
                      <a:rPr lang="en-US" sz="11200" i="1">
                        <a:latin typeface="Cambria Math"/>
                      </a:rPr>
                      <m:t>𝑚</m:t>
                    </m:r>
                  </m:oMath>
                </a14:m>
                <a:r>
                  <a:rPr lang="en-US" sz="11200" dirty="0"/>
                  <a:t>.</a:t>
                </a:r>
              </a:p>
              <a:p>
                <a:pPr marL="393192" lvl="1" indent="0">
                  <a:lnSpc>
                    <a:spcPct val="120000"/>
                  </a:lnSpc>
                  <a:buNone/>
                  <a:tabLst>
                    <a:tab pos="1714500" algn="l"/>
                  </a:tabLst>
                </a:pPr>
                <a:r>
                  <a:rPr lang="en-US" sz="8000" dirty="0"/>
                  <a:t>Where </a:t>
                </a:r>
                <a14:m>
                  <m:oMath xmlns:m="http://schemas.openxmlformats.org/officeDocument/2006/math">
                    <m:sSub>
                      <m:sSubPr>
                        <m:ctrlPr>
                          <a:rPr lang="en-US" sz="8000" i="1" smtClean="0">
                            <a:latin typeface="Cambria Math"/>
                          </a:rPr>
                        </m:ctrlPr>
                      </m:sSubPr>
                      <m:e>
                        <m:r>
                          <a:rPr lang="en-US" sz="8000" b="0" i="1" smtClean="0">
                            <a:latin typeface="Cambria Math" panose="02040503050406030204" pitchFamily="18" charset="0"/>
                          </a:rPr>
                          <m:t>𝐷𝐸𝐹𝐹</m:t>
                        </m:r>
                      </m:e>
                      <m:sub>
                        <m:r>
                          <a:rPr lang="en-US" sz="8000" b="0" i="1" smtClean="0">
                            <a:latin typeface="Cambria Math" panose="02040503050406030204" pitchFamily="18" charset="0"/>
                          </a:rPr>
                          <m:t>𝑖</m:t>
                        </m:r>
                      </m:sub>
                    </m:sSub>
                  </m:oMath>
                </a14:m>
                <a:r>
                  <a:rPr lang="en-US" sz="8000" dirty="0"/>
                  <a:t> is the design effect reflecting the complex design (Kish 1965).</a:t>
                </a:r>
                <a:endParaRPr lang="en-US" sz="9600" dirty="0"/>
              </a:p>
              <a:p>
                <a:pPr>
                  <a:lnSpc>
                    <a:spcPct val="120000"/>
                  </a:lnSpc>
                  <a:buFont typeface="Wingdings" pitchFamily="2" charset="2"/>
                  <a:buChar char="Ø"/>
                  <a:tabLst>
                    <a:tab pos="1714500" algn="l"/>
                  </a:tabLst>
                </a:pPr>
                <a:r>
                  <a:rPr lang="en-US" sz="9600" dirty="0">
                    <a:solidFill>
                      <a:srgbClr val="FF0000"/>
                    </a:solidFill>
                    <a:cs typeface="Arial" pitchFamily="34" charset="0"/>
                  </a:rPr>
                  <a:t>Problem of </a:t>
                </a:r>
                <a14:m>
                  <m:oMath xmlns:m="http://schemas.openxmlformats.org/officeDocument/2006/math">
                    <m:sSub>
                      <m:sSubPr>
                        <m:ctrlPr>
                          <a:rPr lang="en-US" sz="9600" i="1">
                            <a:solidFill>
                              <a:srgbClr val="FF0000"/>
                            </a:solidFill>
                            <a:latin typeface="Cambria Math"/>
                            <a:cs typeface="Arial" pitchFamily="34" charset="0"/>
                          </a:rPr>
                        </m:ctrlPr>
                      </m:sSubPr>
                      <m:e>
                        <m:r>
                          <a:rPr lang="en-US" sz="9600" b="0" i="1" smtClean="0">
                            <a:solidFill>
                              <a:srgbClr val="FF0000"/>
                            </a:solidFill>
                            <a:latin typeface="Cambria Math" panose="02040503050406030204" pitchFamily="18" charset="0"/>
                            <a:cs typeface="Arial" pitchFamily="34" charset="0"/>
                          </a:rPr>
                          <m:t>𝑝</m:t>
                        </m:r>
                      </m:e>
                      <m:sub>
                        <m:r>
                          <a:rPr lang="en-US" sz="9600" i="1">
                            <a:solidFill>
                              <a:srgbClr val="FF0000"/>
                            </a:solidFill>
                            <a:latin typeface="Cambria Math" panose="02040503050406030204" pitchFamily="18" charset="0"/>
                            <a:cs typeface="Arial" pitchFamily="34" charset="0"/>
                          </a:rPr>
                          <m:t>𝑖</m:t>
                        </m:r>
                        <m:r>
                          <a:rPr lang="en-US" sz="9600" b="0" i="1" smtClean="0">
                            <a:solidFill>
                              <a:srgbClr val="FF0000"/>
                            </a:solidFill>
                            <a:latin typeface="Cambria Math" panose="02040503050406030204" pitchFamily="18" charset="0"/>
                            <a:cs typeface="Arial" pitchFamily="34" charset="0"/>
                          </a:rPr>
                          <m:t>𝑤</m:t>
                        </m:r>
                      </m:sub>
                    </m:sSub>
                  </m:oMath>
                </a14:m>
                <a:r>
                  <a:rPr lang="en-US" sz="9600" dirty="0">
                    <a:solidFill>
                      <a:srgbClr val="FF0000"/>
                    </a:solidFill>
                    <a:cs typeface="Arial" pitchFamily="34" charset="0"/>
                  </a:rPr>
                  <a:t>: Variance too large (imprecise estimates) for small sample sizes </a:t>
                </a:r>
                <a14:m>
                  <m:oMath xmlns:m="http://schemas.openxmlformats.org/officeDocument/2006/math">
                    <m:sSub>
                      <m:sSubPr>
                        <m:ctrlPr>
                          <a:rPr lang="en-US" sz="9600" i="1" smtClean="0">
                            <a:solidFill>
                              <a:srgbClr val="FF0000"/>
                            </a:solidFill>
                            <a:latin typeface="Cambria Math"/>
                            <a:cs typeface="Arial" pitchFamily="34" charset="0"/>
                          </a:rPr>
                        </m:ctrlPr>
                      </m:sSubPr>
                      <m:e>
                        <m:r>
                          <a:rPr lang="en-US" sz="9600" b="0" i="1" smtClean="0">
                            <a:solidFill>
                              <a:srgbClr val="FF0000"/>
                            </a:solidFill>
                            <a:latin typeface="Cambria Math" panose="02040503050406030204" pitchFamily="18" charset="0"/>
                            <a:cs typeface="Arial" pitchFamily="34" charset="0"/>
                          </a:rPr>
                          <m:t>𝑛</m:t>
                        </m:r>
                      </m:e>
                      <m:sub>
                        <m:r>
                          <a:rPr lang="en-US" sz="9600" b="0" i="1" smtClean="0">
                            <a:solidFill>
                              <a:srgbClr val="FF0000"/>
                            </a:solidFill>
                            <a:latin typeface="Cambria Math" panose="02040503050406030204" pitchFamily="18" charset="0"/>
                            <a:cs typeface="Arial" pitchFamily="34" charset="0"/>
                          </a:rPr>
                          <m:t>𝑖</m:t>
                        </m:r>
                      </m:sub>
                    </m:sSub>
                  </m:oMath>
                </a14:m>
                <a:endParaRPr lang="en-US" sz="9600" dirty="0">
                  <a:solidFill>
                    <a:srgbClr val="FF0000"/>
                  </a:solidFill>
                  <a:latin typeface="Arial" pitchFamily="34" charset="0"/>
                  <a:cs typeface="Arial" pitchFamily="34" charset="0"/>
                </a:endParaRPr>
              </a:p>
              <a:p>
                <a:pPr>
                  <a:lnSpc>
                    <a:spcPct val="90000"/>
                  </a:lnSpc>
                  <a:buFont typeface="Wingdings" pitchFamily="2" charset="2"/>
                  <a:buChar char="Ø"/>
                  <a:tabLst>
                    <a:tab pos="1714500" algn="l"/>
                  </a:tabLst>
                </a:pPr>
                <a:r>
                  <a:rPr lang="en-US" sz="9600" dirty="0">
                    <a:solidFill>
                      <a:srgbClr val="0033CC"/>
                    </a:solidFill>
                    <a:latin typeface="Arial" pitchFamily="34" charset="0"/>
                    <a:cs typeface="Arial" pitchFamily="34" charset="0"/>
                  </a:rPr>
                  <a:t>Small area estimation techniques to address imprecise estimates</a:t>
                </a:r>
                <a:endParaRPr lang="en-US" sz="9600" dirty="0"/>
              </a:p>
              <a:p>
                <a:pPr lvl="1">
                  <a:lnSpc>
                    <a:spcPct val="90000"/>
                  </a:lnSpc>
                  <a:buFont typeface="Wingdings" pitchFamily="2" charset="2"/>
                  <a:buNone/>
                  <a:tabLst>
                    <a:tab pos="1714500" algn="l"/>
                  </a:tabLst>
                </a:pPr>
                <a:endParaRPr lang="en-US" sz="2000" dirty="0"/>
              </a:p>
            </p:txBody>
          </p:sp>
        </mc:Choice>
        <mc:Fallback xmlns="">
          <p:sp>
            <p:nvSpPr>
              <p:cNvPr id="294915" name="Rectangle 3"/>
              <p:cNvSpPr>
                <a:spLocks noGrp="1" noRot="1" noChangeAspect="1" noMove="1" noResize="1" noEditPoints="1" noAdjustHandles="1" noChangeArrowheads="1" noChangeShapeType="1" noTextEdit="1"/>
              </p:cNvSpPr>
              <p:nvPr>
                <p:ph type="body" sz="half" idx="1"/>
              </p:nvPr>
            </p:nvSpPr>
            <p:spPr>
              <a:xfrm>
                <a:off x="262128" y="1030224"/>
                <a:ext cx="8305800" cy="5736336"/>
              </a:xfrm>
              <a:blipFill>
                <a:blip r:embed="rId4"/>
                <a:stretch>
                  <a:fillRect l="-954" t="-2550" r="-1247"/>
                </a:stretch>
              </a:blipFill>
            </p:spPr>
            <p:txBody>
              <a:bodyPr/>
              <a:lstStyle/>
              <a:p>
                <a:r>
                  <a:rPr lang="en-US">
                    <a:noFill/>
                  </a:rPr>
                  <a:t> </a:t>
                </a:r>
              </a:p>
            </p:txBody>
          </p:sp>
        </mc:Fallback>
      </mc:AlternateContent>
    </p:spTree>
    <p:extLst>
      <p:ext uri="{BB962C8B-B14F-4D97-AF65-F5344CB8AC3E}">
        <p14:creationId xmlns:p14="http://schemas.microsoft.com/office/powerpoint/2010/main" val="168324259"/>
      </p:ext>
    </p:extLst>
  </p:cSld>
  <p:clrMapOvr>
    <a:masterClrMapping/>
  </p:clrMapOvr>
  <p:transition advTm="59921"/>
</p:sld>
</file>

<file path=ppt/theme/theme1.xml><?xml version="1.0" encoding="utf-8"?>
<a:theme xmlns:a="http://schemas.openxmlformats.org/drawingml/2006/main" name="1_Default Design">
  <a:themeElements>
    <a:clrScheme name="1_Default Design 10">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90101"/>
      </a:hlink>
      <a:folHlink>
        <a:srgbClr val="FFEC99"/>
      </a:folHlink>
    </a:clrScheme>
    <a:fontScheme name="1_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ECAE00"/>
        </a:hlink>
        <a:folHlink>
          <a:srgbClr val="FFEC99"/>
        </a:folHlink>
      </a:clrScheme>
      <a:clrMap bg1="lt1" tx1="dk1" bg2="lt2" tx2="dk2" accent1="accent1" accent2="accent2" accent3="accent3" accent4="accent4" accent5="accent5" accent6="accent6" hlink="hlink" folHlink="folHlink"/>
    </a:extraClrScheme>
    <a:extraClrScheme>
      <a:clrScheme name="1_Default Design 9">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C007F"/>
        </a:hlink>
        <a:folHlink>
          <a:srgbClr val="CC9900"/>
        </a:folHlink>
      </a:clrScheme>
      <a:clrMap bg1="lt1" tx1="dk1" bg2="lt2" tx2="dk2" accent1="accent1" accent2="accent2" accent3="accent3" accent4="accent4" accent5="accent5" accent6="accent6" hlink="hlink" folHlink="folHlink"/>
    </a:extraClrScheme>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ECAE00"/>
        </a:hlink>
        <a:folHlink>
          <a:srgbClr val="FFEC99"/>
        </a:folHlink>
      </a:clrScheme>
      <a:clrMap bg1="lt1" tx1="dk1" bg2="lt2" tx2="dk2" accent1="accent1" accent2="accent2" accent3="accent3" accent4="accent4" accent5="accent5" accent6="accent6" hlink="hlink" folHlink="folHlink"/>
    </a:extraClrScheme>
    <a:extraClrScheme>
      <a:clrScheme name="1_Default Design 9">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C007F"/>
        </a:hlink>
        <a:folHlink>
          <a:srgbClr val="CC9900"/>
        </a:folHlink>
      </a:clrScheme>
      <a:clrMap bg1="lt1" tx1="dk1" bg2="lt2" tx2="dk2" accent1="accent1" accent2="accent2" accent3="accent3" accent4="accent4" accent5="accent5" accent6="accent6" hlink="hlink" folHlink="folHlink"/>
    </a:extraClrScheme>
    <a:extraClrScheme>
      <a:clrScheme name="1_Default Design 10">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90101"/>
        </a:hlink>
        <a:folHlink>
          <a:srgbClr val="FFE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ommunicating Bad News">
  <a:themeElements>
    <a:clrScheme name="Communicating Bad News 4">
      <a:dk1>
        <a:srgbClr val="000000"/>
      </a:dk1>
      <a:lt1>
        <a:srgbClr val="000000"/>
      </a:lt1>
      <a:dk2>
        <a:srgbClr val="FF9966"/>
      </a:dk2>
      <a:lt2>
        <a:srgbClr val="868686"/>
      </a:lt2>
      <a:accent1>
        <a:srgbClr val="009999"/>
      </a:accent1>
      <a:accent2>
        <a:srgbClr val="99CCFF"/>
      </a:accent2>
      <a:accent3>
        <a:srgbClr val="AAAAAA"/>
      </a:accent3>
      <a:accent4>
        <a:srgbClr val="000000"/>
      </a:accent4>
      <a:accent5>
        <a:srgbClr val="AACACA"/>
      </a:accent5>
      <a:accent6>
        <a:srgbClr val="8AB9E7"/>
      </a:accent6>
      <a:hlink>
        <a:srgbClr val="FF6633"/>
      </a:hlink>
      <a:folHlink>
        <a:srgbClr val="CC3300"/>
      </a:folHlink>
    </a:clrScheme>
    <a:fontScheme name="2_Communicating Bad New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municating Bad News 1">
        <a:dk1>
          <a:srgbClr val="868686"/>
        </a:dk1>
        <a:lt1>
          <a:srgbClr val="FFCC99"/>
        </a:lt1>
        <a:dk2>
          <a:srgbClr val="000000"/>
        </a:dk2>
        <a:lt2>
          <a:srgbClr val="FF9966"/>
        </a:lt2>
        <a:accent1>
          <a:srgbClr val="009999"/>
        </a:accent1>
        <a:accent2>
          <a:srgbClr val="99CCFF"/>
        </a:accent2>
        <a:accent3>
          <a:srgbClr val="AAAAAA"/>
        </a:accent3>
        <a:accent4>
          <a:srgbClr val="DAAE82"/>
        </a:accent4>
        <a:accent5>
          <a:srgbClr val="AACACA"/>
        </a:accent5>
        <a:accent6>
          <a:srgbClr val="8AB9E7"/>
        </a:accent6>
        <a:hlink>
          <a:srgbClr val="FF6633"/>
        </a:hlink>
        <a:folHlink>
          <a:srgbClr val="CC3300"/>
        </a:folHlink>
      </a:clrScheme>
      <a:clrMap bg1="dk2" tx1="lt1" bg2="dk1" tx2="lt2" accent1="accent1" accent2="accent2" accent3="accent3" accent4="accent4" accent5="accent5" accent6="accent6" hlink="hlink" folHlink="folHlink"/>
    </a:extraClrScheme>
    <a:extraClrScheme>
      <a:clrScheme name="Communicating Bad News 2">
        <a:dk1>
          <a:srgbClr val="000000"/>
        </a:dk1>
        <a:lt1>
          <a:srgbClr val="FDE3BA"/>
        </a:lt1>
        <a:dk2>
          <a:srgbClr val="000000"/>
        </a:dk2>
        <a:lt2>
          <a:srgbClr val="FF9933"/>
        </a:lt2>
        <a:accent1>
          <a:srgbClr val="FF6C49"/>
        </a:accent1>
        <a:accent2>
          <a:srgbClr val="99CCFF"/>
        </a:accent2>
        <a:accent3>
          <a:srgbClr val="FEEFD9"/>
        </a:accent3>
        <a:accent4>
          <a:srgbClr val="000000"/>
        </a:accent4>
        <a:accent5>
          <a:srgbClr val="FFBAB1"/>
        </a:accent5>
        <a:accent6>
          <a:srgbClr val="8AB9E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Communicating Bad News 3">
        <a:dk1>
          <a:srgbClr val="000000"/>
        </a:dk1>
        <a:lt1>
          <a:srgbClr val="FFFFFF"/>
        </a:lt1>
        <a:dk2>
          <a:srgbClr val="000000"/>
        </a:dk2>
        <a:lt2>
          <a:srgbClr val="B2B2B2"/>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Communicating Bad News 4">
        <a:dk1>
          <a:srgbClr val="000000"/>
        </a:dk1>
        <a:lt1>
          <a:srgbClr val="000000"/>
        </a:lt1>
        <a:dk2>
          <a:srgbClr val="FF9966"/>
        </a:dk2>
        <a:lt2>
          <a:srgbClr val="868686"/>
        </a:lt2>
        <a:accent1>
          <a:srgbClr val="009999"/>
        </a:accent1>
        <a:accent2>
          <a:srgbClr val="99CCFF"/>
        </a:accent2>
        <a:accent3>
          <a:srgbClr val="AAAAAA"/>
        </a:accent3>
        <a:accent4>
          <a:srgbClr val="000000"/>
        </a:accent4>
        <a:accent5>
          <a:srgbClr val="AACACA"/>
        </a:accent5>
        <a:accent6>
          <a:srgbClr val="8AB9E7"/>
        </a:accent6>
        <a:hlink>
          <a:srgbClr val="FF6633"/>
        </a:hlink>
        <a:folHlink>
          <a:srgbClr val="CC3300"/>
        </a:folHlink>
      </a:clrScheme>
      <a:clrMap bg1="lt1" tx1="dk1" bg2="lt2" tx2="dk2" accent1="accent1" accent2="accent2" accent3="accent3" accent4="accent4" accent5="accent5" accent6="accent6" hlink="hlink" folHlink="folHlink"/>
    </a:extraClrScheme>
    <a:extraClrScheme>
      <a:clrScheme name="1_Communicating Bad News 1">
        <a:dk1>
          <a:srgbClr val="868686"/>
        </a:dk1>
        <a:lt1>
          <a:srgbClr val="FFCC99"/>
        </a:lt1>
        <a:dk2>
          <a:srgbClr val="000000"/>
        </a:dk2>
        <a:lt2>
          <a:srgbClr val="FF9966"/>
        </a:lt2>
        <a:accent1>
          <a:srgbClr val="009999"/>
        </a:accent1>
        <a:accent2>
          <a:srgbClr val="99CCFF"/>
        </a:accent2>
        <a:accent3>
          <a:srgbClr val="AAAAAA"/>
        </a:accent3>
        <a:accent4>
          <a:srgbClr val="DAAE82"/>
        </a:accent4>
        <a:accent5>
          <a:srgbClr val="AACACA"/>
        </a:accent5>
        <a:accent6>
          <a:srgbClr val="8AB9E7"/>
        </a:accent6>
        <a:hlink>
          <a:srgbClr val="FF6633"/>
        </a:hlink>
        <a:folHlink>
          <a:srgbClr val="CC3300"/>
        </a:folHlink>
      </a:clrScheme>
      <a:clrMap bg1="dk2" tx1="lt1" bg2="dk1" tx2="lt2" accent1="accent1" accent2="accent2" accent3="accent3" accent4="accent4" accent5="accent5" accent6="accent6" hlink="hlink" folHlink="folHlink"/>
    </a:extraClrScheme>
    <a:extraClrScheme>
      <a:clrScheme name="1_Communicating Bad News 2">
        <a:dk1>
          <a:srgbClr val="000000"/>
        </a:dk1>
        <a:lt1>
          <a:srgbClr val="FDE3BA"/>
        </a:lt1>
        <a:dk2>
          <a:srgbClr val="000000"/>
        </a:dk2>
        <a:lt2>
          <a:srgbClr val="FF9933"/>
        </a:lt2>
        <a:accent1>
          <a:srgbClr val="FF6C49"/>
        </a:accent1>
        <a:accent2>
          <a:srgbClr val="99CCFF"/>
        </a:accent2>
        <a:accent3>
          <a:srgbClr val="FEEFD9"/>
        </a:accent3>
        <a:accent4>
          <a:srgbClr val="000000"/>
        </a:accent4>
        <a:accent5>
          <a:srgbClr val="FFBAB1"/>
        </a:accent5>
        <a:accent6>
          <a:srgbClr val="8AB9E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1_Communicating Bad News 3">
        <a:dk1>
          <a:srgbClr val="000000"/>
        </a:dk1>
        <a:lt1>
          <a:srgbClr val="FFFFFF"/>
        </a:lt1>
        <a:dk2>
          <a:srgbClr val="000000"/>
        </a:dk2>
        <a:lt2>
          <a:srgbClr val="B2B2B2"/>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Communicating Bad News 4">
        <a:dk1>
          <a:srgbClr val="000000"/>
        </a:dk1>
        <a:lt1>
          <a:srgbClr val="000000"/>
        </a:lt1>
        <a:dk2>
          <a:srgbClr val="FF9966"/>
        </a:dk2>
        <a:lt2>
          <a:srgbClr val="868686"/>
        </a:lt2>
        <a:accent1>
          <a:srgbClr val="009999"/>
        </a:accent1>
        <a:accent2>
          <a:srgbClr val="99CCFF"/>
        </a:accent2>
        <a:accent3>
          <a:srgbClr val="AAAAAA"/>
        </a:accent3>
        <a:accent4>
          <a:srgbClr val="000000"/>
        </a:accent4>
        <a:accent5>
          <a:srgbClr val="AACACA"/>
        </a:accent5>
        <a:accent6>
          <a:srgbClr val="8AB9E7"/>
        </a:accent6>
        <a:hlink>
          <a:srgbClr val="FF6633"/>
        </a:hlink>
        <a:folHlink>
          <a:srgbClr val="CC3300"/>
        </a:folHlink>
      </a:clrScheme>
      <a:clrMap bg1="lt1" tx1="dk1" bg2="lt2" tx2="dk2" accent1="accent1" accent2="accent2" accent3="accent3" accent4="accent4" accent5="accent5" accent6="accent6" hlink="hlink" folHlink="folHlink"/>
    </a:extraClrScheme>
    <a:extraClrScheme>
      <a:clrScheme name="1_Communicating Bad News 5">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90101"/>
        </a:hlink>
        <a:folHlink>
          <a:srgbClr val="FFE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2_Stream">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1_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1_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1_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1_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1_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1_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1_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1_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1_Stream 10">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90101"/>
        </a:hlink>
        <a:folHlink>
          <a:srgbClr val="FFEC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2_Default Design">
  <a:themeElements>
    <a:clrScheme name="12_Default Design 8">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ECAE00"/>
      </a:hlink>
      <a:folHlink>
        <a:srgbClr val="FFEC99"/>
      </a:folHlink>
    </a:clrScheme>
    <a:fontScheme name="1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2_Default Design 8">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ECAE00"/>
        </a:hlink>
        <a:folHlink>
          <a:srgbClr val="FFEC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Default Design">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5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27783</TotalTime>
  <Words>1997</Words>
  <Application>Microsoft Office PowerPoint</Application>
  <PresentationFormat>On-screen Show (4:3)</PresentationFormat>
  <Paragraphs>176</Paragraphs>
  <Slides>27</Slides>
  <Notes>17</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27</vt:i4>
      </vt:variant>
    </vt:vector>
  </HeadingPairs>
  <TitlesOfParts>
    <vt:vector size="33" baseType="lpstr">
      <vt:lpstr>1_Default Design</vt:lpstr>
      <vt:lpstr>2_Communicating Bad News</vt:lpstr>
      <vt:lpstr>2_Stream</vt:lpstr>
      <vt:lpstr>12_Default Design</vt:lpstr>
      <vt:lpstr>5_Default Design</vt:lpstr>
      <vt:lpstr>Image</vt:lpstr>
      <vt:lpstr>Small Area Estimation for the Tobacco Use Supplement to the Current Population Survey</vt:lpstr>
      <vt:lpstr>Outline</vt:lpstr>
      <vt:lpstr>Why Small-Area Estimation?</vt:lpstr>
      <vt:lpstr>Overview of the Model-based SAE Techniques</vt:lpstr>
      <vt:lpstr>Statistical Inferences Using Mixed Models</vt:lpstr>
      <vt:lpstr>Application of SAE Techniques in Estimating Proportions</vt:lpstr>
      <vt:lpstr>Research Goals</vt:lpstr>
      <vt:lpstr>Parameters of interest </vt:lpstr>
      <vt:lpstr>Direct Estimates of  P_i  and Associated Variances</vt:lpstr>
      <vt:lpstr>Commonly Used Area Level Model:  Fay-Herriot Model</vt:lpstr>
      <vt:lpstr>Fay-Herriot Model with C&amp;R Arcsin Transformation</vt:lpstr>
      <vt:lpstr>Estimate the Design Effects</vt:lpstr>
      <vt:lpstr>Auxiliary Variables</vt:lpstr>
      <vt:lpstr>Statistical Inference and Model Diagnosis</vt:lpstr>
      <vt:lpstr>Ratio of the Direct Over the Modeled Estimates for the Current Smoking Prevalence </vt:lpstr>
      <vt:lpstr>Model-based vs Design-based Estimates for Current Smoking Prevalence –Maryland 2010/11</vt:lpstr>
      <vt:lpstr>Model-based Estimates for Percent of Population Currently Smoking Among Age 18+: TUS-CPS 10/11</vt:lpstr>
      <vt:lpstr>Model-based Estimates for Percent of Population Ever Smoked Among Age 18+: TUS-CPS 10/11</vt:lpstr>
      <vt:lpstr>Model-based Estimates for Percent of Population Live in Smoke-Free Home Among Age 18+: TUS-CPS 10/11</vt:lpstr>
      <vt:lpstr>Model-based Estimates for Percent of Population Attempt Quit Smoking for 24+ Hours Among Age 18+: TUS-CPS 10/11</vt:lpstr>
      <vt:lpstr>Model-based Estimates for Percent of Population Governed by a Smoke-free Workplace Policy* Among Age 18+: TUS-CPS 10/11 </vt:lpstr>
      <vt:lpstr>Applications of the SAE estimates and maps</vt:lpstr>
      <vt:lpstr>Other Applications of SAE at NCI</vt:lpstr>
      <vt:lpstr>The SAE website</vt:lpstr>
      <vt:lpstr>The State Cancer Profiles Website</vt:lpstr>
      <vt:lpstr>Summary and Discussion</vt:lpstr>
      <vt:lpstr>Any Questions?</vt:lpstr>
    </vt:vector>
  </TitlesOfParts>
  <Company>HHS, NIH, NCI, TCRB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 for the Tobacco Use Supplement to the Current Population Survey</dc:title>
  <dc:subject>Small Area Estimation for the Tobacco Use Supplement to the Current Population Survey</dc:subject>
  <dc:creator>HHS, NIH, NCI, TCRB</dc:creator>
  <cp:keywords>TUS-CPS, estimation</cp:keywords>
  <cp:lastModifiedBy>PKG</cp:lastModifiedBy>
  <cp:revision>1400</cp:revision>
  <cp:lastPrinted>1999-07-20T18:22:09Z</cp:lastPrinted>
  <dcterms:created xsi:type="dcterms:W3CDTF">1999-07-20T21:09:34Z</dcterms:created>
  <dcterms:modified xsi:type="dcterms:W3CDTF">2019-03-22T13:59:39Z</dcterms:modified>
</cp:coreProperties>
</file>