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5"/>
  </p:notesMasterIdLst>
  <p:sldIdLst>
    <p:sldId id="259" r:id="rId2"/>
    <p:sldId id="257" r:id="rId3"/>
    <p:sldId id="277" r:id="rId4"/>
    <p:sldId id="258" r:id="rId5"/>
    <p:sldId id="264" r:id="rId6"/>
    <p:sldId id="260" r:id="rId7"/>
    <p:sldId id="261" r:id="rId8"/>
    <p:sldId id="265" r:id="rId9"/>
    <p:sldId id="266" r:id="rId10"/>
    <p:sldId id="271" r:id="rId11"/>
    <p:sldId id="267" r:id="rId12"/>
    <p:sldId id="268" r:id="rId13"/>
    <p:sldId id="27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2E415-C6DC-E645-9FF2-49143466536D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C235D-CEA5-CA44-92E8-E0126CB514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46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C235D-CEA5-CA44-92E8-E0126CB514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30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9EA-0547-5B4B-A31E-F9A251EEC231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88A57F3-833A-8A4F-850F-C9B6573036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16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9EA-0547-5B4B-A31E-F9A251EEC231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57F3-833A-8A4F-850F-C9B6573036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89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9EA-0547-5B4B-A31E-F9A251EEC231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57F3-833A-8A4F-850F-C9B6573036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19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9EA-0547-5B4B-A31E-F9A251EEC231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57F3-833A-8A4F-850F-C9B6573036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30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9EA-0547-5B4B-A31E-F9A251EEC231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57F3-833A-8A4F-850F-C9B6573036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79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9EA-0547-5B4B-A31E-F9A251EEC231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57F3-833A-8A4F-850F-C9B6573036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861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9EA-0547-5B4B-A31E-F9A251EEC231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57F3-833A-8A4F-850F-C9B6573036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12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9EA-0547-5B4B-A31E-F9A251EEC231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57F3-833A-8A4F-850F-C9B6573036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25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9EA-0547-5B4B-A31E-F9A251EEC231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57F3-833A-8A4F-850F-C9B6573036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94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B9EA-0547-5B4B-A31E-F9A251EEC231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57F3-833A-8A4F-850F-C9B6573036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192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D58B9EA-0547-5B4B-A31E-F9A251EEC231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A57F3-833A-8A4F-850F-C9B6573036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84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8B9EA-0547-5B4B-A31E-F9A251EEC231}" type="datetimeFigureOut">
              <a:rPr lang="en-US" smtClean="0"/>
              <a:t>10/17/22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88A57F3-833A-8A4F-850F-C9B65730368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27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odac.cancer.gov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39436D-62FF-97D8-BEE5-74CF6F22A1A0}"/>
              </a:ext>
            </a:extLst>
          </p:cNvPr>
          <p:cNvSpPr txBox="1"/>
          <p:nvPr/>
        </p:nvSpPr>
        <p:spPr>
          <a:xfrm>
            <a:off x="2266123" y="3538330"/>
            <a:ext cx="24112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+mj-lt"/>
              </a:rPr>
              <a:t>MoDaC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AD5AAA-FAD4-B51A-ABB3-AA5F6B2B20B7}"/>
              </a:ext>
            </a:extLst>
          </p:cNvPr>
          <p:cNvSpPr txBox="1"/>
          <p:nvPr/>
        </p:nvSpPr>
        <p:spPr>
          <a:xfrm>
            <a:off x="2266123" y="1599338"/>
            <a:ext cx="88633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+mj-lt"/>
              </a:rPr>
              <a:t>Predictive Oncology</a:t>
            </a:r>
          </a:p>
          <a:p>
            <a:r>
              <a:rPr lang="en-US" sz="5400" dirty="0">
                <a:latin typeface="+mj-lt"/>
              </a:rPr>
              <a:t>Model and Data Clearinghouse</a:t>
            </a:r>
          </a:p>
        </p:txBody>
      </p:sp>
    </p:spTree>
    <p:extLst>
      <p:ext uri="{BB962C8B-B14F-4D97-AF65-F5344CB8AC3E}">
        <p14:creationId xmlns:p14="http://schemas.microsoft.com/office/powerpoint/2010/main" val="1641023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464787-BBE7-B925-05AF-F8EA78E9A9CE}"/>
              </a:ext>
            </a:extLst>
          </p:cNvPr>
          <p:cNvSpPr txBox="1"/>
          <p:nvPr/>
        </p:nvSpPr>
        <p:spPr>
          <a:xfrm>
            <a:off x="1083365" y="1311965"/>
            <a:ext cx="1013791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No user account required for searching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Metadata based search capability for locating models and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Browsing and filtering 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Ability to search for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Reference datasets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Deployed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Editable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Arial" panose="020B0604020202020204" pitchFamily="34" charset="0"/>
            </a:endParaRPr>
          </a:p>
          <a:p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90D8C9-8C05-A53B-2372-62189CF7A46A}"/>
              </a:ext>
            </a:extLst>
          </p:cNvPr>
          <p:cNvSpPr txBox="1"/>
          <p:nvPr/>
        </p:nvSpPr>
        <p:spPr>
          <a:xfrm>
            <a:off x="1133061" y="4671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F72A1-DBE5-90EF-2FC3-A477FCD2B840}"/>
              </a:ext>
            </a:extLst>
          </p:cNvPr>
          <p:cNvSpPr txBox="1"/>
          <p:nvPr/>
        </p:nvSpPr>
        <p:spPr>
          <a:xfrm>
            <a:off x="1083365" y="359417"/>
            <a:ext cx="37883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Data discovery</a:t>
            </a:r>
          </a:p>
        </p:txBody>
      </p:sp>
    </p:spTree>
    <p:extLst>
      <p:ext uri="{BB962C8B-B14F-4D97-AF65-F5344CB8AC3E}">
        <p14:creationId xmlns:p14="http://schemas.microsoft.com/office/powerpoint/2010/main" val="2273280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464787-BBE7-B925-05AF-F8EA78E9A9CE}"/>
              </a:ext>
            </a:extLst>
          </p:cNvPr>
          <p:cNvSpPr txBox="1"/>
          <p:nvPr/>
        </p:nvSpPr>
        <p:spPr>
          <a:xfrm>
            <a:off x="1023731" y="1112494"/>
            <a:ext cx="104162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Representational State Transfer (REST) API suite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Authentication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Upload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Download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Metadata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Authentication API generates a token that can be used for subsequent API calls.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APIs for uploading and downloading require authentication.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90D8C9-8C05-A53B-2372-62189CF7A46A}"/>
              </a:ext>
            </a:extLst>
          </p:cNvPr>
          <p:cNvSpPr txBox="1"/>
          <p:nvPr/>
        </p:nvSpPr>
        <p:spPr>
          <a:xfrm>
            <a:off x="1133061" y="4671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F72A1-DBE5-90EF-2FC3-A477FCD2B840}"/>
              </a:ext>
            </a:extLst>
          </p:cNvPr>
          <p:cNvSpPr txBox="1"/>
          <p:nvPr/>
        </p:nvSpPr>
        <p:spPr>
          <a:xfrm>
            <a:off x="360351" y="236306"/>
            <a:ext cx="861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Programmatic Integration Support</a:t>
            </a:r>
          </a:p>
        </p:txBody>
      </p:sp>
    </p:spTree>
    <p:extLst>
      <p:ext uri="{BB962C8B-B14F-4D97-AF65-F5344CB8AC3E}">
        <p14:creationId xmlns:p14="http://schemas.microsoft.com/office/powerpoint/2010/main" val="53346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464787-BBE7-B925-05AF-F8EA78E9A9CE}"/>
              </a:ext>
            </a:extLst>
          </p:cNvPr>
          <p:cNvSpPr txBox="1"/>
          <p:nvPr/>
        </p:nvSpPr>
        <p:spPr>
          <a:xfrm>
            <a:off x="645041" y="1067303"/>
            <a:ext cx="111866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Models can be deployed to the NCI on-premises environment only presently.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Inputs: GDC Manifest file,  user supplied dataset, or reference dataset stored in MoDaC.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Output: Metrics including accuracy, F1-score, precision, recall.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Evaluation is performed if an outcome file is provided, else only prediction is generated.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The input dataset as well as the results are stored in MoDaC. </a:t>
            </a:r>
            <a:endParaRPr lang="en-US" sz="3200" dirty="0"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90D8C9-8C05-A53B-2372-62189CF7A46A}"/>
              </a:ext>
            </a:extLst>
          </p:cNvPr>
          <p:cNvSpPr txBox="1"/>
          <p:nvPr/>
        </p:nvSpPr>
        <p:spPr>
          <a:xfrm>
            <a:off x="1133061" y="4671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F72A1-DBE5-90EF-2FC3-A477FCD2B840}"/>
              </a:ext>
            </a:extLst>
          </p:cNvPr>
          <p:cNvSpPr txBox="1"/>
          <p:nvPr/>
        </p:nvSpPr>
        <p:spPr>
          <a:xfrm>
            <a:off x="360351" y="236306"/>
            <a:ext cx="82073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Prediction and 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3219902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603FC-D828-9246-6515-9980F7C604D4}"/>
              </a:ext>
            </a:extLst>
          </p:cNvPr>
          <p:cNvSpPr txBox="1"/>
          <p:nvPr/>
        </p:nvSpPr>
        <p:spPr>
          <a:xfrm>
            <a:off x="2933339" y="2466754"/>
            <a:ext cx="61782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Questions/Suggestions ?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https://modac.cancer.gov</a:t>
            </a:r>
            <a:endParaRPr lang="en-US" sz="2400" dirty="0">
              <a:solidFill>
                <a:srgbClr val="0070C0"/>
              </a:solidFill>
            </a:endParaRPr>
          </a:p>
          <a:p>
            <a:pPr algn="ctr"/>
            <a:r>
              <a:rPr lang="en-US" sz="2400" dirty="0"/>
              <a:t>modac-support@mail.nih.gov</a:t>
            </a:r>
          </a:p>
        </p:txBody>
      </p:sp>
    </p:spTree>
    <p:extLst>
      <p:ext uri="{BB962C8B-B14F-4D97-AF65-F5344CB8AC3E}">
        <p14:creationId xmlns:p14="http://schemas.microsoft.com/office/powerpoint/2010/main" val="50375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90D8C9-8C05-A53B-2372-62189CF7A46A}"/>
              </a:ext>
            </a:extLst>
          </p:cNvPr>
          <p:cNvSpPr txBox="1"/>
          <p:nvPr/>
        </p:nvSpPr>
        <p:spPr>
          <a:xfrm>
            <a:off x="1133061" y="4671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3A903-A364-DC67-64A0-734550E12E80}"/>
              </a:ext>
            </a:extLst>
          </p:cNvPr>
          <p:cNvSpPr txBox="1"/>
          <p:nvPr/>
        </p:nvSpPr>
        <p:spPr>
          <a:xfrm>
            <a:off x="516834" y="5474"/>
            <a:ext cx="20377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DE44C-2FD0-8AA4-E732-EB613A7965B9}"/>
              </a:ext>
            </a:extLst>
          </p:cNvPr>
          <p:cNvSpPr txBox="1"/>
          <p:nvPr/>
        </p:nvSpPr>
        <p:spPr>
          <a:xfrm>
            <a:off x="1317792" y="836471"/>
            <a:ext cx="78302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Background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Objectives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System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Data Hierarchy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Access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Data Discovery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Programmatic Integration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Predictions and Model Evaluation</a:t>
            </a:r>
          </a:p>
        </p:txBody>
      </p:sp>
    </p:spTree>
    <p:extLst>
      <p:ext uri="{BB962C8B-B14F-4D97-AF65-F5344CB8AC3E}">
        <p14:creationId xmlns:p14="http://schemas.microsoft.com/office/powerpoint/2010/main" val="171659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464787-BBE7-B925-05AF-F8EA78E9A9CE}"/>
              </a:ext>
            </a:extLst>
          </p:cNvPr>
          <p:cNvSpPr txBox="1"/>
          <p:nvPr/>
        </p:nvSpPr>
        <p:spPr>
          <a:xfrm>
            <a:off x="1083365" y="1311965"/>
            <a:ext cx="1013791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Developed to transition assets generated within NCI and in collaborative programs to the broader research community.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Assets include predictive oncology datasets and computational models (such as machine learning and deep learning models).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First release deployed to production in July 2020.</a:t>
            </a:r>
          </a:p>
          <a:p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90D8C9-8C05-A53B-2372-62189CF7A46A}"/>
              </a:ext>
            </a:extLst>
          </p:cNvPr>
          <p:cNvSpPr txBox="1"/>
          <p:nvPr/>
        </p:nvSpPr>
        <p:spPr>
          <a:xfrm>
            <a:off x="1133061" y="4671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3A903-A364-DC67-64A0-734550E12E80}"/>
              </a:ext>
            </a:extLst>
          </p:cNvPr>
          <p:cNvSpPr txBox="1"/>
          <p:nvPr/>
        </p:nvSpPr>
        <p:spPr>
          <a:xfrm>
            <a:off x="1083365" y="359417"/>
            <a:ext cx="31466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941826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464787-BBE7-B925-05AF-F8EA78E9A9CE}"/>
              </a:ext>
            </a:extLst>
          </p:cNvPr>
          <p:cNvSpPr txBox="1"/>
          <p:nvPr/>
        </p:nvSpPr>
        <p:spPr>
          <a:xfrm>
            <a:off x="1083365" y="1311965"/>
            <a:ext cx="101379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Serve as a public repository for predictive oncology datasets and computational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Enable users to generate prediction and evaluation of deployed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Enable comparison and standardization of 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Establish connectivity with other repositories and analysis platforms.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cs typeface="Arial" panose="020B0604020202020204" pitchFamily="34" charset="0"/>
            </a:endParaRPr>
          </a:p>
          <a:p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90D8C9-8C05-A53B-2372-62189CF7A46A}"/>
              </a:ext>
            </a:extLst>
          </p:cNvPr>
          <p:cNvSpPr txBox="1"/>
          <p:nvPr/>
        </p:nvSpPr>
        <p:spPr>
          <a:xfrm>
            <a:off x="1133061" y="4671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F72A1-DBE5-90EF-2FC3-A477FCD2B840}"/>
              </a:ext>
            </a:extLst>
          </p:cNvPr>
          <p:cNvSpPr txBox="1"/>
          <p:nvPr/>
        </p:nvSpPr>
        <p:spPr>
          <a:xfrm>
            <a:off x="1083365" y="359417"/>
            <a:ext cx="2761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420864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90D8C9-8C05-A53B-2372-62189CF7A46A}"/>
              </a:ext>
            </a:extLst>
          </p:cNvPr>
          <p:cNvSpPr txBox="1"/>
          <p:nvPr/>
        </p:nvSpPr>
        <p:spPr>
          <a:xfrm>
            <a:off x="1133061" y="4671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F72A1-DBE5-90EF-2FC3-A477FCD2B840}"/>
              </a:ext>
            </a:extLst>
          </p:cNvPr>
          <p:cNvSpPr txBox="1"/>
          <p:nvPr/>
        </p:nvSpPr>
        <p:spPr>
          <a:xfrm>
            <a:off x="1083365" y="260027"/>
            <a:ext cx="30267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Capabilities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77AC8A-9D0E-B991-8D56-D18A5AE785B5}"/>
              </a:ext>
            </a:extLst>
          </p:cNvPr>
          <p:cNvSpPr txBox="1"/>
          <p:nvPr/>
        </p:nvSpPr>
        <p:spPr>
          <a:xfrm>
            <a:off x="1317792" y="1091024"/>
            <a:ext cx="94855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Management, discovery and sharing of models and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Ability to generate predictions and perform evaluation of deployed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Web application with intuitive user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REST API suite for programmatic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DOI support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Global identifier per asset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Shareable link for citations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Group level access</a:t>
            </a:r>
          </a:p>
        </p:txBody>
      </p:sp>
    </p:spTree>
    <p:extLst>
      <p:ext uri="{BB962C8B-B14F-4D97-AF65-F5344CB8AC3E}">
        <p14:creationId xmlns:p14="http://schemas.microsoft.com/office/powerpoint/2010/main" val="1841794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CCF97C-42A5-0151-39F8-DEC9620B7BC6}"/>
              </a:ext>
            </a:extLst>
          </p:cNvPr>
          <p:cNvSpPr txBox="1"/>
          <p:nvPr/>
        </p:nvSpPr>
        <p:spPr>
          <a:xfrm>
            <a:off x="2850545" y="2389672"/>
            <a:ext cx="184731" cy="269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5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CA3417-0013-F933-BF28-32B40044E728}"/>
              </a:ext>
            </a:extLst>
          </p:cNvPr>
          <p:cNvGrpSpPr/>
          <p:nvPr/>
        </p:nvGrpSpPr>
        <p:grpSpPr>
          <a:xfrm>
            <a:off x="1847354" y="198784"/>
            <a:ext cx="7375095" cy="5718352"/>
            <a:chOff x="16406080" y="4606727"/>
            <a:chExt cx="11372646" cy="8227923"/>
          </a:xfrm>
        </p:grpSpPr>
        <p:pic>
          <p:nvPicPr>
            <p:cNvPr id="4" name="Graphic 3" descr="Internet">
              <a:extLst>
                <a:ext uri="{FF2B5EF4-FFF2-40B4-BE49-F238E27FC236}">
                  <a16:creationId xmlns:a16="http://schemas.microsoft.com/office/drawing/2014/main" id="{59F26D36-C540-1572-9E63-784119A91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366049" y="5418771"/>
              <a:ext cx="1575082" cy="146849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1E0985-5E4B-BB45-351E-5E2DAC8D4405}"/>
                </a:ext>
              </a:extLst>
            </p:cNvPr>
            <p:cNvSpPr/>
            <p:nvPr/>
          </p:nvSpPr>
          <p:spPr>
            <a:xfrm>
              <a:off x="19697133" y="10496275"/>
              <a:ext cx="2576822" cy="73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80" b="1" dirty="0">
                  <a:solidFill>
                    <a:schemeClr val="tx1"/>
                  </a:solidFill>
                  <a:cs typeface="Arial" panose="020B0604020202020204" pitchFamily="34" charset="0"/>
                </a:rPr>
                <a:t>Metadata Server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2FF472-BE40-B665-51C0-170E99E6AD0A}"/>
                </a:ext>
              </a:extLst>
            </p:cNvPr>
            <p:cNvSpPr/>
            <p:nvPr/>
          </p:nvSpPr>
          <p:spPr>
            <a:xfrm rot="5400000">
              <a:off x="22183526" y="7250513"/>
              <a:ext cx="814030" cy="4266526"/>
            </a:xfrm>
            <a:prstGeom prst="rect">
              <a:avLst/>
            </a:prstGeom>
            <a:gradFill flip="none" rotWithShape="1">
              <a:gsLst>
                <a:gs pos="0">
                  <a:srgbClr val="F8FF66"/>
                </a:gs>
                <a:gs pos="48000">
                  <a:schemeClr val="accent6">
                    <a:lumMod val="40000"/>
                    <a:lumOff val="60000"/>
                  </a:schemeClr>
                </a:gs>
                <a:gs pos="100000">
                  <a:srgbClr val="92D050"/>
                </a:gs>
              </a:gsLst>
              <a:lin ang="16200000" scaled="1"/>
              <a:tileRect/>
            </a:gra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80" b="1" dirty="0">
                  <a:solidFill>
                    <a:schemeClr val="tx1"/>
                  </a:solidFill>
                  <a:cs typeface="Arial" panose="020B0604020202020204" pitchFamily="34" charset="0"/>
                </a:rPr>
                <a:t>Data Services</a:t>
              </a:r>
            </a:p>
            <a:p>
              <a:pPr algn="ctr"/>
              <a:endParaRPr lang="en-US" sz="1151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D54625D-FF8B-A5D7-2DCF-94F651246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57694" y="10715135"/>
              <a:ext cx="1526182" cy="1665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</p:pic>
        <p:sp>
          <p:nvSpPr>
            <p:cNvPr id="8" name="Left-Right Arrow 7">
              <a:extLst>
                <a:ext uri="{FF2B5EF4-FFF2-40B4-BE49-F238E27FC236}">
                  <a16:creationId xmlns:a16="http://schemas.microsoft.com/office/drawing/2014/main" id="{89105A6E-F034-60B7-09B3-52B743472B23}"/>
                </a:ext>
              </a:extLst>
            </p:cNvPr>
            <p:cNvSpPr/>
            <p:nvPr/>
          </p:nvSpPr>
          <p:spPr>
            <a:xfrm rot="16200000">
              <a:off x="22643584" y="10118671"/>
              <a:ext cx="1012892" cy="341965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1B3ED8-3A93-B843-953E-4F48D7B1A5C6}"/>
                </a:ext>
              </a:extLst>
            </p:cNvPr>
            <p:cNvSpPr txBox="1"/>
            <p:nvPr/>
          </p:nvSpPr>
          <p:spPr>
            <a:xfrm>
              <a:off x="20709540" y="5956102"/>
              <a:ext cx="1564415" cy="50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8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Browser</a:t>
              </a:r>
            </a:p>
          </p:txBody>
        </p:sp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59200BF7-C57D-3547-0D31-B3BB6DD19B9F}"/>
                </a:ext>
              </a:extLst>
            </p:cNvPr>
            <p:cNvSpPr/>
            <p:nvPr/>
          </p:nvSpPr>
          <p:spPr>
            <a:xfrm>
              <a:off x="23321012" y="6883881"/>
              <a:ext cx="2097489" cy="948378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51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 Data Store</a:t>
              </a:r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1F377FDA-3520-3B9E-C6F2-424FE6142587}"/>
                </a:ext>
              </a:extLst>
            </p:cNvPr>
            <p:cNvSpPr/>
            <p:nvPr/>
          </p:nvSpPr>
          <p:spPr>
            <a:xfrm>
              <a:off x="19817071" y="11559757"/>
              <a:ext cx="2391024" cy="89870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51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80" b="1" dirty="0">
                  <a:solidFill>
                    <a:schemeClr val="tx1"/>
                  </a:solidFill>
                  <a:cs typeface="Arial" panose="020B0604020202020204" pitchFamily="34" charset="0"/>
                </a:rPr>
                <a:t>Metadata Store</a:t>
              </a:r>
            </a:p>
            <a:p>
              <a:pPr algn="ctr"/>
              <a:endParaRPr lang="en-US" sz="1151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BB26E5F-FBDB-73FF-2598-EEA50F3B6302}"/>
                </a:ext>
              </a:extLst>
            </p:cNvPr>
            <p:cNvSpPr txBox="1"/>
            <p:nvPr/>
          </p:nvSpPr>
          <p:spPr>
            <a:xfrm>
              <a:off x="22105121" y="12329803"/>
              <a:ext cx="2809196" cy="504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8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S3 O</a:t>
              </a:r>
              <a:r>
                <a:rPr lang="en-US" sz="168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anose="020B0604020202020204" pitchFamily="34" charset="0"/>
                </a:rPr>
                <a:t>bject Store</a:t>
              </a:r>
            </a:p>
          </p:txBody>
        </p:sp>
        <p:sp>
          <p:nvSpPr>
            <p:cNvPr id="13" name="Left-Right Arrow 12">
              <a:extLst>
                <a:ext uri="{FF2B5EF4-FFF2-40B4-BE49-F238E27FC236}">
                  <a16:creationId xmlns:a16="http://schemas.microsoft.com/office/drawing/2014/main" id="{679033EF-A695-7E09-8D56-75EAEED18443}"/>
                </a:ext>
              </a:extLst>
            </p:cNvPr>
            <p:cNvSpPr/>
            <p:nvPr/>
          </p:nvSpPr>
          <p:spPr>
            <a:xfrm rot="5400000">
              <a:off x="20794408" y="11326972"/>
              <a:ext cx="513460" cy="27875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6" dirty="0"/>
            </a:p>
          </p:txBody>
        </p:sp>
        <p:sp>
          <p:nvSpPr>
            <p:cNvPr id="14" name="Left-Right Arrow 13">
              <a:extLst>
                <a:ext uri="{FF2B5EF4-FFF2-40B4-BE49-F238E27FC236}">
                  <a16:creationId xmlns:a16="http://schemas.microsoft.com/office/drawing/2014/main" id="{BE43901C-1AE7-625A-56E6-F90E909B3406}"/>
                </a:ext>
              </a:extLst>
            </p:cNvPr>
            <p:cNvSpPr/>
            <p:nvPr/>
          </p:nvSpPr>
          <p:spPr>
            <a:xfrm>
              <a:off x="23699634" y="11190761"/>
              <a:ext cx="2217763" cy="332668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6" dirty="0"/>
            </a:p>
          </p:txBody>
        </p:sp>
        <p:sp>
          <p:nvSpPr>
            <p:cNvPr id="15" name="Left-Right Arrow 14">
              <a:extLst>
                <a:ext uri="{FF2B5EF4-FFF2-40B4-BE49-F238E27FC236}">
                  <a16:creationId xmlns:a16="http://schemas.microsoft.com/office/drawing/2014/main" id="{D3C124F4-FE0A-8207-94C0-281C703F89C6}"/>
                </a:ext>
              </a:extLst>
            </p:cNvPr>
            <p:cNvSpPr/>
            <p:nvPr/>
          </p:nvSpPr>
          <p:spPr>
            <a:xfrm rot="16200000">
              <a:off x="20978489" y="9985259"/>
              <a:ext cx="736321" cy="33222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6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142EA7F-96F7-588C-88ED-E7E837466DD8}"/>
                </a:ext>
              </a:extLst>
            </p:cNvPr>
            <p:cNvGrpSpPr/>
            <p:nvPr/>
          </p:nvGrpSpPr>
          <p:grpSpPr>
            <a:xfrm>
              <a:off x="19830600" y="5848513"/>
              <a:ext cx="645980" cy="1283409"/>
              <a:chOff x="4646357" y="915639"/>
              <a:chExt cx="475827" cy="958745"/>
            </a:xfrm>
          </p:grpSpPr>
          <p:sp>
            <p:nvSpPr>
              <p:cNvPr id="36" name="Left-Right Arrow 35">
                <a:extLst>
                  <a:ext uri="{FF2B5EF4-FFF2-40B4-BE49-F238E27FC236}">
                    <a16:creationId xmlns:a16="http://schemas.microsoft.com/office/drawing/2014/main" id="{C3E93F95-771C-4EC0-24AE-8D7BBE86FCEA}"/>
                  </a:ext>
                </a:extLst>
              </p:cNvPr>
              <p:cNvSpPr/>
              <p:nvPr/>
            </p:nvSpPr>
            <p:spPr>
              <a:xfrm rot="5400000">
                <a:off x="4685659" y="1568003"/>
                <a:ext cx="449968" cy="162794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6" dirty="0"/>
              </a:p>
            </p:txBody>
          </p:sp>
          <p:pic>
            <p:nvPicPr>
              <p:cNvPr id="37" name="Picture 36" descr="A picture containing headdress, helmet&#13;&#10;&#13;&#10;Description automatically generated">
                <a:extLst>
                  <a:ext uri="{FF2B5EF4-FFF2-40B4-BE49-F238E27FC236}">
                    <a16:creationId xmlns:a16="http://schemas.microsoft.com/office/drawing/2014/main" id="{9342A9B0-3897-BB71-787E-467F66DE35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46357" y="915639"/>
                <a:ext cx="475827" cy="421353"/>
              </a:xfrm>
              <a:prstGeom prst="rect">
                <a:avLst/>
              </a:prstGeom>
            </p:spPr>
          </p:pic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37F5882-073B-0302-252C-854F96F28482}"/>
                </a:ext>
              </a:extLst>
            </p:cNvPr>
            <p:cNvGrpSpPr/>
            <p:nvPr/>
          </p:nvGrpSpPr>
          <p:grpSpPr>
            <a:xfrm>
              <a:off x="25898332" y="5863287"/>
              <a:ext cx="1880394" cy="6542585"/>
              <a:chOff x="17932524" y="3269950"/>
              <a:chExt cx="1392244" cy="5319037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42168719-7373-16A8-A45F-5F98E1B84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254568" y="4067588"/>
                <a:ext cx="769205" cy="891439"/>
              </a:xfrm>
              <a:prstGeom prst="rect">
                <a:avLst/>
              </a:prstGeom>
              <a:solidFill>
                <a:schemeClr val="tx1"/>
              </a:solidFill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C4BE2E4-BB13-2D4E-BCAD-CC341891B490}"/>
                  </a:ext>
                </a:extLst>
              </p:cNvPr>
              <p:cNvSpPr/>
              <p:nvPr/>
            </p:nvSpPr>
            <p:spPr>
              <a:xfrm>
                <a:off x="17932524" y="3269950"/>
                <a:ext cx="1392244" cy="5319037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16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8F51A07-AFC0-1A20-FF0F-91B5D76BC935}"/>
                  </a:ext>
                </a:extLst>
              </p:cNvPr>
              <p:cNvSpPr txBox="1"/>
              <p:nvPr/>
            </p:nvSpPr>
            <p:spPr>
              <a:xfrm>
                <a:off x="18015716" y="3316817"/>
                <a:ext cx="1181095" cy="7580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8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Transfer </a:t>
                </a:r>
              </a:p>
              <a:p>
                <a:r>
                  <a:rPr lang="en-US" sz="168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anose="020B0604020202020204" pitchFamily="34" charset="0"/>
                  </a:rPr>
                  <a:t>Endpoints</a:t>
                </a:r>
              </a:p>
            </p:txBody>
          </p:sp>
          <p:pic>
            <p:nvPicPr>
              <p:cNvPr id="30" name="Graphic 29" descr="Laptop">
                <a:extLst>
                  <a:ext uri="{FF2B5EF4-FFF2-40B4-BE49-F238E27FC236}">
                    <a16:creationId xmlns:a16="http://schemas.microsoft.com/office/drawing/2014/main" id="{D9F5FAAE-2FDF-2769-5B30-2D16838C6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8133078" y="7179124"/>
                <a:ext cx="1041457" cy="1189757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730BD6D-EDB0-B62B-9031-3B6E446D4DDC}"/>
                  </a:ext>
                </a:extLst>
              </p:cNvPr>
              <p:cNvSpPr txBox="1"/>
              <p:nvPr/>
            </p:nvSpPr>
            <p:spPr>
              <a:xfrm>
                <a:off x="18356878" y="7547970"/>
                <a:ext cx="677502" cy="335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5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Local</a:t>
                </a:r>
              </a:p>
            </p:txBody>
          </p:sp>
          <p:pic>
            <p:nvPicPr>
              <p:cNvPr id="32" name="Graphic 31" descr="Circular flowchart">
                <a:extLst>
                  <a:ext uri="{FF2B5EF4-FFF2-40B4-BE49-F238E27FC236}">
                    <a16:creationId xmlns:a16="http://schemas.microsoft.com/office/drawing/2014/main" id="{EDA57686-D505-FC82-AE16-770631DF0B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8076801" y="4895488"/>
                <a:ext cx="1124739" cy="1100009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2772087-D26F-5151-5DEB-DBEB0A2031D6}"/>
                  </a:ext>
                </a:extLst>
              </p:cNvPr>
              <p:cNvSpPr txBox="1"/>
              <p:nvPr/>
            </p:nvSpPr>
            <p:spPr>
              <a:xfrm>
                <a:off x="18284348" y="5300415"/>
                <a:ext cx="919510" cy="335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51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Globus</a:t>
                </a:r>
              </a:p>
            </p:txBody>
          </p:sp>
          <p:pic>
            <p:nvPicPr>
              <p:cNvPr id="34" name="Picture 2">
                <a:extLst>
                  <a:ext uri="{FF2B5EF4-FFF2-40B4-BE49-F238E27FC236}">
                    <a16:creationId xmlns:a16="http://schemas.microsoft.com/office/drawing/2014/main" id="{33546CCE-E598-7A77-8109-F2B2CDBD8F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18243270" y="6134245"/>
                <a:ext cx="769668" cy="7315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2">
                <a:extLst>
                  <a:ext uri="{FF2B5EF4-FFF2-40B4-BE49-F238E27FC236}">
                    <a16:creationId xmlns:a16="http://schemas.microsoft.com/office/drawing/2014/main" id="{A29469E5-E018-3011-83C1-E85F28A726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59235" y="6850279"/>
                <a:ext cx="1364758" cy="2938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E7CADEC-1096-6F3F-7B9C-FB6FA8E14DF5}"/>
                </a:ext>
              </a:extLst>
            </p:cNvPr>
            <p:cNvSpPr/>
            <p:nvPr/>
          </p:nvSpPr>
          <p:spPr>
            <a:xfrm rot="5400000">
              <a:off x="19752207" y="5406207"/>
              <a:ext cx="835583" cy="4266527"/>
            </a:xfrm>
            <a:prstGeom prst="rect">
              <a:avLst/>
            </a:prstGeom>
            <a:gradFill flip="none" rotWithShape="1">
              <a:gsLst>
                <a:gs pos="0">
                  <a:srgbClr val="F8FF66"/>
                </a:gs>
                <a:gs pos="48000">
                  <a:schemeClr val="accent6">
                    <a:lumMod val="40000"/>
                    <a:lumOff val="6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016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sz="1680" b="1" dirty="0">
                  <a:solidFill>
                    <a:schemeClr val="tx1"/>
                  </a:solidFill>
                  <a:cs typeface="Arial" panose="020B0604020202020204" pitchFamily="34" charset="0"/>
                </a:rPr>
                <a:t>MoDaC Web Application</a:t>
              </a:r>
            </a:p>
            <a:p>
              <a:pPr algn="ctr"/>
              <a:endParaRPr lang="en-US" sz="1344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Left-Right Arrow 18">
              <a:extLst>
                <a:ext uri="{FF2B5EF4-FFF2-40B4-BE49-F238E27FC236}">
                  <a16:creationId xmlns:a16="http://schemas.microsoft.com/office/drawing/2014/main" id="{6426ABB1-5927-D879-2DA3-C393EA1AF5A9}"/>
                </a:ext>
              </a:extLst>
            </p:cNvPr>
            <p:cNvSpPr/>
            <p:nvPr/>
          </p:nvSpPr>
          <p:spPr>
            <a:xfrm>
              <a:off x="22288315" y="7243872"/>
              <a:ext cx="1032697" cy="32441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6" dirty="0"/>
            </a:p>
          </p:txBody>
        </p:sp>
        <p:sp>
          <p:nvSpPr>
            <p:cNvPr id="20" name="Left-Up Arrow 19">
              <a:extLst>
                <a:ext uri="{FF2B5EF4-FFF2-40B4-BE49-F238E27FC236}">
                  <a16:creationId xmlns:a16="http://schemas.microsoft.com/office/drawing/2014/main" id="{E506CCFA-10E5-821C-C8BC-7870409A7085}"/>
                </a:ext>
              </a:extLst>
            </p:cNvPr>
            <p:cNvSpPr/>
            <p:nvPr/>
          </p:nvSpPr>
          <p:spPr>
            <a:xfrm rot="5400000">
              <a:off x="24482914" y="9268698"/>
              <a:ext cx="932321" cy="1934592"/>
            </a:xfrm>
            <a:prstGeom prst="leftUpArrow">
              <a:avLst>
                <a:gd name="adj1" fmla="val 16961"/>
                <a:gd name="adj2" fmla="val 23757"/>
                <a:gd name="adj3" fmla="val 13200"/>
              </a:avLst>
            </a:prstGeom>
            <a:ln cap="flat"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6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725CB8D-0D08-9692-C39B-E9CD6E6201B6}"/>
                </a:ext>
              </a:extLst>
            </p:cNvPr>
            <p:cNvSpPr/>
            <p:nvPr/>
          </p:nvSpPr>
          <p:spPr>
            <a:xfrm rot="5400000">
              <a:off x="17633815" y="7737858"/>
              <a:ext cx="835582" cy="3291052"/>
            </a:xfrm>
            <a:prstGeom prst="rect">
              <a:avLst/>
            </a:prstGeom>
            <a:gradFill>
              <a:gsLst>
                <a:gs pos="0">
                  <a:srgbClr val="F8FF66"/>
                </a:gs>
                <a:gs pos="48000">
                  <a:schemeClr val="accent6">
                    <a:lumMod val="40000"/>
                    <a:lumOff val="60000"/>
                  </a:schemeClr>
                </a:gs>
                <a:gs pos="100000">
                  <a:srgbClr val="92D050"/>
                </a:gs>
              </a:gsLst>
              <a:lin ang="162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151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80" b="1" dirty="0">
                  <a:solidFill>
                    <a:schemeClr val="tx1"/>
                  </a:solidFill>
                  <a:cs typeface="Arial" panose="020B0604020202020204" pitchFamily="34" charset="0"/>
                </a:rPr>
                <a:t>Model Analysis Services</a:t>
              </a:r>
            </a:p>
            <a:p>
              <a:pPr algn="ctr"/>
              <a:endParaRPr lang="en-US" sz="1151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E815179-654C-B5BB-E5BE-EE795EBCE0F5}"/>
                </a:ext>
              </a:extLst>
            </p:cNvPr>
            <p:cNvSpPr/>
            <p:nvPr/>
          </p:nvSpPr>
          <p:spPr>
            <a:xfrm>
              <a:off x="16465259" y="11008722"/>
              <a:ext cx="2999239" cy="14206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80" b="1" dirty="0">
                  <a:solidFill>
                    <a:schemeClr val="tx1"/>
                  </a:solidFill>
                  <a:cs typeface="Arial" panose="020B0604020202020204" pitchFamily="34" charset="0"/>
                </a:rPr>
                <a:t>Execution Environments </a:t>
              </a:r>
            </a:p>
          </p:txBody>
        </p:sp>
        <p:sp>
          <p:nvSpPr>
            <p:cNvPr id="23" name="Left-Right Arrow 22">
              <a:extLst>
                <a:ext uri="{FF2B5EF4-FFF2-40B4-BE49-F238E27FC236}">
                  <a16:creationId xmlns:a16="http://schemas.microsoft.com/office/drawing/2014/main" id="{F9CF20B2-0DE5-E8A8-9972-1977EABBD480}"/>
                </a:ext>
              </a:extLst>
            </p:cNvPr>
            <p:cNvSpPr/>
            <p:nvPr/>
          </p:nvSpPr>
          <p:spPr>
            <a:xfrm rot="16200000">
              <a:off x="17327700" y="10242506"/>
              <a:ext cx="1200209" cy="332223"/>
            </a:xfrm>
            <a:prstGeom prst="leftRightArrow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6" dirty="0"/>
            </a:p>
          </p:txBody>
        </p:sp>
        <p:sp>
          <p:nvSpPr>
            <p:cNvPr id="24" name="Left-Right Arrow 23">
              <a:extLst>
                <a:ext uri="{FF2B5EF4-FFF2-40B4-BE49-F238E27FC236}">
                  <a16:creationId xmlns:a16="http://schemas.microsoft.com/office/drawing/2014/main" id="{E2111EAC-5C09-6983-9A62-351871CB5536}"/>
                </a:ext>
              </a:extLst>
            </p:cNvPr>
            <p:cNvSpPr/>
            <p:nvPr/>
          </p:nvSpPr>
          <p:spPr>
            <a:xfrm rot="18492303">
              <a:off x="17978956" y="8254224"/>
              <a:ext cx="1317267" cy="42174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6" dirty="0"/>
            </a:p>
          </p:txBody>
        </p:sp>
        <p:sp>
          <p:nvSpPr>
            <p:cNvPr id="25" name="Left-Right Arrow 24">
              <a:extLst>
                <a:ext uri="{FF2B5EF4-FFF2-40B4-BE49-F238E27FC236}">
                  <a16:creationId xmlns:a16="http://schemas.microsoft.com/office/drawing/2014/main" id="{81A1F78E-6294-C540-484E-0BC534B865E5}"/>
                </a:ext>
              </a:extLst>
            </p:cNvPr>
            <p:cNvSpPr/>
            <p:nvPr/>
          </p:nvSpPr>
          <p:spPr>
            <a:xfrm rot="13825719">
              <a:off x="21208343" y="8263931"/>
              <a:ext cx="1317267" cy="37269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16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BD934DC-6135-7CF3-C02E-6359F2023CFD}"/>
                </a:ext>
              </a:extLst>
            </p:cNvPr>
            <p:cNvSpPr txBox="1"/>
            <p:nvPr/>
          </p:nvSpPr>
          <p:spPr>
            <a:xfrm>
              <a:off x="19441277" y="4606727"/>
              <a:ext cx="4668049" cy="800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System Overview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3504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46D4-45C7-C308-F642-70EEAECFCB96}"/>
              </a:ext>
            </a:extLst>
          </p:cNvPr>
          <p:cNvSpPr txBox="1">
            <a:spLocks/>
          </p:cNvSpPr>
          <p:nvPr/>
        </p:nvSpPr>
        <p:spPr>
          <a:xfrm>
            <a:off x="778248" y="74124"/>
            <a:ext cx="10515600" cy="6435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 MoDaC Data Hierarchy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80571EA-1475-C142-D355-57DB3B5074BC}"/>
              </a:ext>
            </a:extLst>
          </p:cNvPr>
          <p:cNvSpPr/>
          <p:nvPr/>
        </p:nvSpPr>
        <p:spPr>
          <a:xfrm>
            <a:off x="241328" y="785128"/>
            <a:ext cx="1520467" cy="552567"/>
          </a:xfrm>
          <a:prstGeom prst="round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17000">
                <a:schemeClr val="bg2"/>
              </a:gs>
              <a:gs pos="100000">
                <a:schemeClr val="accent1"/>
              </a:gs>
            </a:gsLst>
            <a:lin ang="5400000" scaled="0"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157536C-CD41-EC7D-3D57-C547EC26DF15}"/>
              </a:ext>
            </a:extLst>
          </p:cNvPr>
          <p:cNvSpPr/>
          <p:nvPr/>
        </p:nvSpPr>
        <p:spPr>
          <a:xfrm>
            <a:off x="1792390" y="1877767"/>
            <a:ext cx="1742105" cy="544818"/>
          </a:xfrm>
          <a:prstGeom prst="round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17000">
                <a:schemeClr val="bg2"/>
              </a:gs>
              <a:gs pos="100000">
                <a:schemeClr val="accent1"/>
              </a:gs>
            </a:gsLst>
            <a:lin ang="5400000" scaled="0"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Study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0081C7-72D1-E6F2-9AD9-44AE5EAA2D42}"/>
              </a:ext>
            </a:extLst>
          </p:cNvPr>
          <p:cNvSpPr txBox="1"/>
          <p:nvPr/>
        </p:nvSpPr>
        <p:spPr>
          <a:xfrm>
            <a:off x="1761796" y="738247"/>
            <a:ext cx="1927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Program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Program Description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Program Identifier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449BF-4DD3-9FAC-4CC4-B3C2F224F496}"/>
              </a:ext>
            </a:extLst>
          </p:cNvPr>
          <p:cNvSpPr txBox="1"/>
          <p:nvPr/>
        </p:nvSpPr>
        <p:spPr>
          <a:xfrm>
            <a:off x="3534495" y="1831421"/>
            <a:ext cx="2044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Study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Study Description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Study Identifier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1BA74-B414-478C-2EE3-66A51DBF6D6D}"/>
              </a:ext>
            </a:extLst>
          </p:cNvPr>
          <p:cNvSpPr txBox="1"/>
          <p:nvPr/>
        </p:nvSpPr>
        <p:spPr>
          <a:xfrm>
            <a:off x="8537116" y="4882634"/>
            <a:ext cx="3509110" cy="101566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Black: Mandatory metadata (for models and datasets)</a:t>
            </a:r>
          </a:p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Brown: Mandatory metadata (for models only)</a:t>
            </a:r>
          </a:p>
          <a:p>
            <a:r>
              <a:rPr lang="en-US" sz="1200" dirty="0">
                <a:solidFill>
                  <a:srgbClr val="00B050"/>
                </a:solidFill>
              </a:rPr>
              <a:t>Green: Recommended optional metadata (users can define additional custom metadata at any level)</a:t>
            </a:r>
          </a:p>
          <a:p>
            <a:r>
              <a:rPr lang="en-US" sz="1200" dirty="0">
                <a:solidFill>
                  <a:srgbClr val="0070C0"/>
                </a:solidFill>
              </a:rPr>
              <a:t>Blue: System metadata (automatically populated)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FB6D0A-9D98-32CC-E6CB-36F86FBC5D23}"/>
              </a:ext>
            </a:extLst>
          </p:cNvPr>
          <p:cNvSpPr/>
          <p:nvPr/>
        </p:nvSpPr>
        <p:spPr>
          <a:xfrm>
            <a:off x="4064322" y="2782959"/>
            <a:ext cx="1803744" cy="568802"/>
          </a:xfrm>
          <a:prstGeom prst="round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17000">
                <a:schemeClr val="bg2"/>
              </a:gs>
              <a:gs pos="100000">
                <a:schemeClr val="accent1"/>
              </a:gs>
            </a:gsLst>
            <a:lin ang="5400000" scaled="0"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04E1573-3FE9-37D9-2475-EC72CD92722C}"/>
              </a:ext>
            </a:extLst>
          </p:cNvPr>
          <p:cNvSpPr/>
          <p:nvPr/>
        </p:nvSpPr>
        <p:spPr>
          <a:xfrm>
            <a:off x="6570733" y="3429001"/>
            <a:ext cx="1948687" cy="649338"/>
          </a:xfrm>
          <a:prstGeom prst="roundRect">
            <a:avLst/>
          </a:prstGeom>
          <a:gradFill>
            <a:gsLst>
              <a:gs pos="0">
                <a:schemeClr val="dk1">
                  <a:lumMod val="110000"/>
                  <a:satMod val="105000"/>
                  <a:tint val="67000"/>
                </a:schemeClr>
              </a:gs>
              <a:gs pos="17000">
                <a:schemeClr val="bg2"/>
              </a:gs>
              <a:gs pos="100000">
                <a:schemeClr val="accent1"/>
              </a:gs>
            </a:gsLst>
            <a:lin ang="5400000" scaled="0"/>
          </a:gra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Sub-folder 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(up to 2 levels)</a:t>
            </a:r>
            <a:endParaRPr lang="en-US" sz="1400" b="1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2824CE-7893-7A88-A7E5-85336EEA9A32}"/>
              </a:ext>
            </a:extLst>
          </p:cNvPr>
          <p:cNvSpPr txBox="1"/>
          <p:nvPr/>
        </p:nvSpPr>
        <p:spPr>
          <a:xfrm>
            <a:off x="4114833" y="3429000"/>
            <a:ext cx="180374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Asset Nam</a:t>
            </a:r>
            <a:r>
              <a:rPr lang="en-US" sz="1200" b="1" dirty="0"/>
              <a:t>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Asset Description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Asset Identifier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Asset 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Model Domain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Model Framework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Model Platform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Is Model Deployed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Is Reference Dataset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B050"/>
                </a:solidFill>
              </a:rPr>
              <a:t>DOI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B050"/>
                </a:solidFill>
              </a:rPr>
              <a:t>POC 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B050"/>
                </a:solidFill>
              </a:rPr>
              <a:t>POC Email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Collection Size</a:t>
            </a:r>
          </a:p>
        </p:txBody>
      </p:sp>
      <p:sp>
        <p:nvSpPr>
          <p:cNvPr id="12" name="TextBox 56">
            <a:extLst>
              <a:ext uri="{FF2B5EF4-FFF2-40B4-BE49-F238E27FC236}">
                <a16:creationId xmlns:a16="http://schemas.microsoft.com/office/drawing/2014/main" id="{3E576EF0-ED4D-ED12-99E6-73A39FFD06DD}"/>
              </a:ext>
            </a:extLst>
          </p:cNvPr>
          <p:cNvSpPr txBox="1"/>
          <p:nvPr/>
        </p:nvSpPr>
        <p:spPr>
          <a:xfrm>
            <a:off x="9766186" y="3590633"/>
            <a:ext cx="1527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&lt;files&gt;</a:t>
            </a:r>
          </a:p>
        </p:txBody>
      </p:sp>
      <p:cxnSp>
        <p:nvCxnSpPr>
          <p:cNvPr id="13" name="Connector: Elbow 8">
            <a:extLst>
              <a:ext uri="{FF2B5EF4-FFF2-40B4-BE49-F238E27FC236}">
                <a16:creationId xmlns:a16="http://schemas.microsoft.com/office/drawing/2014/main" id="{D80E4D36-72BB-22AF-6029-61457DFD529F}"/>
              </a:ext>
            </a:extLst>
          </p:cNvPr>
          <p:cNvCxnSpPr>
            <a:cxnSpLocks/>
            <a:stCxn id="3" idx="2"/>
            <a:endCxn id="4" idx="1"/>
          </p:cNvCxnSpPr>
          <p:nvPr/>
        </p:nvCxnSpPr>
        <p:spPr>
          <a:xfrm rot="16200000" flipH="1">
            <a:off x="990736" y="1348521"/>
            <a:ext cx="812481" cy="7908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0">
            <a:extLst>
              <a:ext uri="{FF2B5EF4-FFF2-40B4-BE49-F238E27FC236}">
                <a16:creationId xmlns:a16="http://schemas.microsoft.com/office/drawing/2014/main" id="{105739E4-E3B6-C05E-9C7F-B781B8EA209B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 rot="16200000" flipH="1">
            <a:off x="3041495" y="2044532"/>
            <a:ext cx="644775" cy="1400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36">
            <a:extLst>
              <a:ext uri="{FF2B5EF4-FFF2-40B4-BE49-F238E27FC236}">
                <a16:creationId xmlns:a16="http://schemas.microsoft.com/office/drawing/2014/main" id="{ADF11C26-C1B9-37B4-395E-2674B9A8359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868066" y="3067360"/>
            <a:ext cx="702667" cy="6863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2BAB98B-5016-8D83-8F92-A5AA3A4B114B}"/>
              </a:ext>
            </a:extLst>
          </p:cNvPr>
          <p:cNvCxnSpPr>
            <a:cxnSpLocks/>
          </p:cNvCxnSpPr>
          <p:nvPr/>
        </p:nvCxnSpPr>
        <p:spPr>
          <a:xfrm flipV="1">
            <a:off x="8537116" y="3753670"/>
            <a:ext cx="12290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C4E4D1-3AEF-9325-742D-3A712BD8F73E}"/>
              </a:ext>
            </a:extLst>
          </p:cNvPr>
          <p:cNvCxnSpPr>
            <a:cxnSpLocks/>
          </p:cNvCxnSpPr>
          <p:nvPr/>
        </p:nvCxnSpPr>
        <p:spPr>
          <a:xfrm>
            <a:off x="5868066" y="2923801"/>
            <a:ext cx="1536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9D2A739-D81D-FDB6-E843-8DF4A68C86FA}"/>
              </a:ext>
            </a:extLst>
          </p:cNvPr>
          <p:cNvSpPr txBox="1"/>
          <p:nvPr/>
        </p:nvSpPr>
        <p:spPr>
          <a:xfrm>
            <a:off x="7404652" y="2739135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&lt;files&gt;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0C72FD-C798-4F78-5E6A-E81D1A65BBD6}"/>
              </a:ext>
            </a:extLst>
          </p:cNvPr>
          <p:cNvSpPr txBox="1"/>
          <p:nvPr/>
        </p:nvSpPr>
        <p:spPr>
          <a:xfrm>
            <a:off x="8147260" y="2621037"/>
            <a:ext cx="2122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Data Transfer 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Data Transfer Completed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70C0"/>
                </a:solidFill>
              </a:rPr>
              <a:t>Metadata Updated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B8DD36-9EA2-3271-0DCA-4B391095EE18}"/>
              </a:ext>
            </a:extLst>
          </p:cNvPr>
          <p:cNvSpPr txBox="1"/>
          <p:nvPr/>
        </p:nvSpPr>
        <p:spPr>
          <a:xfrm>
            <a:off x="8519420" y="4605635"/>
            <a:ext cx="1467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  <a:latin typeface="+mj-lt"/>
              </a:rPr>
              <a:t>Metadata Legend</a:t>
            </a:r>
            <a:r>
              <a:rPr lang="en-US" sz="1200" dirty="0"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7802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464787-BBE7-B925-05AF-F8EA78E9A9CE}"/>
              </a:ext>
            </a:extLst>
          </p:cNvPr>
          <p:cNvSpPr txBox="1"/>
          <p:nvPr/>
        </p:nvSpPr>
        <p:spPr>
          <a:xfrm>
            <a:off x="1083365" y="1311965"/>
            <a:ext cx="1013791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Three level access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No login required for searches.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User account required for downloading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Write privileges need to be requested for uploading datasets and 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Account creation and password change management is fully automated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Captcha for additional security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90D8C9-8C05-A53B-2372-62189CF7A46A}"/>
              </a:ext>
            </a:extLst>
          </p:cNvPr>
          <p:cNvSpPr txBox="1"/>
          <p:nvPr/>
        </p:nvSpPr>
        <p:spPr>
          <a:xfrm>
            <a:off x="1133061" y="4671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F72A1-DBE5-90EF-2FC3-A477FCD2B840}"/>
              </a:ext>
            </a:extLst>
          </p:cNvPr>
          <p:cNvSpPr txBox="1"/>
          <p:nvPr/>
        </p:nvSpPr>
        <p:spPr>
          <a:xfrm>
            <a:off x="1083365" y="359417"/>
            <a:ext cx="52925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Access Management</a:t>
            </a:r>
          </a:p>
        </p:txBody>
      </p:sp>
    </p:spTree>
    <p:extLst>
      <p:ext uri="{BB962C8B-B14F-4D97-AF65-F5344CB8AC3E}">
        <p14:creationId xmlns:p14="http://schemas.microsoft.com/office/powerpoint/2010/main" val="1747911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464787-BBE7-B925-05AF-F8EA78E9A9CE}"/>
              </a:ext>
            </a:extLst>
          </p:cNvPr>
          <p:cNvSpPr txBox="1"/>
          <p:nvPr/>
        </p:nvSpPr>
        <p:spPr>
          <a:xfrm>
            <a:off x="1027043" y="1166064"/>
            <a:ext cx="1013791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Data Sharing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By default, all data is public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Access can be restricted to a pre-defined group to support data staging during pre-approval 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Data updates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By default, only the owner of the asset can add files or change metadata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>
                <a:cs typeface="Arial" panose="020B0604020202020204" pitchFamily="34" charset="0"/>
              </a:rPr>
              <a:t>Update privileges can be granted to pre-defined groups by the asset owner. </a:t>
            </a:r>
          </a:p>
          <a:p>
            <a:endParaRPr 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90D8C9-8C05-A53B-2372-62189CF7A46A}"/>
              </a:ext>
            </a:extLst>
          </p:cNvPr>
          <p:cNvSpPr txBox="1"/>
          <p:nvPr/>
        </p:nvSpPr>
        <p:spPr>
          <a:xfrm>
            <a:off x="1133061" y="4671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BF72A1-DBE5-90EF-2FC3-A477FCD2B840}"/>
              </a:ext>
            </a:extLst>
          </p:cNvPr>
          <p:cNvSpPr txBox="1"/>
          <p:nvPr/>
        </p:nvSpPr>
        <p:spPr>
          <a:xfrm>
            <a:off x="516835" y="113778"/>
            <a:ext cx="7043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Access Management (cont.)</a:t>
            </a:r>
          </a:p>
        </p:txBody>
      </p:sp>
    </p:spTree>
    <p:extLst>
      <p:ext uri="{BB962C8B-B14F-4D97-AF65-F5344CB8AC3E}">
        <p14:creationId xmlns:p14="http://schemas.microsoft.com/office/powerpoint/2010/main" val="42932443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{6E7A794B-F4D4-924E-9E97-B77BC2D74110}tf10001119</Template>
  <TotalTime>1868</TotalTime>
  <Words>563</Words>
  <Application>Microsoft Macintosh PowerPoint</Application>
  <PresentationFormat>Widescreen</PresentationFormat>
  <Paragraphs>125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Oncology  Model and Data Clearinghouse (MoDaC)</dc:title>
  <dc:creator>Menon, Sunita (NIH/NCI) [C]</dc:creator>
  <cp:lastModifiedBy>Menon, Sunita (NIH/NCI) [C]</cp:lastModifiedBy>
  <cp:revision>28</cp:revision>
  <dcterms:created xsi:type="dcterms:W3CDTF">2022-05-04T18:33:28Z</dcterms:created>
  <dcterms:modified xsi:type="dcterms:W3CDTF">2022-10-17T23:00:22Z</dcterms:modified>
</cp:coreProperties>
</file>