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DDA"/>
    <a:srgbClr val="EBF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5"/>
  </p:normalViewPr>
  <p:slideViewPr>
    <p:cSldViewPr snapToGrid="0">
      <p:cViewPr>
        <p:scale>
          <a:sx n="157" d="100"/>
          <a:sy n="157" d="100"/>
        </p:scale>
        <p:origin x="-1256" y="-1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F759-1BB8-D803-B6A2-8ED4D0892B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FA2652-834A-D86F-9164-214695204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9753E5-E36A-3813-76AF-9CC4A3D168B5}"/>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5" name="Footer Placeholder 4">
            <a:extLst>
              <a:ext uri="{FF2B5EF4-FFF2-40B4-BE49-F238E27FC236}">
                <a16:creationId xmlns:a16="http://schemas.microsoft.com/office/drawing/2014/main" id="{01CCEC25-8C65-C5D8-9DC5-69F4C95D2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754A0-7A25-97E9-1F51-E7C1A4865143}"/>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3504470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1A4B-CE25-16F7-D864-0C1F6FD9F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2AD5D7-DFE9-29B8-30AF-62D0A4A75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A480F-FC79-AE87-6737-7BFC3EB68735}"/>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5" name="Footer Placeholder 4">
            <a:extLst>
              <a:ext uri="{FF2B5EF4-FFF2-40B4-BE49-F238E27FC236}">
                <a16:creationId xmlns:a16="http://schemas.microsoft.com/office/drawing/2014/main" id="{9AFE1A1C-8B0A-D1BF-57AA-6AA972A17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208AF-527D-37EA-5BE0-57C04F67FEDF}"/>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3052324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FB936-88DF-7DFC-6BF5-5B4518CDF2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CF6D0-FF7F-57BF-6C1F-93F701C4DA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53D43-EF6E-0C2A-EAF2-9DDDD268A04A}"/>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5" name="Footer Placeholder 4">
            <a:extLst>
              <a:ext uri="{FF2B5EF4-FFF2-40B4-BE49-F238E27FC236}">
                <a16:creationId xmlns:a16="http://schemas.microsoft.com/office/drawing/2014/main" id="{8F463ECD-C5CB-65BE-4CE9-23ED818EF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9D95C-9E91-BF18-EE0D-A5E125985297}"/>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352418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8C69-6280-BC66-1FCF-DD116244D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718E1-F217-4B23-6EEA-0C084F526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87F1A-B7DD-2C3F-0B72-395FB8F595D4}"/>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5" name="Footer Placeholder 4">
            <a:extLst>
              <a:ext uri="{FF2B5EF4-FFF2-40B4-BE49-F238E27FC236}">
                <a16:creationId xmlns:a16="http://schemas.microsoft.com/office/drawing/2014/main" id="{A1C0C6DC-4E10-7871-8502-41CFEB645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332A4-5A99-4F5C-9346-F4E096026F9D}"/>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26778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8513-C322-F355-481D-944D4F870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EAFECE-C935-0D87-3BD5-45CB479380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C450D-4DC4-21D1-D4FB-A69BECFF73F3}"/>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5" name="Footer Placeholder 4">
            <a:extLst>
              <a:ext uri="{FF2B5EF4-FFF2-40B4-BE49-F238E27FC236}">
                <a16:creationId xmlns:a16="http://schemas.microsoft.com/office/drawing/2014/main" id="{55B89247-9082-2330-9DAD-B70A4F741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92E5D-9DB0-0E7A-3CC8-56BF6F8E5373}"/>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197293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CAC8-B57E-AFAC-D4C5-0337D2139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8CDB4-0229-DA89-000D-33AE4DFAE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6BFD8F-E220-165F-8047-91ABFB8D2B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777D3A-8A95-E040-511B-6D9994CD0533}"/>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6" name="Footer Placeholder 5">
            <a:extLst>
              <a:ext uri="{FF2B5EF4-FFF2-40B4-BE49-F238E27FC236}">
                <a16:creationId xmlns:a16="http://schemas.microsoft.com/office/drawing/2014/main" id="{BBE040A6-E437-CB47-B50E-889A20B10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CEEB6-29D5-420E-33F5-D62B2D2CD0E7}"/>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354218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5889-DDD1-D023-2937-3093531E44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59E36-D389-BA66-576F-5A28E3F07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787E91-7142-DC93-CA8B-8FA1552B4D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44D3-D3B8-BC84-66EF-256A1BE3C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FA77D-3371-681E-90B9-40892F629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76B2F4-53BA-18DA-A02C-7BF8C3E1E483}"/>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8" name="Footer Placeholder 7">
            <a:extLst>
              <a:ext uri="{FF2B5EF4-FFF2-40B4-BE49-F238E27FC236}">
                <a16:creationId xmlns:a16="http://schemas.microsoft.com/office/drawing/2014/main" id="{088FD532-E2C9-1E13-F4C4-837EB6E095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FF8545-0F11-8DCE-19D7-1AA78141B695}"/>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104300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DF98-9C2C-83EF-0D61-F8F5154FB4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9FCC26-D393-ED9A-828A-DC7DA668BF7C}"/>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4" name="Footer Placeholder 3">
            <a:extLst>
              <a:ext uri="{FF2B5EF4-FFF2-40B4-BE49-F238E27FC236}">
                <a16:creationId xmlns:a16="http://schemas.microsoft.com/office/drawing/2014/main" id="{97C7298D-F1B9-BB9D-F4C1-147B44D128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DCFF4F-58A2-AB92-3133-C7275F158DCC}"/>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22710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0585E-0141-48F3-D478-7F6608FCFD02}"/>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3" name="Footer Placeholder 2">
            <a:extLst>
              <a:ext uri="{FF2B5EF4-FFF2-40B4-BE49-F238E27FC236}">
                <a16:creationId xmlns:a16="http://schemas.microsoft.com/office/drawing/2014/main" id="{232D6B56-7853-F580-5C71-FE4B50CB7E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27CF0E-2EC5-1B53-5C1B-E50B44494A5A}"/>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213319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D240-38DF-A9E0-8E5D-894CF74DA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F418E8-0F6F-C1F7-DC88-D392302A7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255913-81B3-176E-0F69-DD4CEBC21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512F4-B171-74A5-0362-4063D3D2D354}"/>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6" name="Footer Placeholder 5">
            <a:extLst>
              <a:ext uri="{FF2B5EF4-FFF2-40B4-BE49-F238E27FC236}">
                <a16:creationId xmlns:a16="http://schemas.microsoft.com/office/drawing/2014/main" id="{5F0D21FA-B2F8-2A5B-7845-8823E8AA58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5269E-204B-468B-2B57-8853C438C291}"/>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100343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6AF6-5FA7-264F-7FED-F381A6B44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1C8E88-C90A-B106-44DF-F69463468A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A2B536-AC81-C45D-10FC-993F6F171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3B64B-82D0-1360-0C3C-EE81768FA5A2}"/>
              </a:ext>
            </a:extLst>
          </p:cNvPr>
          <p:cNvSpPr>
            <a:spLocks noGrp="1"/>
          </p:cNvSpPr>
          <p:nvPr>
            <p:ph type="dt" sz="half" idx="10"/>
          </p:nvPr>
        </p:nvSpPr>
        <p:spPr/>
        <p:txBody>
          <a:bodyPr/>
          <a:lstStyle/>
          <a:p>
            <a:fld id="{3EEB2DD2-6E7B-034C-9B41-1144E2E4B550}" type="datetimeFigureOut">
              <a:rPr lang="en-US" smtClean="0"/>
              <a:t>3/11/25</a:t>
            </a:fld>
            <a:endParaRPr lang="en-US"/>
          </a:p>
        </p:txBody>
      </p:sp>
      <p:sp>
        <p:nvSpPr>
          <p:cNvPr id="6" name="Footer Placeholder 5">
            <a:extLst>
              <a:ext uri="{FF2B5EF4-FFF2-40B4-BE49-F238E27FC236}">
                <a16:creationId xmlns:a16="http://schemas.microsoft.com/office/drawing/2014/main" id="{83658997-723D-07AB-4A51-7FD3869AC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DCF04-F501-8C66-F04F-EB42B3A6DA03}"/>
              </a:ext>
            </a:extLst>
          </p:cNvPr>
          <p:cNvSpPr>
            <a:spLocks noGrp="1"/>
          </p:cNvSpPr>
          <p:nvPr>
            <p:ph type="sldNum" sz="quarter" idx="12"/>
          </p:nvPr>
        </p:nvSpPr>
        <p:spPr/>
        <p:txBody>
          <a:bodyPr/>
          <a:lstStyle/>
          <a:p>
            <a:fld id="{DFB52093-E4CF-7D4D-918D-490306BF4446}" type="slidenum">
              <a:rPr lang="en-US" smtClean="0"/>
              <a:t>‹#›</a:t>
            </a:fld>
            <a:endParaRPr lang="en-US"/>
          </a:p>
        </p:txBody>
      </p:sp>
    </p:spTree>
    <p:extLst>
      <p:ext uri="{BB962C8B-B14F-4D97-AF65-F5344CB8AC3E}">
        <p14:creationId xmlns:p14="http://schemas.microsoft.com/office/powerpoint/2010/main" val="276713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FC8DE-9B77-58E5-04CB-C77098731C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B24CEA-ECF5-C179-730D-FF9A006D16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E4A12-C8CD-CC14-47E0-95CE276A1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EB2DD2-6E7B-034C-9B41-1144E2E4B550}" type="datetimeFigureOut">
              <a:rPr lang="en-US" smtClean="0"/>
              <a:t>3/11/25</a:t>
            </a:fld>
            <a:endParaRPr lang="en-US"/>
          </a:p>
        </p:txBody>
      </p:sp>
      <p:sp>
        <p:nvSpPr>
          <p:cNvPr id="5" name="Footer Placeholder 4">
            <a:extLst>
              <a:ext uri="{FF2B5EF4-FFF2-40B4-BE49-F238E27FC236}">
                <a16:creationId xmlns:a16="http://schemas.microsoft.com/office/drawing/2014/main" id="{AF1DAD34-8744-23FB-9FD1-EF1571B483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C2C3E5D-8DDE-B98C-2A16-671534E91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B52093-E4CF-7D4D-918D-490306BF4446}" type="slidenum">
              <a:rPr lang="en-US" smtClean="0"/>
              <a:t>‹#›</a:t>
            </a:fld>
            <a:endParaRPr lang="en-US"/>
          </a:p>
        </p:txBody>
      </p:sp>
    </p:spTree>
    <p:extLst>
      <p:ext uri="{BB962C8B-B14F-4D97-AF65-F5344CB8AC3E}">
        <p14:creationId xmlns:p14="http://schemas.microsoft.com/office/powerpoint/2010/main" val="78175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69D42E-EF5B-1347-46EB-2072EEB9F63F}"/>
              </a:ext>
            </a:extLst>
          </p:cNvPr>
          <p:cNvSpPr/>
          <p:nvPr/>
        </p:nvSpPr>
        <p:spPr>
          <a:xfrm>
            <a:off x="6520149" y="1415400"/>
            <a:ext cx="365394" cy="3305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6A2C2E9-7497-7C88-6ED6-C60917B90BE1}"/>
              </a:ext>
            </a:extLst>
          </p:cNvPr>
          <p:cNvSpPr txBox="1"/>
          <p:nvPr/>
        </p:nvSpPr>
        <p:spPr>
          <a:xfrm>
            <a:off x="469660" y="1399142"/>
            <a:ext cx="5560048" cy="369332"/>
          </a:xfrm>
          <a:prstGeom prst="rect">
            <a:avLst/>
          </a:prstGeom>
          <a:noFill/>
        </p:spPr>
        <p:txBody>
          <a:bodyPr wrap="none" rtlCol="0">
            <a:spAutoFit/>
          </a:bodyPr>
          <a:lstStyle/>
          <a:p>
            <a:r>
              <a:rPr lang="en-US" dirty="0"/>
              <a:t>Start by creating a list that consists of only the proband</a:t>
            </a:r>
          </a:p>
        </p:txBody>
      </p:sp>
      <p:sp>
        <p:nvSpPr>
          <p:cNvPr id="7" name="TextBox 6">
            <a:extLst>
              <a:ext uri="{FF2B5EF4-FFF2-40B4-BE49-F238E27FC236}">
                <a16:creationId xmlns:a16="http://schemas.microsoft.com/office/drawing/2014/main" id="{D39CED1C-7586-49C1-03CA-F8844966B99C}"/>
              </a:ext>
            </a:extLst>
          </p:cNvPr>
          <p:cNvSpPr txBox="1"/>
          <p:nvPr/>
        </p:nvSpPr>
        <p:spPr>
          <a:xfrm>
            <a:off x="493397" y="3283808"/>
            <a:ext cx="5010346" cy="369332"/>
          </a:xfrm>
          <a:prstGeom prst="rect">
            <a:avLst/>
          </a:prstGeom>
          <a:noFill/>
        </p:spPr>
        <p:txBody>
          <a:bodyPr wrap="none" rtlCol="0">
            <a:spAutoFit/>
          </a:bodyPr>
          <a:lstStyle/>
          <a:p>
            <a:r>
              <a:rPr lang="en-US" dirty="0"/>
              <a:t>For that list find all the parents, (put mom on left)</a:t>
            </a:r>
          </a:p>
        </p:txBody>
      </p:sp>
      <p:sp>
        <p:nvSpPr>
          <p:cNvPr id="10" name="Oval 9">
            <a:extLst>
              <a:ext uri="{FF2B5EF4-FFF2-40B4-BE49-F238E27FC236}">
                <a16:creationId xmlns:a16="http://schemas.microsoft.com/office/drawing/2014/main" id="{498F7C00-7F6A-8F1B-BD70-06B2E67038F8}"/>
              </a:ext>
            </a:extLst>
          </p:cNvPr>
          <p:cNvSpPr/>
          <p:nvPr/>
        </p:nvSpPr>
        <p:spPr>
          <a:xfrm>
            <a:off x="6335159" y="2682024"/>
            <a:ext cx="365394" cy="33050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E328E-67F2-7C2A-4D6D-DCB2CB497403}"/>
              </a:ext>
            </a:extLst>
          </p:cNvPr>
          <p:cNvSpPr/>
          <p:nvPr/>
        </p:nvSpPr>
        <p:spPr>
          <a:xfrm>
            <a:off x="6694583" y="3693405"/>
            <a:ext cx="365394" cy="3305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2AF1CD-7080-381B-4BFE-0B70EBF648B8}"/>
              </a:ext>
            </a:extLst>
          </p:cNvPr>
          <p:cNvSpPr/>
          <p:nvPr/>
        </p:nvSpPr>
        <p:spPr>
          <a:xfrm>
            <a:off x="6968628" y="2682023"/>
            <a:ext cx="365394" cy="3305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20602F0-C7A1-C23F-A954-E5C76231452C}"/>
              </a:ext>
            </a:extLst>
          </p:cNvPr>
          <p:cNvCxnSpPr/>
          <p:nvPr/>
        </p:nvCxnSpPr>
        <p:spPr>
          <a:xfrm flipH="1" flipV="1">
            <a:off x="6527954" y="3100588"/>
            <a:ext cx="190959" cy="3284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0F0A370-0DC2-4BB2-A6C9-47B273638CB1}"/>
              </a:ext>
            </a:extLst>
          </p:cNvPr>
          <p:cNvCxnSpPr>
            <a:cxnSpLocks/>
          </p:cNvCxnSpPr>
          <p:nvPr/>
        </p:nvCxnSpPr>
        <p:spPr>
          <a:xfrm flipV="1">
            <a:off x="6968628" y="3089691"/>
            <a:ext cx="182697" cy="339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5F75993-4389-0E49-A479-908C532B91F6}"/>
              </a:ext>
            </a:extLst>
          </p:cNvPr>
          <p:cNvSpPr txBox="1"/>
          <p:nvPr/>
        </p:nvSpPr>
        <p:spPr>
          <a:xfrm>
            <a:off x="6073709" y="3164895"/>
            <a:ext cx="522900" cy="276999"/>
          </a:xfrm>
          <a:prstGeom prst="rect">
            <a:avLst/>
          </a:prstGeom>
          <a:noFill/>
        </p:spPr>
        <p:txBody>
          <a:bodyPr wrap="none" rtlCol="0">
            <a:spAutoFit/>
          </a:bodyPr>
          <a:lstStyle/>
          <a:p>
            <a:r>
              <a:rPr lang="en-US" sz="1200" dirty="0"/>
              <a:t>Mom</a:t>
            </a:r>
          </a:p>
        </p:txBody>
      </p:sp>
      <p:sp>
        <p:nvSpPr>
          <p:cNvPr id="21" name="TextBox 20">
            <a:extLst>
              <a:ext uri="{FF2B5EF4-FFF2-40B4-BE49-F238E27FC236}">
                <a16:creationId xmlns:a16="http://schemas.microsoft.com/office/drawing/2014/main" id="{0DE81582-CE87-6FE9-B712-2C0DE6E1BEF5}"/>
              </a:ext>
            </a:extLst>
          </p:cNvPr>
          <p:cNvSpPr txBox="1"/>
          <p:nvPr/>
        </p:nvSpPr>
        <p:spPr>
          <a:xfrm>
            <a:off x="7143062" y="3156258"/>
            <a:ext cx="458652" cy="276999"/>
          </a:xfrm>
          <a:prstGeom prst="rect">
            <a:avLst/>
          </a:prstGeom>
          <a:noFill/>
        </p:spPr>
        <p:txBody>
          <a:bodyPr wrap="none" rtlCol="0">
            <a:spAutoFit/>
          </a:bodyPr>
          <a:lstStyle/>
          <a:p>
            <a:r>
              <a:rPr lang="en-US" sz="1200" dirty="0"/>
              <a:t>Dad</a:t>
            </a:r>
          </a:p>
        </p:txBody>
      </p:sp>
      <p:sp>
        <p:nvSpPr>
          <p:cNvPr id="22" name="TextBox 21">
            <a:extLst>
              <a:ext uri="{FF2B5EF4-FFF2-40B4-BE49-F238E27FC236}">
                <a16:creationId xmlns:a16="http://schemas.microsoft.com/office/drawing/2014/main" id="{2C339C1C-CBB9-4EE9-89E2-22262292F7CD}"/>
              </a:ext>
            </a:extLst>
          </p:cNvPr>
          <p:cNvSpPr txBox="1"/>
          <p:nvPr/>
        </p:nvSpPr>
        <p:spPr>
          <a:xfrm>
            <a:off x="469660" y="5089526"/>
            <a:ext cx="4924553" cy="369332"/>
          </a:xfrm>
          <a:prstGeom prst="rect">
            <a:avLst/>
          </a:prstGeom>
          <a:noFill/>
        </p:spPr>
        <p:txBody>
          <a:bodyPr wrap="none" rtlCol="0">
            <a:spAutoFit/>
          </a:bodyPr>
          <a:lstStyle/>
          <a:p>
            <a:r>
              <a:rPr lang="en-US" dirty="0"/>
              <a:t>Starting with the parents list, repeat the process</a:t>
            </a:r>
          </a:p>
        </p:txBody>
      </p:sp>
      <p:sp>
        <p:nvSpPr>
          <p:cNvPr id="24" name="Oval 23">
            <a:extLst>
              <a:ext uri="{FF2B5EF4-FFF2-40B4-BE49-F238E27FC236}">
                <a16:creationId xmlns:a16="http://schemas.microsoft.com/office/drawing/2014/main" id="{9104DB98-35C3-927F-492C-A3FBA88BF540}"/>
              </a:ext>
            </a:extLst>
          </p:cNvPr>
          <p:cNvSpPr/>
          <p:nvPr/>
        </p:nvSpPr>
        <p:spPr>
          <a:xfrm>
            <a:off x="6946039" y="5605800"/>
            <a:ext cx="365394" cy="33050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A88BDE0-412B-8579-3E5F-CA9290640674}"/>
              </a:ext>
            </a:extLst>
          </p:cNvPr>
          <p:cNvSpPr/>
          <p:nvPr/>
        </p:nvSpPr>
        <p:spPr>
          <a:xfrm>
            <a:off x="8617280" y="5605799"/>
            <a:ext cx="365394" cy="3305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829BA1C-BD77-8571-D97B-DF06A2407A1E}"/>
              </a:ext>
            </a:extLst>
          </p:cNvPr>
          <p:cNvSpPr/>
          <p:nvPr/>
        </p:nvSpPr>
        <p:spPr>
          <a:xfrm>
            <a:off x="6591286" y="4736070"/>
            <a:ext cx="365394" cy="33050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CAFB996-F4A7-1AAA-67B0-47227F8B632D}"/>
              </a:ext>
            </a:extLst>
          </p:cNvPr>
          <p:cNvSpPr/>
          <p:nvPr/>
        </p:nvSpPr>
        <p:spPr>
          <a:xfrm>
            <a:off x="7224755" y="4736069"/>
            <a:ext cx="365394" cy="3305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34A451B8-AE73-9ECE-92F5-044D628F05E3}"/>
              </a:ext>
            </a:extLst>
          </p:cNvPr>
          <p:cNvCxnSpPr/>
          <p:nvPr/>
        </p:nvCxnSpPr>
        <p:spPr>
          <a:xfrm flipH="1" flipV="1">
            <a:off x="6784081" y="5154634"/>
            <a:ext cx="190959" cy="3284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87349D9-FC28-51BE-8DB3-C7AF355F6562}"/>
              </a:ext>
            </a:extLst>
          </p:cNvPr>
          <p:cNvCxnSpPr>
            <a:cxnSpLocks/>
          </p:cNvCxnSpPr>
          <p:nvPr/>
        </p:nvCxnSpPr>
        <p:spPr>
          <a:xfrm flipV="1">
            <a:off x="7224755" y="5143737"/>
            <a:ext cx="182697" cy="339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4B1FACBC-4681-9EF4-BB99-0C4A326511AF}"/>
              </a:ext>
            </a:extLst>
          </p:cNvPr>
          <p:cNvSpPr txBox="1"/>
          <p:nvPr/>
        </p:nvSpPr>
        <p:spPr>
          <a:xfrm>
            <a:off x="6329836" y="5218941"/>
            <a:ext cx="522900" cy="276999"/>
          </a:xfrm>
          <a:prstGeom prst="rect">
            <a:avLst/>
          </a:prstGeom>
          <a:noFill/>
        </p:spPr>
        <p:txBody>
          <a:bodyPr wrap="none" rtlCol="0">
            <a:spAutoFit/>
          </a:bodyPr>
          <a:lstStyle/>
          <a:p>
            <a:r>
              <a:rPr lang="en-US" sz="1200" dirty="0"/>
              <a:t>Mom</a:t>
            </a:r>
          </a:p>
        </p:txBody>
      </p:sp>
      <p:sp>
        <p:nvSpPr>
          <p:cNvPr id="40" name="TextBox 39">
            <a:extLst>
              <a:ext uri="{FF2B5EF4-FFF2-40B4-BE49-F238E27FC236}">
                <a16:creationId xmlns:a16="http://schemas.microsoft.com/office/drawing/2014/main" id="{24CE932C-003F-0B4C-39C1-5CCC55D5EBC9}"/>
              </a:ext>
            </a:extLst>
          </p:cNvPr>
          <p:cNvSpPr txBox="1"/>
          <p:nvPr/>
        </p:nvSpPr>
        <p:spPr>
          <a:xfrm>
            <a:off x="7399189" y="5210304"/>
            <a:ext cx="458652" cy="276999"/>
          </a:xfrm>
          <a:prstGeom prst="rect">
            <a:avLst/>
          </a:prstGeom>
          <a:noFill/>
        </p:spPr>
        <p:txBody>
          <a:bodyPr wrap="none" rtlCol="0">
            <a:spAutoFit/>
          </a:bodyPr>
          <a:lstStyle/>
          <a:p>
            <a:r>
              <a:rPr lang="en-US" sz="1200" dirty="0"/>
              <a:t>Dad</a:t>
            </a:r>
          </a:p>
        </p:txBody>
      </p:sp>
      <p:sp>
        <p:nvSpPr>
          <p:cNvPr id="41" name="Oval 40">
            <a:extLst>
              <a:ext uri="{FF2B5EF4-FFF2-40B4-BE49-F238E27FC236}">
                <a16:creationId xmlns:a16="http://schemas.microsoft.com/office/drawing/2014/main" id="{02B5CD17-84AE-D0C6-E39C-3DEBCC27E533}"/>
              </a:ext>
            </a:extLst>
          </p:cNvPr>
          <p:cNvSpPr/>
          <p:nvPr/>
        </p:nvSpPr>
        <p:spPr>
          <a:xfrm>
            <a:off x="8251886" y="4736070"/>
            <a:ext cx="365394" cy="33050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FD2B04E-5A1E-41DF-F390-80C36FD3F054}"/>
              </a:ext>
            </a:extLst>
          </p:cNvPr>
          <p:cNvSpPr/>
          <p:nvPr/>
        </p:nvSpPr>
        <p:spPr>
          <a:xfrm>
            <a:off x="8885355" y="4736069"/>
            <a:ext cx="365394" cy="3305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55D23E4A-BF46-E912-FEA5-B8B23818F054}"/>
              </a:ext>
            </a:extLst>
          </p:cNvPr>
          <p:cNvCxnSpPr/>
          <p:nvPr/>
        </p:nvCxnSpPr>
        <p:spPr>
          <a:xfrm flipH="1" flipV="1">
            <a:off x="8444681" y="5155459"/>
            <a:ext cx="190959" cy="3284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D7992A8-61A7-6A1B-3577-BCA22F0FB2E6}"/>
              </a:ext>
            </a:extLst>
          </p:cNvPr>
          <p:cNvCxnSpPr>
            <a:cxnSpLocks/>
          </p:cNvCxnSpPr>
          <p:nvPr/>
        </p:nvCxnSpPr>
        <p:spPr>
          <a:xfrm flipV="1">
            <a:off x="8885355" y="5144562"/>
            <a:ext cx="182697" cy="339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D379FB52-B6BB-7DCB-AA55-11A3768F8CFA}"/>
              </a:ext>
            </a:extLst>
          </p:cNvPr>
          <p:cNvSpPr txBox="1"/>
          <p:nvPr/>
        </p:nvSpPr>
        <p:spPr>
          <a:xfrm>
            <a:off x="7990436" y="5219766"/>
            <a:ext cx="522900" cy="276999"/>
          </a:xfrm>
          <a:prstGeom prst="rect">
            <a:avLst/>
          </a:prstGeom>
          <a:noFill/>
        </p:spPr>
        <p:txBody>
          <a:bodyPr wrap="none" rtlCol="0">
            <a:spAutoFit/>
          </a:bodyPr>
          <a:lstStyle/>
          <a:p>
            <a:r>
              <a:rPr lang="en-US" sz="1200" dirty="0"/>
              <a:t>Mom</a:t>
            </a:r>
          </a:p>
        </p:txBody>
      </p:sp>
      <p:sp>
        <p:nvSpPr>
          <p:cNvPr id="47" name="TextBox 46">
            <a:extLst>
              <a:ext uri="{FF2B5EF4-FFF2-40B4-BE49-F238E27FC236}">
                <a16:creationId xmlns:a16="http://schemas.microsoft.com/office/drawing/2014/main" id="{C28F5CFF-8DDE-D0A1-C415-6EBA057032DC}"/>
              </a:ext>
            </a:extLst>
          </p:cNvPr>
          <p:cNvSpPr txBox="1"/>
          <p:nvPr/>
        </p:nvSpPr>
        <p:spPr>
          <a:xfrm>
            <a:off x="9059789" y="5211129"/>
            <a:ext cx="458652" cy="276999"/>
          </a:xfrm>
          <a:prstGeom prst="rect">
            <a:avLst/>
          </a:prstGeom>
          <a:noFill/>
        </p:spPr>
        <p:txBody>
          <a:bodyPr wrap="none" rtlCol="0">
            <a:spAutoFit/>
          </a:bodyPr>
          <a:lstStyle/>
          <a:p>
            <a:r>
              <a:rPr lang="en-US" sz="1200" dirty="0"/>
              <a:t>Dad</a:t>
            </a:r>
          </a:p>
        </p:txBody>
      </p:sp>
      <p:sp>
        <p:nvSpPr>
          <p:cNvPr id="48" name="Left Bracket 47">
            <a:extLst>
              <a:ext uri="{FF2B5EF4-FFF2-40B4-BE49-F238E27FC236}">
                <a16:creationId xmlns:a16="http://schemas.microsoft.com/office/drawing/2014/main" id="{66BEA97E-C2DA-9544-8BE5-9844D1426511}"/>
              </a:ext>
            </a:extLst>
          </p:cNvPr>
          <p:cNvSpPr/>
          <p:nvPr/>
        </p:nvSpPr>
        <p:spPr>
          <a:xfrm>
            <a:off x="6285543" y="1286802"/>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Left Bracket 48">
            <a:extLst>
              <a:ext uri="{FF2B5EF4-FFF2-40B4-BE49-F238E27FC236}">
                <a16:creationId xmlns:a16="http://schemas.microsoft.com/office/drawing/2014/main" id="{381AB557-6373-9AF9-66BE-9E6216860C66}"/>
              </a:ext>
            </a:extLst>
          </p:cNvPr>
          <p:cNvSpPr/>
          <p:nvPr/>
        </p:nvSpPr>
        <p:spPr>
          <a:xfrm>
            <a:off x="6121716" y="2508232"/>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Left Bracket 49">
            <a:extLst>
              <a:ext uri="{FF2B5EF4-FFF2-40B4-BE49-F238E27FC236}">
                <a16:creationId xmlns:a16="http://schemas.microsoft.com/office/drawing/2014/main" id="{C63AFDBC-2D3B-000B-7EA5-423FFEE399F0}"/>
              </a:ext>
            </a:extLst>
          </p:cNvPr>
          <p:cNvSpPr/>
          <p:nvPr/>
        </p:nvSpPr>
        <p:spPr>
          <a:xfrm>
            <a:off x="6473563" y="3582532"/>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1" name="Left Bracket 50">
            <a:extLst>
              <a:ext uri="{FF2B5EF4-FFF2-40B4-BE49-F238E27FC236}">
                <a16:creationId xmlns:a16="http://schemas.microsoft.com/office/drawing/2014/main" id="{6897C773-8D67-6C39-12B3-64A74AFFC6CE}"/>
              </a:ext>
            </a:extLst>
          </p:cNvPr>
          <p:cNvSpPr/>
          <p:nvPr/>
        </p:nvSpPr>
        <p:spPr>
          <a:xfrm>
            <a:off x="6441511" y="4550403"/>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2" name="Left Bracket 51">
            <a:extLst>
              <a:ext uri="{FF2B5EF4-FFF2-40B4-BE49-F238E27FC236}">
                <a16:creationId xmlns:a16="http://schemas.microsoft.com/office/drawing/2014/main" id="{CD7E2CE1-0426-68A2-8424-BB8331403BBB}"/>
              </a:ext>
            </a:extLst>
          </p:cNvPr>
          <p:cNvSpPr/>
          <p:nvPr/>
        </p:nvSpPr>
        <p:spPr>
          <a:xfrm>
            <a:off x="6674620" y="5504781"/>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3" name="Left Bracket 52">
            <a:extLst>
              <a:ext uri="{FF2B5EF4-FFF2-40B4-BE49-F238E27FC236}">
                <a16:creationId xmlns:a16="http://schemas.microsoft.com/office/drawing/2014/main" id="{9AC674A6-02BB-96FA-0CDD-9EBC1B9D9FD2}"/>
              </a:ext>
            </a:extLst>
          </p:cNvPr>
          <p:cNvSpPr/>
          <p:nvPr/>
        </p:nvSpPr>
        <p:spPr>
          <a:xfrm flipH="1">
            <a:off x="9217234" y="5483046"/>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Left Bracket 53">
            <a:extLst>
              <a:ext uri="{FF2B5EF4-FFF2-40B4-BE49-F238E27FC236}">
                <a16:creationId xmlns:a16="http://schemas.microsoft.com/office/drawing/2014/main" id="{0E71A057-F3D4-FCAB-B61E-DABB4B2594B4}"/>
              </a:ext>
            </a:extLst>
          </p:cNvPr>
          <p:cNvSpPr/>
          <p:nvPr/>
        </p:nvSpPr>
        <p:spPr>
          <a:xfrm flipH="1">
            <a:off x="9343066" y="4550403"/>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Left Bracket 54">
            <a:extLst>
              <a:ext uri="{FF2B5EF4-FFF2-40B4-BE49-F238E27FC236}">
                <a16:creationId xmlns:a16="http://schemas.microsoft.com/office/drawing/2014/main" id="{9F677B25-09AD-87E5-093A-0C3D2F371BBC}"/>
              </a:ext>
            </a:extLst>
          </p:cNvPr>
          <p:cNvSpPr/>
          <p:nvPr/>
        </p:nvSpPr>
        <p:spPr>
          <a:xfrm flipH="1">
            <a:off x="7180462" y="3582532"/>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Left Bracket 55">
            <a:extLst>
              <a:ext uri="{FF2B5EF4-FFF2-40B4-BE49-F238E27FC236}">
                <a16:creationId xmlns:a16="http://schemas.microsoft.com/office/drawing/2014/main" id="{5603E656-36D1-627B-01C1-84F933196A2C}"/>
              </a:ext>
            </a:extLst>
          </p:cNvPr>
          <p:cNvSpPr/>
          <p:nvPr/>
        </p:nvSpPr>
        <p:spPr>
          <a:xfrm flipH="1">
            <a:off x="7495152" y="2508232"/>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Left Bracket 56">
            <a:extLst>
              <a:ext uri="{FF2B5EF4-FFF2-40B4-BE49-F238E27FC236}">
                <a16:creationId xmlns:a16="http://schemas.microsoft.com/office/drawing/2014/main" id="{5B399FDC-C949-FA5D-012D-09BFA14D268C}"/>
              </a:ext>
            </a:extLst>
          </p:cNvPr>
          <p:cNvSpPr/>
          <p:nvPr/>
        </p:nvSpPr>
        <p:spPr>
          <a:xfrm flipH="1">
            <a:off x="6987271" y="1284475"/>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B3B7BA32-FD4C-70A5-A409-05E4A1EFFE20}"/>
              </a:ext>
            </a:extLst>
          </p:cNvPr>
          <p:cNvSpPr txBox="1"/>
          <p:nvPr/>
        </p:nvSpPr>
        <p:spPr>
          <a:xfrm>
            <a:off x="9887413" y="5586386"/>
            <a:ext cx="942309" cy="369332"/>
          </a:xfrm>
          <a:prstGeom prst="rect">
            <a:avLst/>
          </a:prstGeom>
          <a:noFill/>
        </p:spPr>
        <p:txBody>
          <a:bodyPr wrap="none" rtlCol="0">
            <a:spAutoFit/>
          </a:bodyPr>
          <a:lstStyle/>
          <a:p>
            <a:r>
              <a:rPr lang="en-US" dirty="0"/>
              <a:t>Parents</a:t>
            </a:r>
          </a:p>
        </p:txBody>
      </p:sp>
      <p:sp>
        <p:nvSpPr>
          <p:cNvPr id="59" name="TextBox 58">
            <a:extLst>
              <a:ext uri="{FF2B5EF4-FFF2-40B4-BE49-F238E27FC236}">
                <a16:creationId xmlns:a16="http://schemas.microsoft.com/office/drawing/2014/main" id="{6B464FE4-9B06-B424-5554-DFBBF654288A}"/>
              </a:ext>
            </a:extLst>
          </p:cNvPr>
          <p:cNvSpPr txBox="1"/>
          <p:nvPr/>
        </p:nvSpPr>
        <p:spPr>
          <a:xfrm>
            <a:off x="10007794" y="4793919"/>
            <a:ext cx="1555811" cy="369332"/>
          </a:xfrm>
          <a:prstGeom prst="rect">
            <a:avLst/>
          </a:prstGeom>
          <a:noFill/>
        </p:spPr>
        <p:txBody>
          <a:bodyPr wrap="none" rtlCol="0">
            <a:spAutoFit/>
          </a:bodyPr>
          <a:lstStyle/>
          <a:p>
            <a:r>
              <a:rPr lang="en-US" dirty="0"/>
              <a:t>Grandparents</a:t>
            </a:r>
          </a:p>
        </p:txBody>
      </p:sp>
    </p:spTree>
    <p:extLst>
      <p:ext uri="{BB962C8B-B14F-4D97-AF65-F5344CB8AC3E}">
        <p14:creationId xmlns:p14="http://schemas.microsoft.com/office/powerpoint/2010/main" val="286299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F61F4-ED64-E4D5-5CB3-1954DF9580E6}"/>
              </a:ext>
            </a:extLst>
          </p:cNvPr>
          <p:cNvSpPr txBox="1"/>
          <p:nvPr/>
        </p:nvSpPr>
        <p:spPr>
          <a:xfrm>
            <a:off x="423165" y="1137458"/>
            <a:ext cx="5669437" cy="369332"/>
          </a:xfrm>
          <a:prstGeom prst="rect">
            <a:avLst/>
          </a:prstGeom>
          <a:noFill/>
        </p:spPr>
        <p:txBody>
          <a:bodyPr wrap="none" rtlCol="0">
            <a:spAutoFit/>
          </a:bodyPr>
          <a:lstStyle/>
          <a:p>
            <a:r>
              <a:rPr lang="en-US" dirty="0"/>
              <a:t>Keep going up until there are no more people in data set</a:t>
            </a:r>
          </a:p>
        </p:txBody>
      </p:sp>
      <p:sp>
        <p:nvSpPr>
          <p:cNvPr id="3" name="Oval 2">
            <a:extLst>
              <a:ext uri="{FF2B5EF4-FFF2-40B4-BE49-F238E27FC236}">
                <a16:creationId xmlns:a16="http://schemas.microsoft.com/office/drawing/2014/main" id="{B022547E-F400-C757-EB74-A44228100A40}"/>
              </a:ext>
            </a:extLst>
          </p:cNvPr>
          <p:cNvSpPr/>
          <p:nvPr/>
        </p:nvSpPr>
        <p:spPr>
          <a:xfrm>
            <a:off x="7302500" y="2723115"/>
            <a:ext cx="365394" cy="33050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0FD9F7-5B53-0128-C7CE-48B6C5C6135D}"/>
              </a:ext>
            </a:extLst>
          </p:cNvPr>
          <p:cNvSpPr/>
          <p:nvPr/>
        </p:nvSpPr>
        <p:spPr>
          <a:xfrm>
            <a:off x="8973741" y="2723114"/>
            <a:ext cx="365394" cy="3305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A9E7D64-C382-E664-E718-ADE0982B15A8}"/>
              </a:ext>
            </a:extLst>
          </p:cNvPr>
          <p:cNvSpPr/>
          <p:nvPr/>
        </p:nvSpPr>
        <p:spPr>
          <a:xfrm>
            <a:off x="6947747" y="1853385"/>
            <a:ext cx="365394" cy="33050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B99CEDD-B99D-0DF7-8151-BAE782EE11AC}"/>
              </a:ext>
            </a:extLst>
          </p:cNvPr>
          <p:cNvSpPr/>
          <p:nvPr/>
        </p:nvSpPr>
        <p:spPr>
          <a:xfrm>
            <a:off x="7581216" y="1853384"/>
            <a:ext cx="365394" cy="3305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A317474-C8C5-DB11-4DAF-0E7FD573E97E}"/>
              </a:ext>
            </a:extLst>
          </p:cNvPr>
          <p:cNvCxnSpPr>
            <a:cxnSpLocks/>
          </p:cNvCxnSpPr>
          <p:nvPr/>
        </p:nvCxnSpPr>
        <p:spPr>
          <a:xfrm flipH="1" flipV="1">
            <a:off x="7140542" y="2271949"/>
            <a:ext cx="190959" cy="3284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09A477F-2C22-7542-5499-1E59636F2457}"/>
              </a:ext>
            </a:extLst>
          </p:cNvPr>
          <p:cNvCxnSpPr>
            <a:cxnSpLocks/>
          </p:cNvCxnSpPr>
          <p:nvPr/>
        </p:nvCxnSpPr>
        <p:spPr>
          <a:xfrm flipV="1">
            <a:off x="7581216" y="2261052"/>
            <a:ext cx="182697" cy="339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C8D1DC1-4E8C-9061-62F6-113BCE941DFD}"/>
              </a:ext>
            </a:extLst>
          </p:cNvPr>
          <p:cNvSpPr txBox="1"/>
          <p:nvPr/>
        </p:nvSpPr>
        <p:spPr>
          <a:xfrm>
            <a:off x="6686297" y="2336256"/>
            <a:ext cx="522900" cy="276999"/>
          </a:xfrm>
          <a:prstGeom prst="rect">
            <a:avLst/>
          </a:prstGeom>
          <a:noFill/>
        </p:spPr>
        <p:txBody>
          <a:bodyPr wrap="square" rtlCol="0">
            <a:spAutoFit/>
          </a:bodyPr>
          <a:lstStyle/>
          <a:p>
            <a:r>
              <a:rPr lang="en-US" sz="1200" dirty="0"/>
              <a:t>Mom</a:t>
            </a:r>
          </a:p>
        </p:txBody>
      </p:sp>
      <p:sp>
        <p:nvSpPr>
          <p:cNvPr id="10" name="TextBox 9">
            <a:extLst>
              <a:ext uri="{FF2B5EF4-FFF2-40B4-BE49-F238E27FC236}">
                <a16:creationId xmlns:a16="http://schemas.microsoft.com/office/drawing/2014/main" id="{AEDEA017-C141-5214-5AB5-76E30CDA71E8}"/>
              </a:ext>
            </a:extLst>
          </p:cNvPr>
          <p:cNvSpPr txBox="1"/>
          <p:nvPr/>
        </p:nvSpPr>
        <p:spPr>
          <a:xfrm>
            <a:off x="7755650" y="2327619"/>
            <a:ext cx="458652" cy="276999"/>
          </a:xfrm>
          <a:prstGeom prst="rect">
            <a:avLst/>
          </a:prstGeom>
          <a:noFill/>
        </p:spPr>
        <p:txBody>
          <a:bodyPr wrap="square" rtlCol="0">
            <a:spAutoFit/>
          </a:bodyPr>
          <a:lstStyle/>
          <a:p>
            <a:r>
              <a:rPr lang="en-US" sz="1200" dirty="0"/>
              <a:t>Dad</a:t>
            </a:r>
          </a:p>
        </p:txBody>
      </p:sp>
      <p:sp>
        <p:nvSpPr>
          <p:cNvPr id="11" name="Oval 10">
            <a:extLst>
              <a:ext uri="{FF2B5EF4-FFF2-40B4-BE49-F238E27FC236}">
                <a16:creationId xmlns:a16="http://schemas.microsoft.com/office/drawing/2014/main" id="{317FB55E-89C4-967A-E4DA-80A8DA2096D5}"/>
              </a:ext>
            </a:extLst>
          </p:cNvPr>
          <p:cNvSpPr/>
          <p:nvPr/>
        </p:nvSpPr>
        <p:spPr>
          <a:xfrm>
            <a:off x="8608347" y="1853385"/>
            <a:ext cx="365394" cy="33050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B7FB7B-873C-1221-B85C-769CC310E388}"/>
              </a:ext>
            </a:extLst>
          </p:cNvPr>
          <p:cNvSpPr/>
          <p:nvPr/>
        </p:nvSpPr>
        <p:spPr>
          <a:xfrm>
            <a:off x="9241816" y="1853384"/>
            <a:ext cx="365394" cy="3305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2C7931D-565B-EDDF-D737-50F3D4AADD0B}"/>
              </a:ext>
            </a:extLst>
          </p:cNvPr>
          <p:cNvCxnSpPr>
            <a:cxnSpLocks/>
          </p:cNvCxnSpPr>
          <p:nvPr/>
        </p:nvCxnSpPr>
        <p:spPr>
          <a:xfrm flipH="1" flipV="1">
            <a:off x="8801142" y="2272774"/>
            <a:ext cx="190959" cy="3284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473AA28-D160-28C1-04CD-A503B6B0F7A1}"/>
              </a:ext>
            </a:extLst>
          </p:cNvPr>
          <p:cNvCxnSpPr>
            <a:cxnSpLocks/>
          </p:cNvCxnSpPr>
          <p:nvPr/>
        </p:nvCxnSpPr>
        <p:spPr>
          <a:xfrm flipV="1">
            <a:off x="9241816" y="2261877"/>
            <a:ext cx="182697" cy="339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F5DBD319-3B7D-0BE1-E880-4D19FDC27908}"/>
              </a:ext>
            </a:extLst>
          </p:cNvPr>
          <p:cNvSpPr txBox="1"/>
          <p:nvPr/>
        </p:nvSpPr>
        <p:spPr>
          <a:xfrm>
            <a:off x="8346897" y="2337081"/>
            <a:ext cx="522900" cy="276999"/>
          </a:xfrm>
          <a:prstGeom prst="rect">
            <a:avLst/>
          </a:prstGeom>
          <a:noFill/>
        </p:spPr>
        <p:txBody>
          <a:bodyPr wrap="square" rtlCol="0">
            <a:spAutoFit/>
          </a:bodyPr>
          <a:lstStyle/>
          <a:p>
            <a:r>
              <a:rPr lang="en-US" sz="1200" dirty="0"/>
              <a:t>Mom</a:t>
            </a:r>
          </a:p>
        </p:txBody>
      </p:sp>
      <p:sp>
        <p:nvSpPr>
          <p:cNvPr id="16" name="TextBox 15">
            <a:extLst>
              <a:ext uri="{FF2B5EF4-FFF2-40B4-BE49-F238E27FC236}">
                <a16:creationId xmlns:a16="http://schemas.microsoft.com/office/drawing/2014/main" id="{0DF81C1D-2618-9A3E-41A2-A976F2401A0A}"/>
              </a:ext>
            </a:extLst>
          </p:cNvPr>
          <p:cNvSpPr txBox="1"/>
          <p:nvPr/>
        </p:nvSpPr>
        <p:spPr>
          <a:xfrm>
            <a:off x="9416250" y="2328444"/>
            <a:ext cx="458652" cy="276999"/>
          </a:xfrm>
          <a:prstGeom prst="rect">
            <a:avLst/>
          </a:prstGeom>
          <a:noFill/>
        </p:spPr>
        <p:txBody>
          <a:bodyPr wrap="square" rtlCol="0">
            <a:spAutoFit/>
          </a:bodyPr>
          <a:lstStyle/>
          <a:p>
            <a:r>
              <a:rPr lang="en-US" sz="1200" dirty="0"/>
              <a:t>Dad</a:t>
            </a:r>
          </a:p>
        </p:txBody>
      </p:sp>
      <p:sp>
        <p:nvSpPr>
          <p:cNvPr id="17" name="Left Bracket 16">
            <a:extLst>
              <a:ext uri="{FF2B5EF4-FFF2-40B4-BE49-F238E27FC236}">
                <a16:creationId xmlns:a16="http://schemas.microsoft.com/office/drawing/2014/main" id="{26B4B526-9746-4580-3539-9750748A532C}"/>
              </a:ext>
            </a:extLst>
          </p:cNvPr>
          <p:cNvSpPr/>
          <p:nvPr/>
        </p:nvSpPr>
        <p:spPr>
          <a:xfrm>
            <a:off x="6797972" y="1667718"/>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ket 17">
            <a:extLst>
              <a:ext uri="{FF2B5EF4-FFF2-40B4-BE49-F238E27FC236}">
                <a16:creationId xmlns:a16="http://schemas.microsoft.com/office/drawing/2014/main" id="{142F350D-523F-B517-0A71-F8C3195D68D7}"/>
              </a:ext>
            </a:extLst>
          </p:cNvPr>
          <p:cNvSpPr/>
          <p:nvPr/>
        </p:nvSpPr>
        <p:spPr>
          <a:xfrm>
            <a:off x="7031081" y="2622096"/>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75FC10D5-C2F6-B01E-B83B-748D48C34C32}"/>
              </a:ext>
            </a:extLst>
          </p:cNvPr>
          <p:cNvSpPr/>
          <p:nvPr/>
        </p:nvSpPr>
        <p:spPr>
          <a:xfrm flipH="1">
            <a:off x="9573695" y="2600361"/>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ket 19">
            <a:extLst>
              <a:ext uri="{FF2B5EF4-FFF2-40B4-BE49-F238E27FC236}">
                <a16:creationId xmlns:a16="http://schemas.microsoft.com/office/drawing/2014/main" id="{ECDF1B9B-135C-D678-DC60-119EBF9BC963}"/>
              </a:ext>
            </a:extLst>
          </p:cNvPr>
          <p:cNvSpPr/>
          <p:nvPr/>
        </p:nvSpPr>
        <p:spPr>
          <a:xfrm flipH="1">
            <a:off x="9699527" y="1667718"/>
            <a:ext cx="88585" cy="59235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42995051-F1B7-97F0-E86C-CF6800CB397F}"/>
              </a:ext>
            </a:extLst>
          </p:cNvPr>
          <p:cNvSpPr txBox="1"/>
          <p:nvPr/>
        </p:nvSpPr>
        <p:spPr>
          <a:xfrm>
            <a:off x="10364255" y="2684289"/>
            <a:ext cx="942309" cy="369332"/>
          </a:xfrm>
          <a:prstGeom prst="rect">
            <a:avLst/>
          </a:prstGeom>
          <a:noFill/>
        </p:spPr>
        <p:txBody>
          <a:bodyPr wrap="square" rtlCol="0">
            <a:spAutoFit/>
          </a:bodyPr>
          <a:lstStyle/>
          <a:p>
            <a:r>
              <a:rPr lang="en-US" dirty="0"/>
              <a:t>Parents</a:t>
            </a:r>
          </a:p>
        </p:txBody>
      </p:sp>
      <p:sp>
        <p:nvSpPr>
          <p:cNvPr id="22" name="TextBox 21">
            <a:extLst>
              <a:ext uri="{FF2B5EF4-FFF2-40B4-BE49-F238E27FC236}">
                <a16:creationId xmlns:a16="http://schemas.microsoft.com/office/drawing/2014/main" id="{59FB4A1C-F459-BEC9-BFB8-1E46A94822F4}"/>
              </a:ext>
            </a:extLst>
          </p:cNvPr>
          <p:cNvSpPr txBox="1"/>
          <p:nvPr/>
        </p:nvSpPr>
        <p:spPr>
          <a:xfrm>
            <a:off x="10364255" y="1911234"/>
            <a:ext cx="1555811" cy="369332"/>
          </a:xfrm>
          <a:prstGeom prst="rect">
            <a:avLst/>
          </a:prstGeom>
          <a:noFill/>
        </p:spPr>
        <p:txBody>
          <a:bodyPr wrap="square" rtlCol="0">
            <a:spAutoFit/>
          </a:bodyPr>
          <a:lstStyle/>
          <a:p>
            <a:r>
              <a:rPr lang="en-US" dirty="0"/>
              <a:t>Grandparents</a:t>
            </a:r>
          </a:p>
        </p:txBody>
      </p:sp>
      <p:sp>
        <p:nvSpPr>
          <p:cNvPr id="27" name="Oval 26">
            <a:extLst>
              <a:ext uri="{FF2B5EF4-FFF2-40B4-BE49-F238E27FC236}">
                <a16:creationId xmlns:a16="http://schemas.microsoft.com/office/drawing/2014/main" id="{40A5BCE4-0F46-1A2B-468C-76BBCF23E463}"/>
              </a:ext>
            </a:extLst>
          </p:cNvPr>
          <p:cNvSpPr/>
          <p:nvPr/>
        </p:nvSpPr>
        <p:spPr>
          <a:xfrm>
            <a:off x="6669031" y="1010596"/>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229D59B-C244-3D9E-0B4C-B083DB869E78}"/>
              </a:ext>
            </a:extLst>
          </p:cNvPr>
          <p:cNvSpPr/>
          <p:nvPr/>
        </p:nvSpPr>
        <p:spPr>
          <a:xfrm>
            <a:off x="7008038" y="1010595"/>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Bracket 30">
            <a:extLst>
              <a:ext uri="{FF2B5EF4-FFF2-40B4-BE49-F238E27FC236}">
                <a16:creationId xmlns:a16="http://schemas.microsoft.com/office/drawing/2014/main" id="{9D6601BA-E5A1-9C5A-01E5-7982A0E565BD}"/>
              </a:ext>
            </a:extLst>
          </p:cNvPr>
          <p:cNvSpPr/>
          <p:nvPr/>
        </p:nvSpPr>
        <p:spPr>
          <a:xfrm>
            <a:off x="6519256" y="943495"/>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Oval 32">
            <a:extLst>
              <a:ext uri="{FF2B5EF4-FFF2-40B4-BE49-F238E27FC236}">
                <a16:creationId xmlns:a16="http://schemas.microsoft.com/office/drawing/2014/main" id="{EE316D04-F9EE-7EE8-7D33-585D35F810C6}"/>
              </a:ext>
            </a:extLst>
          </p:cNvPr>
          <p:cNvSpPr/>
          <p:nvPr/>
        </p:nvSpPr>
        <p:spPr>
          <a:xfrm>
            <a:off x="7424906" y="1010596"/>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D4122B9-1191-07ED-A3B9-913377E3C69A}"/>
              </a:ext>
            </a:extLst>
          </p:cNvPr>
          <p:cNvSpPr/>
          <p:nvPr/>
        </p:nvSpPr>
        <p:spPr>
          <a:xfrm>
            <a:off x="7763913" y="1010595"/>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eft Bracket 34">
            <a:extLst>
              <a:ext uri="{FF2B5EF4-FFF2-40B4-BE49-F238E27FC236}">
                <a16:creationId xmlns:a16="http://schemas.microsoft.com/office/drawing/2014/main" id="{13FDBF2C-42A1-B3FB-47F7-35B676236CD8}"/>
              </a:ext>
            </a:extLst>
          </p:cNvPr>
          <p:cNvSpPr/>
          <p:nvPr/>
        </p:nvSpPr>
        <p:spPr>
          <a:xfrm flipH="1">
            <a:off x="9874902" y="943495"/>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Oval 35">
            <a:extLst>
              <a:ext uri="{FF2B5EF4-FFF2-40B4-BE49-F238E27FC236}">
                <a16:creationId xmlns:a16="http://schemas.microsoft.com/office/drawing/2014/main" id="{093D7B9B-8A3B-5E13-078C-BD974C569933}"/>
              </a:ext>
            </a:extLst>
          </p:cNvPr>
          <p:cNvSpPr/>
          <p:nvPr/>
        </p:nvSpPr>
        <p:spPr>
          <a:xfrm>
            <a:off x="8406803" y="1010596"/>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BD2161-FA13-8D49-C6C7-200B0E4C5BE1}"/>
              </a:ext>
            </a:extLst>
          </p:cNvPr>
          <p:cNvSpPr/>
          <p:nvPr/>
        </p:nvSpPr>
        <p:spPr>
          <a:xfrm>
            <a:off x="8745810" y="1010595"/>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087F9971-A16E-2A0D-C555-2C5DEF74EF80}"/>
              </a:ext>
            </a:extLst>
          </p:cNvPr>
          <p:cNvCxnSpPr>
            <a:cxnSpLocks/>
          </p:cNvCxnSpPr>
          <p:nvPr/>
        </p:nvCxnSpPr>
        <p:spPr>
          <a:xfrm flipH="1" flipV="1">
            <a:off x="6839152" y="1351901"/>
            <a:ext cx="168886" cy="4134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9AB1B566-BAB5-4DA6-7DCB-2CA8A380B750}"/>
              </a:ext>
            </a:extLst>
          </p:cNvPr>
          <p:cNvCxnSpPr>
            <a:cxnSpLocks/>
          </p:cNvCxnSpPr>
          <p:nvPr/>
        </p:nvCxnSpPr>
        <p:spPr>
          <a:xfrm flipV="1">
            <a:off x="7133614" y="1348522"/>
            <a:ext cx="0" cy="382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C52AD8AF-953F-C8E5-18A9-D8D8B8BFAC99}"/>
              </a:ext>
            </a:extLst>
          </p:cNvPr>
          <p:cNvCxnSpPr>
            <a:cxnSpLocks/>
          </p:cNvCxnSpPr>
          <p:nvPr/>
        </p:nvCxnSpPr>
        <p:spPr>
          <a:xfrm flipH="1" flipV="1">
            <a:off x="7564752" y="1348657"/>
            <a:ext cx="94636" cy="381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C5B1957-0C53-8F33-2148-56FC1BC672C8}"/>
              </a:ext>
            </a:extLst>
          </p:cNvPr>
          <p:cNvCxnSpPr>
            <a:cxnSpLocks/>
          </p:cNvCxnSpPr>
          <p:nvPr/>
        </p:nvCxnSpPr>
        <p:spPr>
          <a:xfrm flipV="1">
            <a:off x="7797224" y="1345278"/>
            <a:ext cx="61990" cy="38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875B0587-B908-771A-C5AA-9771A5FDAD3F}"/>
              </a:ext>
            </a:extLst>
          </p:cNvPr>
          <p:cNvCxnSpPr>
            <a:cxnSpLocks/>
          </p:cNvCxnSpPr>
          <p:nvPr/>
        </p:nvCxnSpPr>
        <p:spPr>
          <a:xfrm flipH="1" flipV="1">
            <a:off x="8561929" y="1351613"/>
            <a:ext cx="168886" cy="4134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ACC02412-F4B0-A200-FBFC-2376E4070F4E}"/>
              </a:ext>
            </a:extLst>
          </p:cNvPr>
          <p:cNvCxnSpPr>
            <a:cxnSpLocks/>
          </p:cNvCxnSpPr>
          <p:nvPr/>
        </p:nvCxnSpPr>
        <p:spPr>
          <a:xfrm flipV="1">
            <a:off x="8856391" y="1348234"/>
            <a:ext cx="0" cy="382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BDC169AA-8964-3AAD-99BD-31E2B3BA3988}"/>
              </a:ext>
            </a:extLst>
          </p:cNvPr>
          <p:cNvCxnSpPr>
            <a:cxnSpLocks/>
          </p:cNvCxnSpPr>
          <p:nvPr/>
        </p:nvCxnSpPr>
        <p:spPr>
          <a:xfrm flipH="1" flipV="1">
            <a:off x="9287529" y="1348369"/>
            <a:ext cx="94636" cy="381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CA4C80C8-7A0A-5AAC-F239-47DF79A60C5D}"/>
              </a:ext>
            </a:extLst>
          </p:cNvPr>
          <p:cNvCxnSpPr>
            <a:cxnSpLocks/>
          </p:cNvCxnSpPr>
          <p:nvPr/>
        </p:nvCxnSpPr>
        <p:spPr>
          <a:xfrm flipV="1">
            <a:off x="9520001" y="1344990"/>
            <a:ext cx="61990" cy="3853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54DED4E6-A425-72CC-7009-C9184B715F8C}"/>
              </a:ext>
            </a:extLst>
          </p:cNvPr>
          <p:cNvCxnSpPr>
            <a:cxnSpLocks/>
          </p:cNvCxnSpPr>
          <p:nvPr/>
        </p:nvCxnSpPr>
        <p:spPr>
          <a:xfrm flipH="1" flipV="1">
            <a:off x="9708778" y="1122281"/>
            <a:ext cx="655524" cy="1887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DEC17613-DDC3-3E84-9230-BB3A165ED46A}"/>
              </a:ext>
            </a:extLst>
          </p:cNvPr>
          <p:cNvSpPr txBox="1"/>
          <p:nvPr/>
        </p:nvSpPr>
        <p:spPr>
          <a:xfrm>
            <a:off x="10317804" y="1084562"/>
            <a:ext cx="1555811" cy="553998"/>
          </a:xfrm>
          <a:prstGeom prst="rect">
            <a:avLst/>
          </a:prstGeom>
          <a:noFill/>
        </p:spPr>
        <p:txBody>
          <a:bodyPr wrap="square" rtlCol="0">
            <a:spAutoFit/>
          </a:bodyPr>
          <a:lstStyle/>
          <a:p>
            <a:r>
              <a:rPr lang="en-US" sz="1000" dirty="0"/>
              <a:t>Note: Not all people will be in the dataset, stop when list is empty</a:t>
            </a:r>
          </a:p>
        </p:txBody>
      </p:sp>
      <p:cxnSp>
        <p:nvCxnSpPr>
          <p:cNvPr id="59" name="Straight Arrow Connector 58">
            <a:extLst>
              <a:ext uri="{FF2B5EF4-FFF2-40B4-BE49-F238E27FC236}">
                <a16:creationId xmlns:a16="http://schemas.microsoft.com/office/drawing/2014/main" id="{55EB0052-390B-AECB-EAF7-EABD78B51FB5}"/>
              </a:ext>
            </a:extLst>
          </p:cNvPr>
          <p:cNvCxnSpPr>
            <a:cxnSpLocks/>
          </p:cNvCxnSpPr>
          <p:nvPr/>
        </p:nvCxnSpPr>
        <p:spPr>
          <a:xfrm flipH="1" flipV="1">
            <a:off x="6553821" y="528887"/>
            <a:ext cx="168886" cy="4134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A999E69-78AE-AC14-AA77-E65E1F196A0C}"/>
              </a:ext>
            </a:extLst>
          </p:cNvPr>
          <p:cNvCxnSpPr>
            <a:cxnSpLocks/>
          </p:cNvCxnSpPr>
          <p:nvPr/>
        </p:nvCxnSpPr>
        <p:spPr>
          <a:xfrm flipV="1">
            <a:off x="6848283" y="525508"/>
            <a:ext cx="0" cy="382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Oval 60">
            <a:extLst>
              <a:ext uri="{FF2B5EF4-FFF2-40B4-BE49-F238E27FC236}">
                <a16:creationId xmlns:a16="http://schemas.microsoft.com/office/drawing/2014/main" id="{7639E4B2-435D-74B0-D907-7E6C6B824553}"/>
              </a:ext>
            </a:extLst>
          </p:cNvPr>
          <p:cNvSpPr/>
          <p:nvPr/>
        </p:nvSpPr>
        <p:spPr>
          <a:xfrm>
            <a:off x="6369918" y="204481"/>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5D902AB-9887-CCD7-5A2A-DACB8CC5A051}"/>
              </a:ext>
            </a:extLst>
          </p:cNvPr>
          <p:cNvSpPr/>
          <p:nvPr/>
        </p:nvSpPr>
        <p:spPr>
          <a:xfrm>
            <a:off x="6708925" y="204480"/>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eft Bracket 62">
            <a:extLst>
              <a:ext uri="{FF2B5EF4-FFF2-40B4-BE49-F238E27FC236}">
                <a16:creationId xmlns:a16="http://schemas.microsoft.com/office/drawing/2014/main" id="{5A5AD247-DCED-227B-FE20-FB0712664557}"/>
              </a:ext>
            </a:extLst>
          </p:cNvPr>
          <p:cNvSpPr/>
          <p:nvPr/>
        </p:nvSpPr>
        <p:spPr>
          <a:xfrm>
            <a:off x="6206897" y="142529"/>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Left Bracket 63">
            <a:extLst>
              <a:ext uri="{FF2B5EF4-FFF2-40B4-BE49-F238E27FC236}">
                <a16:creationId xmlns:a16="http://schemas.microsoft.com/office/drawing/2014/main" id="{0F38F530-1B35-4A35-ABD5-FB7547CDA0B7}"/>
              </a:ext>
            </a:extLst>
          </p:cNvPr>
          <p:cNvSpPr/>
          <p:nvPr/>
        </p:nvSpPr>
        <p:spPr>
          <a:xfrm flipH="1">
            <a:off x="9919194" y="179770"/>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A0EE2791-0B15-6404-6B75-5C77E063F0C7}"/>
              </a:ext>
            </a:extLst>
          </p:cNvPr>
          <p:cNvCxnSpPr>
            <a:cxnSpLocks/>
          </p:cNvCxnSpPr>
          <p:nvPr/>
        </p:nvCxnSpPr>
        <p:spPr>
          <a:xfrm flipH="1" flipV="1">
            <a:off x="9699527" y="443633"/>
            <a:ext cx="664728" cy="6938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C1724212-9561-34F2-1E18-A1CEBA471891}"/>
              </a:ext>
            </a:extLst>
          </p:cNvPr>
          <p:cNvSpPr txBox="1"/>
          <p:nvPr/>
        </p:nvSpPr>
        <p:spPr>
          <a:xfrm>
            <a:off x="279478" y="4518182"/>
            <a:ext cx="5550943" cy="923330"/>
          </a:xfrm>
          <a:prstGeom prst="rect">
            <a:avLst/>
          </a:prstGeom>
          <a:noFill/>
        </p:spPr>
        <p:txBody>
          <a:bodyPr wrap="none" rtlCol="0">
            <a:spAutoFit/>
          </a:bodyPr>
          <a:lstStyle/>
          <a:p>
            <a:r>
              <a:rPr lang="en-US" dirty="0"/>
              <a:t>We now have a set of lists for many generations,</a:t>
            </a:r>
          </a:p>
          <a:p>
            <a:r>
              <a:rPr lang="en-US" dirty="0"/>
              <a:t>But we are not done, we need to augment these lists,</a:t>
            </a:r>
          </a:p>
          <a:p>
            <a:r>
              <a:rPr lang="en-US" dirty="0"/>
              <a:t>Row 0 is the oldest generation with at least one person</a:t>
            </a:r>
          </a:p>
        </p:txBody>
      </p:sp>
      <p:sp>
        <p:nvSpPr>
          <p:cNvPr id="69" name="Oval 68">
            <a:extLst>
              <a:ext uri="{FF2B5EF4-FFF2-40B4-BE49-F238E27FC236}">
                <a16:creationId xmlns:a16="http://schemas.microsoft.com/office/drawing/2014/main" id="{B0178CC2-F12B-8865-54C3-88CE8E8F2795}"/>
              </a:ext>
            </a:extLst>
          </p:cNvPr>
          <p:cNvSpPr/>
          <p:nvPr/>
        </p:nvSpPr>
        <p:spPr>
          <a:xfrm>
            <a:off x="6591474" y="4605474"/>
            <a:ext cx="168886" cy="18724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BBCDD93-1C6D-3E9E-B8C1-8A0165942733}"/>
              </a:ext>
            </a:extLst>
          </p:cNvPr>
          <p:cNvSpPr/>
          <p:nvPr/>
        </p:nvSpPr>
        <p:spPr>
          <a:xfrm>
            <a:off x="6824974" y="4605472"/>
            <a:ext cx="168886" cy="187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Left Bracket 71">
            <a:extLst>
              <a:ext uri="{FF2B5EF4-FFF2-40B4-BE49-F238E27FC236}">
                <a16:creationId xmlns:a16="http://schemas.microsoft.com/office/drawing/2014/main" id="{1AFD744B-6C18-9780-2B0B-015606DC20F2}"/>
              </a:ext>
            </a:extLst>
          </p:cNvPr>
          <p:cNvSpPr/>
          <p:nvPr/>
        </p:nvSpPr>
        <p:spPr>
          <a:xfrm>
            <a:off x="6458320" y="4560596"/>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Oval 72">
            <a:extLst>
              <a:ext uri="{FF2B5EF4-FFF2-40B4-BE49-F238E27FC236}">
                <a16:creationId xmlns:a16="http://schemas.microsoft.com/office/drawing/2014/main" id="{0C89DE39-E7FC-3F31-EB93-265B8E5D754E}"/>
              </a:ext>
            </a:extLst>
          </p:cNvPr>
          <p:cNvSpPr/>
          <p:nvPr/>
        </p:nvSpPr>
        <p:spPr>
          <a:xfrm>
            <a:off x="6584588" y="4207731"/>
            <a:ext cx="168886" cy="18724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42187EC-CF4F-45BE-F235-1E07F0E2EFE4}"/>
              </a:ext>
            </a:extLst>
          </p:cNvPr>
          <p:cNvSpPr/>
          <p:nvPr/>
        </p:nvSpPr>
        <p:spPr>
          <a:xfrm>
            <a:off x="6818088" y="4207729"/>
            <a:ext cx="168886" cy="187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Left Bracket 74">
            <a:extLst>
              <a:ext uri="{FF2B5EF4-FFF2-40B4-BE49-F238E27FC236}">
                <a16:creationId xmlns:a16="http://schemas.microsoft.com/office/drawing/2014/main" id="{2EB7EA10-523A-6A7F-ADF6-8EAE238EB4AE}"/>
              </a:ext>
            </a:extLst>
          </p:cNvPr>
          <p:cNvSpPr/>
          <p:nvPr/>
        </p:nvSpPr>
        <p:spPr>
          <a:xfrm>
            <a:off x="6451434" y="4162853"/>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6" name="Oval 75">
            <a:extLst>
              <a:ext uri="{FF2B5EF4-FFF2-40B4-BE49-F238E27FC236}">
                <a16:creationId xmlns:a16="http://schemas.microsoft.com/office/drawing/2014/main" id="{D237DEC0-95DB-7599-4C0B-3CDFCE25DBD4}"/>
              </a:ext>
            </a:extLst>
          </p:cNvPr>
          <p:cNvSpPr/>
          <p:nvPr/>
        </p:nvSpPr>
        <p:spPr>
          <a:xfrm>
            <a:off x="6577144" y="3802423"/>
            <a:ext cx="168886" cy="18724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14409CC-209B-579A-5BCC-3B1D1906F62B}"/>
              </a:ext>
            </a:extLst>
          </p:cNvPr>
          <p:cNvSpPr/>
          <p:nvPr/>
        </p:nvSpPr>
        <p:spPr>
          <a:xfrm>
            <a:off x="6810644" y="3802421"/>
            <a:ext cx="168886" cy="187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Left Bracket 77">
            <a:extLst>
              <a:ext uri="{FF2B5EF4-FFF2-40B4-BE49-F238E27FC236}">
                <a16:creationId xmlns:a16="http://schemas.microsoft.com/office/drawing/2014/main" id="{73A06CDE-71DE-3DBD-CEDD-97CC9DDAD7BD}"/>
              </a:ext>
            </a:extLst>
          </p:cNvPr>
          <p:cNvSpPr/>
          <p:nvPr/>
        </p:nvSpPr>
        <p:spPr>
          <a:xfrm>
            <a:off x="6443990" y="3757545"/>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9" name="Oval 78">
            <a:extLst>
              <a:ext uri="{FF2B5EF4-FFF2-40B4-BE49-F238E27FC236}">
                <a16:creationId xmlns:a16="http://schemas.microsoft.com/office/drawing/2014/main" id="{B8A782F8-CC19-D1D5-0D1C-7858269F6874}"/>
              </a:ext>
            </a:extLst>
          </p:cNvPr>
          <p:cNvSpPr/>
          <p:nvPr/>
        </p:nvSpPr>
        <p:spPr>
          <a:xfrm>
            <a:off x="7096157" y="4206937"/>
            <a:ext cx="168886" cy="18724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F86B7B9-48AD-2FDE-9E60-7E7FFF2EFE1A}"/>
              </a:ext>
            </a:extLst>
          </p:cNvPr>
          <p:cNvSpPr/>
          <p:nvPr/>
        </p:nvSpPr>
        <p:spPr>
          <a:xfrm>
            <a:off x="7329657" y="4206935"/>
            <a:ext cx="168886" cy="187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5584839B-2C0F-574B-4ED1-449CB204457A}"/>
              </a:ext>
            </a:extLst>
          </p:cNvPr>
          <p:cNvSpPr/>
          <p:nvPr/>
        </p:nvSpPr>
        <p:spPr>
          <a:xfrm>
            <a:off x="7607726" y="4197887"/>
            <a:ext cx="168886" cy="18724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8DF0528-D802-5E7E-85FF-20FE486170C4}"/>
              </a:ext>
            </a:extLst>
          </p:cNvPr>
          <p:cNvSpPr/>
          <p:nvPr/>
        </p:nvSpPr>
        <p:spPr>
          <a:xfrm>
            <a:off x="7841226" y="4197885"/>
            <a:ext cx="168886" cy="187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6E9B16D-0BF3-8857-070B-83F5ABC751BA}"/>
              </a:ext>
            </a:extLst>
          </p:cNvPr>
          <p:cNvSpPr/>
          <p:nvPr/>
        </p:nvSpPr>
        <p:spPr>
          <a:xfrm>
            <a:off x="7096157" y="4605474"/>
            <a:ext cx="168886" cy="18724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2D08CF09-B250-657A-8315-E11C2FA7221D}"/>
              </a:ext>
            </a:extLst>
          </p:cNvPr>
          <p:cNvSpPr/>
          <p:nvPr/>
        </p:nvSpPr>
        <p:spPr>
          <a:xfrm>
            <a:off x="7329657" y="4605472"/>
            <a:ext cx="168886" cy="187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39A2A746-4030-1CB4-C62C-371A506755AD}"/>
              </a:ext>
            </a:extLst>
          </p:cNvPr>
          <p:cNvSpPr/>
          <p:nvPr/>
        </p:nvSpPr>
        <p:spPr>
          <a:xfrm>
            <a:off x="6584588" y="4991589"/>
            <a:ext cx="168886" cy="18724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6920CC4-AAE4-C4AA-6025-702410F730E1}"/>
              </a:ext>
            </a:extLst>
          </p:cNvPr>
          <p:cNvSpPr/>
          <p:nvPr/>
        </p:nvSpPr>
        <p:spPr>
          <a:xfrm>
            <a:off x="6818088" y="4991587"/>
            <a:ext cx="168886" cy="187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Left Bracket 90">
            <a:extLst>
              <a:ext uri="{FF2B5EF4-FFF2-40B4-BE49-F238E27FC236}">
                <a16:creationId xmlns:a16="http://schemas.microsoft.com/office/drawing/2014/main" id="{087161DB-B2A5-EBBF-AA82-CF529904AF25}"/>
              </a:ext>
            </a:extLst>
          </p:cNvPr>
          <p:cNvSpPr/>
          <p:nvPr/>
        </p:nvSpPr>
        <p:spPr>
          <a:xfrm>
            <a:off x="6451434" y="4946711"/>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3" name="Rectangle 92">
            <a:extLst>
              <a:ext uri="{FF2B5EF4-FFF2-40B4-BE49-F238E27FC236}">
                <a16:creationId xmlns:a16="http://schemas.microsoft.com/office/drawing/2014/main" id="{3164E647-9B36-60BF-76CA-AB560708B52E}"/>
              </a:ext>
            </a:extLst>
          </p:cNvPr>
          <p:cNvSpPr/>
          <p:nvPr/>
        </p:nvSpPr>
        <p:spPr>
          <a:xfrm>
            <a:off x="6591474" y="5347888"/>
            <a:ext cx="168886" cy="1872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Left Bracket 93">
            <a:extLst>
              <a:ext uri="{FF2B5EF4-FFF2-40B4-BE49-F238E27FC236}">
                <a16:creationId xmlns:a16="http://schemas.microsoft.com/office/drawing/2014/main" id="{7ACB74B9-CA24-718C-6383-10A1AFF81AB2}"/>
              </a:ext>
            </a:extLst>
          </p:cNvPr>
          <p:cNvSpPr/>
          <p:nvPr/>
        </p:nvSpPr>
        <p:spPr>
          <a:xfrm>
            <a:off x="6443990" y="5303014"/>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Left Bracket 94">
            <a:extLst>
              <a:ext uri="{FF2B5EF4-FFF2-40B4-BE49-F238E27FC236}">
                <a16:creationId xmlns:a16="http://schemas.microsoft.com/office/drawing/2014/main" id="{E70A2AA8-35CD-55BE-BAB2-3326826DFF94}"/>
              </a:ext>
            </a:extLst>
          </p:cNvPr>
          <p:cNvSpPr/>
          <p:nvPr/>
        </p:nvSpPr>
        <p:spPr>
          <a:xfrm flipH="1">
            <a:off x="6813946" y="5303014"/>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6" name="Left Bracket 95">
            <a:extLst>
              <a:ext uri="{FF2B5EF4-FFF2-40B4-BE49-F238E27FC236}">
                <a16:creationId xmlns:a16="http://schemas.microsoft.com/office/drawing/2014/main" id="{B2BD4925-C554-0CF0-CBCA-2FC16B3DFDFC}"/>
              </a:ext>
            </a:extLst>
          </p:cNvPr>
          <p:cNvSpPr/>
          <p:nvPr/>
        </p:nvSpPr>
        <p:spPr>
          <a:xfrm flipH="1">
            <a:off x="7031081" y="4952152"/>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7" name="Left Bracket 96">
            <a:extLst>
              <a:ext uri="{FF2B5EF4-FFF2-40B4-BE49-F238E27FC236}">
                <a16:creationId xmlns:a16="http://schemas.microsoft.com/office/drawing/2014/main" id="{58576724-3551-DC47-5B0D-B6D873039433}"/>
              </a:ext>
            </a:extLst>
          </p:cNvPr>
          <p:cNvSpPr/>
          <p:nvPr/>
        </p:nvSpPr>
        <p:spPr>
          <a:xfrm flipH="1">
            <a:off x="7556547" y="4560595"/>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8" name="Left Bracket 97">
            <a:extLst>
              <a:ext uri="{FF2B5EF4-FFF2-40B4-BE49-F238E27FC236}">
                <a16:creationId xmlns:a16="http://schemas.microsoft.com/office/drawing/2014/main" id="{F5BAB1FD-68E5-9CA3-0F6B-8CE7FE78201C}"/>
              </a:ext>
            </a:extLst>
          </p:cNvPr>
          <p:cNvSpPr/>
          <p:nvPr/>
        </p:nvSpPr>
        <p:spPr>
          <a:xfrm flipH="1">
            <a:off x="8074726" y="4162853"/>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9" name="Left Bracket 98">
            <a:extLst>
              <a:ext uri="{FF2B5EF4-FFF2-40B4-BE49-F238E27FC236}">
                <a16:creationId xmlns:a16="http://schemas.microsoft.com/office/drawing/2014/main" id="{99A22F3B-ECBE-E1FC-15FA-D3C297FDABFF}"/>
              </a:ext>
            </a:extLst>
          </p:cNvPr>
          <p:cNvSpPr/>
          <p:nvPr/>
        </p:nvSpPr>
        <p:spPr>
          <a:xfrm flipH="1">
            <a:off x="7040301" y="3757544"/>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0" name="TextBox 99">
            <a:extLst>
              <a:ext uri="{FF2B5EF4-FFF2-40B4-BE49-F238E27FC236}">
                <a16:creationId xmlns:a16="http://schemas.microsoft.com/office/drawing/2014/main" id="{F926B80B-FCF2-2604-836B-530254767C29}"/>
              </a:ext>
            </a:extLst>
          </p:cNvPr>
          <p:cNvSpPr txBox="1"/>
          <p:nvPr/>
        </p:nvSpPr>
        <p:spPr>
          <a:xfrm>
            <a:off x="6977013" y="5320484"/>
            <a:ext cx="1303562" cy="246221"/>
          </a:xfrm>
          <a:prstGeom prst="rect">
            <a:avLst/>
          </a:prstGeom>
          <a:noFill/>
        </p:spPr>
        <p:txBody>
          <a:bodyPr wrap="none" rtlCol="0">
            <a:spAutoFit/>
          </a:bodyPr>
          <a:lstStyle/>
          <a:p>
            <a:r>
              <a:rPr lang="en-US" sz="1000" dirty="0"/>
              <a:t>Proband Generation</a:t>
            </a:r>
          </a:p>
        </p:txBody>
      </p:sp>
      <p:sp>
        <p:nvSpPr>
          <p:cNvPr id="101" name="TextBox 100">
            <a:extLst>
              <a:ext uri="{FF2B5EF4-FFF2-40B4-BE49-F238E27FC236}">
                <a16:creationId xmlns:a16="http://schemas.microsoft.com/office/drawing/2014/main" id="{E0A5D0B2-B667-386C-8CB9-3E9B5BD88110}"/>
              </a:ext>
            </a:extLst>
          </p:cNvPr>
          <p:cNvSpPr txBox="1"/>
          <p:nvPr/>
        </p:nvSpPr>
        <p:spPr>
          <a:xfrm>
            <a:off x="7180600" y="4947664"/>
            <a:ext cx="1260281" cy="246221"/>
          </a:xfrm>
          <a:prstGeom prst="rect">
            <a:avLst/>
          </a:prstGeom>
          <a:noFill/>
        </p:spPr>
        <p:txBody>
          <a:bodyPr wrap="none" rtlCol="0">
            <a:spAutoFit/>
          </a:bodyPr>
          <a:lstStyle/>
          <a:p>
            <a:r>
              <a:rPr lang="en-US" sz="1000" dirty="0"/>
              <a:t>Parents Generation</a:t>
            </a:r>
          </a:p>
        </p:txBody>
      </p:sp>
      <p:sp>
        <p:nvSpPr>
          <p:cNvPr id="102" name="TextBox 101">
            <a:extLst>
              <a:ext uri="{FF2B5EF4-FFF2-40B4-BE49-F238E27FC236}">
                <a16:creationId xmlns:a16="http://schemas.microsoft.com/office/drawing/2014/main" id="{263DA8E8-3C2E-757E-D95E-61D0C5DC8F71}"/>
              </a:ext>
            </a:extLst>
          </p:cNvPr>
          <p:cNvSpPr txBox="1"/>
          <p:nvPr/>
        </p:nvSpPr>
        <p:spPr>
          <a:xfrm>
            <a:off x="7733727" y="4575983"/>
            <a:ext cx="1604927" cy="246221"/>
          </a:xfrm>
          <a:prstGeom prst="rect">
            <a:avLst/>
          </a:prstGeom>
          <a:noFill/>
        </p:spPr>
        <p:txBody>
          <a:bodyPr wrap="none" rtlCol="0">
            <a:spAutoFit/>
          </a:bodyPr>
          <a:lstStyle/>
          <a:p>
            <a:r>
              <a:rPr lang="en-US" sz="1000" dirty="0"/>
              <a:t>Grandparents Generation</a:t>
            </a:r>
          </a:p>
        </p:txBody>
      </p:sp>
      <p:sp>
        <p:nvSpPr>
          <p:cNvPr id="103" name="TextBox 102">
            <a:extLst>
              <a:ext uri="{FF2B5EF4-FFF2-40B4-BE49-F238E27FC236}">
                <a16:creationId xmlns:a16="http://schemas.microsoft.com/office/drawing/2014/main" id="{1950FE6F-DA6F-15A1-BA1E-12C3AC255FD8}"/>
              </a:ext>
            </a:extLst>
          </p:cNvPr>
          <p:cNvSpPr txBox="1"/>
          <p:nvPr/>
        </p:nvSpPr>
        <p:spPr>
          <a:xfrm>
            <a:off x="8222062" y="4171608"/>
            <a:ext cx="1960793" cy="246221"/>
          </a:xfrm>
          <a:prstGeom prst="rect">
            <a:avLst/>
          </a:prstGeom>
          <a:noFill/>
        </p:spPr>
        <p:txBody>
          <a:bodyPr wrap="none" rtlCol="0">
            <a:spAutoFit/>
          </a:bodyPr>
          <a:lstStyle/>
          <a:p>
            <a:r>
              <a:rPr lang="en-US" sz="1000" dirty="0"/>
              <a:t>Great-Grandparents Generation</a:t>
            </a:r>
          </a:p>
        </p:txBody>
      </p:sp>
      <p:sp>
        <p:nvSpPr>
          <p:cNvPr id="104" name="TextBox 103">
            <a:extLst>
              <a:ext uri="{FF2B5EF4-FFF2-40B4-BE49-F238E27FC236}">
                <a16:creationId xmlns:a16="http://schemas.microsoft.com/office/drawing/2014/main" id="{0119447D-F7D6-AB18-D960-16CD5565D6AB}"/>
              </a:ext>
            </a:extLst>
          </p:cNvPr>
          <p:cNvSpPr txBox="1"/>
          <p:nvPr/>
        </p:nvSpPr>
        <p:spPr>
          <a:xfrm>
            <a:off x="7307871" y="3798730"/>
            <a:ext cx="2316660" cy="246221"/>
          </a:xfrm>
          <a:prstGeom prst="rect">
            <a:avLst/>
          </a:prstGeom>
          <a:noFill/>
        </p:spPr>
        <p:txBody>
          <a:bodyPr wrap="none" rtlCol="0">
            <a:spAutoFit/>
          </a:bodyPr>
          <a:lstStyle/>
          <a:p>
            <a:r>
              <a:rPr lang="en-US" sz="1000" dirty="0"/>
              <a:t>Great-Great-Grandparents Generation</a:t>
            </a:r>
          </a:p>
        </p:txBody>
      </p:sp>
      <p:sp>
        <p:nvSpPr>
          <p:cNvPr id="105" name="TextBox 104">
            <a:extLst>
              <a:ext uri="{FF2B5EF4-FFF2-40B4-BE49-F238E27FC236}">
                <a16:creationId xmlns:a16="http://schemas.microsoft.com/office/drawing/2014/main" id="{1A564C07-AFF4-E58D-26B4-094D45525A60}"/>
              </a:ext>
            </a:extLst>
          </p:cNvPr>
          <p:cNvSpPr txBox="1"/>
          <p:nvPr/>
        </p:nvSpPr>
        <p:spPr>
          <a:xfrm>
            <a:off x="5802489" y="3772932"/>
            <a:ext cx="519694" cy="246221"/>
          </a:xfrm>
          <a:prstGeom prst="rect">
            <a:avLst/>
          </a:prstGeom>
          <a:noFill/>
        </p:spPr>
        <p:txBody>
          <a:bodyPr wrap="none" rtlCol="0">
            <a:spAutoFit/>
          </a:bodyPr>
          <a:lstStyle/>
          <a:p>
            <a:r>
              <a:rPr lang="en-US" sz="1000" dirty="0"/>
              <a:t>Row 0</a:t>
            </a:r>
          </a:p>
        </p:txBody>
      </p:sp>
      <p:sp>
        <p:nvSpPr>
          <p:cNvPr id="106" name="TextBox 105">
            <a:extLst>
              <a:ext uri="{FF2B5EF4-FFF2-40B4-BE49-F238E27FC236}">
                <a16:creationId xmlns:a16="http://schemas.microsoft.com/office/drawing/2014/main" id="{ECF66AD5-8A89-F875-90EB-C9217BFEEF40}"/>
              </a:ext>
            </a:extLst>
          </p:cNvPr>
          <p:cNvSpPr txBox="1"/>
          <p:nvPr/>
        </p:nvSpPr>
        <p:spPr>
          <a:xfrm>
            <a:off x="5782763" y="4123484"/>
            <a:ext cx="519694" cy="246221"/>
          </a:xfrm>
          <a:prstGeom prst="rect">
            <a:avLst/>
          </a:prstGeom>
          <a:noFill/>
        </p:spPr>
        <p:txBody>
          <a:bodyPr wrap="none" rtlCol="0">
            <a:spAutoFit/>
          </a:bodyPr>
          <a:lstStyle/>
          <a:p>
            <a:r>
              <a:rPr lang="en-US" sz="1000" dirty="0"/>
              <a:t>Row 1</a:t>
            </a:r>
          </a:p>
        </p:txBody>
      </p:sp>
      <p:sp>
        <p:nvSpPr>
          <p:cNvPr id="107" name="TextBox 106">
            <a:extLst>
              <a:ext uri="{FF2B5EF4-FFF2-40B4-BE49-F238E27FC236}">
                <a16:creationId xmlns:a16="http://schemas.microsoft.com/office/drawing/2014/main" id="{3FCB47E2-0E46-B151-D280-F3B157A48F7E}"/>
              </a:ext>
            </a:extLst>
          </p:cNvPr>
          <p:cNvSpPr txBox="1"/>
          <p:nvPr/>
        </p:nvSpPr>
        <p:spPr>
          <a:xfrm>
            <a:off x="5802489" y="4575983"/>
            <a:ext cx="519694" cy="246221"/>
          </a:xfrm>
          <a:prstGeom prst="rect">
            <a:avLst/>
          </a:prstGeom>
          <a:noFill/>
        </p:spPr>
        <p:txBody>
          <a:bodyPr wrap="none" rtlCol="0">
            <a:spAutoFit/>
          </a:bodyPr>
          <a:lstStyle/>
          <a:p>
            <a:r>
              <a:rPr lang="en-US" sz="1000" dirty="0"/>
              <a:t>Row 2</a:t>
            </a:r>
          </a:p>
        </p:txBody>
      </p:sp>
      <p:sp>
        <p:nvSpPr>
          <p:cNvPr id="108" name="TextBox 107">
            <a:extLst>
              <a:ext uri="{FF2B5EF4-FFF2-40B4-BE49-F238E27FC236}">
                <a16:creationId xmlns:a16="http://schemas.microsoft.com/office/drawing/2014/main" id="{6DE7311D-39EF-F3CD-6B2D-9960BE6F6048}"/>
              </a:ext>
            </a:extLst>
          </p:cNvPr>
          <p:cNvSpPr txBox="1"/>
          <p:nvPr/>
        </p:nvSpPr>
        <p:spPr>
          <a:xfrm>
            <a:off x="5802489" y="4920580"/>
            <a:ext cx="519694" cy="246221"/>
          </a:xfrm>
          <a:prstGeom prst="rect">
            <a:avLst/>
          </a:prstGeom>
          <a:noFill/>
        </p:spPr>
        <p:txBody>
          <a:bodyPr wrap="none" rtlCol="0">
            <a:spAutoFit/>
          </a:bodyPr>
          <a:lstStyle/>
          <a:p>
            <a:r>
              <a:rPr lang="en-US" sz="1000" dirty="0"/>
              <a:t>Row 3</a:t>
            </a:r>
          </a:p>
        </p:txBody>
      </p:sp>
      <p:sp>
        <p:nvSpPr>
          <p:cNvPr id="109" name="TextBox 108">
            <a:extLst>
              <a:ext uri="{FF2B5EF4-FFF2-40B4-BE49-F238E27FC236}">
                <a16:creationId xmlns:a16="http://schemas.microsoft.com/office/drawing/2014/main" id="{E388B228-E5B6-45EE-F28B-B9BD8EACF724}"/>
              </a:ext>
            </a:extLst>
          </p:cNvPr>
          <p:cNvSpPr txBox="1"/>
          <p:nvPr/>
        </p:nvSpPr>
        <p:spPr>
          <a:xfrm>
            <a:off x="5802489" y="5320484"/>
            <a:ext cx="519694" cy="246221"/>
          </a:xfrm>
          <a:prstGeom prst="rect">
            <a:avLst/>
          </a:prstGeom>
          <a:noFill/>
        </p:spPr>
        <p:txBody>
          <a:bodyPr wrap="none" rtlCol="0">
            <a:spAutoFit/>
          </a:bodyPr>
          <a:lstStyle/>
          <a:p>
            <a:r>
              <a:rPr lang="en-US" sz="1000" dirty="0"/>
              <a:t>Row 4</a:t>
            </a:r>
          </a:p>
        </p:txBody>
      </p:sp>
      <p:sp>
        <p:nvSpPr>
          <p:cNvPr id="110" name="TextBox 109">
            <a:extLst>
              <a:ext uri="{FF2B5EF4-FFF2-40B4-BE49-F238E27FC236}">
                <a16:creationId xmlns:a16="http://schemas.microsoft.com/office/drawing/2014/main" id="{D8597C58-A697-73C2-ABE5-20B6567D4423}"/>
              </a:ext>
            </a:extLst>
          </p:cNvPr>
          <p:cNvSpPr txBox="1"/>
          <p:nvPr/>
        </p:nvSpPr>
        <p:spPr>
          <a:xfrm>
            <a:off x="5802489" y="5795357"/>
            <a:ext cx="519694" cy="246221"/>
          </a:xfrm>
          <a:prstGeom prst="rect">
            <a:avLst/>
          </a:prstGeom>
          <a:noFill/>
        </p:spPr>
        <p:txBody>
          <a:bodyPr wrap="none" rtlCol="0">
            <a:spAutoFit/>
          </a:bodyPr>
          <a:lstStyle/>
          <a:p>
            <a:r>
              <a:rPr lang="en-US" sz="1000" dirty="0"/>
              <a:t>Row 5</a:t>
            </a:r>
          </a:p>
        </p:txBody>
      </p:sp>
      <p:sp>
        <p:nvSpPr>
          <p:cNvPr id="111" name="Left Bracket 110">
            <a:extLst>
              <a:ext uri="{FF2B5EF4-FFF2-40B4-BE49-F238E27FC236}">
                <a16:creationId xmlns:a16="http://schemas.microsoft.com/office/drawing/2014/main" id="{5A79B509-BF2C-BCC4-3072-015DFF3B936D}"/>
              </a:ext>
            </a:extLst>
          </p:cNvPr>
          <p:cNvSpPr/>
          <p:nvPr/>
        </p:nvSpPr>
        <p:spPr>
          <a:xfrm>
            <a:off x="6440688" y="5764999"/>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Left Bracket 111">
            <a:extLst>
              <a:ext uri="{FF2B5EF4-FFF2-40B4-BE49-F238E27FC236}">
                <a16:creationId xmlns:a16="http://schemas.microsoft.com/office/drawing/2014/main" id="{B2E326AF-34E2-4FA2-42CF-CCEBFDEE0772}"/>
              </a:ext>
            </a:extLst>
          </p:cNvPr>
          <p:cNvSpPr/>
          <p:nvPr/>
        </p:nvSpPr>
        <p:spPr>
          <a:xfrm flipH="1">
            <a:off x="6602820" y="5764999"/>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TextBox 112">
            <a:extLst>
              <a:ext uri="{FF2B5EF4-FFF2-40B4-BE49-F238E27FC236}">
                <a16:creationId xmlns:a16="http://schemas.microsoft.com/office/drawing/2014/main" id="{6204D81F-CB28-03EB-F3F0-C3645CCE7B78}"/>
              </a:ext>
            </a:extLst>
          </p:cNvPr>
          <p:cNvSpPr txBox="1"/>
          <p:nvPr/>
        </p:nvSpPr>
        <p:spPr>
          <a:xfrm>
            <a:off x="5802489" y="6271953"/>
            <a:ext cx="519694" cy="246221"/>
          </a:xfrm>
          <a:prstGeom prst="rect">
            <a:avLst/>
          </a:prstGeom>
          <a:noFill/>
        </p:spPr>
        <p:txBody>
          <a:bodyPr wrap="none" rtlCol="0">
            <a:spAutoFit/>
          </a:bodyPr>
          <a:lstStyle/>
          <a:p>
            <a:r>
              <a:rPr lang="en-US" sz="1000" dirty="0"/>
              <a:t>Row 6</a:t>
            </a:r>
          </a:p>
        </p:txBody>
      </p:sp>
      <p:sp>
        <p:nvSpPr>
          <p:cNvPr id="114" name="Left Bracket 113">
            <a:extLst>
              <a:ext uri="{FF2B5EF4-FFF2-40B4-BE49-F238E27FC236}">
                <a16:creationId xmlns:a16="http://schemas.microsoft.com/office/drawing/2014/main" id="{48A29FF1-F682-48BB-76C2-BFC684E13685}"/>
              </a:ext>
            </a:extLst>
          </p:cNvPr>
          <p:cNvSpPr/>
          <p:nvPr/>
        </p:nvSpPr>
        <p:spPr>
          <a:xfrm>
            <a:off x="6449211" y="6248698"/>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Left Bracket 114">
            <a:extLst>
              <a:ext uri="{FF2B5EF4-FFF2-40B4-BE49-F238E27FC236}">
                <a16:creationId xmlns:a16="http://schemas.microsoft.com/office/drawing/2014/main" id="{C9114B66-2283-3574-6C84-9BAC2D61378B}"/>
              </a:ext>
            </a:extLst>
          </p:cNvPr>
          <p:cNvSpPr/>
          <p:nvPr/>
        </p:nvSpPr>
        <p:spPr>
          <a:xfrm flipH="1">
            <a:off x="6611343" y="6248698"/>
            <a:ext cx="88585" cy="2769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6" name="TextBox 115">
            <a:extLst>
              <a:ext uri="{FF2B5EF4-FFF2-40B4-BE49-F238E27FC236}">
                <a16:creationId xmlns:a16="http://schemas.microsoft.com/office/drawing/2014/main" id="{B2F5F414-DED3-984F-4955-9CACA0E49991}"/>
              </a:ext>
            </a:extLst>
          </p:cNvPr>
          <p:cNvSpPr txBox="1"/>
          <p:nvPr/>
        </p:nvSpPr>
        <p:spPr>
          <a:xfrm>
            <a:off x="6797972" y="5787954"/>
            <a:ext cx="1308371" cy="246221"/>
          </a:xfrm>
          <a:prstGeom prst="rect">
            <a:avLst/>
          </a:prstGeom>
          <a:noFill/>
        </p:spPr>
        <p:txBody>
          <a:bodyPr wrap="none" rtlCol="0">
            <a:spAutoFit/>
          </a:bodyPr>
          <a:lstStyle/>
          <a:p>
            <a:r>
              <a:rPr lang="en-US" sz="1000" dirty="0"/>
              <a:t>Children Generation</a:t>
            </a:r>
          </a:p>
        </p:txBody>
      </p:sp>
      <p:sp>
        <p:nvSpPr>
          <p:cNvPr id="117" name="TextBox 116">
            <a:extLst>
              <a:ext uri="{FF2B5EF4-FFF2-40B4-BE49-F238E27FC236}">
                <a16:creationId xmlns:a16="http://schemas.microsoft.com/office/drawing/2014/main" id="{843C882F-A929-8BC9-73E2-A6CE946A61E0}"/>
              </a:ext>
            </a:extLst>
          </p:cNvPr>
          <p:cNvSpPr txBox="1"/>
          <p:nvPr/>
        </p:nvSpPr>
        <p:spPr>
          <a:xfrm>
            <a:off x="6797972" y="6289157"/>
            <a:ext cx="1654620" cy="246221"/>
          </a:xfrm>
          <a:prstGeom prst="rect">
            <a:avLst/>
          </a:prstGeom>
          <a:noFill/>
        </p:spPr>
        <p:txBody>
          <a:bodyPr wrap="none" rtlCol="0">
            <a:spAutoFit/>
          </a:bodyPr>
          <a:lstStyle/>
          <a:p>
            <a:r>
              <a:rPr lang="en-US" sz="1000" dirty="0"/>
              <a:t>Grandchildren Generation</a:t>
            </a:r>
          </a:p>
        </p:txBody>
      </p:sp>
    </p:spTree>
    <p:extLst>
      <p:ext uri="{BB962C8B-B14F-4D97-AF65-F5344CB8AC3E}">
        <p14:creationId xmlns:p14="http://schemas.microsoft.com/office/powerpoint/2010/main" val="86959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D63DC7-4265-C0F7-1A64-EE1CBF05A954}"/>
              </a:ext>
            </a:extLst>
          </p:cNvPr>
          <p:cNvSpPr txBox="1"/>
          <p:nvPr/>
        </p:nvSpPr>
        <p:spPr>
          <a:xfrm>
            <a:off x="273536" y="888077"/>
            <a:ext cx="6888552" cy="923330"/>
          </a:xfrm>
          <a:prstGeom prst="rect">
            <a:avLst/>
          </a:prstGeom>
          <a:noFill/>
        </p:spPr>
        <p:txBody>
          <a:bodyPr wrap="none" rtlCol="0">
            <a:spAutoFit/>
          </a:bodyPr>
          <a:lstStyle/>
          <a:p>
            <a:r>
              <a:rPr lang="en-US" dirty="0"/>
              <a:t>Starting from the 0 row we need to fill out all partners of all people,</a:t>
            </a:r>
          </a:p>
          <a:p>
            <a:r>
              <a:rPr lang="en-US" dirty="0"/>
              <a:t>A partner is a person that shares at least one child.  The partner may</a:t>
            </a:r>
          </a:p>
          <a:p>
            <a:r>
              <a:rPr lang="en-US" dirty="0"/>
              <a:t>Not be a blood relative. (Shown in grey)</a:t>
            </a:r>
          </a:p>
        </p:txBody>
      </p:sp>
      <p:sp>
        <p:nvSpPr>
          <p:cNvPr id="3" name="Oval 2">
            <a:extLst>
              <a:ext uri="{FF2B5EF4-FFF2-40B4-BE49-F238E27FC236}">
                <a16:creationId xmlns:a16="http://schemas.microsoft.com/office/drawing/2014/main" id="{2E1DC2AB-F2F2-4977-3BD4-B499FB6C0D0C}"/>
              </a:ext>
            </a:extLst>
          </p:cNvPr>
          <p:cNvSpPr/>
          <p:nvPr/>
        </p:nvSpPr>
        <p:spPr>
          <a:xfrm>
            <a:off x="9497351" y="1243680"/>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E5DCC59-8067-7FEF-9E9D-818ABF66D0CB}"/>
              </a:ext>
            </a:extLst>
          </p:cNvPr>
          <p:cNvSpPr/>
          <p:nvPr/>
        </p:nvSpPr>
        <p:spPr>
          <a:xfrm>
            <a:off x="9836358" y="1243679"/>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Bracket 4">
            <a:extLst>
              <a:ext uri="{FF2B5EF4-FFF2-40B4-BE49-F238E27FC236}">
                <a16:creationId xmlns:a16="http://schemas.microsoft.com/office/drawing/2014/main" id="{07C7821D-FEA9-4907-7738-C3B5798A17B1}"/>
              </a:ext>
            </a:extLst>
          </p:cNvPr>
          <p:cNvSpPr/>
          <p:nvPr/>
        </p:nvSpPr>
        <p:spPr>
          <a:xfrm>
            <a:off x="8694250" y="1181728"/>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527EE204-61DE-8FE4-F47E-72B47C62CAA0}"/>
              </a:ext>
            </a:extLst>
          </p:cNvPr>
          <p:cNvSpPr/>
          <p:nvPr/>
        </p:nvSpPr>
        <p:spPr>
          <a:xfrm>
            <a:off x="9158344" y="1243678"/>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DC60D48-1AB9-A7D5-7CD9-21ADD7BE17AD}"/>
              </a:ext>
            </a:extLst>
          </p:cNvPr>
          <p:cNvSpPr/>
          <p:nvPr/>
        </p:nvSpPr>
        <p:spPr>
          <a:xfrm>
            <a:off x="8804937" y="1243677"/>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189DE71-B131-2D23-33AE-121D2B8DB59A}"/>
              </a:ext>
            </a:extLst>
          </p:cNvPr>
          <p:cNvSpPr/>
          <p:nvPr/>
        </p:nvSpPr>
        <p:spPr>
          <a:xfrm>
            <a:off x="10189765" y="1243677"/>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ket 9">
            <a:extLst>
              <a:ext uri="{FF2B5EF4-FFF2-40B4-BE49-F238E27FC236}">
                <a16:creationId xmlns:a16="http://schemas.microsoft.com/office/drawing/2014/main" id="{1DC03D97-54C6-3875-866D-926B3A27433F}"/>
              </a:ext>
            </a:extLst>
          </p:cNvPr>
          <p:cNvSpPr/>
          <p:nvPr/>
        </p:nvSpPr>
        <p:spPr>
          <a:xfrm flipH="1">
            <a:off x="10498879" y="1172035"/>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5C815BD-CD21-2949-FB2E-54A47AA3A1A4}"/>
              </a:ext>
            </a:extLst>
          </p:cNvPr>
          <p:cNvSpPr txBox="1"/>
          <p:nvPr/>
        </p:nvSpPr>
        <p:spPr>
          <a:xfrm>
            <a:off x="176301" y="2025440"/>
            <a:ext cx="7100653" cy="923330"/>
          </a:xfrm>
          <a:prstGeom prst="rect">
            <a:avLst/>
          </a:prstGeom>
          <a:noFill/>
        </p:spPr>
        <p:txBody>
          <a:bodyPr wrap="square" rtlCol="0">
            <a:spAutoFit/>
          </a:bodyPr>
          <a:lstStyle/>
          <a:p>
            <a:r>
              <a:rPr lang="en-US" dirty="0"/>
              <a:t>Next find the children of the first father and mother, add them to the correct row by age (Youngest on the left?), push the other members down the array. Shown in light yellow</a:t>
            </a:r>
          </a:p>
        </p:txBody>
      </p:sp>
      <p:sp>
        <p:nvSpPr>
          <p:cNvPr id="12" name="Oval 11">
            <a:extLst>
              <a:ext uri="{FF2B5EF4-FFF2-40B4-BE49-F238E27FC236}">
                <a16:creationId xmlns:a16="http://schemas.microsoft.com/office/drawing/2014/main" id="{E3A9FF77-475F-FB42-354E-E7CA1784769F}"/>
              </a:ext>
            </a:extLst>
          </p:cNvPr>
          <p:cNvSpPr/>
          <p:nvPr/>
        </p:nvSpPr>
        <p:spPr>
          <a:xfrm>
            <a:off x="9505931" y="1867179"/>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09AA64-B1FD-98D1-4E96-0FCE90C6129B}"/>
              </a:ext>
            </a:extLst>
          </p:cNvPr>
          <p:cNvSpPr/>
          <p:nvPr/>
        </p:nvSpPr>
        <p:spPr>
          <a:xfrm>
            <a:off x="9844938" y="1867178"/>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Bracket 13">
            <a:extLst>
              <a:ext uri="{FF2B5EF4-FFF2-40B4-BE49-F238E27FC236}">
                <a16:creationId xmlns:a16="http://schemas.microsoft.com/office/drawing/2014/main" id="{8928A6FE-B67E-F3FD-B133-2C9BFDC61271}"/>
              </a:ext>
            </a:extLst>
          </p:cNvPr>
          <p:cNvSpPr/>
          <p:nvPr/>
        </p:nvSpPr>
        <p:spPr>
          <a:xfrm>
            <a:off x="8702830" y="1805227"/>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0B63218C-AD49-23C4-56DB-E6A4348B8157}"/>
              </a:ext>
            </a:extLst>
          </p:cNvPr>
          <p:cNvSpPr/>
          <p:nvPr/>
        </p:nvSpPr>
        <p:spPr>
          <a:xfrm>
            <a:off x="9166924" y="1867177"/>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EB3B23-2BE4-D88F-D1C1-ABDC57361891}"/>
              </a:ext>
            </a:extLst>
          </p:cNvPr>
          <p:cNvSpPr/>
          <p:nvPr/>
        </p:nvSpPr>
        <p:spPr>
          <a:xfrm>
            <a:off x="8813517" y="1867176"/>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89ADC6F-A92B-FEFE-5A5E-CDCB0A24030B}"/>
              </a:ext>
            </a:extLst>
          </p:cNvPr>
          <p:cNvSpPr/>
          <p:nvPr/>
        </p:nvSpPr>
        <p:spPr>
          <a:xfrm>
            <a:off x="10198345" y="1867176"/>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Bracket 17">
            <a:extLst>
              <a:ext uri="{FF2B5EF4-FFF2-40B4-BE49-F238E27FC236}">
                <a16:creationId xmlns:a16="http://schemas.microsoft.com/office/drawing/2014/main" id="{5758CABA-52B2-B4B0-2C07-31053C89956D}"/>
              </a:ext>
            </a:extLst>
          </p:cNvPr>
          <p:cNvSpPr/>
          <p:nvPr/>
        </p:nvSpPr>
        <p:spPr>
          <a:xfrm flipH="1">
            <a:off x="10507459" y="1795534"/>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Rectangle 28">
            <a:extLst>
              <a:ext uri="{FF2B5EF4-FFF2-40B4-BE49-F238E27FC236}">
                <a16:creationId xmlns:a16="http://schemas.microsoft.com/office/drawing/2014/main" id="{97FD9131-7C1C-DB27-E8D8-698440ECD499}"/>
              </a:ext>
            </a:extLst>
          </p:cNvPr>
          <p:cNvSpPr/>
          <p:nvPr/>
        </p:nvSpPr>
        <p:spPr>
          <a:xfrm>
            <a:off x="9399112" y="2513507"/>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Bracket 29">
            <a:extLst>
              <a:ext uri="{FF2B5EF4-FFF2-40B4-BE49-F238E27FC236}">
                <a16:creationId xmlns:a16="http://schemas.microsoft.com/office/drawing/2014/main" id="{9D2FFA62-67BB-4017-E9F7-2E7C286E0DA2}"/>
              </a:ext>
            </a:extLst>
          </p:cNvPr>
          <p:cNvSpPr/>
          <p:nvPr/>
        </p:nvSpPr>
        <p:spPr>
          <a:xfrm>
            <a:off x="7736410" y="2428726"/>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Oval 30">
            <a:extLst>
              <a:ext uri="{FF2B5EF4-FFF2-40B4-BE49-F238E27FC236}">
                <a16:creationId xmlns:a16="http://schemas.microsoft.com/office/drawing/2014/main" id="{A650B519-6601-7D0F-27FC-198F97017D00}"/>
              </a:ext>
            </a:extLst>
          </p:cNvPr>
          <p:cNvSpPr/>
          <p:nvPr/>
        </p:nvSpPr>
        <p:spPr>
          <a:xfrm>
            <a:off x="9772020" y="2513508"/>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47C705-B2D0-180D-7E93-3492CCE2352C}"/>
              </a:ext>
            </a:extLst>
          </p:cNvPr>
          <p:cNvSpPr/>
          <p:nvPr/>
        </p:nvSpPr>
        <p:spPr>
          <a:xfrm>
            <a:off x="10111027" y="2513507"/>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eft Bracket 32">
            <a:extLst>
              <a:ext uri="{FF2B5EF4-FFF2-40B4-BE49-F238E27FC236}">
                <a16:creationId xmlns:a16="http://schemas.microsoft.com/office/drawing/2014/main" id="{BD19304A-91E2-A098-9E73-AAAC6EBABD99}"/>
              </a:ext>
            </a:extLst>
          </p:cNvPr>
          <p:cNvSpPr/>
          <p:nvPr/>
        </p:nvSpPr>
        <p:spPr>
          <a:xfrm flipH="1">
            <a:off x="11166339" y="2433266"/>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Oval 33">
            <a:extLst>
              <a:ext uri="{FF2B5EF4-FFF2-40B4-BE49-F238E27FC236}">
                <a16:creationId xmlns:a16="http://schemas.microsoft.com/office/drawing/2014/main" id="{AFCDED44-DBDF-BFFA-8E44-537D2239B1E2}"/>
              </a:ext>
            </a:extLst>
          </p:cNvPr>
          <p:cNvSpPr/>
          <p:nvPr/>
        </p:nvSpPr>
        <p:spPr>
          <a:xfrm>
            <a:off x="10488189" y="2500367"/>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41E1183-C010-5970-92B8-B1BBC26826ED}"/>
              </a:ext>
            </a:extLst>
          </p:cNvPr>
          <p:cNvSpPr/>
          <p:nvPr/>
        </p:nvSpPr>
        <p:spPr>
          <a:xfrm>
            <a:off x="10827196" y="2500366"/>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9738DF1-D252-8434-128D-F7006666E6BC}"/>
              </a:ext>
            </a:extLst>
          </p:cNvPr>
          <p:cNvSpPr/>
          <p:nvPr/>
        </p:nvSpPr>
        <p:spPr>
          <a:xfrm>
            <a:off x="7955574" y="2513171"/>
            <a:ext cx="278716" cy="276999"/>
          </a:xfrm>
          <a:prstGeom prst="ellipse">
            <a:avLst/>
          </a:prstGeom>
          <a:solidFill>
            <a:srgbClr val="FBFDD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129824A-E7C7-870C-8F7F-6C15C26D774C}"/>
              </a:ext>
            </a:extLst>
          </p:cNvPr>
          <p:cNvSpPr/>
          <p:nvPr/>
        </p:nvSpPr>
        <p:spPr>
          <a:xfrm>
            <a:off x="8317296" y="2513170"/>
            <a:ext cx="278716" cy="276999"/>
          </a:xfrm>
          <a:prstGeom prst="rect">
            <a:avLst/>
          </a:prstGeom>
          <a:solidFill>
            <a:srgbClr val="FBFD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0651A93-18A9-DDDC-C58B-6684D686A2D9}"/>
              </a:ext>
            </a:extLst>
          </p:cNvPr>
          <p:cNvSpPr/>
          <p:nvPr/>
        </p:nvSpPr>
        <p:spPr>
          <a:xfrm>
            <a:off x="8695233" y="2508565"/>
            <a:ext cx="278716" cy="276999"/>
          </a:xfrm>
          <a:prstGeom prst="ellipse">
            <a:avLst/>
          </a:prstGeom>
          <a:solidFill>
            <a:srgbClr val="FBFDD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B725B48B-7DF5-61FF-6DEA-A2BF7594435B}"/>
              </a:ext>
            </a:extLst>
          </p:cNvPr>
          <p:cNvCxnSpPr>
            <a:cxnSpLocks/>
          </p:cNvCxnSpPr>
          <p:nvPr/>
        </p:nvCxnSpPr>
        <p:spPr>
          <a:xfrm>
            <a:off x="8952867" y="2189630"/>
            <a:ext cx="0" cy="78557"/>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9D100D5-D1D6-B524-35E0-4A8F7EAC5880}"/>
              </a:ext>
            </a:extLst>
          </p:cNvPr>
          <p:cNvCxnSpPr>
            <a:cxnSpLocks/>
          </p:cNvCxnSpPr>
          <p:nvPr/>
        </p:nvCxnSpPr>
        <p:spPr>
          <a:xfrm>
            <a:off x="9632604" y="2203683"/>
            <a:ext cx="0" cy="52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C4BB944-FB5B-60EF-C406-6FD6EB6F05ED}"/>
              </a:ext>
            </a:extLst>
          </p:cNvPr>
          <p:cNvCxnSpPr>
            <a:cxnSpLocks/>
          </p:cNvCxnSpPr>
          <p:nvPr/>
        </p:nvCxnSpPr>
        <p:spPr>
          <a:xfrm>
            <a:off x="8089462" y="2268187"/>
            <a:ext cx="15425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C6E4C619-11A1-EEA4-B76E-34AA076BD5EF}"/>
              </a:ext>
            </a:extLst>
          </p:cNvPr>
          <p:cNvCxnSpPr>
            <a:cxnSpLocks/>
          </p:cNvCxnSpPr>
          <p:nvPr/>
        </p:nvCxnSpPr>
        <p:spPr>
          <a:xfrm flipH="1">
            <a:off x="8815614" y="2268187"/>
            <a:ext cx="3833" cy="16507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91DAEDA5-F088-EDD5-CF8A-BAB32D081799}"/>
              </a:ext>
            </a:extLst>
          </p:cNvPr>
          <p:cNvCxnSpPr>
            <a:cxnSpLocks/>
          </p:cNvCxnSpPr>
          <p:nvPr/>
        </p:nvCxnSpPr>
        <p:spPr>
          <a:xfrm>
            <a:off x="8094932" y="2268187"/>
            <a:ext cx="0" cy="160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783269B5-2C2E-A8B1-9545-FAA77D60D2DF}"/>
              </a:ext>
            </a:extLst>
          </p:cNvPr>
          <p:cNvCxnSpPr>
            <a:cxnSpLocks/>
          </p:cNvCxnSpPr>
          <p:nvPr/>
        </p:nvCxnSpPr>
        <p:spPr>
          <a:xfrm>
            <a:off x="8455273" y="2268186"/>
            <a:ext cx="0" cy="160540"/>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524D3FA0-90F8-0B19-A69B-430283E9CBE3}"/>
              </a:ext>
            </a:extLst>
          </p:cNvPr>
          <p:cNvSpPr txBox="1"/>
          <p:nvPr/>
        </p:nvSpPr>
        <p:spPr>
          <a:xfrm>
            <a:off x="182316" y="3205386"/>
            <a:ext cx="7134514" cy="923330"/>
          </a:xfrm>
          <a:prstGeom prst="rect">
            <a:avLst/>
          </a:prstGeom>
          <a:noFill/>
        </p:spPr>
        <p:txBody>
          <a:bodyPr wrap="square" rtlCol="0">
            <a:spAutoFit/>
          </a:bodyPr>
          <a:lstStyle/>
          <a:p>
            <a:r>
              <a:rPr lang="en-US" dirty="0"/>
              <a:t>Then repeat for the children of the next father and mother, add them to the correct row by age (Youngest on the left?), push the other members down the array. Shown in light yellow</a:t>
            </a:r>
          </a:p>
        </p:txBody>
      </p:sp>
      <p:sp>
        <p:nvSpPr>
          <p:cNvPr id="67" name="Oval 66">
            <a:extLst>
              <a:ext uri="{FF2B5EF4-FFF2-40B4-BE49-F238E27FC236}">
                <a16:creationId xmlns:a16="http://schemas.microsoft.com/office/drawing/2014/main" id="{990FC718-0D21-1D3E-3538-7DC1A176C0FE}"/>
              </a:ext>
            </a:extLst>
          </p:cNvPr>
          <p:cNvSpPr/>
          <p:nvPr/>
        </p:nvSpPr>
        <p:spPr>
          <a:xfrm>
            <a:off x="9500461" y="3218530"/>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D91BDA2-4F05-5222-9DE3-CB4DF3C01F87}"/>
              </a:ext>
            </a:extLst>
          </p:cNvPr>
          <p:cNvSpPr/>
          <p:nvPr/>
        </p:nvSpPr>
        <p:spPr>
          <a:xfrm>
            <a:off x="9839468" y="3218529"/>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eft Bracket 68">
            <a:extLst>
              <a:ext uri="{FF2B5EF4-FFF2-40B4-BE49-F238E27FC236}">
                <a16:creationId xmlns:a16="http://schemas.microsoft.com/office/drawing/2014/main" id="{8D96B400-5556-9107-2481-602F9A89E6D1}"/>
              </a:ext>
            </a:extLst>
          </p:cNvPr>
          <p:cNvSpPr/>
          <p:nvPr/>
        </p:nvSpPr>
        <p:spPr>
          <a:xfrm>
            <a:off x="8697360" y="3156578"/>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Rectangle 69">
            <a:extLst>
              <a:ext uri="{FF2B5EF4-FFF2-40B4-BE49-F238E27FC236}">
                <a16:creationId xmlns:a16="http://schemas.microsoft.com/office/drawing/2014/main" id="{A54153A4-64A9-6818-B9E9-34D48D9C7688}"/>
              </a:ext>
            </a:extLst>
          </p:cNvPr>
          <p:cNvSpPr/>
          <p:nvPr/>
        </p:nvSpPr>
        <p:spPr>
          <a:xfrm>
            <a:off x="9161454" y="3218528"/>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596E5CE-FA35-4175-EECE-983E73DB0862}"/>
              </a:ext>
            </a:extLst>
          </p:cNvPr>
          <p:cNvSpPr/>
          <p:nvPr/>
        </p:nvSpPr>
        <p:spPr>
          <a:xfrm>
            <a:off x="8808047" y="3218527"/>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C7F6A4AF-4F27-377E-BA83-EB0D7EFA6F71}"/>
              </a:ext>
            </a:extLst>
          </p:cNvPr>
          <p:cNvSpPr/>
          <p:nvPr/>
        </p:nvSpPr>
        <p:spPr>
          <a:xfrm>
            <a:off x="10192875" y="3218527"/>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Left Bracket 72">
            <a:extLst>
              <a:ext uri="{FF2B5EF4-FFF2-40B4-BE49-F238E27FC236}">
                <a16:creationId xmlns:a16="http://schemas.microsoft.com/office/drawing/2014/main" id="{C598D622-791B-67AD-3EE9-368BBE19D870}"/>
              </a:ext>
            </a:extLst>
          </p:cNvPr>
          <p:cNvSpPr/>
          <p:nvPr/>
        </p:nvSpPr>
        <p:spPr>
          <a:xfrm flipH="1">
            <a:off x="10501989" y="3146885"/>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72CA54A9-9EA8-5342-1430-F9B3BDBA3383}"/>
              </a:ext>
            </a:extLst>
          </p:cNvPr>
          <p:cNvCxnSpPr>
            <a:cxnSpLocks/>
          </p:cNvCxnSpPr>
          <p:nvPr/>
        </p:nvCxnSpPr>
        <p:spPr>
          <a:xfrm>
            <a:off x="9308420" y="3567167"/>
            <a:ext cx="0" cy="52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D4E42AD-D46A-0EB6-6F0D-B7EE05E4B721}"/>
              </a:ext>
            </a:extLst>
          </p:cNvPr>
          <p:cNvCxnSpPr>
            <a:cxnSpLocks/>
          </p:cNvCxnSpPr>
          <p:nvPr/>
        </p:nvCxnSpPr>
        <p:spPr>
          <a:xfrm>
            <a:off x="9631973" y="3567167"/>
            <a:ext cx="0" cy="52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93CAF774-D740-1602-EB0E-EE7C261EE0EC}"/>
              </a:ext>
            </a:extLst>
          </p:cNvPr>
          <p:cNvCxnSpPr>
            <a:cxnSpLocks/>
          </p:cNvCxnSpPr>
          <p:nvPr/>
        </p:nvCxnSpPr>
        <p:spPr>
          <a:xfrm>
            <a:off x="9308420" y="3619538"/>
            <a:ext cx="32355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07CE562-AEE8-BA4D-F1E7-64165225A7BA}"/>
              </a:ext>
            </a:extLst>
          </p:cNvPr>
          <p:cNvCxnSpPr>
            <a:cxnSpLocks/>
          </p:cNvCxnSpPr>
          <p:nvPr/>
        </p:nvCxnSpPr>
        <p:spPr>
          <a:xfrm>
            <a:off x="9448259" y="3619538"/>
            <a:ext cx="0" cy="104156"/>
          </a:xfrm>
          <a:prstGeom prst="line">
            <a:avLst/>
          </a:prstGeom>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CDC48F10-B741-AD2D-106D-E3A919E454E0}"/>
              </a:ext>
            </a:extLst>
          </p:cNvPr>
          <p:cNvSpPr/>
          <p:nvPr/>
        </p:nvSpPr>
        <p:spPr>
          <a:xfrm>
            <a:off x="9047945" y="2508565"/>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036E8FD3-0DB5-018C-BF87-A5530E1B2099}"/>
              </a:ext>
            </a:extLst>
          </p:cNvPr>
          <p:cNvSpPr/>
          <p:nvPr/>
        </p:nvSpPr>
        <p:spPr>
          <a:xfrm>
            <a:off x="10120138" y="3860475"/>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Left Bracket 123">
            <a:extLst>
              <a:ext uri="{FF2B5EF4-FFF2-40B4-BE49-F238E27FC236}">
                <a16:creationId xmlns:a16="http://schemas.microsoft.com/office/drawing/2014/main" id="{5607ADE2-5340-5277-9FC8-81E4DEEE414A}"/>
              </a:ext>
            </a:extLst>
          </p:cNvPr>
          <p:cNvSpPr/>
          <p:nvPr/>
        </p:nvSpPr>
        <p:spPr>
          <a:xfrm>
            <a:off x="7735029" y="3782727"/>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5" name="Oval 124">
            <a:extLst>
              <a:ext uri="{FF2B5EF4-FFF2-40B4-BE49-F238E27FC236}">
                <a16:creationId xmlns:a16="http://schemas.microsoft.com/office/drawing/2014/main" id="{4CFFDBF3-46B1-ACF2-BF4D-FFE03C53A8E1}"/>
              </a:ext>
            </a:extLst>
          </p:cNvPr>
          <p:cNvSpPr/>
          <p:nvPr/>
        </p:nvSpPr>
        <p:spPr>
          <a:xfrm>
            <a:off x="10493046" y="3860476"/>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D9FEAEDA-D773-C558-86E4-D33DECE00387}"/>
              </a:ext>
            </a:extLst>
          </p:cNvPr>
          <p:cNvSpPr/>
          <p:nvPr/>
        </p:nvSpPr>
        <p:spPr>
          <a:xfrm>
            <a:off x="10832053" y="3860475"/>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Left Bracket 126">
            <a:extLst>
              <a:ext uri="{FF2B5EF4-FFF2-40B4-BE49-F238E27FC236}">
                <a16:creationId xmlns:a16="http://schemas.microsoft.com/office/drawing/2014/main" id="{211C4859-997D-D5A6-E5AE-4DF6B7712774}"/>
              </a:ext>
            </a:extLst>
          </p:cNvPr>
          <p:cNvSpPr/>
          <p:nvPr/>
        </p:nvSpPr>
        <p:spPr>
          <a:xfrm flipH="1">
            <a:off x="11887365" y="3780234"/>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8" name="Oval 127">
            <a:extLst>
              <a:ext uri="{FF2B5EF4-FFF2-40B4-BE49-F238E27FC236}">
                <a16:creationId xmlns:a16="http://schemas.microsoft.com/office/drawing/2014/main" id="{F20389DF-5996-FD77-9CCD-6C3276D5A22E}"/>
              </a:ext>
            </a:extLst>
          </p:cNvPr>
          <p:cNvSpPr/>
          <p:nvPr/>
        </p:nvSpPr>
        <p:spPr>
          <a:xfrm>
            <a:off x="11209215" y="3847335"/>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68C8D9B1-E847-C2A9-D1E2-1C21547A7D92}"/>
              </a:ext>
            </a:extLst>
          </p:cNvPr>
          <p:cNvSpPr/>
          <p:nvPr/>
        </p:nvSpPr>
        <p:spPr>
          <a:xfrm>
            <a:off x="11548222" y="3847334"/>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B36F9D24-18AA-05C3-6005-6650B3BF6381}"/>
              </a:ext>
            </a:extLst>
          </p:cNvPr>
          <p:cNvSpPr/>
          <p:nvPr/>
        </p:nvSpPr>
        <p:spPr>
          <a:xfrm>
            <a:off x="7954193" y="3867172"/>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C2A35AE1-357A-C95C-CC5E-85D54139E78E}"/>
              </a:ext>
            </a:extLst>
          </p:cNvPr>
          <p:cNvSpPr/>
          <p:nvPr/>
        </p:nvSpPr>
        <p:spPr>
          <a:xfrm>
            <a:off x="8315915" y="3867171"/>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B3935CF6-4E7D-9761-4E46-9CC45E4E48D2}"/>
              </a:ext>
            </a:extLst>
          </p:cNvPr>
          <p:cNvSpPr/>
          <p:nvPr/>
        </p:nvSpPr>
        <p:spPr>
          <a:xfrm>
            <a:off x="8693852" y="3862566"/>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CF7C4FE-BF8A-6385-F07C-9F8441DDF09A}"/>
              </a:ext>
            </a:extLst>
          </p:cNvPr>
          <p:cNvSpPr/>
          <p:nvPr/>
        </p:nvSpPr>
        <p:spPr>
          <a:xfrm>
            <a:off x="9768971" y="3855533"/>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CDA6B05B-D52E-F418-2694-275417EE1017}"/>
              </a:ext>
            </a:extLst>
          </p:cNvPr>
          <p:cNvSpPr/>
          <p:nvPr/>
        </p:nvSpPr>
        <p:spPr>
          <a:xfrm>
            <a:off x="9041147" y="3852162"/>
            <a:ext cx="278716" cy="276999"/>
          </a:xfrm>
          <a:prstGeom prst="ellipse">
            <a:avLst/>
          </a:prstGeom>
          <a:solidFill>
            <a:srgbClr val="FBFDD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C4EE809C-D48C-A4B5-202C-CD99814BE2F7}"/>
              </a:ext>
            </a:extLst>
          </p:cNvPr>
          <p:cNvSpPr/>
          <p:nvPr/>
        </p:nvSpPr>
        <p:spPr>
          <a:xfrm>
            <a:off x="9388060" y="3847334"/>
            <a:ext cx="278716" cy="276999"/>
          </a:xfrm>
          <a:prstGeom prst="ellipse">
            <a:avLst/>
          </a:prstGeom>
          <a:solidFill>
            <a:srgbClr val="FBFDD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a:extLst>
              <a:ext uri="{FF2B5EF4-FFF2-40B4-BE49-F238E27FC236}">
                <a16:creationId xmlns:a16="http://schemas.microsoft.com/office/drawing/2014/main" id="{B57BE26A-6EA1-2E18-16E0-F96CAD13BDAA}"/>
              </a:ext>
            </a:extLst>
          </p:cNvPr>
          <p:cNvCxnSpPr>
            <a:cxnSpLocks/>
          </p:cNvCxnSpPr>
          <p:nvPr/>
        </p:nvCxnSpPr>
        <p:spPr>
          <a:xfrm flipH="1">
            <a:off x="9187303" y="3727632"/>
            <a:ext cx="3602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2458B247-D096-5223-39F2-08DA9E869653}"/>
              </a:ext>
            </a:extLst>
          </p:cNvPr>
          <p:cNvCxnSpPr>
            <a:cxnSpLocks/>
          </p:cNvCxnSpPr>
          <p:nvPr/>
        </p:nvCxnSpPr>
        <p:spPr>
          <a:xfrm flipV="1">
            <a:off x="9538470" y="3723694"/>
            <a:ext cx="0" cy="5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6EBEC263-E85C-51DB-58C1-AB4D85FD575A}"/>
              </a:ext>
            </a:extLst>
          </p:cNvPr>
          <p:cNvCxnSpPr>
            <a:cxnSpLocks/>
          </p:cNvCxnSpPr>
          <p:nvPr/>
        </p:nvCxnSpPr>
        <p:spPr>
          <a:xfrm flipV="1">
            <a:off x="9187303" y="3723694"/>
            <a:ext cx="0" cy="56540"/>
          </a:xfrm>
          <a:prstGeom prst="line">
            <a:avLst/>
          </a:prstGeom>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EC24E875-B8C3-4C70-75F3-AC3FD7450B1B}"/>
              </a:ext>
            </a:extLst>
          </p:cNvPr>
          <p:cNvSpPr txBox="1"/>
          <p:nvPr/>
        </p:nvSpPr>
        <p:spPr>
          <a:xfrm>
            <a:off x="273536" y="4751092"/>
            <a:ext cx="7134514" cy="1477328"/>
          </a:xfrm>
          <a:prstGeom prst="rect">
            <a:avLst/>
          </a:prstGeom>
          <a:noFill/>
        </p:spPr>
        <p:txBody>
          <a:bodyPr wrap="square" rtlCol="0">
            <a:spAutoFit/>
          </a:bodyPr>
          <a:lstStyle/>
          <a:p>
            <a:r>
              <a:rPr lang="en-US" dirty="0"/>
              <a:t>Keep repeating, functions the same way for the blood father and mother (in this case the person should already be on the row, but their siblings need to be added, add them to the correct row by age (Youngest on the left?), push the other members down the array.  Shown in light yellow</a:t>
            </a:r>
          </a:p>
        </p:txBody>
      </p:sp>
      <p:sp>
        <p:nvSpPr>
          <p:cNvPr id="146" name="Oval 145">
            <a:extLst>
              <a:ext uri="{FF2B5EF4-FFF2-40B4-BE49-F238E27FC236}">
                <a16:creationId xmlns:a16="http://schemas.microsoft.com/office/drawing/2014/main" id="{37301E66-BD53-8DCE-2E29-6589014BAFB1}"/>
              </a:ext>
            </a:extLst>
          </p:cNvPr>
          <p:cNvSpPr/>
          <p:nvPr/>
        </p:nvSpPr>
        <p:spPr>
          <a:xfrm>
            <a:off x="9292524" y="4915359"/>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DB060192-E5BC-0477-8958-0575C1152403}"/>
              </a:ext>
            </a:extLst>
          </p:cNvPr>
          <p:cNvSpPr/>
          <p:nvPr/>
        </p:nvSpPr>
        <p:spPr>
          <a:xfrm>
            <a:off x="9631531" y="4915358"/>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Left Bracket 147">
            <a:extLst>
              <a:ext uri="{FF2B5EF4-FFF2-40B4-BE49-F238E27FC236}">
                <a16:creationId xmlns:a16="http://schemas.microsoft.com/office/drawing/2014/main" id="{94835367-DC56-91CF-0432-1704898D851B}"/>
              </a:ext>
            </a:extLst>
          </p:cNvPr>
          <p:cNvSpPr/>
          <p:nvPr/>
        </p:nvSpPr>
        <p:spPr>
          <a:xfrm>
            <a:off x="8489423" y="4853407"/>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9" name="Rectangle 148">
            <a:extLst>
              <a:ext uri="{FF2B5EF4-FFF2-40B4-BE49-F238E27FC236}">
                <a16:creationId xmlns:a16="http://schemas.microsoft.com/office/drawing/2014/main" id="{2854488A-0122-0941-A463-B3010BF22E20}"/>
              </a:ext>
            </a:extLst>
          </p:cNvPr>
          <p:cNvSpPr/>
          <p:nvPr/>
        </p:nvSpPr>
        <p:spPr>
          <a:xfrm>
            <a:off x="8953517" y="4915357"/>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67882720-3AF8-4BB5-0B82-A69041B765A5}"/>
              </a:ext>
            </a:extLst>
          </p:cNvPr>
          <p:cNvSpPr/>
          <p:nvPr/>
        </p:nvSpPr>
        <p:spPr>
          <a:xfrm>
            <a:off x="8600110" y="4915356"/>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B4592A8B-A7C5-DE92-BE2F-B99C8C103D03}"/>
              </a:ext>
            </a:extLst>
          </p:cNvPr>
          <p:cNvSpPr/>
          <p:nvPr/>
        </p:nvSpPr>
        <p:spPr>
          <a:xfrm>
            <a:off x="9984938" y="4915356"/>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Left Bracket 151">
            <a:extLst>
              <a:ext uri="{FF2B5EF4-FFF2-40B4-BE49-F238E27FC236}">
                <a16:creationId xmlns:a16="http://schemas.microsoft.com/office/drawing/2014/main" id="{C62B72E5-0CA0-757A-6809-F4ADD06CCA3D}"/>
              </a:ext>
            </a:extLst>
          </p:cNvPr>
          <p:cNvSpPr/>
          <p:nvPr/>
        </p:nvSpPr>
        <p:spPr>
          <a:xfrm flipH="1">
            <a:off x="10294052" y="4843714"/>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E8B2D862-3E1E-634A-3437-4E1D0F77F032}"/>
              </a:ext>
            </a:extLst>
          </p:cNvPr>
          <p:cNvCxnSpPr>
            <a:cxnSpLocks/>
          </p:cNvCxnSpPr>
          <p:nvPr/>
        </p:nvCxnSpPr>
        <p:spPr>
          <a:xfrm>
            <a:off x="9747589" y="5251395"/>
            <a:ext cx="0" cy="52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B4EC5D26-7C68-C712-6011-CF5C2A808026}"/>
              </a:ext>
            </a:extLst>
          </p:cNvPr>
          <p:cNvCxnSpPr>
            <a:cxnSpLocks/>
          </p:cNvCxnSpPr>
          <p:nvPr/>
        </p:nvCxnSpPr>
        <p:spPr>
          <a:xfrm>
            <a:off x="9424036" y="5263996"/>
            <a:ext cx="0" cy="52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AC93C4CB-049A-C460-9FBE-8942945604D9}"/>
              </a:ext>
            </a:extLst>
          </p:cNvPr>
          <p:cNvCxnSpPr>
            <a:cxnSpLocks/>
          </p:cNvCxnSpPr>
          <p:nvPr/>
        </p:nvCxnSpPr>
        <p:spPr>
          <a:xfrm>
            <a:off x="9424036" y="5316367"/>
            <a:ext cx="32355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2D3AC71-B7F5-A69B-8642-864B1BB3E6C4}"/>
              </a:ext>
            </a:extLst>
          </p:cNvPr>
          <p:cNvCxnSpPr>
            <a:cxnSpLocks/>
          </p:cNvCxnSpPr>
          <p:nvPr/>
        </p:nvCxnSpPr>
        <p:spPr>
          <a:xfrm>
            <a:off x="9631531" y="5316367"/>
            <a:ext cx="0" cy="104156"/>
          </a:xfrm>
          <a:prstGeom prst="line">
            <a:avLst/>
          </a:prstGeom>
        </p:spPr>
        <p:style>
          <a:lnRef idx="2">
            <a:schemeClr val="accent1"/>
          </a:lnRef>
          <a:fillRef idx="0">
            <a:schemeClr val="accent1"/>
          </a:fillRef>
          <a:effectRef idx="1">
            <a:schemeClr val="accent1"/>
          </a:effectRef>
          <a:fontRef idx="minor">
            <a:schemeClr val="tx1"/>
          </a:fontRef>
        </p:style>
      </p:cxnSp>
      <p:sp>
        <p:nvSpPr>
          <p:cNvPr id="157" name="Rectangle 156">
            <a:extLst>
              <a:ext uri="{FF2B5EF4-FFF2-40B4-BE49-F238E27FC236}">
                <a16:creationId xmlns:a16="http://schemas.microsoft.com/office/drawing/2014/main" id="{405E3475-5A64-69C6-DCCD-F1F2C5DECF43}"/>
              </a:ext>
            </a:extLst>
          </p:cNvPr>
          <p:cNvSpPr/>
          <p:nvPr/>
        </p:nvSpPr>
        <p:spPr>
          <a:xfrm>
            <a:off x="10775808" y="5557304"/>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Left Bracket 157">
            <a:extLst>
              <a:ext uri="{FF2B5EF4-FFF2-40B4-BE49-F238E27FC236}">
                <a16:creationId xmlns:a16="http://schemas.microsoft.com/office/drawing/2014/main" id="{371635C1-8DFA-74A5-7EFA-86CE18A01B66}"/>
              </a:ext>
            </a:extLst>
          </p:cNvPr>
          <p:cNvSpPr/>
          <p:nvPr/>
        </p:nvSpPr>
        <p:spPr>
          <a:xfrm>
            <a:off x="7527092" y="5479556"/>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9" name="Oval 158">
            <a:extLst>
              <a:ext uri="{FF2B5EF4-FFF2-40B4-BE49-F238E27FC236}">
                <a16:creationId xmlns:a16="http://schemas.microsoft.com/office/drawing/2014/main" id="{D2EFA2F3-978F-6A76-F738-58374F177EC4}"/>
              </a:ext>
            </a:extLst>
          </p:cNvPr>
          <p:cNvSpPr/>
          <p:nvPr/>
        </p:nvSpPr>
        <p:spPr>
          <a:xfrm>
            <a:off x="11148716" y="5557305"/>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9327C41A-5DD6-A589-7B8F-152B30F76B7B}"/>
              </a:ext>
            </a:extLst>
          </p:cNvPr>
          <p:cNvSpPr/>
          <p:nvPr/>
        </p:nvSpPr>
        <p:spPr>
          <a:xfrm>
            <a:off x="11487723" y="5557304"/>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F097F8D-0C86-9B89-126A-31EDE5B8ABB4}"/>
              </a:ext>
            </a:extLst>
          </p:cNvPr>
          <p:cNvSpPr/>
          <p:nvPr/>
        </p:nvSpPr>
        <p:spPr>
          <a:xfrm>
            <a:off x="11864885" y="5544164"/>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400DD040-2C20-09C4-4F08-F95D390B7367}"/>
              </a:ext>
            </a:extLst>
          </p:cNvPr>
          <p:cNvSpPr/>
          <p:nvPr/>
        </p:nvSpPr>
        <p:spPr>
          <a:xfrm>
            <a:off x="7746256" y="5564001"/>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3AAF29BF-0D14-DFCE-A646-54B46BBEB208}"/>
              </a:ext>
            </a:extLst>
          </p:cNvPr>
          <p:cNvSpPr/>
          <p:nvPr/>
        </p:nvSpPr>
        <p:spPr>
          <a:xfrm>
            <a:off x="8107978" y="5564000"/>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9D5F1F5F-A4FE-3A98-F0F0-535475E5969A}"/>
              </a:ext>
            </a:extLst>
          </p:cNvPr>
          <p:cNvSpPr/>
          <p:nvPr/>
        </p:nvSpPr>
        <p:spPr>
          <a:xfrm>
            <a:off x="8485915" y="5559395"/>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D0C9DD5E-A94B-B0DD-FFA6-148323A250D6}"/>
              </a:ext>
            </a:extLst>
          </p:cNvPr>
          <p:cNvSpPr/>
          <p:nvPr/>
        </p:nvSpPr>
        <p:spPr>
          <a:xfrm>
            <a:off x="8833210" y="5548991"/>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533BF1FD-AA9F-165D-21E2-B205DB88E350}"/>
              </a:ext>
            </a:extLst>
          </p:cNvPr>
          <p:cNvSpPr/>
          <p:nvPr/>
        </p:nvSpPr>
        <p:spPr>
          <a:xfrm>
            <a:off x="9180123" y="5544163"/>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a:extLst>
              <a:ext uri="{FF2B5EF4-FFF2-40B4-BE49-F238E27FC236}">
                <a16:creationId xmlns:a16="http://schemas.microsoft.com/office/drawing/2014/main" id="{15154987-8ACB-32E9-267D-6336B7DAAF2B}"/>
              </a:ext>
            </a:extLst>
          </p:cNvPr>
          <p:cNvCxnSpPr>
            <a:cxnSpLocks/>
          </p:cNvCxnSpPr>
          <p:nvPr/>
        </p:nvCxnSpPr>
        <p:spPr>
          <a:xfrm flipH="1">
            <a:off x="9624027" y="5430773"/>
            <a:ext cx="8834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09D2F7A1-BDA3-AF83-F1A3-ED52240F6344}"/>
              </a:ext>
            </a:extLst>
          </p:cNvPr>
          <p:cNvCxnSpPr>
            <a:cxnSpLocks/>
          </p:cNvCxnSpPr>
          <p:nvPr/>
        </p:nvCxnSpPr>
        <p:spPr>
          <a:xfrm flipV="1">
            <a:off x="10111027" y="5433216"/>
            <a:ext cx="0" cy="5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4DCCBC23-74C0-648B-C97C-19A5F640F118}"/>
              </a:ext>
            </a:extLst>
          </p:cNvPr>
          <p:cNvCxnSpPr>
            <a:cxnSpLocks/>
          </p:cNvCxnSpPr>
          <p:nvPr/>
        </p:nvCxnSpPr>
        <p:spPr>
          <a:xfrm flipV="1">
            <a:off x="9741772" y="5433216"/>
            <a:ext cx="0" cy="56540"/>
          </a:xfrm>
          <a:prstGeom prst="line">
            <a:avLst/>
          </a:prstGeom>
        </p:spPr>
        <p:style>
          <a:lnRef idx="2">
            <a:schemeClr val="accent1"/>
          </a:lnRef>
          <a:fillRef idx="0">
            <a:schemeClr val="accent1"/>
          </a:fillRef>
          <a:effectRef idx="1">
            <a:schemeClr val="accent1"/>
          </a:effectRef>
          <a:fontRef idx="minor">
            <a:schemeClr val="tx1"/>
          </a:fontRef>
        </p:style>
      </p:cxnSp>
      <p:sp>
        <p:nvSpPr>
          <p:cNvPr id="173" name="Rectangle 172">
            <a:extLst>
              <a:ext uri="{FF2B5EF4-FFF2-40B4-BE49-F238E27FC236}">
                <a16:creationId xmlns:a16="http://schemas.microsoft.com/office/drawing/2014/main" id="{22B3422E-736C-58DC-918E-986503662689}"/>
              </a:ext>
            </a:extLst>
          </p:cNvPr>
          <p:cNvSpPr/>
          <p:nvPr/>
        </p:nvSpPr>
        <p:spPr>
          <a:xfrm>
            <a:off x="9571240" y="5557304"/>
            <a:ext cx="278716" cy="276999"/>
          </a:xfrm>
          <a:prstGeom prst="rect">
            <a:avLst/>
          </a:prstGeom>
          <a:solidFill>
            <a:srgbClr val="FBFD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8E3A2219-2F9E-D638-4C7D-D958A22A2FC7}"/>
              </a:ext>
            </a:extLst>
          </p:cNvPr>
          <p:cNvSpPr/>
          <p:nvPr/>
        </p:nvSpPr>
        <p:spPr>
          <a:xfrm>
            <a:off x="9957896" y="5557304"/>
            <a:ext cx="278716" cy="276999"/>
          </a:xfrm>
          <a:prstGeom prst="rect">
            <a:avLst/>
          </a:prstGeom>
          <a:solidFill>
            <a:srgbClr val="FBFD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BC22ED45-594B-C399-0BD7-03DC38ECB26F}"/>
              </a:ext>
            </a:extLst>
          </p:cNvPr>
          <p:cNvSpPr txBox="1"/>
          <p:nvPr/>
        </p:nvSpPr>
        <p:spPr>
          <a:xfrm>
            <a:off x="8134099" y="2786601"/>
            <a:ext cx="728084" cy="215444"/>
          </a:xfrm>
          <a:prstGeom prst="rect">
            <a:avLst/>
          </a:prstGeom>
          <a:noFill/>
        </p:spPr>
        <p:txBody>
          <a:bodyPr wrap="none" rtlCol="0">
            <a:spAutoFit/>
          </a:bodyPr>
          <a:lstStyle/>
          <a:p>
            <a:r>
              <a:rPr lang="en-US" sz="800" dirty="0"/>
              <a:t>Half siblings</a:t>
            </a:r>
          </a:p>
        </p:txBody>
      </p:sp>
      <p:sp>
        <p:nvSpPr>
          <p:cNvPr id="176" name="TextBox 175">
            <a:extLst>
              <a:ext uri="{FF2B5EF4-FFF2-40B4-BE49-F238E27FC236}">
                <a16:creationId xmlns:a16="http://schemas.microsoft.com/office/drawing/2014/main" id="{0E24C325-F861-B499-594D-FA97EDFD96D3}"/>
              </a:ext>
            </a:extLst>
          </p:cNvPr>
          <p:cNvSpPr txBox="1"/>
          <p:nvPr/>
        </p:nvSpPr>
        <p:spPr>
          <a:xfrm>
            <a:off x="9024018" y="4157384"/>
            <a:ext cx="728084" cy="215444"/>
          </a:xfrm>
          <a:prstGeom prst="rect">
            <a:avLst/>
          </a:prstGeom>
          <a:noFill/>
        </p:spPr>
        <p:txBody>
          <a:bodyPr wrap="none" rtlCol="0">
            <a:spAutoFit/>
          </a:bodyPr>
          <a:lstStyle/>
          <a:p>
            <a:r>
              <a:rPr lang="en-US" sz="800" dirty="0"/>
              <a:t>Half siblings</a:t>
            </a:r>
          </a:p>
        </p:txBody>
      </p:sp>
      <p:sp>
        <p:nvSpPr>
          <p:cNvPr id="177" name="TextBox 176">
            <a:extLst>
              <a:ext uri="{FF2B5EF4-FFF2-40B4-BE49-F238E27FC236}">
                <a16:creationId xmlns:a16="http://schemas.microsoft.com/office/drawing/2014/main" id="{82B6B1BA-C694-071F-17BA-C6F157E768A1}"/>
              </a:ext>
            </a:extLst>
          </p:cNvPr>
          <p:cNvSpPr txBox="1"/>
          <p:nvPr/>
        </p:nvSpPr>
        <p:spPr>
          <a:xfrm>
            <a:off x="8054751" y="4164498"/>
            <a:ext cx="728084" cy="215444"/>
          </a:xfrm>
          <a:prstGeom prst="rect">
            <a:avLst/>
          </a:prstGeom>
          <a:noFill/>
        </p:spPr>
        <p:txBody>
          <a:bodyPr wrap="none" rtlCol="0">
            <a:spAutoFit/>
          </a:bodyPr>
          <a:lstStyle/>
          <a:p>
            <a:r>
              <a:rPr lang="en-US" sz="800" dirty="0"/>
              <a:t>Half siblings</a:t>
            </a:r>
          </a:p>
        </p:txBody>
      </p:sp>
      <p:sp>
        <p:nvSpPr>
          <p:cNvPr id="178" name="TextBox 177">
            <a:extLst>
              <a:ext uri="{FF2B5EF4-FFF2-40B4-BE49-F238E27FC236}">
                <a16:creationId xmlns:a16="http://schemas.microsoft.com/office/drawing/2014/main" id="{8F6DCDD1-5CA9-91AA-C57B-9A3C38DDB807}"/>
              </a:ext>
            </a:extLst>
          </p:cNvPr>
          <p:cNvSpPr txBox="1"/>
          <p:nvPr/>
        </p:nvSpPr>
        <p:spPr>
          <a:xfrm>
            <a:off x="9836358" y="2808276"/>
            <a:ext cx="1146468" cy="215444"/>
          </a:xfrm>
          <a:prstGeom prst="rect">
            <a:avLst/>
          </a:prstGeom>
          <a:noFill/>
        </p:spPr>
        <p:txBody>
          <a:bodyPr wrap="none" rtlCol="0">
            <a:spAutoFit/>
          </a:bodyPr>
          <a:lstStyle/>
          <a:p>
            <a:r>
              <a:rPr lang="en-US" sz="800" dirty="0"/>
              <a:t>Other Blood Relatives</a:t>
            </a:r>
          </a:p>
        </p:txBody>
      </p:sp>
      <p:sp>
        <p:nvSpPr>
          <p:cNvPr id="179" name="TextBox 178">
            <a:extLst>
              <a:ext uri="{FF2B5EF4-FFF2-40B4-BE49-F238E27FC236}">
                <a16:creationId xmlns:a16="http://schemas.microsoft.com/office/drawing/2014/main" id="{5DF6BD30-C098-787D-2D53-F384DDAFD8A0}"/>
              </a:ext>
            </a:extLst>
          </p:cNvPr>
          <p:cNvSpPr txBox="1"/>
          <p:nvPr/>
        </p:nvSpPr>
        <p:spPr>
          <a:xfrm>
            <a:off x="8812437" y="2785102"/>
            <a:ext cx="870751" cy="338554"/>
          </a:xfrm>
          <a:prstGeom prst="rect">
            <a:avLst/>
          </a:prstGeom>
          <a:noFill/>
        </p:spPr>
        <p:txBody>
          <a:bodyPr wrap="none" rtlCol="0">
            <a:spAutoFit/>
          </a:bodyPr>
          <a:lstStyle/>
          <a:p>
            <a:r>
              <a:rPr lang="en-US" sz="800" dirty="0"/>
              <a:t>Maternal Great </a:t>
            </a:r>
          </a:p>
          <a:p>
            <a:r>
              <a:rPr lang="en-US" sz="800" dirty="0"/>
              <a:t>Grandmother</a:t>
            </a:r>
          </a:p>
        </p:txBody>
      </p:sp>
      <p:sp>
        <p:nvSpPr>
          <p:cNvPr id="180" name="TextBox 179">
            <a:extLst>
              <a:ext uri="{FF2B5EF4-FFF2-40B4-BE49-F238E27FC236}">
                <a16:creationId xmlns:a16="http://schemas.microsoft.com/office/drawing/2014/main" id="{C4719B54-3ADA-C044-5A77-4F0EDD81B720}"/>
              </a:ext>
            </a:extLst>
          </p:cNvPr>
          <p:cNvSpPr txBox="1"/>
          <p:nvPr/>
        </p:nvSpPr>
        <p:spPr>
          <a:xfrm>
            <a:off x="9597730" y="4145783"/>
            <a:ext cx="870751" cy="338554"/>
          </a:xfrm>
          <a:prstGeom prst="rect">
            <a:avLst/>
          </a:prstGeom>
          <a:noFill/>
        </p:spPr>
        <p:txBody>
          <a:bodyPr wrap="none" rtlCol="0">
            <a:spAutoFit/>
          </a:bodyPr>
          <a:lstStyle/>
          <a:p>
            <a:r>
              <a:rPr lang="en-US" sz="800" dirty="0"/>
              <a:t>Maternal Great </a:t>
            </a:r>
          </a:p>
          <a:p>
            <a:r>
              <a:rPr lang="en-US" sz="800" dirty="0"/>
              <a:t>Grandmother</a:t>
            </a:r>
          </a:p>
        </p:txBody>
      </p:sp>
      <p:cxnSp>
        <p:nvCxnSpPr>
          <p:cNvPr id="182" name="Straight Connector 181">
            <a:extLst>
              <a:ext uri="{FF2B5EF4-FFF2-40B4-BE49-F238E27FC236}">
                <a16:creationId xmlns:a16="http://schemas.microsoft.com/office/drawing/2014/main" id="{0B32B3E7-44C7-A73A-4CA8-3AEC69F76804}"/>
              </a:ext>
            </a:extLst>
          </p:cNvPr>
          <p:cNvCxnSpPr>
            <a:cxnSpLocks/>
          </p:cNvCxnSpPr>
          <p:nvPr/>
        </p:nvCxnSpPr>
        <p:spPr>
          <a:xfrm flipV="1">
            <a:off x="10498879" y="5420523"/>
            <a:ext cx="0" cy="69233"/>
          </a:xfrm>
          <a:prstGeom prst="line">
            <a:avLst/>
          </a:prstGeom>
        </p:spPr>
        <p:style>
          <a:lnRef idx="2">
            <a:schemeClr val="accent1"/>
          </a:lnRef>
          <a:fillRef idx="0">
            <a:schemeClr val="accent1"/>
          </a:fillRef>
          <a:effectRef idx="1">
            <a:schemeClr val="accent1"/>
          </a:effectRef>
          <a:fontRef idx="minor">
            <a:schemeClr val="tx1"/>
          </a:fontRef>
        </p:style>
      </p:cxnSp>
      <p:sp>
        <p:nvSpPr>
          <p:cNvPr id="185" name="TextBox 184">
            <a:extLst>
              <a:ext uri="{FF2B5EF4-FFF2-40B4-BE49-F238E27FC236}">
                <a16:creationId xmlns:a16="http://schemas.microsoft.com/office/drawing/2014/main" id="{676049EB-76A0-FC44-8AF0-3790F818640B}"/>
              </a:ext>
            </a:extLst>
          </p:cNvPr>
          <p:cNvSpPr txBox="1"/>
          <p:nvPr/>
        </p:nvSpPr>
        <p:spPr>
          <a:xfrm>
            <a:off x="8213966" y="5826588"/>
            <a:ext cx="728084" cy="215444"/>
          </a:xfrm>
          <a:prstGeom prst="rect">
            <a:avLst/>
          </a:prstGeom>
          <a:noFill/>
        </p:spPr>
        <p:txBody>
          <a:bodyPr wrap="none" rtlCol="0">
            <a:spAutoFit/>
          </a:bodyPr>
          <a:lstStyle/>
          <a:p>
            <a:r>
              <a:rPr lang="en-US" sz="800" dirty="0"/>
              <a:t>Half siblings</a:t>
            </a:r>
          </a:p>
        </p:txBody>
      </p:sp>
      <p:sp>
        <p:nvSpPr>
          <p:cNvPr id="186" name="TextBox 185">
            <a:extLst>
              <a:ext uri="{FF2B5EF4-FFF2-40B4-BE49-F238E27FC236}">
                <a16:creationId xmlns:a16="http://schemas.microsoft.com/office/drawing/2014/main" id="{C892F477-B55A-920C-C0D8-4CE40D4660E9}"/>
              </a:ext>
            </a:extLst>
          </p:cNvPr>
          <p:cNvSpPr txBox="1"/>
          <p:nvPr/>
        </p:nvSpPr>
        <p:spPr>
          <a:xfrm>
            <a:off x="9499249" y="5834303"/>
            <a:ext cx="899605" cy="461665"/>
          </a:xfrm>
          <a:prstGeom prst="rect">
            <a:avLst/>
          </a:prstGeom>
          <a:noFill/>
        </p:spPr>
        <p:txBody>
          <a:bodyPr wrap="none" rtlCol="0">
            <a:spAutoFit/>
          </a:bodyPr>
          <a:lstStyle/>
          <a:p>
            <a:r>
              <a:rPr lang="en-US" sz="800" dirty="0"/>
              <a:t>Maternal Great </a:t>
            </a:r>
          </a:p>
          <a:p>
            <a:r>
              <a:rPr lang="en-US" sz="800" dirty="0"/>
              <a:t>Grandmother’s </a:t>
            </a:r>
          </a:p>
          <a:p>
            <a:r>
              <a:rPr lang="en-US" sz="800" dirty="0"/>
              <a:t>Brothers</a:t>
            </a:r>
          </a:p>
        </p:txBody>
      </p:sp>
      <p:sp>
        <p:nvSpPr>
          <p:cNvPr id="188" name="TextBox 187">
            <a:extLst>
              <a:ext uri="{FF2B5EF4-FFF2-40B4-BE49-F238E27FC236}">
                <a16:creationId xmlns:a16="http://schemas.microsoft.com/office/drawing/2014/main" id="{2450950D-9804-A29B-4FEF-C112BD35DDD5}"/>
              </a:ext>
            </a:extLst>
          </p:cNvPr>
          <p:cNvSpPr txBox="1"/>
          <p:nvPr/>
        </p:nvSpPr>
        <p:spPr>
          <a:xfrm>
            <a:off x="10543171" y="4169888"/>
            <a:ext cx="1146468" cy="215444"/>
          </a:xfrm>
          <a:prstGeom prst="rect">
            <a:avLst/>
          </a:prstGeom>
          <a:noFill/>
        </p:spPr>
        <p:txBody>
          <a:bodyPr wrap="none" rtlCol="0">
            <a:spAutoFit/>
          </a:bodyPr>
          <a:lstStyle/>
          <a:p>
            <a:r>
              <a:rPr lang="en-US" sz="800" dirty="0"/>
              <a:t>Other Blood Relatives</a:t>
            </a:r>
          </a:p>
        </p:txBody>
      </p:sp>
      <p:sp>
        <p:nvSpPr>
          <p:cNvPr id="189" name="TextBox 188">
            <a:extLst>
              <a:ext uri="{FF2B5EF4-FFF2-40B4-BE49-F238E27FC236}">
                <a16:creationId xmlns:a16="http://schemas.microsoft.com/office/drawing/2014/main" id="{DE39E5D2-DAD5-6EF9-7A10-0B34923EB853}"/>
              </a:ext>
            </a:extLst>
          </p:cNvPr>
          <p:cNvSpPr txBox="1"/>
          <p:nvPr/>
        </p:nvSpPr>
        <p:spPr>
          <a:xfrm>
            <a:off x="11126084" y="5834303"/>
            <a:ext cx="1146468" cy="215444"/>
          </a:xfrm>
          <a:prstGeom prst="rect">
            <a:avLst/>
          </a:prstGeom>
          <a:noFill/>
        </p:spPr>
        <p:txBody>
          <a:bodyPr wrap="none" rtlCol="0">
            <a:spAutoFit/>
          </a:bodyPr>
          <a:lstStyle/>
          <a:p>
            <a:r>
              <a:rPr lang="en-US" sz="800" dirty="0"/>
              <a:t>Other Blood Relatives</a:t>
            </a:r>
          </a:p>
        </p:txBody>
      </p:sp>
      <p:sp>
        <p:nvSpPr>
          <p:cNvPr id="223" name="Oval 222">
            <a:extLst>
              <a:ext uri="{FF2B5EF4-FFF2-40B4-BE49-F238E27FC236}">
                <a16:creationId xmlns:a16="http://schemas.microsoft.com/office/drawing/2014/main" id="{BF78B89B-9D82-F052-632E-B833892E42DF}"/>
              </a:ext>
            </a:extLst>
          </p:cNvPr>
          <p:cNvSpPr/>
          <p:nvPr/>
        </p:nvSpPr>
        <p:spPr>
          <a:xfrm>
            <a:off x="10359521" y="5557304"/>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TextBox 223">
            <a:extLst>
              <a:ext uri="{FF2B5EF4-FFF2-40B4-BE49-F238E27FC236}">
                <a16:creationId xmlns:a16="http://schemas.microsoft.com/office/drawing/2014/main" id="{32F294F4-1467-FA03-D40E-68085FE2E84B}"/>
              </a:ext>
            </a:extLst>
          </p:cNvPr>
          <p:cNvSpPr txBox="1"/>
          <p:nvPr/>
        </p:nvSpPr>
        <p:spPr>
          <a:xfrm>
            <a:off x="10259496" y="5834303"/>
            <a:ext cx="780983" cy="461665"/>
          </a:xfrm>
          <a:prstGeom prst="rect">
            <a:avLst/>
          </a:prstGeom>
          <a:noFill/>
        </p:spPr>
        <p:txBody>
          <a:bodyPr wrap="none" rtlCol="0">
            <a:spAutoFit/>
          </a:bodyPr>
          <a:lstStyle/>
          <a:p>
            <a:r>
              <a:rPr lang="en-US" sz="800" dirty="0"/>
              <a:t>Maternal </a:t>
            </a:r>
          </a:p>
          <a:p>
            <a:r>
              <a:rPr lang="en-US" sz="800" dirty="0"/>
              <a:t>Great </a:t>
            </a:r>
          </a:p>
          <a:p>
            <a:r>
              <a:rPr lang="en-US" sz="800" dirty="0"/>
              <a:t>Grandmother</a:t>
            </a:r>
          </a:p>
        </p:txBody>
      </p:sp>
      <p:sp>
        <p:nvSpPr>
          <p:cNvPr id="225" name="TextBox 224">
            <a:extLst>
              <a:ext uri="{FF2B5EF4-FFF2-40B4-BE49-F238E27FC236}">
                <a16:creationId xmlns:a16="http://schemas.microsoft.com/office/drawing/2014/main" id="{C7EA2535-9D86-461B-FAC5-7DB17320A522}"/>
              </a:ext>
            </a:extLst>
          </p:cNvPr>
          <p:cNvSpPr txBox="1"/>
          <p:nvPr/>
        </p:nvSpPr>
        <p:spPr>
          <a:xfrm>
            <a:off x="10917482" y="4906780"/>
            <a:ext cx="721672" cy="461665"/>
          </a:xfrm>
          <a:prstGeom prst="rect">
            <a:avLst/>
          </a:prstGeom>
          <a:noFill/>
        </p:spPr>
        <p:txBody>
          <a:bodyPr wrap="none" rtlCol="0">
            <a:spAutoFit/>
          </a:bodyPr>
          <a:lstStyle/>
          <a:p>
            <a:r>
              <a:rPr lang="en-US" sz="800" dirty="0"/>
              <a:t>Maternal </a:t>
            </a:r>
          </a:p>
          <a:p>
            <a:r>
              <a:rPr lang="en-US" sz="800" dirty="0"/>
              <a:t>Great </a:t>
            </a:r>
          </a:p>
          <a:p>
            <a:r>
              <a:rPr lang="en-US" sz="800" dirty="0"/>
              <a:t>Grandfather</a:t>
            </a:r>
          </a:p>
        </p:txBody>
      </p:sp>
      <p:cxnSp>
        <p:nvCxnSpPr>
          <p:cNvPr id="227" name="Straight Arrow Connector 226">
            <a:extLst>
              <a:ext uri="{FF2B5EF4-FFF2-40B4-BE49-F238E27FC236}">
                <a16:creationId xmlns:a16="http://schemas.microsoft.com/office/drawing/2014/main" id="{661EC266-5A5D-D153-F048-88509BF341D0}"/>
              </a:ext>
            </a:extLst>
          </p:cNvPr>
          <p:cNvCxnSpPr>
            <a:cxnSpLocks/>
          </p:cNvCxnSpPr>
          <p:nvPr/>
        </p:nvCxnSpPr>
        <p:spPr>
          <a:xfrm flipH="1">
            <a:off x="10927177" y="5371252"/>
            <a:ext cx="139428" cy="136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60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79BBC-966E-54E9-D11E-81A1D79CA986}"/>
              </a:ext>
            </a:extLst>
          </p:cNvPr>
          <p:cNvSpPr txBox="1"/>
          <p:nvPr/>
        </p:nvSpPr>
        <p:spPr>
          <a:xfrm>
            <a:off x="273536" y="499132"/>
            <a:ext cx="7134514" cy="646331"/>
          </a:xfrm>
          <a:prstGeom prst="rect">
            <a:avLst/>
          </a:prstGeom>
          <a:noFill/>
        </p:spPr>
        <p:txBody>
          <a:bodyPr wrap="square" rtlCol="0">
            <a:spAutoFit/>
          </a:bodyPr>
          <a:lstStyle/>
          <a:p>
            <a:r>
              <a:rPr lang="en-US" dirty="0"/>
              <a:t>Repeat through all the people on the row expanding the row below until all are added.  Row 0 and Row 1 should be done.</a:t>
            </a:r>
          </a:p>
        </p:txBody>
      </p:sp>
      <p:sp>
        <p:nvSpPr>
          <p:cNvPr id="35" name="TextBox 34">
            <a:extLst>
              <a:ext uri="{FF2B5EF4-FFF2-40B4-BE49-F238E27FC236}">
                <a16:creationId xmlns:a16="http://schemas.microsoft.com/office/drawing/2014/main" id="{51086C3C-5434-01F4-5C68-E6B0CE894230}"/>
              </a:ext>
            </a:extLst>
          </p:cNvPr>
          <p:cNvSpPr txBox="1"/>
          <p:nvPr/>
        </p:nvSpPr>
        <p:spPr>
          <a:xfrm>
            <a:off x="273536" y="2175719"/>
            <a:ext cx="7134514" cy="923330"/>
          </a:xfrm>
          <a:prstGeom prst="rect">
            <a:avLst/>
          </a:prstGeom>
          <a:noFill/>
        </p:spPr>
        <p:txBody>
          <a:bodyPr wrap="square" rtlCol="0">
            <a:spAutoFit/>
          </a:bodyPr>
          <a:lstStyle/>
          <a:p>
            <a:r>
              <a:rPr lang="en-US" dirty="0"/>
              <a:t>Repeat the above process to fill out next row down, this includes getting the blood and half relatives, then adding the partners, then going to the next row down. </a:t>
            </a:r>
          </a:p>
        </p:txBody>
      </p:sp>
      <p:sp>
        <p:nvSpPr>
          <p:cNvPr id="36" name="Oval 35">
            <a:extLst>
              <a:ext uri="{FF2B5EF4-FFF2-40B4-BE49-F238E27FC236}">
                <a16:creationId xmlns:a16="http://schemas.microsoft.com/office/drawing/2014/main" id="{536B02F2-C5D9-9176-2FAE-C855AF1290FF}"/>
              </a:ext>
            </a:extLst>
          </p:cNvPr>
          <p:cNvSpPr/>
          <p:nvPr/>
        </p:nvSpPr>
        <p:spPr>
          <a:xfrm>
            <a:off x="9211972" y="360635"/>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5D589B-A4E0-708B-BA67-FEE4FCBDC4D8}"/>
              </a:ext>
            </a:extLst>
          </p:cNvPr>
          <p:cNvSpPr/>
          <p:nvPr/>
        </p:nvSpPr>
        <p:spPr>
          <a:xfrm>
            <a:off x="9550979" y="360634"/>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Bracket 37">
            <a:extLst>
              <a:ext uri="{FF2B5EF4-FFF2-40B4-BE49-F238E27FC236}">
                <a16:creationId xmlns:a16="http://schemas.microsoft.com/office/drawing/2014/main" id="{546B15D4-0B79-F51E-91F0-0DD067F9F629}"/>
              </a:ext>
            </a:extLst>
          </p:cNvPr>
          <p:cNvSpPr/>
          <p:nvPr/>
        </p:nvSpPr>
        <p:spPr>
          <a:xfrm>
            <a:off x="8408871" y="298683"/>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38">
            <a:extLst>
              <a:ext uri="{FF2B5EF4-FFF2-40B4-BE49-F238E27FC236}">
                <a16:creationId xmlns:a16="http://schemas.microsoft.com/office/drawing/2014/main" id="{08CBAC16-236E-129E-6AF3-66F4E17614F5}"/>
              </a:ext>
            </a:extLst>
          </p:cNvPr>
          <p:cNvSpPr/>
          <p:nvPr/>
        </p:nvSpPr>
        <p:spPr>
          <a:xfrm>
            <a:off x="8872965" y="360633"/>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9D5172C-C7A5-D67B-0C64-955FDEDCE7F0}"/>
              </a:ext>
            </a:extLst>
          </p:cNvPr>
          <p:cNvSpPr/>
          <p:nvPr/>
        </p:nvSpPr>
        <p:spPr>
          <a:xfrm>
            <a:off x="8519558" y="360632"/>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7E3409F-B2C1-556D-4D48-4603EF6E3CEE}"/>
              </a:ext>
            </a:extLst>
          </p:cNvPr>
          <p:cNvSpPr/>
          <p:nvPr/>
        </p:nvSpPr>
        <p:spPr>
          <a:xfrm>
            <a:off x="9904386" y="360632"/>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Left Bracket 41">
            <a:extLst>
              <a:ext uri="{FF2B5EF4-FFF2-40B4-BE49-F238E27FC236}">
                <a16:creationId xmlns:a16="http://schemas.microsoft.com/office/drawing/2014/main" id="{1A1CD361-54D2-C55D-47EC-670540730787}"/>
              </a:ext>
            </a:extLst>
          </p:cNvPr>
          <p:cNvSpPr/>
          <p:nvPr/>
        </p:nvSpPr>
        <p:spPr>
          <a:xfrm flipH="1">
            <a:off x="10213500" y="288990"/>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5DE3FDED-DF28-52B4-FA68-E953B1602759}"/>
              </a:ext>
            </a:extLst>
          </p:cNvPr>
          <p:cNvCxnSpPr>
            <a:cxnSpLocks/>
          </p:cNvCxnSpPr>
          <p:nvPr/>
        </p:nvCxnSpPr>
        <p:spPr>
          <a:xfrm>
            <a:off x="9667037" y="696671"/>
            <a:ext cx="0" cy="52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3BBBE91-4D02-07DC-C2CD-9D63E6AE5FBF}"/>
              </a:ext>
            </a:extLst>
          </p:cNvPr>
          <p:cNvCxnSpPr>
            <a:cxnSpLocks/>
          </p:cNvCxnSpPr>
          <p:nvPr/>
        </p:nvCxnSpPr>
        <p:spPr>
          <a:xfrm>
            <a:off x="9343484" y="709272"/>
            <a:ext cx="0" cy="52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AC83E327-2602-270E-F851-E81F3A5462D5}"/>
              </a:ext>
            </a:extLst>
          </p:cNvPr>
          <p:cNvCxnSpPr>
            <a:cxnSpLocks/>
          </p:cNvCxnSpPr>
          <p:nvPr/>
        </p:nvCxnSpPr>
        <p:spPr>
          <a:xfrm>
            <a:off x="9343484" y="761643"/>
            <a:ext cx="32355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C3E06B6-4FAC-49B4-C421-012C93AD7653}"/>
              </a:ext>
            </a:extLst>
          </p:cNvPr>
          <p:cNvCxnSpPr>
            <a:cxnSpLocks/>
          </p:cNvCxnSpPr>
          <p:nvPr/>
        </p:nvCxnSpPr>
        <p:spPr>
          <a:xfrm>
            <a:off x="9550979" y="761643"/>
            <a:ext cx="0" cy="104156"/>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34D31CB8-7D0C-6255-5B20-56F65242D35F}"/>
              </a:ext>
            </a:extLst>
          </p:cNvPr>
          <p:cNvSpPr/>
          <p:nvPr/>
        </p:nvSpPr>
        <p:spPr>
          <a:xfrm>
            <a:off x="10695256" y="1002580"/>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eft Bracket 47">
            <a:extLst>
              <a:ext uri="{FF2B5EF4-FFF2-40B4-BE49-F238E27FC236}">
                <a16:creationId xmlns:a16="http://schemas.microsoft.com/office/drawing/2014/main" id="{19075AE8-0A8B-63D1-A3FA-4B251D15ABB7}"/>
              </a:ext>
            </a:extLst>
          </p:cNvPr>
          <p:cNvSpPr/>
          <p:nvPr/>
        </p:nvSpPr>
        <p:spPr>
          <a:xfrm>
            <a:off x="7446540" y="924832"/>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Oval 48">
            <a:extLst>
              <a:ext uri="{FF2B5EF4-FFF2-40B4-BE49-F238E27FC236}">
                <a16:creationId xmlns:a16="http://schemas.microsoft.com/office/drawing/2014/main" id="{AE13D9F2-739F-4FDB-682D-91546B89D654}"/>
              </a:ext>
            </a:extLst>
          </p:cNvPr>
          <p:cNvSpPr/>
          <p:nvPr/>
        </p:nvSpPr>
        <p:spPr>
          <a:xfrm>
            <a:off x="11068164" y="1002581"/>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7142837-564B-C006-3833-B961158A13BF}"/>
              </a:ext>
            </a:extLst>
          </p:cNvPr>
          <p:cNvSpPr/>
          <p:nvPr/>
        </p:nvSpPr>
        <p:spPr>
          <a:xfrm>
            <a:off x="11407171" y="1002580"/>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ABF9A8A-2116-A6CE-837A-233F61829800}"/>
              </a:ext>
            </a:extLst>
          </p:cNvPr>
          <p:cNvSpPr/>
          <p:nvPr/>
        </p:nvSpPr>
        <p:spPr>
          <a:xfrm>
            <a:off x="11784333" y="989440"/>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E44A7EE1-7624-784D-F952-4992B69BFCD6}"/>
              </a:ext>
            </a:extLst>
          </p:cNvPr>
          <p:cNvSpPr/>
          <p:nvPr/>
        </p:nvSpPr>
        <p:spPr>
          <a:xfrm>
            <a:off x="7665704" y="1009277"/>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9F42E0C-FC9D-2E94-24AA-86EA08A0DBCF}"/>
              </a:ext>
            </a:extLst>
          </p:cNvPr>
          <p:cNvSpPr/>
          <p:nvPr/>
        </p:nvSpPr>
        <p:spPr>
          <a:xfrm>
            <a:off x="8027426" y="1009276"/>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EF90801-DF27-9A53-5CA2-51092931914B}"/>
              </a:ext>
            </a:extLst>
          </p:cNvPr>
          <p:cNvSpPr/>
          <p:nvPr/>
        </p:nvSpPr>
        <p:spPr>
          <a:xfrm>
            <a:off x="8405363" y="1004671"/>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6A6C3F2C-50B0-C41F-0E09-960218EC6073}"/>
              </a:ext>
            </a:extLst>
          </p:cNvPr>
          <p:cNvSpPr/>
          <p:nvPr/>
        </p:nvSpPr>
        <p:spPr>
          <a:xfrm>
            <a:off x="8752658" y="994267"/>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557654B-82CF-600D-7A5F-8A032ACC9B19}"/>
              </a:ext>
            </a:extLst>
          </p:cNvPr>
          <p:cNvSpPr/>
          <p:nvPr/>
        </p:nvSpPr>
        <p:spPr>
          <a:xfrm>
            <a:off x="9099571" y="989439"/>
            <a:ext cx="278716" cy="276999"/>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4DFA11E6-F779-4619-C6CE-DCADEF88CBDC}"/>
              </a:ext>
            </a:extLst>
          </p:cNvPr>
          <p:cNvCxnSpPr>
            <a:cxnSpLocks/>
          </p:cNvCxnSpPr>
          <p:nvPr/>
        </p:nvCxnSpPr>
        <p:spPr>
          <a:xfrm flipH="1">
            <a:off x="9543475" y="876049"/>
            <a:ext cx="8834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07623D2B-20D7-9F2F-A80A-B3D731DE3D25}"/>
              </a:ext>
            </a:extLst>
          </p:cNvPr>
          <p:cNvCxnSpPr>
            <a:cxnSpLocks/>
          </p:cNvCxnSpPr>
          <p:nvPr/>
        </p:nvCxnSpPr>
        <p:spPr>
          <a:xfrm flipV="1">
            <a:off x="10293394" y="1498054"/>
            <a:ext cx="0" cy="5654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C25EED2-C519-0FBF-B487-BFA1540409F3}"/>
              </a:ext>
            </a:extLst>
          </p:cNvPr>
          <p:cNvCxnSpPr>
            <a:cxnSpLocks/>
          </p:cNvCxnSpPr>
          <p:nvPr/>
        </p:nvCxnSpPr>
        <p:spPr>
          <a:xfrm flipV="1">
            <a:off x="9887791" y="1498054"/>
            <a:ext cx="0" cy="56540"/>
          </a:xfrm>
          <a:prstGeom prst="line">
            <a:avLst/>
          </a:prstGeom>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D15F23F8-28F1-22F0-6301-8FF5C5884014}"/>
              </a:ext>
            </a:extLst>
          </p:cNvPr>
          <p:cNvSpPr/>
          <p:nvPr/>
        </p:nvSpPr>
        <p:spPr>
          <a:xfrm>
            <a:off x="9490688" y="1002580"/>
            <a:ext cx="278716"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0EF7DE3-14C5-E891-E1DC-7DFD52C3F6E5}"/>
              </a:ext>
            </a:extLst>
          </p:cNvPr>
          <p:cNvSpPr/>
          <p:nvPr/>
        </p:nvSpPr>
        <p:spPr>
          <a:xfrm>
            <a:off x="9877344" y="1002580"/>
            <a:ext cx="278716"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103DDA24-72E6-B11E-6A32-766111C88F0C}"/>
              </a:ext>
            </a:extLst>
          </p:cNvPr>
          <p:cNvCxnSpPr>
            <a:cxnSpLocks/>
          </p:cNvCxnSpPr>
          <p:nvPr/>
        </p:nvCxnSpPr>
        <p:spPr>
          <a:xfrm flipV="1">
            <a:off x="10690617" y="1485361"/>
            <a:ext cx="0" cy="69233"/>
          </a:xfrm>
          <a:prstGeom prst="line">
            <a:avLst/>
          </a:prstGeom>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C16D4BB1-1E35-4324-DFB2-FBA9D2BDE43A}"/>
              </a:ext>
            </a:extLst>
          </p:cNvPr>
          <p:cNvSpPr txBox="1"/>
          <p:nvPr/>
        </p:nvSpPr>
        <p:spPr>
          <a:xfrm>
            <a:off x="8133414" y="1271864"/>
            <a:ext cx="728084" cy="215444"/>
          </a:xfrm>
          <a:prstGeom prst="rect">
            <a:avLst/>
          </a:prstGeom>
          <a:noFill/>
        </p:spPr>
        <p:txBody>
          <a:bodyPr wrap="none" rtlCol="0">
            <a:spAutoFit/>
          </a:bodyPr>
          <a:lstStyle/>
          <a:p>
            <a:r>
              <a:rPr lang="en-US" sz="800" dirty="0"/>
              <a:t>Half siblings</a:t>
            </a:r>
          </a:p>
        </p:txBody>
      </p:sp>
      <p:sp>
        <p:nvSpPr>
          <p:cNvPr id="65" name="TextBox 64">
            <a:extLst>
              <a:ext uri="{FF2B5EF4-FFF2-40B4-BE49-F238E27FC236}">
                <a16:creationId xmlns:a16="http://schemas.microsoft.com/office/drawing/2014/main" id="{075D9FFC-7FB4-610E-17A5-9F0A69722ABE}"/>
              </a:ext>
            </a:extLst>
          </p:cNvPr>
          <p:cNvSpPr txBox="1"/>
          <p:nvPr/>
        </p:nvSpPr>
        <p:spPr>
          <a:xfrm>
            <a:off x="11045532" y="1279579"/>
            <a:ext cx="1146468" cy="215444"/>
          </a:xfrm>
          <a:prstGeom prst="rect">
            <a:avLst/>
          </a:prstGeom>
          <a:noFill/>
        </p:spPr>
        <p:txBody>
          <a:bodyPr wrap="none" rtlCol="0">
            <a:spAutoFit/>
          </a:bodyPr>
          <a:lstStyle/>
          <a:p>
            <a:r>
              <a:rPr lang="en-US" sz="800" dirty="0"/>
              <a:t>Other Blood Relatives</a:t>
            </a:r>
          </a:p>
        </p:txBody>
      </p:sp>
      <p:sp>
        <p:nvSpPr>
          <p:cNvPr id="66" name="Oval 65">
            <a:extLst>
              <a:ext uri="{FF2B5EF4-FFF2-40B4-BE49-F238E27FC236}">
                <a16:creationId xmlns:a16="http://schemas.microsoft.com/office/drawing/2014/main" id="{069C0AFA-30CC-70BF-33C0-5DA02C3F58C3}"/>
              </a:ext>
            </a:extLst>
          </p:cNvPr>
          <p:cNvSpPr/>
          <p:nvPr/>
        </p:nvSpPr>
        <p:spPr>
          <a:xfrm>
            <a:off x="10278969" y="1002580"/>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AD26175D-13DC-ABA5-BE3F-0EEC3AB931D9}"/>
              </a:ext>
            </a:extLst>
          </p:cNvPr>
          <p:cNvSpPr txBox="1"/>
          <p:nvPr/>
        </p:nvSpPr>
        <p:spPr>
          <a:xfrm>
            <a:off x="10426907" y="310082"/>
            <a:ext cx="780983" cy="461665"/>
          </a:xfrm>
          <a:prstGeom prst="rect">
            <a:avLst/>
          </a:prstGeom>
          <a:noFill/>
        </p:spPr>
        <p:txBody>
          <a:bodyPr wrap="none" rtlCol="0">
            <a:spAutoFit/>
          </a:bodyPr>
          <a:lstStyle/>
          <a:p>
            <a:r>
              <a:rPr lang="en-US" sz="800" dirty="0"/>
              <a:t>Maternal </a:t>
            </a:r>
          </a:p>
          <a:p>
            <a:r>
              <a:rPr lang="en-US" sz="800" dirty="0"/>
              <a:t>Great </a:t>
            </a:r>
          </a:p>
          <a:p>
            <a:r>
              <a:rPr lang="en-US" sz="800" dirty="0"/>
              <a:t>Grandmother</a:t>
            </a:r>
          </a:p>
        </p:txBody>
      </p:sp>
      <p:sp>
        <p:nvSpPr>
          <p:cNvPr id="68" name="TextBox 67">
            <a:extLst>
              <a:ext uri="{FF2B5EF4-FFF2-40B4-BE49-F238E27FC236}">
                <a16:creationId xmlns:a16="http://schemas.microsoft.com/office/drawing/2014/main" id="{B50B72A4-1316-F0E0-5136-977B4BE0E1C6}"/>
              </a:ext>
            </a:extLst>
          </p:cNvPr>
          <p:cNvSpPr txBox="1"/>
          <p:nvPr/>
        </p:nvSpPr>
        <p:spPr>
          <a:xfrm>
            <a:off x="11221889" y="371128"/>
            <a:ext cx="721672" cy="461665"/>
          </a:xfrm>
          <a:prstGeom prst="rect">
            <a:avLst/>
          </a:prstGeom>
          <a:noFill/>
        </p:spPr>
        <p:txBody>
          <a:bodyPr wrap="none" rtlCol="0">
            <a:spAutoFit/>
          </a:bodyPr>
          <a:lstStyle/>
          <a:p>
            <a:r>
              <a:rPr lang="en-US" sz="800" dirty="0"/>
              <a:t>Maternal </a:t>
            </a:r>
          </a:p>
          <a:p>
            <a:r>
              <a:rPr lang="en-US" sz="800" dirty="0"/>
              <a:t>Great </a:t>
            </a:r>
          </a:p>
          <a:p>
            <a:r>
              <a:rPr lang="en-US" sz="800" dirty="0"/>
              <a:t>Grandfather</a:t>
            </a:r>
          </a:p>
        </p:txBody>
      </p:sp>
      <p:cxnSp>
        <p:nvCxnSpPr>
          <p:cNvPr id="69" name="Straight Arrow Connector 68">
            <a:extLst>
              <a:ext uri="{FF2B5EF4-FFF2-40B4-BE49-F238E27FC236}">
                <a16:creationId xmlns:a16="http://schemas.microsoft.com/office/drawing/2014/main" id="{86D11CFE-8B2A-471D-82A4-574A7C48E836}"/>
              </a:ext>
            </a:extLst>
          </p:cNvPr>
          <p:cNvCxnSpPr>
            <a:cxnSpLocks/>
          </p:cNvCxnSpPr>
          <p:nvPr/>
        </p:nvCxnSpPr>
        <p:spPr>
          <a:xfrm flipH="1">
            <a:off x="10505471" y="800082"/>
            <a:ext cx="139428" cy="136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E943508A-0857-A4FB-90D2-0F2D5EED7D87}"/>
              </a:ext>
            </a:extLst>
          </p:cNvPr>
          <p:cNvCxnSpPr>
            <a:cxnSpLocks/>
          </p:cNvCxnSpPr>
          <p:nvPr/>
        </p:nvCxnSpPr>
        <p:spPr>
          <a:xfrm flipH="1">
            <a:off x="10973972" y="798251"/>
            <a:ext cx="413725" cy="159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A3A88993-9B2E-49E2-233E-6DFCF961719F}"/>
              </a:ext>
            </a:extLst>
          </p:cNvPr>
          <p:cNvCxnSpPr>
            <a:cxnSpLocks/>
          </p:cNvCxnSpPr>
          <p:nvPr/>
        </p:nvCxnSpPr>
        <p:spPr>
          <a:xfrm>
            <a:off x="10806675" y="1322329"/>
            <a:ext cx="0" cy="52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65CD76-21EE-1806-2232-F18E5077211E}"/>
              </a:ext>
            </a:extLst>
          </p:cNvPr>
          <p:cNvCxnSpPr>
            <a:cxnSpLocks/>
          </p:cNvCxnSpPr>
          <p:nvPr/>
        </p:nvCxnSpPr>
        <p:spPr>
          <a:xfrm>
            <a:off x="10483122" y="1334930"/>
            <a:ext cx="0" cy="52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AC927111-0C3B-FC1D-7304-A1D031762802}"/>
              </a:ext>
            </a:extLst>
          </p:cNvPr>
          <p:cNvCxnSpPr>
            <a:cxnSpLocks/>
          </p:cNvCxnSpPr>
          <p:nvPr/>
        </p:nvCxnSpPr>
        <p:spPr>
          <a:xfrm>
            <a:off x="10483122" y="1387301"/>
            <a:ext cx="32355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817E5A01-603E-42BD-B433-C2434CDE06B1}"/>
              </a:ext>
            </a:extLst>
          </p:cNvPr>
          <p:cNvCxnSpPr>
            <a:cxnSpLocks/>
          </p:cNvCxnSpPr>
          <p:nvPr/>
        </p:nvCxnSpPr>
        <p:spPr>
          <a:xfrm>
            <a:off x="10690617" y="1387301"/>
            <a:ext cx="0" cy="104156"/>
          </a:xfrm>
          <a:prstGeom prst="line">
            <a:avLst/>
          </a:prstGeom>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8549EC01-D37E-B267-B250-DD3EA4FF64B6}"/>
              </a:ext>
            </a:extLst>
          </p:cNvPr>
          <p:cNvSpPr/>
          <p:nvPr/>
        </p:nvSpPr>
        <p:spPr>
          <a:xfrm>
            <a:off x="10566661" y="1583325"/>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450281B-7C62-9BB3-4B4D-00E3CF4D1755}"/>
              </a:ext>
            </a:extLst>
          </p:cNvPr>
          <p:cNvSpPr/>
          <p:nvPr/>
        </p:nvSpPr>
        <p:spPr>
          <a:xfrm>
            <a:off x="10948532" y="1583324"/>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Left Bracket 77">
            <a:extLst>
              <a:ext uri="{FF2B5EF4-FFF2-40B4-BE49-F238E27FC236}">
                <a16:creationId xmlns:a16="http://schemas.microsoft.com/office/drawing/2014/main" id="{D889277B-E12E-FE21-883C-391D6125816D}"/>
              </a:ext>
            </a:extLst>
          </p:cNvPr>
          <p:cNvSpPr/>
          <p:nvPr/>
        </p:nvSpPr>
        <p:spPr>
          <a:xfrm>
            <a:off x="9599150" y="1520515"/>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9" name="Oval 78">
            <a:extLst>
              <a:ext uri="{FF2B5EF4-FFF2-40B4-BE49-F238E27FC236}">
                <a16:creationId xmlns:a16="http://schemas.microsoft.com/office/drawing/2014/main" id="{D4E5AE93-4217-163A-ECF4-C43037F3D636}"/>
              </a:ext>
            </a:extLst>
          </p:cNvPr>
          <p:cNvSpPr/>
          <p:nvPr/>
        </p:nvSpPr>
        <p:spPr>
          <a:xfrm>
            <a:off x="11322536" y="1583325"/>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39E921AF-0E29-1BB5-D8B5-6CC0080B6934}"/>
              </a:ext>
            </a:extLst>
          </p:cNvPr>
          <p:cNvSpPr/>
          <p:nvPr/>
        </p:nvSpPr>
        <p:spPr>
          <a:xfrm>
            <a:off x="11661543" y="1583324"/>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E65C642-E851-74C6-B27F-25655DD6977F}"/>
              </a:ext>
            </a:extLst>
          </p:cNvPr>
          <p:cNvSpPr/>
          <p:nvPr/>
        </p:nvSpPr>
        <p:spPr>
          <a:xfrm>
            <a:off x="10154036" y="1583323"/>
            <a:ext cx="278716" cy="276999"/>
          </a:xfrm>
          <a:prstGeom prst="ellipse">
            <a:avLst/>
          </a:prstGeom>
          <a:solidFill>
            <a:srgbClr val="FBFDD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B50144C-E0E3-3EF6-1577-87E9165E51FC}"/>
              </a:ext>
            </a:extLst>
          </p:cNvPr>
          <p:cNvSpPr/>
          <p:nvPr/>
        </p:nvSpPr>
        <p:spPr>
          <a:xfrm>
            <a:off x="9769404" y="1583323"/>
            <a:ext cx="278716" cy="276999"/>
          </a:xfrm>
          <a:prstGeom prst="ellipse">
            <a:avLst/>
          </a:prstGeom>
          <a:solidFill>
            <a:srgbClr val="FBFDD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393DC0C1-EC48-CB58-E985-91E5AF19415C}"/>
              </a:ext>
            </a:extLst>
          </p:cNvPr>
          <p:cNvCxnSpPr>
            <a:cxnSpLocks/>
          </p:cNvCxnSpPr>
          <p:nvPr/>
        </p:nvCxnSpPr>
        <p:spPr>
          <a:xfrm flipH="1">
            <a:off x="9877344" y="1485361"/>
            <a:ext cx="802826" cy="0"/>
          </a:xfrm>
          <a:prstGeom prst="line">
            <a:avLst/>
          </a:prstGeom>
        </p:spPr>
        <p:style>
          <a:lnRef idx="2">
            <a:schemeClr val="accent1"/>
          </a:lnRef>
          <a:fillRef idx="0">
            <a:schemeClr val="accent1"/>
          </a:fillRef>
          <a:effectRef idx="1">
            <a:schemeClr val="accent1"/>
          </a:effectRef>
          <a:fontRef idx="minor">
            <a:schemeClr val="tx1"/>
          </a:fontRef>
        </p:style>
      </p:cxnSp>
      <p:sp>
        <p:nvSpPr>
          <p:cNvPr id="93" name="Oval 92">
            <a:extLst>
              <a:ext uri="{FF2B5EF4-FFF2-40B4-BE49-F238E27FC236}">
                <a16:creationId xmlns:a16="http://schemas.microsoft.com/office/drawing/2014/main" id="{95F03ED3-5A62-1735-A956-1DFE9BDD17FD}"/>
              </a:ext>
            </a:extLst>
          </p:cNvPr>
          <p:cNvSpPr/>
          <p:nvPr/>
        </p:nvSpPr>
        <p:spPr>
          <a:xfrm>
            <a:off x="8545967" y="2429097"/>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7F7EE1D-40CF-4486-3CF2-E245BF1F15CF}"/>
              </a:ext>
            </a:extLst>
          </p:cNvPr>
          <p:cNvSpPr/>
          <p:nvPr/>
        </p:nvSpPr>
        <p:spPr>
          <a:xfrm>
            <a:off x="8927838" y="2429096"/>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Left Bracket 94">
            <a:extLst>
              <a:ext uri="{FF2B5EF4-FFF2-40B4-BE49-F238E27FC236}">
                <a16:creationId xmlns:a16="http://schemas.microsoft.com/office/drawing/2014/main" id="{DD42C681-750D-333F-2C5A-9D6F1CB7730A}"/>
              </a:ext>
            </a:extLst>
          </p:cNvPr>
          <p:cNvSpPr/>
          <p:nvPr/>
        </p:nvSpPr>
        <p:spPr>
          <a:xfrm>
            <a:off x="7147575" y="2343826"/>
            <a:ext cx="88585" cy="42028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6" name="Oval 95">
            <a:extLst>
              <a:ext uri="{FF2B5EF4-FFF2-40B4-BE49-F238E27FC236}">
                <a16:creationId xmlns:a16="http://schemas.microsoft.com/office/drawing/2014/main" id="{F196B37A-1DD0-6C27-AB70-1FDC0A341AC5}"/>
              </a:ext>
            </a:extLst>
          </p:cNvPr>
          <p:cNvSpPr/>
          <p:nvPr/>
        </p:nvSpPr>
        <p:spPr>
          <a:xfrm>
            <a:off x="9301842" y="2429097"/>
            <a:ext cx="278716" cy="2769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510EA827-2909-1A5F-E535-730D8DD8422A}"/>
              </a:ext>
            </a:extLst>
          </p:cNvPr>
          <p:cNvSpPr/>
          <p:nvPr/>
        </p:nvSpPr>
        <p:spPr>
          <a:xfrm>
            <a:off x="9640849" y="2429096"/>
            <a:ext cx="278716"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586C187-80E0-A718-C867-4A9EAE98C078}"/>
              </a:ext>
            </a:extLst>
          </p:cNvPr>
          <p:cNvSpPr/>
          <p:nvPr/>
        </p:nvSpPr>
        <p:spPr>
          <a:xfrm>
            <a:off x="8133342" y="2429095"/>
            <a:ext cx="278716" cy="276999"/>
          </a:xfrm>
          <a:prstGeom prst="ellipse">
            <a:avLst/>
          </a:prstGeom>
          <a:solidFill>
            <a:srgbClr val="FBFDD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1010BDE-84EC-4153-3089-B5E4011F9A51}"/>
              </a:ext>
            </a:extLst>
          </p:cNvPr>
          <p:cNvSpPr/>
          <p:nvPr/>
        </p:nvSpPr>
        <p:spPr>
          <a:xfrm>
            <a:off x="7748710" y="2429095"/>
            <a:ext cx="278716" cy="276999"/>
          </a:xfrm>
          <a:prstGeom prst="ellipse">
            <a:avLst/>
          </a:prstGeom>
          <a:solidFill>
            <a:srgbClr val="FBFDD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7162935-E7BE-F16C-80DE-A0A4AD27F21B}"/>
              </a:ext>
            </a:extLst>
          </p:cNvPr>
          <p:cNvSpPr/>
          <p:nvPr/>
        </p:nvSpPr>
        <p:spPr>
          <a:xfrm>
            <a:off x="7370069" y="2432196"/>
            <a:ext cx="278716" cy="27699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803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3403</TotalTime>
  <Words>419</Words>
  <Application>Microsoft Macintosh PowerPoint</Application>
  <PresentationFormat>Widescreen</PresentationFormat>
  <Paragraphs>72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Brem, Larry (NIH/NCI) [E]</dc:creator>
  <cp:lastModifiedBy>Brem, Larry (NIH/NCI) [E]</cp:lastModifiedBy>
  <cp:revision>1</cp:revision>
  <dcterms:created xsi:type="dcterms:W3CDTF">2025-03-11T14:01:22Z</dcterms:created>
  <dcterms:modified xsi:type="dcterms:W3CDTF">2025-03-13T22:44:40Z</dcterms:modified>
</cp:coreProperties>
</file>