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7"/>
  </p:notesMasterIdLst>
  <p:sldIdLst>
    <p:sldId id="257" r:id="rId5"/>
    <p:sldId id="259" r:id="rId6"/>
    <p:sldId id="334" r:id="rId7"/>
    <p:sldId id="260" r:id="rId8"/>
    <p:sldId id="261" r:id="rId9"/>
    <p:sldId id="262" r:id="rId10"/>
    <p:sldId id="263" r:id="rId11"/>
    <p:sldId id="264" r:id="rId12"/>
    <p:sldId id="265" r:id="rId13"/>
    <p:sldId id="304" r:id="rId14"/>
    <p:sldId id="305" r:id="rId15"/>
    <p:sldId id="306" r:id="rId16"/>
    <p:sldId id="307" r:id="rId17"/>
    <p:sldId id="308" r:id="rId18"/>
    <p:sldId id="309" r:id="rId19"/>
    <p:sldId id="310" r:id="rId20"/>
    <p:sldId id="311"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269"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270" r:id="rId75"/>
    <p:sldId id="303"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DFF1"/>
    <a:srgbClr val="E7F0F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27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AB24C-123F-41BC-B1E4-71AD94BEFD2C}" type="datetimeFigureOut">
              <a:rPr lang="en-US" smtClean="0"/>
              <a:t>3/5/2013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BCCA35-EA85-4FB5-A00E-A8878CA6CD63}" type="slidenum">
              <a:rPr lang="en-US" smtClean="0"/>
              <a:t>‹#›</a:t>
            </a:fld>
            <a:endParaRPr lang="en-US"/>
          </a:p>
        </p:txBody>
      </p:sp>
    </p:spTree>
    <p:extLst>
      <p:ext uri="{BB962C8B-B14F-4D97-AF65-F5344CB8AC3E}">
        <p14:creationId xmlns:p14="http://schemas.microsoft.com/office/powerpoint/2010/main" val="2622635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ea typeface="ＭＳ Ｐゴシック" pitchFamily="34" charset="-128"/>
            </a:endParaRPr>
          </a:p>
        </p:txBody>
      </p:sp>
      <p:sp>
        <p:nvSpPr>
          <p:cNvPr id="41988" name="Slide Number Placeholder 3"/>
          <p:cNvSpPr>
            <a:spLocks noGrp="1"/>
          </p:cNvSpPr>
          <p:nvPr>
            <p:ph type="sldNum" sz="quarter" idx="5"/>
          </p:nvPr>
        </p:nvSpPr>
        <p:spPr bwMode="auto">
          <a:noFill/>
          <a:ln>
            <a:miter lim="800000"/>
            <a:headEnd/>
            <a:tailEnd/>
          </a:ln>
        </p:spPr>
        <p:txBody>
          <a:bodyPr/>
          <a:lstStyle/>
          <a:p>
            <a:fld id="{584E00D4-C2DF-42B8-897F-E45FBE6CC71A}" type="slidenum">
              <a:rPr lang="en-US" smtClean="0">
                <a:latin typeface="Times" charset="0"/>
                <a:ea typeface="ＭＳ Ｐゴシック" pitchFamily="34" charset="-128"/>
              </a:rPr>
              <a:pPr/>
              <a:t>1</a:t>
            </a:fld>
            <a:endParaRPr lang="en-US" smtClean="0">
              <a:latin typeface="Times" charset="0"/>
              <a:ea typeface="ＭＳ Ｐゴシック" pitchFamily="34" charset="-128"/>
            </a:endParaRPr>
          </a:p>
        </p:txBody>
      </p:sp>
      <p:sp>
        <p:nvSpPr>
          <p:cNvPr id="41989" name="Date Placeholder 4"/>
          <p:cNvSpPr>
            <a:spLocks noGrp="1"/>
          </p:cNvSpPr>
          <p:nvPr>
            <p:ph type="dt" sz="quarter" idx="1"/>
          </p:nvPr>
        </p:nvSpPr>
        <p:spPr bwMode="auto">
          <a:noFill/>
          <a:ln>
            <a:miter lim="800000"/>
            <a:headEnd/>
            <a:tailEnd/>
          </a:ln>
        </p:spPr>
        <p:txBody>
          <a:bodyPr/>
          <a:lstStyle/>
          <a:p>
            <a:fld id="{06132C1C-5523-4992-9D20-60553BC8855A}" type="datetime1">
              <a:rPr lang="en-US" smtClean="0">
                <a:latin typeface="Times" charset="0"/>
                <a:ea typeface="ＭＳ Ｐゴシック" pitchFamily="34" charset="-128"/>
              </a:rPr>
              <a:pPr/>
              <a:t>3/5/2013</a:t>
            </a:fld>
            <a:endParaRPr lang="en-US" smtClean="0">
              <a:latin typeface="Times" charset="0"/>
              <a:ea typeface="ＭＳ Ｐゴシック" pitchFamily="34" charset="-128"/>
            </a:endParaRPr>
          </a:p>
        </p:txBody>
      </p:sp>
      <p:sp>
        <p:nvSpPr>
          <p:cNvPr id="41990"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smtClean="0">
                <a:ea typeface="ＭＳ Ｐゴシック" pitchFamily="34" charset="-128"/>
              </a:rPr>
              <a:t>National Cancer Institute</a:t>
            </a:r>
          </a:p>
        </p:txBody>
      </p:sp>
      <p:sp>
        <p:nvSpPr>
          <p:cNvPr id="41991" name="Header Placeholder 6"/>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F2C632-92EF-488E-A38A-441CBAAAA106}" type="slidenum">
              <a:rPr lang="en-US" smtClean="0"/>
              <a:pPr/>
              <a:t>12</a:t>
            </a:fld>
            <a:endParaRPr lang="en-US"/>
          </a:p>
        </p:txBody>
      </p:sp>
    </p:spTree>
    <p:extLst>
      <p:ext uri="{BB962C8B-B14F-4D97-AF65-F5344CB8AC3E}">
        <p14:creationId xmlns:p14="http://schemas.microsoft.com/office/powerpoint/2010/main" val="217720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F2C632-92EF-488E-A38A-441CBAAAA106}" type="slidenum">
              <a:rPr lang="en-US" smtClean="0"/>
              <a:pPr/>
              <a:t>13</a:t>
            </a:fld>
            <a:endParaRPr lang="en-US"/>
          </a:p>
        </p:txBody>
      </p:sp>
    </p:spTree>
    <p:extLst>
      <p:ext uri="{BB962C8B-B14F-4D97-AF65-F5344CB8AC3E}">
        <p14:creationId xmlns:p14="http://schemas.microsoft.com/office/powerpoint/2010/main" val="217720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F2C632-92EF-488E-A38A-441CBAAAA106}" type="slidenum">
              <a:rPr lang="en-US" smtClean="0"/>
              <a:pPr/>
              <a:t>14</a:t>
            </a:fld>
            <a:endParaRPr lang="en-US"/>
          </a:p>
        </p:txBody>
      </p:sp>
    </p:spTree>
    <p:extLst>
      <p:ext uri="{BB962C8B-B14F-4D97-AF65-F5344CB8AC3E}">
        <p14:creationId xmlns:p14="http://schemas.microsoft.com/office/powerpoint/2010/main" val="217720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baseline="0" dirty="0" smtClean="0"/>
              <a:t>And so, what we’re seeing more and more in the literature is this question: </a:t>
            </a:r>
          </a:p>
          <a:p>
            <a:pPr defTabSz="864931" eaLnBrk="0" fontAlgn="base" hangingPunct="0">
              <a:spcBef>
                <a:spcPct val="30000"/>
              </a:spcBef>
              <a:spcAft>
                <a:spcPct val="0"/>
              </a:spcAft>
              <a:defRPr/>
            </a:pPr>
            <a:endParaRPr lang="en-US" baseline="0" dirty="0" smtClean="0"/>
          </a:p>
          <a:p>
            <a:pPr defTabSz="864931" eaLnBrk="0" fontAlgn="base" hangingPunct="0">
              <a:spcBef>
                <a:spcPct val="30000"/>
              </a:spcBef>
              <a:spcAft>
                <a:spcPct val="0"/>
              </a:spcAft>
              <a:defRPr/>
            </a:pPr>
            <a:r>
              <a:rPr lang="en-US" baseline="0" dirty="0" smtClean="0"/>
              <a:t>What does it really take to move our best evidence-based research into every day practice? </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Date Placeholder 4"/>
          <p:cNvSpPr>
            <a:spLocks noGrp="1"/>
          </p:cNvSpPr>
          <p:nvPr>
            <p:ph type="dt" idx="11"/>
          </p:nvPr>
        </p:nvSpPr>
        <p:spPr/>
        <p:txBody>
          <a:bodyPr/>
          <a:lstStyle/>
          <a:p>
            <a:pPr>
              <a:defRPr/>
            </a:pPr>
            <a:fld id="{E9B1F0C2-90FE-4FAF-A9CB-44DE73007B07}" type="datetime1">
              <a:rPr lang="en-US" smtClean="0"/>
              <a:pPr>
                <a:defRPr/>
              </a:pPr>
              <a:t>3/5/2013</a:t>
            </a:fld>
            <a:endParaRPr lang="en-US" dirty="0"/>
          </a:p>
        </p:txBody>
      </p:sp>
      <p:sp>
        <p:nvSpPr>
          <p:cNvPr id="6" name="Footer Placeholder 5"/>
          <p:cNvSpPr>
            <a:spLocks noGrp="1"/>
          </p:cNvSpPr>
          <p:nvPr>
            <p:ph type="ftr" sz="quarter" idx="12"/>
          </p:nvPr>
        </p:nvSpPr>
        <p:spPr/>
        <p:txBody>
          <a:bodyPr/>
          <a:lstStyle/>
          <a:p>
            <a:pPr>
              <a:defRPr/>
            </a:pPr>
            <a:r>
              <a:rPr lang="en-US" smtClean="0"/>
              <a:t>National Cancer Institute</a:t>
            </a:r>
            <a:endParaRPr lang="en-US" dirty="0"/>
          </a:p>
        </p:txBody>
      </p:sp>
      <p:sp>
        <p:nvSpPr>
          <p:cNvPr id="7" name="Slide Number Placeholder 6"/>
          <p:cNvSpPr>
            <a:spLocks noGrp="1"/>
          </p:cNvSpPr>
          <p:nvPr>
            <p:ph type="sldNum" sz="quarter" idx="13"/>
          </p:nvPr>
        </p:nvSpPr>
        <p:spPr/>
        <p:txBody>
          <a:bodyPr/>
          <a:lstStyle/>
          <a:p>
            <a:pPr>
              <a:defRPr/>
            </a:pPr>
            <a:fld id="{42A28AFD-04B9-4DDD-98B5-DD67AD821BC4}"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ＭＳ Ｐゴシック" pitchFamily="34" charset="-128"/>
            </a:endParaRPr>
          </a:p>
        </p:txBody>
      </p:sp>
      <p:sp>
        <p:nvSpPr>
          <p:cNvPr id="44036" name="Slide Number Placeholder 3"/>
          <p:cNvSpPr>
            <a:spLocks noGrp="1"/>
          </p:cNvSpPr>
          <p:nvPr>
            <p:ph type="sldNum" sz="quarter" idx="5"/>
          </p:nvPr>
        </p:nvSpPr>
        <p:spPr bwMode="auto">
          <a:noFill/>
          <a:ln>
            <a:miter lim="800000"/>
            <a:headEnd/>
            <a:tailEnd/>
          </a:ln>
        </p:spPr>
        <p:txBody>
          <a:bodyPr/>
          <a:lstStyle/>
          <a:p>
            <a:fld id="{7C21415A-FC38-4B7F-B0FC-3DA339D7FCB1}" type="slidenum">
              <a:rPr lang="en-US" smtClean="0">
                <a:latin typeface="Times" charset="0"/>
                <a:ea typeface="ＭＳ Ｐゴシック" pitchFamily="34" charset="-128"/>
              </a:rPr>
              <a:pPr/>
              <a:t>16</a:t>
            </a:fld>
            <a:endParaRPr lang="en-US" smtClean="0">
              <a:latin typeface="Times"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a:ln>
            <a:solidFill>
              <a:srgbClr val="000000"/>
            </a:solidFill>
            <a:miter lim="800000"/>
            <a:headEnd/>
            <a:tailEnd/>
          </a:ln>
        </p:spPr>
        <p:txBody>
          <a:bodyPr/>
          <a:lstStyle/>
          <a:p>
            <a:r>
              <a:rPr lang="en-US" dirty="0" smtClean="0"/>
              <a:t>So that’s about all I have for today.  </a:t>
            </a:r>
          </a:p>
          <a:p>
            <a:endParaRPr lang="en-US" dirty="0" smtClean="0"/>
          </a:p>
          <a:p>
            <a:r>
              <a:rPr lang="en-US" dirty="0" smtClean="0"/>
              <a:t>I do encourage you to take a closer look at Cancer</a:t>
            </a:r>
            <a:r>
              <a:rPr lang="en-US" baseline="0" dirty="0" smtClean="0"/>
              <a:t> Control PLANET.  </a:t>
            </a:r>
          </a:p>
          <a:p>
            <a:endParaRPr lang="en-US" baseline="0" dirty="0" smtClean="0"/>
          </a:p>
          <a:p>
            <a:r>
              <a:rPr lang="en-US" baseline="0" dirty="0" smtClean="0"/>
              <a:t>I’ve talked way too much, and would like to hear from you.  </a:t>
            </a:r>
          </a:p>
          <a:p>
            <a:r>
              <a:rPr lang="en-US" baseline="0" dirty="0" smtClean="0"/>
              <a:t>I think we have some time for Q&amp;A.</a:t>
            </a:r>
            <a:endParaRPr lang="en-US" dirty="0" smtClean="0"/>
          </a:p>
        </p:txBody>
      </p:sp>
      <p:sp>
        <p:nvSpPr>
          <p:cNvPr id="419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lIns="91432" tIns="45716" rIns="91432" bIns="45716" anchor="b"/>
          <a:lstStyle/>
          <a:p>
            <a:pPr algn="r"/>
            <a:fld id="{0FC475BE-874B-4714-A46D-69712C2C6FE5}" type="slidenum">
              <a:rPr lang="en-US" sz="1200"/>
              <a:pPr algn="r"/>
              <a:t>17</a:t>
            </a:fld>
            <a:endParaRPr 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ea typeface="ＭＳ Ｐゴシック" pitchFamily="34" charset="-128"/>
            </a:endParaRPr>
          </a:p>
        </p:txBody>
      </p:sp>
      <p:sp>
        <p:nvSpPr>
          <p:cNvPr id="41988" name="Slide Number Placeholder 3"/>
          <p:cNvSpPr>
            <a:spLocks noGrp="1"/>
          </p:cNvSpPr>
          <p:nvPr>
            <p:ph type="sldNum" sz="quarter" idx="5"/>
          </p:nvPr>
        </p:nvSpPr>
        <p:spPr bwMode="auto">
          <a:noFill/>
          <a:ln>
            <a:miter lim="800000"/>
            <a:headEnd/>
            <a:tailEnd/>
          </a:ln>
        </p:spPr>
        <p:txBody>
          <a:bodyPr/>
          <a:lstStyle/>
          <a:p>
            <a:fld id="{584E00D4-C2DF-42B8-897F-E45FBE6CC71A}" type="slidenum">
              <a:rPr lang="en-US" smtClean="0">
                <a:latin typeface="Times" charset="0"/>
                <a:ea typeface="ＭＳ Ｐゴシック" pitchFamily="34" charset="-128"/>
              </a:rPr>
              <a:pPr/>
              <a:t>18</a:t>
            </a:fld>
            <a:endParaRPr lang="en-US" smtClean="0">
              <a:latin typeface="Times" charset="0"/>
              <a:ea typeface="ＭＳ Ｐゴシック" pitchFamily="34" charset="-128"/>
            </a:endParaRPr>
          </a:p>
        </p:txBody>
      </p:sp>
      <p:sp>
        <p:nvSpPr>
          <p:cNvPr id="41989" name="Date Placeholder 4"/>
          <p:cNvSpPr>
            <a:spLocks noGrp="1"/>
          </p:cNvSpPr>
          <p:nvPr>
            <p:ph type="dt" sz="quarter" idx="1"/>
          </p:nvPr>
        </p:nvSpPr>
        <p:spPr bwMode="auto">
          <a:noFill/>
          <a:ln>
            <a:miter lim="800000"/>
            <a:headEnd/>
            <a:tailEnd/>
          </a:ln>
        </p:spPr>
        <p:txBody>
          <a:bodyPr/>
          <a:lstStyle/>
          <a:p>
            <a:fld id="{06132C1C-5523-4992-9D20-60553BC8855A}" type="datetime1">
              <a:rPr lang="en-US" smtClean="0">
                <a:latin typeface="Times" charset="0"/>
                <a:ea typeface="ＭＳ Ｐゴシック" pitchFamily="34" charset="-128"/>
              </a:rPr>
              <a:pPr/>
              <a:t>3/5/2013</a:t>
            </a:fld>
            <a:endParaRPr lang="en-US" smtClean="0">
              <a:latin typeface="Times" charset="0"/>
              <a:ea typeface="ＭＳ Ｐゴシック" pitchFamily="34" charset="-128"/>
            </a:endParaRPr>
          </a:p>
        </p:txBody>
      </p:sp>
      <p:sp>
        <p:nvSpPr>
          <p:cNvPr id="41990"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smtClean="0">
                <a:ea typeface="ＭＳ Ｐゴシック" pitchFamily="34" charset="-128"/>
              </a:rPr>
              <a:t>National Cancer Institute</a:t>
            </a:r>
          </a:p>
        </p:txBody>
      </p:sp>
      <p:sp>
        <p:nvSpPr>
          <p:cNvPr id="41991" name="Header Placeholder 6"/>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ＭＳ Ｐゴシック" pitchFamily="34" charset="-128"/>
            </a:endParaRPr>
          </a:p>
        </p:txBody>
      </p:sp>
      <p:sp>
        <p:nvSpPr>
          <p:cNvPr id="44036" name="Slide Number Placeholder 3"/>
          <p:cNvSpPr>
            <a:spLocks noGrp="1"/>
          </p:cNvSpPr>
          <p:nvPr>
            <p:ph type="sldNum" sz="quarter" idx="5"/>
          </p:nvPr>
        </p:nvSpPr>
        <p:spPr bwMode="auto">
          <a:noFill/>
          <a:ln>
            <a:miter lim="800000"/>
            <a:headEnd/>
            <a:tailEnd/>
          </a:ln>
        </p:spPr>
        <p:txBody>
          <a:bodyPr/>
          <a:lstStyle/>
          <a:p>
            <a:fld id="{7C21415A-FC38-4B7F-B0FC-3DA339D7FCB1}" type="slidenum">
              <a:rPr lang="en-US" smtClean="0">
                <a:latin typeface="Times" charset="0"/>
                <a:ea typeface="ＭＳ Ｐゴシック" pitchFamily="34" charset="-128"/>
              </a:rPr>
              <a:pPr/>
              <a:t>19</a:t>
            </a:fld>
            <a:endParaRPr lang="en-US" smtClean="0">
              <a:latin typeface="Times"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ea typeface="ＭＳ Ｐゴシック" pitchFamily="34" charset="-128"/>
            </a:endParaRPr>
          </a:p>
        </p:txBody>
      </p:sp>
      <p:sp>
        <p:nvSpPr>
          <p:cNvPr id="43012" name="Slide Number Placeholder 3"/>
          <p:cNvSpPr>
            <a:spLocks noGrp="1"/>
          </p:cNvSpPr>
          <p:nvPr>
            <p:ph type="sldNum" sz="quarter" idx="5"/>
          </p:nvPr>
        </p:nvSpPr>
        <p:spPr bwMode="auto">
          <a:noFill/>
          <a:ln>
            <a:miter lim="800000"/>
            <a:headEnd/>
            <a:tailEnd/>
          </a:ln>
        </p:spPr>
        <p:txBody>
          <a:bodyPr/>
          <a:lstStyle/>
          <a:p>
            <a:fld id="{0E7FDDCD-90DA-49EB-8FEB-198428A630B9}" type="slidenum">
              <a:rPr lang="en-US" smtClean="0">
                <a:latin typeface="Times" charset="0"/>
                <a:ea typeface="ＭＳ Ｐゴシック" pitchFamily="34" charset="-128"/>
              </a:rPr>
              <a:pPr/>
              <a:t>20</a:t>
            </a:fld>
            <a:endParaRPr lang="en-US" smtClean="0">
              <a:latin typeface="Times"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The R2R mentorship program, a collaboration</a:t>
            </a:r>
            <a:r>
              <a:rPr lang="en-US" baseline="0" dirty="0" smtClean="0"/>
              <a:t> with the NCI Office of Communications and Education, really fits into all three of these categories as a partnership, a training opportunity, and, an opportunity to build the field through a great understanding of the translation issues, opportunities, and role of context in implementation.</a:t>
            </a:r>
            <a:endParaRPr lang="en-US" dirty="0" smtClean="0"/>
          </a:p>
        </p:txBody>
      </p:sp>
      <p:sp>
        <p:nvSpPr>
          <p:cNvPr id="4" name="Slide Number Placeholder 3"/>
          <p:cNvSpPr>
            <a:spLocks noGrp="1"/>
          </p:cNvSpPr>
          <p:nvPr>
            <p:ph type="sldNum" sz="quarter" idx="5"/>
          </p:nvPr>
        </p:nvSpPr>
        <p:spPr/>
        <p:txBody>
          <a:bodyPr/>
          <a:lstStyle/>
          <a:p>
            <a:pPr>
              <a:defRPr/>
            </a:pPr>
            <a:fld id="{5FB88991-E4BA-4364-B5D0-0C9156F12995}" type="slidenum">
              <a:rPr lang="en-US" smtClean="0"/>
              <a:pPr>
                <a:defRPr/>
              </a:pPr>
              <a:t>21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ＭＳ Ｐゴシック" pitchFamily="34" charset="-128"/>
            </a:endParaRPr>
          </a:p>
        </p:txBody>
      </p:sp>
      <p:sp>
        <p:nvSpPr>
          <p:cNvPr id="44036" name="Slide Number Placeholder 3"/>
          <p:cNvSpPr>
            <a:spLocks noGrp="1"/>
          </p:cNvSpPr>
          <p:nvPr>
            <p:ph type="sldNum" sz="quarter" idx="5"/>
          </p:nvPr>
        </p:nvSpPr>
        <p:spPr bwMode="auto">
          <a:noFill/>
          <a:ln>
            <a:miter lim="800000"/>
            <a:headEnd/>
            <a:tailEnd/>
          </a:ln>
        </p:spPr>
        <p:txBody>
          <a:bodyPr/>
          <a:lstStyle/>
          <a:p>
            <a:fld id="{7C21415A-FC38-4B7F-B0FC-3DA339D7FCB1}" type="slidenum">
              <a:rPr lang="en-US" smtClean="0">
                <a:latin typeface="Times" charset="0"/>
                <a:ea typeface="ＭＳ Ｐゴシック" pitchFamily="34" charset="-128"/>
              </a:rPr>
              <a:pPr/>
              <a:t>2</a:t>
            </a:fld>
            <a:endParaRPr lang="en-US" smtClean="0">
              <a:latin typeface="Times"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F2C632-92EF-488E-A38A-441CBAAAA106}" type="slidenum">
              <a:rPr lang="en-US" smtClean="0"/>
              <a:pPr/>
              <a:t>22</a:t>
            </a:fld>
            <a:endParaRPr lang="en-US"/>
          </a:p>
        </p:txBody>
      </p:sp>
    </p:spTree>
    <p:extLst>
      <p:ext uri="{BB962C8B-B14F-4D97-AF65-F5344CB8AC3E}">
        <p14:creationId xmlns:p14="http://schemas.microsoft.com/office/powerpoint/2010/main" val="217720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really what</a:t>
            </a:r>
            <a:r>
              <a:rPr lang="en-US" baseline="0" dirty="0" smtClean="0"/>
              <a:t> the mentorship program, the participants, their projects can help us learn and some of what we hope to discuss today.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ABCCA35-EA85-4FB5-A00E-A8878CA6CD63}" type="slidenum">
              <a:rPr lang="en-US" smtClean="0"/>
              <a:t>23</a:t>
            </a:fld>
            <a:endParaRPr lang="en-US"/>
          </a:p>
        </p:txBody>
      </p:sp>
    </p:spTree>
    <p:extLst>
      <p:ext uri="{BB962C8B-B14F-4D97-AF65-F5344CB8AC3E}">
        <p14:creationId xmlns:p14="http://schemas.microsoft.com/office/powerpoint/2010/main" val="1940176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ＭＳ Ｐゴシック" pitchFamily="34" charset="-128"/>
            </a:endParaRPr>
          </a:p>
        </p:txBody>
      </p:sp>
      <p:sp>
        <p:nvSpPr>
          <p:cNvPr id="51204" name="Slide Number Placeholder 3"/>
          <p:cNvSpPr>
            <a:spLocks noGrp="1"/>
          </p:cNvSpPr>
          <p:nvPr>
            <p:ph type="sldNum" sz="quarter" idx="5"/>
          </p:nvPr>
        </p:nvSpPr>
        <p:spPr bwMode="auto">
          <a:noFill/>
          <a:ln>
            <a:miter lim="800000"/>
            <a:headEnd/>
            <a:tailEnd/>
          </a:ln>
        </p:spPr>
        <p:txBody>
          <a:bodyPr/>
          <a:lstStyle/>
          <a:p>
            <a:fld id="{339D3D9C-2BDE-4B20-B111-719877C7E236}" type="slidenum">
              <a:rPr lang="en-US" smtClean="0">
                <a:latin typeface="Times" charset="0"/>
                <a:ea typeface="ＭＳ Ｐゴシック" pitchFamily="34" charset="-128"/>
              </a:rPr>
              <a:pPr/>
              <a:t>25</a:t>
            </a:fld>
            <a:endParaRPr lang="en-US" smtClean="0">
              <a:latin typeface="Times"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2228" name="Slide Number Placeholder 3"/>
          <p:cNvSpPr>
            <a:spLocks noGrp="1"/>
          </p:cNvSpPr>
          <p:nvPr>
            <p:ph type="sldNum" sz="quarter" idx="5"/>
          </p:nvPr>
        </p:nvSpPr>
        <p:spPr bwMode="auto">
          <a:noFill/>
          <a:ln>
            <a:miter lim="800000"/>
            <a:headEnd/>
            <a:tailEnd/>
          </a:ln>
        </p:spPr>
        <p:txBody>
          <a:bodyPr/>
          <a:lstStyle/>
          <a:p>
            <a:fld id="{47E9191B-E259-4928-8F18-8205FE897209}" type="slidenum">
              <a:rPr lang="en-US" smtClean="0">
                <a:latin typeface="Times" charset="0"/>
                <a:ea typeface="ＭＳ Ｐゴシック" pitchFamily="34" charset="-128"/>
              </a:rPr>
              <a:pPr/>
              <a:t>26</a:t>
            </a:fld>
            <a:endParaRPr lang="en-US" smtClean="0">
              <a:latin typeface="Times"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endParaRPr lang="en-US" dirty="0" smtClean="0">
              <a:ea typeface="ＭＳ Ｐゴシック" pitchFamily="34" charset="-128"/>
            </a:endParaRPr>
          </a:p>
        </p:txBody>
      </p:sp>
      <p:sp>
        <p:nvSpPr>
          <p:cNvPr id="48132" name="Slide Number Placeholder 3"/>
          <p:cNvSpPr>
            <a:spLocks noGrp="1"/>
          </p:cNvSpPr>
          <p:nvPr>
            <p:ph type="sldNum" sz="quarter" idx="5"/>
          </p:nvPr>
        </p:nvSpPr>
        <p:spPr bwMode="auto">
          <a:noFill/>
          <a:ln>
            <a:miter lim="800000"/>
            <a:headEnd/>
            <a:tailEnd/>
          </a:ln>
        </p:spPr>
        <p:txBody>
          <a:bodyPr/>
          <a:lstStyle/>
          <a:p>
            <a:fld id="{93C8D471-917E-496A-9A84-A3EB8FA1551C}" type="slidenum">
              <a:rPr lang="en-US" smtClean="0">
                <a:latin typeface="Times" charset="0"/>
                <a:ea typeface="ＭＳ Ｐゴシック" pitchFamily="34" charset="-128"/>
              </a:rPr>
              <a:pPr/>
              <a:t>27</a:t>
            </a:fld>
            <a:endParaRPr lang="en-US" smtClean="0">
              <a:latin typeface="Times"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endParaRPr lang="en-US" dirty="0" smtClean="0">
              <a:ea typeface="ＭＳ Ｐゴシック" pitchFamily="34" charset="-128"/>
            </a:endParaRPr>
          </a:p>
        </p:txBody>
      </p:sp>
      <p:sp>
        <p:nvSpPr>
          <p:cNvPr id="49156" name="Slide Number Placeholder 3"/>
          <p:cNvSpPr>
            <a:spLocks noGrp="1"/>
          </p:cNvSpPr>
          <p:nvPr>
            <p:ph type="sldNum" sz="quarter" idx="5"/>
          </p:nvPr>
        </p:nvSpPr>
        <p:spPr bwMode="auto">
          <a:noFill/>
          <a:ln>
            <a:miter lim="800000"/>
            <a:headEnd/>
            <a:tailEnd/>
          </a:ln>
        </p:spPr>
        <p:txBody>
          <a:bodyPr/>
          <a:lstStyle/>
          <a:p>
            <a:fld id="{713FBFC6-FD91-49B8-97B2-2D2BC606A393}" type="slidenum">
              <a:rPr lang="en-US" smtClean="0">
                <a:latin typeface="Times" charset="0"/>
                <a:ea typeface="ＭＳ Ｐゴシック" pitchFamily="34" charset="-128"/>
              </a:rPr>
              <a:pPr/>
              <a:t>28</a:t>
            </a:fld>
            <a:endParaRPr lang="en-US" smtClean="0">
              <a:latin typeface="Times"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endParaRPr lang="en-US" smtClean="0">
              <a:ea typeface="ＭＳ Ｐゴシック" pitchFamily="34" charset="-128"/>
            </a:endParaRPr>
          </a:p>
        </p:txBody>
      </p:sp>
      <p:sp>
        <p:nvSpPr>
          <p:cNvPr id="50180" name="Slide Number Placeholder 3"/>
          <p:cNvSpPr>
            <a:spLocks noGrp="1"/>
          </p:cNvSpPr>
          <p:nvPr>
            <p:ph type="sldNum" sz="quarter" idx="5"/>
          </p:nvPr>
        </p:nvSpPr>
        <p:spPr bwMode="auto">
          <a:noFill/>
          <a:ln>
            <a:miter lim="800000"/>
            <a:headEnd/>
            <a:tailEnd/>
          </a:ln>
        </p:spPr>
        <p:txBody>
          <a:bodyPr/>
          <a:lstStyle/>
          <a:p>
            <a:fld id="{21DFF9FB-047E-49F7-8B74-5852E1269D85}" type="slidenum">
              <a:rPr lang="en-US" smtClean="0">
                <a:latin typeface="Times" charset="0"/>
                <a:ea typeface="ＭＳ Ｐゴシック" pitchFamily="34" charset="-128"/>
              </a:rPr>
              <a:pPr/>
              <a:t>29</a:t>
            </a:fld>
            <a:endParaRPr lang="en-US" smtClean="0">
              <a:latin typeface="Times"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0F563F-5B45-4D00-B742-37F017B01506}" type="slidenum">
              <a:rPr lang="en-US">
                <a:solidFill>
                  <a:prstClr val="black"/>
                </a:solidFill>
              </a:rPr>
              <a:pPr/>
              <a:t>30</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ＭＳ Ｐゴシック" pitchFamily="34" charset="-128"/>
            </a:endParaRPr>
          </a:p>
        </p:txBody>
      </p:sp>
      <p:sp>
        <p:nvSpPr>
          <p:cNvPr id="58372" name="Slide Number Placeholder 3"/>
          <p:cNvSpPr>
            <a:spLocks noGrp="1"/>
          </p:cNvSpPr>
          <p:nvPr>
            <p:ph type="sldNum" sz="quarter" idx="5"/>
          </p:nvPr>
        </p:nvSpPr>
        <p:spPr bwMode="auto">
          <a:noFill/>
          <a:ln>
            <a:miter lim="800000"/>
            <a:headEnd/>
            <a:tailEnd/>
          </a:ln>
        </p:spPr>
        <p:txBody>
          <a:bodyPr/>
          <a:lstStyle/>
          <a:p>
            <a:fld id="{D8B29441-86CE-4F5D-9B75-74671D34FF95}" type="slidenum">
              <a:rPr lang="en-US" smtClean="0">
                <a:latin typeface="Times" charset="0"/>
                <a:ea typeface="ＭＳ Ｐゴシック" pitchFamily="34" charset="-128"/>
              </a:rPr>
              <a:pPr/>
              <a:t>31</a:t>
            </a:fld>
            <a:endParaRPr lang="en-US" smtClean="0">
              <a:latin typeface="Times"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ＭＳ Ｐゴシック" pitchFamily="34" charset="-128"/>
            </a:endParaRPr>
          </a:p>
        </p:txBody>
      </p:sp>
      <p:sp>
        <p:nvSpPr>
          <p:cNvPr id="59396" name="Slide Number Placeholder 3"/>
          <p:cNvSpPr>
            <a:spLocks noGrp="1"/>
          </p:cNvSpPr>
          <p:nvPr>
            <p:ph type="sldNum" sz="quarter" idx="5"/>
          </p:nvPr>
        </p:nvSpPr>
        <p:spPr bwMode="auto">
          <a:noFill/>
          <a:ln>
            <a:miter lim="800000"/>
            <a:headEnd/>
            <a:tailEnd/>
          </a:ln>
        </p:spPr>
        <p:txBody>
          <a:bodyPr/>
          <a:lstStyle/>
          <a:p>
            <a:fld id="{EA1F674D-F676-405A-B877-3227D1477662}" type="slidenum">
              <a:rPr lang="en-US" smtClean="0">
                <a:latin typeface="Times" charset="0"/>
                <a:ea typeface="ＭＳ Ｐゴシック" pitchFamily="34" charset="-128"/>
              </a:rPr>
              <a:pPr/>
              <a:t>32</a:t>
            </a:fld>
            <a:endParaRPr lang="en-US" smtClean="0">
              <a:latin typeface="Times"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ＭＳ Ｐゴシック" pitchFamily="34" charset="-128"/>
            </a:endParaRPr>
          </a:p>
        </p:txBody>
      </p:sp>
      <p:sp>
        <p:nvSpPr>
          <p:cNvPr id="44036" name="Slide Number Placeholder 3"/>
          <p:cNvSpPr>
            <a:spLocks noGrp="1"/>
          </p:cNvSpPr>
          <p:nvPr>
            <p:ph type="sldNum" sz="quarter" idx="5"/>
          </p:nvPr>
        </p:nvSpPr>
        <p:spPr bwMode="auto">
          <a:noFill/>
          <a:ln>
            <a:miter lim="800000"/>
            <a:headEnd/>
            <a:tailEnd/>
          </a:ln>
        </p:spPr>
        <p:txBody>
          <a:bodyPr/>
          <a:lstStyle/>
          <a:p>
            <a:fld id="{7C21415A-FC38-4B7F-B0FC-3DA339D7FCB1}" type="slidenum">
              <a:rPr lang="en-US" smtClean="0">
                <a:latin typeface="Times" charset="0"/>
                <a:ea typeface="ＭＳ Ｐゴシック" pitchFamily="34" charset="-128"/>
              </a:rPr>
              <a:pPr/>
              <a:t>3</a:t>
            </a:fld>
            <a:endParaRPr lang="en-US" smtClean="0">
              <a:latin typeface="Times"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ea typeface="ＭＳ Ｐゴシック" pitchFamily="34" charset="-128"/>
            </a:endParaRPr>
          </a:p>
        </p:txBody>
      </p:sp>
      <p:sp>
        <p:nvSpPr>
          <p:cNvPr id="55300" name="Slide Number Placeholder 3"/>
          <p:cNvSpPr>
            <a:spLocks noGrp="1"/>
          </p:cNvSpPr>
          <p:nvPr>
            <p:ph type="sldNum" sz="quarter" idx="5"/>
          </p:nvPr>
        </p:nvSpPr>
        <p:spPr bwMode="auto">
          <a:noFill/>
          <a:ln>
            <a:miter lim="800000"/>
            <a:headEnd/>
            <a:tailEnd/>
          </a:ln>
        </p:spPr>
        <p:txBody>
          <a:bodyPr/>
          <a:lstStyle/>
          <a:p>
            <a:fld id="{0AD77AEC-1DC1-466D-BE88-9A499E4A433B}" type="slidenum">
              <a:rPr lang="en-US" smtClean="0">
                <a:ea typeface="ＭＳ Ｐゴシック" pitchFamily="34" charset="-128"/>
              </a:rPr>
              <a:pPr/>
              <a:t>34</a:t>
            </a:fld>
            <a:endParaRPr lang="en-US" smtClean="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ea typeface="ＭＳ Ｐゴシック" pitchFamily="34" charset="-128"/>
            </a:endParaRPr>
          </a:p>
        </p:txBody>
      </p:sp>
      <p:sp>
        <p:nvSpPr>
          <p:cNvPr id="4" name="Header Placeholder 3"/>
          <p:cNvSpPr>
            <a:spLocks noGrp="1"/>
          </p:cNvSpPr>
          <p:nvPr>
            <p:ph type="hdr" sz="quarter"/>
          </p:nvPr>
        </p:nvSpPr>
        <p:spPr/>
        <p:txBody>
          <a:bodyPr/>
          <a:lstStyle/>
          <a:p>
            <a:pPr>
              <a:defRPr/>
            </a:pPr>
            <a:endParaRPr lang="en-US" dirty="0"/>
          </a:p>
        </p:txBody>
      </p:sp>
      <p:sp>
        <p:nvSpPr>
          <p:cNvPr id="58373" name="Date Placeholder 4"/>
          <p:cNvSpPr>
            <a:spLocks noGrp="1"/>
          </p:cNvSpPr>
          <p:nvPr>
            <p:ph type="dt" sz="quarter" idx="1"/>
          </p:nvPr>
        </p:nvSpPr>
        <p:spPr bwMode="auto">
          <a:noFill/>
          <a:ln>
            <a:miter lim="800000"/>
            <a:headEnd/>
            <a:tailEnd/>
          </a:ln>
        </p:spPr>
        <p:txBody>
          <a:bodyPr/>
          <a:lstStyle/>
          <a:p>
            <a:fld id="{279BF079-82EC-49FB-8234-8C37C6E5385E}" type="datetime1">
              <a:rPr lang="en-US" smtClean="0">
                <a:ea typeface="ＭＳ Ｐゴシック" pitchFamily="34" charset="-128"/>
              </a:rPr>
              <a:pPr/>
              <a:t>3/5/2013</a:t>
            </a:fld>
            <a:endParaRPr lang="en-US" smtClean="0">
              <a:ea typeface="ＭＳ Ｐゴシック" pitchFamily="34" charset="-128"/>
            </a:endParaRPr>
          </a:p>
        </p:txBody>
      </p:sp>
      <p:sp>
        <p:nvSpPr>
          <p:cNvPr id="58374"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smtClean="0">
                <a:latin typeface="Times" pitchFamily="-109" charset="0"/>
                <a:ea typeface="ＭＳ Ｐゴシック" pitchFamily="34" charset="-128"/>
              </a:rPr>
              <a:t>National Cancer Institute</a:t>
            </a:r>
          </a:p>
        </p:txBody>
      </p:sp>
      <p:sp>
        <p:nvSpPr>
          <p:cNvPr id="58375" name="Slide Number Placeholder 6"/>
          <p:cNvSpPr>
            <a:spLocks noGrp="1"/>
          </p:cNvSpPr>
          <p:nvPr>
            <p:ph type="sldNum" sz="quarter" idx="5"/>
          </p:nvPr>
        </p:nvSpPr>
        <p:spPr bwMode="auto">
          <a:noFill/>
          <a:ln>
            <a:miter lim="800000"/>
            <a:headEnd/>
            <a:tailEnd/>
          </a:ln>
        </p:spPr>
        <p:txBody>
          <a:bodyPr/>
          <a:lstStyle/>
          <a:p>
            <a:fld id="{4A95750E-ED8E-4585-81E8-9CF06FE42F98}" type="slidenum">
              <a:rPr lang="en-US" smtClean="0">
                <a:ea typeface="ＭＳ Ｐゴシック" pitchFamily="34" charset="-128"/>
              </a:rPr>
              <a:pPr/>
              <a:t>35</a:t>
            </a:fld>
            <a:endParaRPr lang="en-US" smtClean="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F2C632-92EF-488E-A38A-441CBAAAA106}" type="slidenum">
              <a:rPr lang="en-US" smtClean="0"/>
              <a:pPr/>
              <a:t>36</a:t>
            </a:fld>
            <a:endParaRPr lang="en-US"/>
          </a:p>
        </p:txBody>
      </p:sp>
    </p:spTree>
    <p:extLst>
      <p:ext uri="{BB962C8B-B14F-4D97-AF65-F5344CB8AC3E}">
        <p14:creationId xmlns:p14="http://schemas.microsoft.com/office/powerpoint/2010/main" val="2681646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ln w="12701">
            <a:solidFill>
              <a:srgbClr val="000000"/>
            </a:solidFill>
            <a:prstDash val="solid"/>
            <a:miter/>
          </a:ln>
        </p:spPr>
      </p:sp>
      <p:sp>
        <p:nvSpPr>
          <p:cNvPr id="3" name="Notes Placeholder 2"/>
          <p:cNvSpPr txBox="1">
            <a:spLocks noGrp="1"/>
          </p:cNvSpPr>
          <p:nvPr>
            <p:ph type="body" sz="quarter" idx="1"/>
          </p:nvPr>
        </p:nvSpPr>
        <p:spPr/>
        <p:txBody>
          <a:bodyPr/>
          <a:lstStyle/>
          <a:p>
            <a:endParaRPr lang="en-US" dirty="0"/>
          </a:p>
        </p:txBody>
      </p:sp>
      <p:sp>
        <p:nvSpPr>
          <p:cNvPr id="4" name="Header Placeholder 3"/>
          <p:cNvSpPr txBox="1"/>
          <p:nvPr/>
        </p:nvSpPr>
        <p:spPr>
          <a:xfrm>
            <a:off x="1" y="0"/>
            <a:ext cx="2971800" cy="457200"/>
          </a:xfrm>
          <a:prstGeom prst="rect">
            <a:avLst/>
          </a:prstGeom>
          <a:noFill/>
          <a:ln>
            <a:noFill/>
          </a:ln>
        </p:spPr>
        <p:txBody>
          <a:bodyPr vert="horz" wrap="square" lIns="91433" tIns="45717" rIns="91433" bIns="45717" anchor="t" anchorCtr="0" compatLnSpc="1"/>
          <a:lstStyle/>
          <a:p>
            <a:pPr defTabSz="914332">
              <a:defRPr sz="1800" b="0" i="0" u="none" strike="noStrike" kern="0" cap="none" spc="0" baseline="0">
                <a:solidFill>
                  <a:srgbClr val="000000"/>
                </a:solidFill>
                <a:uFillTx/>
              </a:defRPr>
            </a:pPr>
            <a:endParaRPr lang="en-US" sz="1200" dirty="0">
              <a:solidFill>
                <a:srgbClr val="000000"/>
              </a:solidFill>
              <a:latin typeface="Times"/>
            </a:endParaRPr>
          </a:p>
        </p:txBody>
      </p:sp>
      <p:sp>
        <p:nvSpPr>
          <p:cNvPr id="5" name="Date Placeholder 4"/>
          <p:cNvSpPr txBox="1"/>
          <p:nvPr/>
        </p:nvSpPr>
        <p:spPr>
          <a:xfrm>
            <a:off x="3884608" y="0"/>
            <a:ext cx="2971800" cy="457200"/>
          </a:xfrm>
          <a:prstGeom prst="rect">
            <a:avLst/>
          </a:prstGeom>
          <a:noFill/>
          <a:ln>
            <a:noFill/>
          </a:ln>
        </p:spPr>
        <p:txBody>
          <a:bodyPr vert="horz" wrap="square" lIns="91433" tIns="45717" rIns="91433" bIns="45717" anchor="t" anchorCtr="0" compatLnSpc="1"/>
          <a:lstStyle/>
          <a:p>
            <a:pPr algn="r" defTabSz="914332">
              <a:defRPr sz="1800" b="0" i="0" u="none" strike="noStrike" kern="0" cap="none" spc="0" baseline="0">
                <a:solidFill>
                  <a:srgbClr val="000000"/>
                </a:solidFill>
                <a:uFillTx/>
              </a:defRPr>
            </a:pPr>
            <a:fld id="{F1CC78B9-4645-45AC-AEF5-A6DF00B158BA}" type="datetime1">
              <a:rPr lang="en-US" sz="1200">
                <a:solidFill>
                  <a:srgbClr val="000000"/>
                </a:solidFill>
                <a:latin typeface="Times" pitchFamily="1"/>
                <a:ea typeface="ＭＳ Ｐゴシック" pitchFamily="34"/>
              </a:rPr>
              <a:pPr algn="r" defTabSz="914332">
                <a:defRPr sz="1800" b="0" i="0" u="none" strike="noStrike" kern="0" cap="none" spc="0" baseline="0">
                  <a:solidFill>
                    <a:srgbClr val="000000"/>
                  </a:solidFill>
                  <a:uFillTx/>
                </a:defRPr>
              </a:pPr>
              <a:t>3/5/2013</a:t>
            </a:fld>
            <a:endParaRPr lang="en-US" sz="1200" dirty="0">
              <a:solidFill>
                <a:srgbClr val="000000"/>
              </a:solidFill>
              <a:latin typeface="Times" pitchFamily="1"/>
              <a:ea typeface="ＭＳ Ｐゴシック" pitchFamily="34"/>
            </a:endParaRPr>
          </a:p>
        </p:txBody>
      </p:sp>
      <p:sp>
        <p:nvSpPr>
          <p:cNvPr id="6" name="Footer Placeholder 5"/>
          <p:cNvSpPr txBox="1"/>
          <p:nvPr/>
        </p:nvSpPr>
        <p:spPr>
          <a:xfrm>
            <a:off x="1" y="8685208"/>
            <a:ext cx="2971800" cy="457200"/>
          </a:xfrm>
          <a:prstGeom prst="rect">
            <a:avLst/>
          </a:prstGeom>
          <a:noFill/>
          <a:ln>
            <a:noFill/>
          </a:ln>
        </p:spPr>
        <p:txBody>
          <a:bodyPr vert="horz" wrap="square" lIns="91433" tIns="45717" rIns="91433" bIns="45717" anchor="b" anchorCtr="0" compatLnSpc="1"/>
          <a:lstStyle/>
          <a:p>
            <a:pPr defTabSz="914332">
              <a:defRPr sz="1800" b="0" i="0" u="none" strike="noStrike" kern="0" cap="none" spc="0" baseline="0">
                <a:solidFill>
                  <a:srgbClr val="000000"/>
                </a:solidFill>
                <a:uFillTx/>
              </a:defRPr>
            </a:pPr>
            <a:r>
              <a:rPr lang="en-US" sz="1200" dirty="0">
                <a:solidFill>
                  <a:srgbClr val="000000"/>
                </a:solidFill>
                <a:latin typeface="Times"/>
              </a:rPr>
              <a:t>National Cancer Institute</a:t>
            </a:r>
          </a:p>
        </p:txBody>
      </p:sp>
      <p:sp>
        <p:nvSpPr>
          <p:cNvPr id="7" name="Slide Number Placeholder 6"/>
          <p:cNvSpPr txBox="1"/>
          <p:nvPr/>
        </p:nvSpPr>
        <p:spPr>
          <a:xfrm>
            <a:off x="3884608" y="8685208"/>
            <a:ext cx="2971800" cy="457200"/>
          </a:xfrm>
          <a:prstGeom prst="rect">
            <a:avLst/>
          </a:prstGeom>
          <a:noFill/>
          <a:ln>
            <a:noFill/>
          </a:ln>
        </p:spPr>
        <p:txBody>
          <a:bodyPr vert="horz" wrap="square" lIns="91433" tIns="45717" rIns="91433" bIns="45717" anchor="b" anchorCtr="0" compatLnSpc="1"/>
          <a:lstStyle/>
          <a:p>
            <a:pPr algn="r" defTabSz="914332">
              <a:defRPr sz="1800" b="0" i="0" u="none" strike="noStrike" kern="0" cap="none" spc="0" baseline="0">
                <a:solidFill>
                  <a:srgbClr val="000000"/>
                </a:solidFill>
                <a:uFillTx/>
              </a:defRPr>
            </a:pPr>
            <a:fld id="{6048F7B8-4AFD-493A-BBCC-CF155E8F01C4}" type="slidenum">
              <a:rPr lang="en-US" sz="1200">
                <a:solidFill>
                  <a:srgbClr val="000000"/>
                </a:solidFill>
                <a:latin typeface="Times" pitchFamily="1"/>
                <a:ea typeface="ＭＳ Ｐゴシック" pitchFamily="34"/>
              </a:rPr>
              <a:pPr algn="r" defTabSz="914332">
                <a:defRPr sz="1800" b="0" i="0" u="none" strike="noStrike" kern="0" cap="none" spc="0" baseline="0">
                  <a:solidFill>
                    <a:srgbClr val="000000"/>
                  </a:solidFill>
                  <a:uFillTx/>
                </a:defRPr>
              </a:pPr>
              <a:t>37</a:t>
            </a:fld>
            <a:endParaRPr lang="en-US" sz="1200" dirty="0">
              <a:solidFill>
                <a:srgbClr val="000000"/>
              </a:solidFill>
              <a:latin typeface="Times" pitchFamily="1"/>
              <a:ea typeface="ＭＳ Ｐゴシック" pitchFamily="34"/>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CEE9A3-FB00-4830-8012-48B8F46D097C}" type="slidenum">
              <a:rPr lang="en-US">
                <a:ea typeface="ＭＳ Ｐゴシック" pitchFamily="34" charset="-128"/>
              </a:rPr>
              <a:pPr fontAlgn="base">
                <a:spcBef>
                  <a:spcPct val="0"/>
                </a:spcBef>
                <a:spcAft>
                  <a:spcPct val="0"/>
                </a:spcAft>
                <a:defRPr/>
              </a:pPr>
              <a:t>38</a:t>
            </a:fld>
            <a:endParaRPr lang="en-US">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65540" name="Slide Number Placeholder 3"/>
          <p:cNvSpPr>
            <a:spLocks noGrp="1"/>
          </p:cNvSpPr>
          <p:nvPr>
            <p:ph type="sldNum" sz="quarter" idx="5"/>
          </p:nvPr>
        </p:nvSpPr>
        <p:spPr bwMode="auto">
          <a:noFill/>
          <a:ln>
            <a:miter lim="800000"/>
            <a:headEnd/>
            <a:tailEnd/>
          </a:ln>
        </p:spPr>
        <p:txBody>
          <a:bodyPr/>
          <a:lstStyle/>
          <a:p>
            <a:fld id="{EE7BF64B-E6A0-4101-9E18-873726A6EDF0}" type="slidenum">
              <a:rPr lang="en-US" smtClean="0">
                <a:latin typeface="Times" charset="0"/>
                <a:ea typeface="ＭＳ Ｐゴシック" pitchFamily="34" charset="-128"/>
              </a:rPr>
              <a:pPr/>
              <a:t>39</a:t>
            </a:fld>
            <a:endParaRPr lang="en-US" smtClean="0">
              <a:latin typeface="Times"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73732" name="Slide Number Placeholder 3"/>
          <p:cNvSpPr>
            <a:spLocks noGrp="1"/>
          </p:cNvSpPr>
          <p:nvPr>
            <p:ph type="sldNum" sz="quarter" idx="5"/>
          </p:nvPr>
        </p:nvSpPr>
        <p:spPr bwMode="auto">
          <a:noFill/>
          <a:ln>
            <a:miter lim="800000"/>
            <a:headEnd/>
            <a:tailEnd/>
          </a:ln>
        </p:spPr>
        <p:txBody>
          <a:bodyPr/>
          <a:lstStyle/>
          <a:p>
            <a:fld id="{944F1685-B1BF-4AD8-94C2-15EF5ED1E41E}" type="slidenum">
              <a:rPr lang="en-US" smtClean="0">
                <a:latin typeface="Times" charset="0"/>
                <a:ea typeface="ＭＳ Ｐゴシック" pitchFamily="34" charset="-128"/>
              </a:rPr>
              <a:pPr/>
              <a:t>41</a:t>
            </a:fld>
            <a:endParaRPr lang="en-US" smtClean="0">
              <a:latin typeface="Times"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ea typeface="ＭＳ Ｐゴシック" pitchFamily="34" charset="-128"/>
            </a:endParaRPr>
          </a:p>
        </p:txBody>
      </p:sp>
      <p:sp>
        <p:nvSpPr>
          <p:cNvPr id="74756" name="Slide Number Placeholder 3"/>
          <p:cNvSpPr>
            <a:spLocks noGrp="1"/>
          </p:cNvSpPr>
          <p:nvPr>
            <p:ph type="sldNum" sz="quarter" idx="5"/>
          </p:nvPr>
        </p:nvSpPr>
        <p:spPr bwMode="auto">
          <a:noFill/>
          <a:ln>
            <a:miter lim="800000"/>
            <a:headEnd/>
            <a:tailEnd/>
          </a:ln>
        </p:spPr>
        <p:txBody>
          <a:bodyPr/>
          <a:lstStyle/>
          <a:p>
            <a:fld id="{B6ADBFC7-E346-4BF3-B723-3ACC186401A6}" type="slidenum">
              <a:rPr lang="en-US" smtClean="0">
                <a:latin typeface="Times" charset="0"/>
                <a:ea typeface="ＭＳ Ｐゴシック" pitchFamily="34" charset="-128"/>
              </a:rPr>
              <a:pPr/>
              <a:t>42</a:t>
            </a:fld>
            <a:endParaRPr lang="en-US" smtClean="0">
              <a:latin typeface="Times" charset="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ea typeface="ＭＳ Ｐゴシック" pitchFamily="34" charset="-128"/>
            </a:endParaRPr>
          </a:p>
        </p:txBody>
      </p:sp>
      <p:sp>
        <p:nvSpPr>
          <p:cNvPr id="70660" name="Slide Number Placeholder 3"/>
          <p:cNvSpPr>
            <a:spLocks noGrp="1"/>
          </p:cNvSpPr>
          <p:nvPr>
            <p:ph type="sldNum" sz="quarter" idx="5"/>
          </p:nvPr>
        </p:nvSpPr>
        <p:spPr bwMode="auto">
          <a:noFill/>
          <a:ln>
            <a:miter lim="800000"/>
            <a:headEnd/>
            <a:tailEnd/>
          </a:ln>
        </p:spPr>
        <p:txBody>
          <a:bodyPr/>
          <a:lstStyle/>
          <a:p>
            <a:fld id="{29E62F29-F622-4E25-8E16-49EDB35FA26C}" type="slidenum">
              <a:rPr lang="en-US">
                <a:solidFill>
                  <a:prstClr val="black"/>
                </a:solidFill>
                <a:latin typeface="Times" charset="0"/>
                <a:ea typeface="ＭＳ Ｐゴシック" pitchFamily="34" charset="-128"/>
              </a:rPr>
              <a:pPr/>
              <a:t>43</a:t>
            </a:fld>
            <a:endParaRPr lang="en-US">
              <a:solidFill>
                <a:prstClr val="black"/>
              </a:solidFill>
              <a:latin typeface="Times"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ea typeface="ＭＳ Ｐゴシック" pitchFamily="34" charset="-128"/>
            </a:endParaRPr>
          </a:p>
        </p:txBody>
      </p:sp>
      <p:sp>
        <p:nvSpPr>
          <p:cNvPr id="75780" name="Slide Number Placeholder 3"/>
          <p:cNvSpPr>
            <a:spLocks noGrp="1"/>
          </p:cNvSpPr>
          <p:nvPr>
            <p:ph type="sldNum" sz="quarter" idx="5"/>
          </p:nvPr>
        </p:nvSpPr>
        <p:spPr bwMode="auto">
          <a:noFill/>
          <a:ln>
            <a:miter lim="800000"/>
            <a:headEnd/>
            <a:tailEnd/>
          </a:ln>
        </p:spPr>
        <p:txBody>
          <a:bodyPr/>
          <a:lstStyle/>
          <a:p>
            <a:fld id="{D28A3063-E158-4F35-9862-ABD716B45AAC}" type="slidenum">
              <a:rPr lang="en-US" smtClean="0">
                <a:latin typeface="Times" charset="0"/>
                <a:ea typeface="ＭＳ Ｐゴシック" pitchFamily="34" charset="-128"/>
              </a:rPr>
              <a:pPr/>
              <a:t>44</a:t>
            </a:fld>
            <a:endParaRPr lang="en-US" smtClean="0">
              <a:latin typeface="Times"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81">
              <a:defRPr/>
            </a:pPr>
            <a:r>
              <a:rPr lang="en-US" dirty="0">
                <a:latin typeface="Trebuchet MS" pitchFamily="34" charset="0"/>
              </a:rPr>
              <a:t>Another training opportunity that is offered through the R2R Mentorship Pilot program – Begun in September 2011, </a:t>
            </a:r>
          </a:p>
          <a:p>
            <a:pPr defTabSz="914381">
              <a:defRPr/>
            </a:pPr>
            <a:r>
              <a:rPr lang="en-US" dirty="0">
                <a:latin typeface="Trebuchet MS" pitchFamily="34" charset="0"/>
              </a:rPr>
              <a:t>six mentees, with guidance from their mentor and technical assistance &amp; training from NCI, and engagement with the R2R community of practice, work on a year-long cancer control and prevention project relevant to their current jobs to learn and apply the skills and knowledge of evidence-based public health (EBPH). The competencies include… and here is the breakdown of how many are focusing on which</a:t>
            </a:r>
          </a:p>
          <a:p>
            <a:endParaRPr lang="en-US" dirty="0"/>
          </a:p>
        </p:txBody>
      </p:sp>
      <p:sp>
        <p:nvSpPr>
          <p:cNvPr id="4" name="Slide Number Placeholder 3"/>
          <p:cNvSpPr>
            <a:spLocks noGrp="1"/>
          </p:cNvSpPr>
          <p:nvPr>
            <p:ph type="sldNum" sz="quarter" idx="10"/>
          </p:nvPr>
        </p:nvSpPr>
        <p:spPr/>
        <p:txBody>
          <a:bodyPr/>
          <a:lstStyle/>
          <a:p>
            <a:fld id="{950F4A12-C051-436C-BCCA-A492DF36F53B}"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76804" name="Slide Number Placeholder 3"/>
          <p:cNvSpPr>
            <a:spLocks noGrp="1"/>
          </p:cNvSpPr>
          <p:nvPr>
            <p:ph type="sldNum" sz="quarter" idx="5"/>
          </p:nvPr>
        </p:nvSpPr>
        <p:spPr bwMode="auto">
          <a:noFill/>
          <a:ln>
            <a:miter lim="800000"/>
            <a:headEnd/>
            <a:tailEnd/>
          </a:ln>
        </p:spPr>
        <p:txBody>
          <a:bodyPr/>
          <a:lstStyle/>
          <a:p>
            <a:fld id="{DAB37428-54CE-46EB-8E45-DBC0526B09D9}" type="slidenum">
              <a:rPr lang="en-US" smtClean="0">
                <a:latin typeface="Times" charset="0"/>
                <a:ea typeface="ＭＳ Ｐゴシック" pitchFamily="34" charset="-128"/>
              </a:rPr>
              <a:pPr/>
              <a:t>45</a:t>
            </a:fld>
            <a:endParaRPr lang="en-US" smtClean="0">
              <a:latin typeface="Times" charset="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5F2C632-92EF-488E-A38A-441CBAAAA106}" type="slidenum">
              <a:rPr lang="en-US" smtClean="0"/>
              <a:pPr/>
              <a:t>46</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0F4A12-C051-436C-BCCA-A492DF36F53B}" type="slidenum">
              <a:rPr lang="en-US" smtClean="0">
                <a:solidFill>
                  <a:prstClr val="black"/>
                </a:solidFill>
              </a:rPr>
              <a:pPr/>
              <a:t>47</a:t>
            </a:fld>
            <a:endParaRPr 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BCCA35-EA85-4FB5-A00E-A8878CA6CD63}" type="slidenum">
              <a:rPr lang="en-US" smtClean="0"/>
              <a:t>48</a:t>
            </a:fld>
            <a:endParaRPr lang="en-US"/>
          </a:p>
        </p:txBody>
      </p:sp>
    </p:spTree>
    <p:extLst>
      <p:ext uri="{BB962C8B-B14F-4D97-AF65-F5344CB8AC3E}">
        <p14:creationId xmlns:p14="http://schemas.microsoft.com/office/powerpoint/2010/main" val="3338690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dirty="0" smtClean="0"/>
              <a:t>     1.6 million will be diagnosed in 2013</a:t>
            </a:r>
            <a:r>
              <a:rPr lang="en-US" baseline="0" dirty="0" smtClean="0"/>
              <a:t> and</a:t>
            </a:r>
            <a:r>
              <a:rPr lang="en-US" dirty="0" smtClean="0"/>
              <a:t>580 thousand will die in 2013</a:t>
            </a:r>
          </a:p>
          <a:p>
            <a:pPr marL="0" lvl="1" defTabSz="912983">
              <a:buFontTx/>
              <a:buChar char="•"/>
            </a:pPr>
            <a:r>
              <a:rPr lang="en-US" dirty="0" smtClean="0"/>
              <a:t>National Cancer Institute (NCI) leads national cancer program</a:t>
            </a:r>
          </a:p>
          <a:p>
            <a:pPr marL="0" lvl="1" defTabSz="912983">
              <a:buFontTx/>
              <a:buChar char="•"/>
            </a:pPr>
            <a:endParaRPr lang="en-US" dirty="0" smtClean="0"/>
          </a:p>
          <a:p>
            <a:pPr marL="0" lvl="1" defTabSz="912983">
              <a:buFontTx/>
              <a:buChar char="•"/>
            </a:pPr>
            <a:r>
              <a:rPr lang="en-US" dirty="0" smtClean="0"/>
              <a:t>     In 2000 the Division of Cancer Control and Population Sciences created a team focused on dissemination and implementation to broaden the focus of NCI’s dissemination efforts from pushing science out to include a focus on developing the capacity of systems to deliver evidence-based interventions and policies as well as working to create a demand for evidence-based approaches.  The ultimate goal of these efforts . . .</a:t>
            </a:r>
          </a:p>
          <a:p>
            <a:pPr marL="0" lvl="1" defTabSz="912983">
              <a:buFontTx/>
              <a:buChar char="•"/>
            </a:pPr>
            <a:endParaRPr lang="en-US" dirty="0" smtClean="0"/>
          </a:p>
          <a:p>
            <a:pPr marL="0" lvl="1" defTabSz="912983">
              <a:buFontTx/>
              <a:buChar char="•"/>
            </a:pPr>
            <a:r>
              <a:rPr lang="en-US" dirty="0" smtClean="0"/>
              <a:t>     While NCI is responsible for disseminating research findings it is important to understand that the world is changing.  There are limitations on budgets and new and stricter regulations on government sponsored meetings.  Technology is also moving forward rapidly. </a:t>
            </a:r>
          </a:p>
          <a:p>
            <a:pPr marL="0" lvl="1" defTabSz="912983">
              <a:buFontTx/>
              <a:buChar char="•"/>
            </a:pPr>
            <a:endParaRPr lang="en-US" dirty="0" smtClean="0"/>
          </a:p>
          <a:p>
            <a:pPr marL="0" lvl="1" defTabSz="912983">
              <a:buFontTx/>
              <a:buChar char="•"/>
            </a:pPr>
            <a:r>
              <a:rPr lang="en-US" dirty="0" smtClean="0"/>
              <a:t>     Until 2010, NCI had field staff that supported dissemination and implementation efforts.  Due to several different factors, the program was discontinued which has limited the reach into research and practice for disseminating and implementing cancer control research and has required a reassessment of the type of infrastructure necessary for conducting this type of work.  </a:t>
            </a:r>
          </a:p>
          <a:p>
            <a:pPr marL="0" lvl="1" defTabSz="912983">
              <a:buFontTx/>
              <a:buChar char="•"/>
            </a:pPr>
            <a:endParaRPr lang="en-US" dirty="0" smtClean="0"/>
          </a:p>
          <a:p>
            <a:pPr marL="0" lvl="1" defTabSz="912983">
              <a:buFontTx/>
              <a:buChar char="•"/>
            </a:pPr>
            <a:r>
              <a:rPr lang="en-US" dirty="0" smtClean="0"/>
              <a:t>     Without field staff NCI has had to look for other approaches for dissemination and implementation.</a:t>
            </a:r>
          </a:p>
          <a:p>
            <a:pPr defTabSz="912983"/>
            <a:endParaRPr lang="en-US" dirty="0" smtClean="0"/>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D513F44-7B02-4991-AF38-7490D8A38E3A}" type="slidenum">
              <a:rPr lang="en-US" smtClean="0"/>
              <a:pPr/>
              <a:t>49</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b="1" smtClean="0"/>
              <a:t>    Domain</a:t>
            </a:r>
            <a:r>
              <a:rPr lang="en-US" smtClean="0"/>
              <a:t> is a specific area where a COP members are passionate about it and see it as their life work</a:t>
            </a:r>
          </a:p>
          <a:p>
            <a:pPr eaLnBrk="1" hangingPunct="1">
              <a:spcBef>
                <a:spcPct val="0"/>
              </a:spcBef>
              <a:buFontTx/>
              <a:buChar char="•"/>
            </a:pPr>
            <a:r>
              <a:rPr lang="en-US" smtClean="0"/>
              <a:t>    </a:t>
            </a:r>
            <a:r>
              <a:rPr lang="en-US" b="1" smtClean="0"/>
              <a:t>Community:</a:t>
            </a:r>
            <a:r>
              <a:rPr lang="en-US" smtClean="0"/>
              <a:t> quality of relationships is important.  Leadership by community coordinator and having a core group is important</a:t>
            </a:r>
          </a:p>
          <a:p>
            <a:pPr eaLnBrk="1" hangingPunct="1">
              <a:spcBef>
                <a:spcPct val="0"/>
              </a:spcBef>
              <a:buFontTx/>
              <a:buChar char="•"/>
            </a:pPr>
            <a:r>
              <a:rPr lang="en-US" b="1" smtClean="0"/>
              <a:t>    Practice</a:t>
            </a:r>
            <a:r>
              <a:rPr lang="en-US" smtClean="0"/>
              <a:t>:  focus is to share and develop knowledge</a:t>
            </a:r>
          </a:p>
          <a:p>
            <a:pPr eaLnBrk="1" hangingPunct="1">
              <a:spcBef>
                <a:spcPct val="0"/>
              </a:spcBef>
              <a:buFontTx/>
              <a:buChar char="•"/>
            </a:pPr>
            <a:endParaRPr lang="en-US" smtClean="0"/>
          </a:p>
          <a:p>
            <a:pPr eaLnBrk="1" hangingPunct="1">
              <a:spcBef>
                <a:spcPct val="0"/>
              </a:spcBef>
              <a:buFontTx/>
              <a:buChar char="•"/>
            </a:pPr>
            <a:r>
              <a:rPr lang="en-US" smtClean="0"/>
              <a:t>Not just face to face</a:t>
            </a:r>
          </a:p>
          <a:p>
            <a:pPr eaLnBrk="1" hangingPunct="1">
              <a:spcBef>
                <a:spcPct val="0"/>
              </a:spcBef>
            </a:pPr>
            <a:endParaRPr lang="en-US"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4CADE5-27F0-4EDC-9881-E66F98C289BD}" type="slidenum">
              <a:rPr lang="en-US" smtClean="0"/>
              <a:pPr/>
              <a:t>50</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28A52C9-63B3-4F90-9135-54E2915614C5}" type="slidenum">
              <a:rPr lang="en-US" smtClean="0"/>
              <a:pPr/>
              <a:t>51</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Where are patients?  </a:t>
            </a:r>
          </a:p>
          <a:p>
            <a:pPr eaLnBrk="1" hangingPunct="1">
              <a:spcBef>
                <a:spcPct val="0"/>
              </a:spcBef>
              <a:buFontTx/>
              <a:buChar char="•"/>
            </a:pPr>
            <a:r>
              <a:rPr lang="en-US" smtClean="0"/>
              <a:t>  There are many examples of successful on-line COPs focused on patients and lessons learned (Army of Women, Patients Like Me)from these communities will be incorporated in my literature review as appropriate</a:t>
            </a:r>
          </a:p>
        </p:txBody>
      </p:sp>
      <p:sp>
        <p:nvSpPr>
          <p:cNvPr id="39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7C30657-B9B0-42B2-AECF-CB4BC8C43A6B}" type="slidenum">
              <a:rPr lang="en-US" smtClean="0"/>
              <a:pPr/>
              <a:t>52</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Diffusion of innovations focuses on the importance of diffusion networks and how these networks can be effective.  Classified in homophilious and heterophilous networks </a:t>
            </a:r>
          </a:p>
          <a:p>
            <a:pPr eaLnBrk="1" hangingPunct="1">
              <a:spcBef>
                <a:spcPct val="0"/>
              </a:spcBef>
            </a:pPr>
            <a:endParaRPr lang="en-US" smtClean="0"/>
          </a:p>
          <a:p>
            <a:pPr eaLnBrk="1" hangingPunct="1">
              <a:spcBef>
                <a:spcPct val="0"/>
              </a:spcBef>
            </a:pPr>
            <a:endParaRPr lang="en-US" smtClean="0"/>
          </a:p>
          <a:p>
            <a:pPr eaLnBrk="1" hangingPunct="1">
              <a:spcBef>
                <a:spcPct val="0"/>
              </a:spcBef>
            </a:pPr>
            <a:r>
              <a:rPr lang="en-US" smtClean="0"/>
              <a:t>Communities of practice: come from the social learning theory background and focus on </a:t>
            </a:r>
            <a:br>
              <a:rPr lang="en-US" smtClean="0"/>
            </a:br>
            <a:endParaRPr lang="en-US" smtClean="0"/>
          </a:p>
          <a:p>
            <a:pPr eaLnBrk="1" hangingPunct="1">
              <a:spcBef>
                <a:spcPct val="0"/>
              </a:spcBef>
            </a:pPr>
            <a:r>
              <a:rPr lang="en-US" smtClean="0"/>
              <a:t>Chronic Care model- is focused creating a system that utilizes community resources and policies together with improved health system (self management support, delivery system design, decision support and clinical information systems) to improve interactions between informed, activated patients and prepared, proactive practice teams to ultimately improve health outcomes. </a:t>
            </a:r>
          </a:p>
          <a:p>
            <a:pPr eaLnBrk="1" hangingPunct="1">
              <a:spcBef>
                <a:spcPct val="0"/>
              </a:spcBef>
            </a:pPr>
            <a:endParaRPr lang="en-US" smtClean="0"/>
          </a:p>
          <a:p>
            <a:pPr eaLnBrk="1" hangingPunct="1">
              <a:spcBef>
                <a:spcPct val="0"/>
              </a:spcBef>
            </a:pPr>
            <a:r>
              <a:rPr lang="en-US" smtClean="0"/>
              <a:t>Could include Mancur Olson’s The Logic of Collective Action: Public Goods and the Theory of Groups (focusing on how groups are formed and how size of group can dictate if group will be formed at all and the incentives (positive and negative)</a:t>
            </a:r>
          </a:p>
          <a:p>
            <a:pPr eaLnBrk="1" hangingPunct="1">
              <a:spcBef>
                <a:spcPct val="0"/>
              </a:spcBef>
            </a:pPr>
            <a:endParaRPr lang="en-US"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E6BBEE-177B-4E5B-B7D1-663696F68FB4}" type="slidenum">
              <a:rPr lang="en-US" smtClean="0"/>
              <a:pPr/>
              <a:t>53</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590A9D9-A2D3-4C89-AB74-E8BBE95ECCE7}" type="slidenum">
              <a:rPr lang="en-US" smtClean="0"/>
              <a:pPr/>
              <a:t>54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81">
              <a:defRPr/>
            </a:pPr>
            <a:r>
              <a:rPr lang="en-US" dirty="0">
                <a:latin typeface="Trebuchet MS" pitchFamily="34" charset="0"/>
              </a:rPr>
              <a:t>Another training opportunity that is offered through the R2R Mentorship Pilot program – Begun in September 2011, </a:t>
            </a:r>
          </a:p>
          <a:p>
            <a:pPr defTabSz="914381">
              <a:defRPr/>
            </a:pPr>
            <a:r>
              <a:rPr lang="en-US" dirty="0">
                <a:latin typeface="Trebuchet MS" pitchFamily="34" charset="0"/>
              </a:rPr>
              <a:t>six mentees, with guidance from their mentor and technical assistance &amp; training from NCI, and engagement with the R2R community of practice, work on a year-long cancer control and prevention project relevant to their current jobs to learn and apply the skills and knowledge of evidence-based public health (EBPH). The competencies include… and here is the breakdown of how many are focusing on which</a:t>
            </a:r>
          </a:p>
          <a:p>
            <a:endParaRPr lang="en-US" dirty="0"/>
          </a:p>
        </p:txBody>
      </p:sp>
      <p:sp>
        <p:nvSpPr>
          <p:cNvPr id="4" name="Slide Number Placeholder 3"/>
          <p:cNvSpPr>
            <a:spLocks noGrp="1"/>
          </p:cNvSpPr>
          <p:nvPr>
            <p:ph type="sldNum" sz="quarter" idx="10"/>
          </p:nvPr>
        </p:nvSpPr>
        <p:spPr/>
        <p:txBody>
          <a:bodyPr/>
          <a:lstStyle/>
          <a:p>
            <a:fld id="{950F4A12-C051-436C-BCCA-A492DF36F53B}"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lvl="2" eaLnBrk="1" hangingPunct="1"/>
            <a:r>
              <a:rPr lang="en-US" smtClean="0"/>
              <a:t>Research (academic research/academic teaching)</a:t>
            </a:r>
          </a:p>
          <a:p>
            <a:pPr lvl="2" eaLnBrk="1" hangingPunct="1"/>
            <a:r>
              <a:rPr lang="en-US" smtClean="0"/>
              <a:t> Practice (community-based education; managed care; private group practice; worksite; etc.)</a:t>
            </a:r>
          </a:p>
          <a:p>
            <a:pPr lvl="2" eaLnBrk="1" hangingPunct="1"/>
            <a:r>
              <a:rPr lang="en-US" smtClean="0"/>
              <a:t>Intermediary (advocacy; philanthropy/funding; gov’t research/service; state or local gov’t)</a:t>
            </a:r>
          </a:p>
          <a:p>
            <a:pPr eaLnBrk="1" hangingPunct="1">
              <a:spcBef>
                <a:spcPct val="0"/>
              </a:spcBef>
            </a:pPr>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CC3F84A-A7F0-4F2B-B5BF-25266DE050E9}" type="slidenum">
              <a:rPr lang="en-US" smtClean="0"/>
              <a:pPr/>
              <a:t>55</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7D0DEE3-14DC-41AF-8C9A-17843B39A6D2}" type="slidenum">
              <a:rPr lang="en-US" smtClean="0"/>
              <a:pPr/>
              <a:t>56</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Usability/site</a:t>
            </a:r>
            <a:r>
              <a:rPr lang="en-US" baseline="0" dirty="0" smtClean="0"/>
              <a:t> design statements n</a:t>
            </a:r>
            <a:r>
              <a:rPr lang="en-US" dirty="0" smtClean="0"/>
              <a:t>ot used in concept map but included</a:t>
            </a:r>
            <a:r>
              <a:rPr lang="en-US" baseline="0" dirty="0" smtClean="0"/>
              <a:t> in results</a:t>
            </a:r>
            <a:r>
              <a:rPr lang="en-US" dirty="0" smtClean="0"/>
              <a:t> due to existing literature on the topic</a:t>
            </a:r>
          </a:p>
          <a:p>
            <a:r>
              <a:rPr lang="en-US" dirty="0" smtClean="0"/>
              <a:t>Topics raised by statements:</a:t>
            </a:r>
          </a:p>
          <a:p>
            <a:pPr lvl="1">
              <a:buFont typeface="Arial" pitchFamily="34" charset="0"/>
              <a:buChar char="•"/>
            </a:pPr>
            <a:r>
              <a:rPr lang="en-US" dirty="0" smtClean="0"/>
              <a:t>General Usability</a:t>
            </a:r>
          </a:p>
          <a:p>
            <a:pPr lvl="1">
              <a:buFont typeface="Arial" pitchFamily="34" charset="0"/>
              <a:buChar char="•"/>
            </a:pPr>
            <a:r>
              <a:rPr lang="en-US" dirty="0" smtClean="0"/>
              <a:t> Access</a:t>
            </a:r>
          </a:p>
          <a:p>
            <a:pPr lvl="1">
              <a:buFont typeface="Arial" pitchFamily="34" charset="0"/>
              <a:buChar char="•"/>
            </a:pPr>
            <a:r>
              <a:rPr lang="en-US" dirty="0" smtClean="0"/>
              <a:t>Tools/Resources</a:t>
            </a:r>
          </a:p>
          <a:p>
            <a:pPr lvl="1">
              <a:buFont typeface="Arial" pitchFamily="34" charset="0"/>
              <a:buChar char="•"/>
            </a:pPr>
            <a:r>
              <a:rPr lang="en-US" dirty="0" smtClean="0"/>
              <a:t>Measurement</a:t>
            </a:r>
          </a:p>
          <a:p>
            <a:pPr lvl="1">
              <a:buFont typeface="Arial" pitchFamily="34" charset="0"/>
              <a:buChar char="•"/>
            </a:pPr>
            <a:r>
              <a:rPr lang="en-US" dirty="0" smtClean="0"/>
              <a:t>Subcommittees	</a:t>
            </a:r>
          </a:p>
          <a:p>
            <a:pPr lvl="1">
              <a:buFont typeface="Arial" pitchFamily="34" charset="0"/>
              <a:buChar char="•"/>
            </a:pPr>
            <a:r>
              <a:rPr lang="en-US" dirty="0" smtClean="0"/>
              <a:t>Encourage participation</a:t>
            </a:r>
          </a:p>
          <a:p>
            <a:endParaRPr lang="en-US" dirty="0" smtClean="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E86FEF-FD25-43AE-B631-9CB8564DB0AF}" type="slidenum">
              <a:rPr lang="en-US" smtClean="0"/>
              <a:pPr/>
              <a:t>57</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Each point represents one of the statements that has been sorted by the participants.  The location on the map matters but the map could be flipped in any direction and the relation between all of the statements would remain the same.</a:t>
            </a:r>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BEBB12-7A8D-49A8-8C00-CA160B0D142C}" type="slidenum">
              <a:rPr lang="en-US" smtClean="0"/>
              <a:pPr/>
              <a:t>58</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F851798-F486-43B1-A9EF-5C31D7D86F82}" type="slidenum">
              <a:rPr lang="en-US" smtClean="0"/>
              <a:pPr/>
              <a:t>59</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E256B03-4EF9-4686-A809-A32D5054E689}" type="slidenum">
              <a:rPr lang="en-US" smtClean="0"/>
              <a:pPr/>
              <a:t>60</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1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69DFD5F-DAA3-4ED7-A058-158B39390AE3}" type="slidenum">
              <a:rPr lang="en-US" smtClean="0"/>
              <a:pPr/>
              <a:t>61</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0CD2AF5-99B4-44F0-9789-A461CE3009CD}" type="slidenum">
              <a:rPr lang="en-US" smtClean="0"/>
              <a:pPr/>
              <a:t>62</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B0BC2EA-0ED4-46E3-BC1C-172D118F2D7F}" type="slidenum">
              <a:rPr lang="en-US" smtClean="0"/>
              <a:pPr/>
              <a:t>63</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42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2921E1-20A3-4648-89FB-97CF0A030CA5}" type="slidenum">
              <a:rPr lang="en-US" smtClean="0"/>
              <a:pPr/>
              <a:t>64</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81">
              <a:defRPr/>
            </a:pPr>
            <a:r>
              <a:rPr lang="en-US" dirty="0">
                <a:latin typeface="Trebuchet MS" pitchFamily="34" charset="0"/>
              </a:rPr>
              <a:t>Another training opportunity that is offered through the R2R Mentorship Pilot program – Begun in September 2011, </a:t>
            </a:r>
          </a:p>
          <a:p>
            <a:pPr defTabSz="914381">
              <a:defRPr/>
            </a:pPr>
            <a:r>
              <a:rPr lang="en-US" dirty="0">
                <a:latin typeface="Trebuchet MS" pitchFamily="34" charset="0"/>
              </a:rPr>
              <a:t>six mentees, with guidance from their mentor and technical assistance &amp; training from NCI, and engagement with the R2R community of practice, work on a year-long cancer control and prevention project relevant to their current jobs to learn and apply the skills and knowledge of evidence-based public health (EBPH). The competencies include… and here is the breakdown of how many are focusing on which</a:t>
            </a:r>
          </a:p>
          <a:p>
            <a:endParaRPr lang="en-US" dirty="0"/>
          </a:p>
        </p:txBody>
      </p:sp>
      <p:sp>
        <p:nvSpPr>
          <p:cNvPr id="4" name="Slide Number Placeholder 3"/>
          <p:cNvSpPr>
            <a:spLocks noGrp="1"/>
          </p:cNvSpPr>
          <p:nvPr>
            <p:ph type="sldNum" sz="quarter" idx="10"/>
          </p:nvPr>
        </p:nvSpPr>
        <p:spPr/>
        <p:txBody>
          <a:bodyPr/>
          <a:lstStyle/>
          <a:p>
            <a:fld id="{950F4A12-C051-436C-BCCA-A492DF36F53B}"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53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DEE653-C63B-4A5B-8053-E957A2359DED}" type="slidenum">
              <a:rPr lang="en-US" smtClean="0"/>
              <a:pPr/>
              <a:t>65</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1E733EB-B108-40E3-B9B3-8B7674A0AE45}" type="slidenum">
              <a:rPr lang="en-US" smtClean="0"/>
              <a:pPr/>
              <a:t>66</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ACEE122-DB41-4FCB-8584-A2B6237B2790}" type="slidenum">
              <a:rPr lang="en-US" smtClean="0"/>
              <a:pPr/>
              <a:t>67</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 reviewing the concept map, statements that fall under the collaboration side of the map, fit under the dimension of “community” according to this framework.</a:t>
            </a:r>
            <a:r>
              <a:rPr lang="en-US" i="1" smtClean="0"/>
              <a:t>   </a:t>
            </a:r>
            <a:r>
              <a:rPr lang="en-US" smtClean="0"/>
              <a:t>The issues in the collaboration section resonate with Himmelman four-level model of collaboration as well as the characteristics of “mutual engagement,” “joint enterprise” and “shared repertoire” that Wenger describes as an essential component of CoP. </a:t>
            </a:r>
          </a:p>
          <a:p>
            <a:endParaRPr lang="en-US" smtClean="0"/>
          </a:p>
          <a:p>
            <a:endParaRPr lang="en-US" smtClean="0"/>
          </a:p>
          <a:p>
            <a:r>
              <a:rPr lang="en-US" smtClean="0"/>
              <a:t>Issues related to usability and design resonates with the “practice” domain.  Understanding basic usability principles is important and these principles can be applied to the various tools, resources, websites and trainings developed as part of the practice component of the VCoP.  Usability issues that should considered include creating an interface that is intuitive and easy to use, addressing issues of how members access and participate in the community, developing tools that support collaboration and making sure that content on the site is kept current.  </a:t>
            </a:r>
          </a:p>
          <a:p>
            <a:endParaRPr lang="en-US" smtClean="0"/>
          </a:p>
          <a:p>
            <a:endParaRPr lang="en-US" smtClean="0"/>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CC70B6-49D1-416A-BC48-86C2D32354D5}" type="slidenum">
              <a:rPr lang="en-US" smtClean="0"/>
              <a:pPr/>
              <a:t>68</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May not be able to generalize findings beyond the groups that were involved in the concept mapping project and the Delphi process or beyond the focus of cancer control</a:t>
            </a:r>
            <a:br>
              <a:rPr lang="en-US" dirty="0" smtClean="0"/>
            </a:br>
            <a:endParaRPr lang="en-US" dirty="0" smtClean="0"/>
          </a:p>
          <a:p>
            <a:pPr eaLnBrk="1" hangingPunct="1">
              <a:spcBef>
                <a:spcPct val="0"/>
              </a:spcBef>
            </a:pPr>
            <a:r>
              <a:rPr lang="en-US" dirty="0" smtClean="0"/>
              <a:t>Concept mapping limitations</a:t>
            </a:r>
          </a:p>
          <a:p>
            <a:pPr eaLnBrk="1" hangingPunct="1">
              <a:spcBef>
                <a:spcPct val="0"/>
              </a:spcBef>
              <a:buFontTx/>
              <a:buChar char="•"/>
            </a:pPr>
            <a:r>
              <a:rPr lang="en-US" dirty="0" smtClean="0"/>
              <a:t>  Response to on-line brainstorming/sorting/rating is voluntary but may not provide a diverse sample of researchers/practitioners/funding agency representatives.  Multiple list serves are used to try to achieve the most varied sample.</a:t>
            </a:r>
          </a:p>
          <a:p>
            <a:pPr eaLnBrk="1" hangingPunct="1">
              <a:spcBef>
                <a:spcPct val="0"/>
              </a:spcBef>
            </a:pPr>
            <a:r>
              <a:rPr lang="en-US" dirty="0" smtClean="0"/>
              <a:t>Delphi process limitations</a:t>
            </a:r>
          </a:p>
          <a:p>
            <a:pPr eaLnBrk="1" hangingPunct="1">
              <a:spcBef>
                <a:spcPct val="0"/>
              </a:spcBef>
              <a:buFontTx/>
              <a:buChar char="•"/>
            </a:pPr>
            <a:r>
              <a:rPr lang="en-US" dirty="0" smtClean="0"/>
              <a:t> sample bias- starting out with a small number of individuals that focus on dissemination/implementation and virtual communities of practice may bias the results.  To mediate this bias, asking these individuals to identify 1-3 other experts to be interviewed will broaden the input.</a:t>
            </a:r>
          </a:p>
          <a:p>
            <a:pPr eaLnBrk="1" hangingPunct="1">
              <a:spcBef>
                <a:spcPct val="0"/>
              </a:spcBef>
              <a:buFontTx/>
              <a:buChar char="•"/>
            </a:pPr>
            <a:r>
              <a:rPr lang="en-US" dirty="0" smtClean="0"/>
              <a:t>  </a:t>
            </a:r>
          </a:p>
        </p:txBody>
      </p:sp>
      <p:sp>
        <p:nvSpPr>
          <p:cNvPr id="604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0F291E-1714-4C9F-A59C-51C4F86E1FDF}" type="slidenum">
              <a:rPr lang="en-US" smtClean="0"/>
              <a:pPr/>
              <a:t>69</a:t>
            </a:fld>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F750F5D-3A3F-4849-8CBF-3355D6A75372}" type="slidenum">
              <a:rPr lang="en-US" smtClean="0"/>
              <a:pPr/>
              <a:t>70</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BCCA35-EA85-4FB5-A00E-A8878CA6CD63}" type="slidenum">
              <a:rPr lang="en-US" smtClean="0"/>
              <a:t>71</a:t>
            </a:fld>
            <a:endParaRPr lang="en-US"/>
          </a:p>
        </p:txBody>
      </p:sp>
    </p:spTree>
    <p:extLst>
      <p:ext uri="{BB962C8B-B14F-4D97-AF65-F5344CB8AC3E}">
        <p14:creationId xmlns:p14="http://schemas.microsoft.com/office/powerpoint/2010/main" val="33386909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BCCA35-EA85-4FB5-A00E-A8878CA6CD63}" type="slidenum">
              <a:rPr lang="en-US" smtClean="0"/>
              <a:t>72</a:t>
            </a:fld>
            <a:endParaRPr lang="en-US"/>
          </a:p>
        </p:txBody>
      </p:sp>
    </p:spTree>
    <p:extLst>
      <p:ext uri="{BB962C8B-B14F-4D97-AF65-F5344CB8AC3E}">
        <p14:creationId xmlns:p14="http://schemas.microsoft.com/office/powerpoint/2010/main" val="3338690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81">
              <a:defRPr/>
            </a:pPr>
            <a:r>
              <a:rPr lang="en-US" dirty="0">
                <a:latin typeface="Trebuchet MS" pitchFamily="34" charset="0"/>
              </a:rPr>
              <a:t>They share their experiences with the broader R2R community through monthly stories</a:t>
            </a:r>
            <a:r>
              <a:rPr lang="en-US" dirty="0" smtClean="0">
                <a:latin typeface="Trebuchet MS" pitchFamily="34" charset="0"/>
              </a:rPr>
              <a:t>…</a:t>
            </a:r>
          </a:p>
          <a:p>
            <a:pPr defTabSz="914381">
              <a:defRPr/>
            </a:pPr>
            <a:endParaRPr lang="en-US" dirty="0" smtClean="0">
              <a:latin typeface="Trebuchet MS" pitchFamily="34" charset="0"/>
            </a:endParaRPr>
          </a:p>
          <a:p>
            <a:pPr marL="0" marR="0" indent="0" algn="l" defTabSz="914381" rtl="0" eaLnBrk="1" fontAlgn="auto" latinLnBrk="0" hangingPunct="1">
              <a:lnSpc>
                <a:spcPct val="100000"/>
              </a:lnSpc>
              <a:spcBef>
                <a:spcPts val="0"/>
              </a:spcBef>
              <a:spcAft>
                <a:spcPts val="0"/>
              </a:spcAft>
              <a:buClrTx/>
              <a:buSzTx/>
              <a:buFontTx/>
              <a:buNone/>
              <a:tabLst/>
              <a:defRPr/>
            </a:pPr>
            <a:r>
              <a:rPr lang="en-US" sz="1200" i="1" dirty="0" smtClean="0">
                <a:solidFill>
                  <a:schemeClr val="tx1">
                    <a:lumMod val="85000"/>
                    <a:lumOff val="15000"/>
                  </a:schemeClr>
                </a:solidFill>
              </a:rPr>
              <a:t>The R2R workspace will continue to be available to you for the next several months at least – a note will be sent prior to any changes in access so you can download any necessary materials you want to keep for your own files.</a:t>
            </a:r>
            <a:endParaRPr lang="en-US" sz="1200" dirty="0" smtClean="0">
              <a:solidFill>
                <a:schemeClr val="tx1">
                  <a:lumMod val="85000"/>
                  <a:lumOff val="15000"/>
                </a:schemeClr>
              </a:solidFill>
            </a:endParaRPr>
          </a:p>
          <a:p>
            <a:pPr defTabSz="914381">
              <a:defRPr/>
            </a:pPr>
            <a:endParaRPr lang="en-US" dirty="0"/>
          </a:p>
        </p:txBody>
      </p:sp>
      <p:sp>
        <p:nvSpPr>
          <p:cNvPr id="4" name="Slide Number Placeholder 3"/>
          <p:cNvSpPr>
            <a:spLocks noGrp="1"/>
          </p:cNvSpPr>
          <p:nvPr>
            <p:ph type="sldNum" sz="quarter" idx="10"/>
          </p:nvPr>
        </p:nvSpPr>
        <p:spPr/>
        <p:txBody>
          <a:bodyPr/>
          <a:lstStyle/>
          <a:p>
            <a:fld id="{950F4A12-C051-436C-BCCA-A492DF36F53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ea typeface="ＭＳ Ｐゴシック" pitchFamily="34" charset="-128"/>
            </a:endParaRPr>
          </a:p>
        </p:txBody>
      </p:sp>
      <p:sp>
        <p:nvSpPr>
          <p:cNvPr id="41988" name="Slide Number Placeholder 3"/>
          <p:cNvSpPr>
            <a:spLocks noGrp="1"/>
          </p:cNvSpPr>
          <p:nvPr>
            <p:ph type="sldNum" sz="quarter" idx="5"/>
          </p:nvPr>
        </p:nvSpPr>
        <p:spPr bwMode="auto">
          <a:noFill/>
          <a:ln>
            <a:miter lim="800000"/>
            <a:headEnd/>
            <a:tailEnd/>
          </a:ln>
        </p:spPr>
        <p:txBody>
          <a:bodyPr/>
          <a:lstStyle/>
          <a:p>
            <a:fld id="{584E00D4-C2DF-42B8-897F-E45FBE6CC71A}" type="slidenum">
              <a:rPr lang="en-US" smtClean="0">
                <a:latin typeface="Times" charset="0"/>
                <a:ea typeface="ＭＳ Ｐゴシック" pitchFamily="34" charset="-128"/>
              </a:rPr>
              <a:pPr/>
              <a:t>10</a:t>
            </a:fld>
            <a:endParaRPr lang="en-US" smtClean="0">
              <a:latin typeface="Times" charset="0"/>
              <a:ea typeface="ＭＳ Ｐゴシック" pitchFamily="34" charset="-128"/>
            </a:endParaRPr>
          </a:p>
        </p:txBody>
      </p:sp>
      <p:sp>
        <p:nvSpPr>
          <p:cNvPr id="41989" name="Date Placeholder 4"/>
          <p:cNvSpPr>
            <a:spLocks noGrp="1"/>
          </p:cNvSpPr>
          <p:nvPr>
            <p:ph type="dt" sz="quarter" idx="1"/>
          </p:nvPr>
        </p:nvSpPr>
        <p:spPr bwMode="auto">
          <a:noFill/>
          <a:ln>
            <a:miter lim="800000"/>
            <a:headEnd/>
            <a:tailEnd/>
          </a:ln>
        </p:spPr>
        <p:txBody>
          <a:bodyPr/>
          <a:lstStyle/>
          <a:p>
            <a:fld id="{06132C1C-5523-4992-9D20-60553BC8855A}" type="datetime1">
              <a:rPr lang="en-US" smtClean="0">
                <a:latin typeface="Times" charset="0"/>
                <a:ea typeface="ＭＳ Ｐゴシック" pitchFamily="34" charset="-128"/>
              </a:rPr>
              <a:pPr/>
              <a:t>3/5/2013</a:t>
            </a:fld>
            <a:endParaRPr lang="en-US" smtClean="0">
              <a:latin typeface="Times" charset="0"/>
              <a:ea typeface="ＭＳ Ｐゴシック" pitchFamily="34" charset="-128"/>
            </a:endParaRPr>
          </a:p>
        </p:txBody>
      </p:sp>
      <p:sp>
        <p:nvSpPr>
          <p:cNvPr id="41990"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smtClean="0">
                <a:ea typeface="ＭＳ Ｐゴシック" pitchFamily="34" charset="-128"/>
              </a:rPr>
              <a:t>National Cancer Institute</a:t>
            </a:r>
          </a:p>
        </p:txBody>
      </p:sp>
      <p:sp>
        <p:nvSpPr>
          <p:cNvPr id="41991" name="Header Placeholder 6"/>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ea typeface="ＭＳ Ｐゴシック" pitchFamily="34" charset="-128"/>
            </a:endParaRPr>
          </a:p>
        </p:txBody>
      </p:sp>
      <p:sp>
        <p:nvSpPr>
          <p:cNvPr id="43012" name="Slide Number Placeholder 3"/>
          <p:cNvSpPr>
            <a:spLocks noGrp="1"/>
          </p:cNvSpPr>
          <p:nvPr>
            <p:ph type="sldNum" sz="quarter" idx="5"/>
          </p:nvPr>
        </p:nvSpPr>
        <p:spPr bwMode="auto">
          <a:noFill/>
          <a:ln>
            <a:miter lim="800000"/>
            <a:headEnd/>
            <a:tailEnd/>
          </a:ln>
        </p:spPr>
        <p:txBody>
          <a:bodyPr/>
          <a:lstStyle/>
          <a:p>
            <a:fld id="{0E7FDDCD-90DA-49EB-8FEB-198428A630B9}" type="slidenum">
              <a:rPr lang="en-US" smtClean="0">
                <a:latin typeface="Times" charset="0"/>
                <a:ea typeface="ＭＳ Ｐゴシック" pitchFamily="34" charset="-128"/>
              </a:rPr>
              <a:pPr/>
              <a:t>11</a:t>
            </a:fld>
            <a:endParaRPr lang="en-US" smtClean="0">
              <a:latin typeface="Times"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rgbClr val="00B05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EBBCB4D-2A3A-4788-BB17-69B86D71DA2A}" type="datetimeFigureOut">
              <a:rPr lang="en-US" smtClean="0"/>
              <a:t>3/5/2013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E254D3E-8229-4C78-9BD0-463B8A2B0D9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BBCB4D-2A3A-4788-BB17-69B86D71DA2A}" type="datetimeFigureOut">
              <a:rPr lang="en-US" smtClean="0"/>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4D3E-8229-4C78-9BD0-463B8A2B0D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EBBCB4D-2A3A-4788-BB17-69B86D71DA2A}" type="datetimeFigureOut">
              <a:rPr lang="en-US" smtClean="0"/>
              <a:t>3/5/2013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E254D3E-8229-4C78-9BD0-463B8A2B0D9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0"/>
          </p:nvPr>
        </p:nvSpPr>
        <p:spPr>
          <a:xfrm>
            <a:off x="0" y="6248400"/>
            <a:ext cx="5562600" cy="609600"/>
          </a:xfrm>
        </p:spPr>
        <p:txBody>
          <a:bodyPr/>
          <a:lstStyle>
            <a:lvl1pPr>
              <a:buNone/>
              <a:defRPr sz="1600"/>
            </a:lvl1pPr>
          </a:lstStyle>
          <a:p>
            <a:pPr lvl="0"/>
            <a:endParaRPr lang="en-US" dirty="0"/>
          </a:p>
        </p:txBody>
      </p:sp>
    </p:spTree>
    <p:extLst>
      <p:ext uri="{BB962C8B-B14F-4D97-AF65-F5344CB8AC3E}">
        <p14:creationId xmlns:p14="http://schemas.microsoft.com/office/powerpoint/2010/main" val="39933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EBBCB4D-2A3A-4788-BB17-69B86D71DA2A}" type="datetimeFigureOut">
              <a:rPr lang="en-US" smtClean="0"/>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E254D3E-8229-4C78-9BD0-463B8A2B0D96}"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B05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EBBCB4D-2A3A-4788-BB17-69B86D71DA2A}" type="datetimeFigureOut">
              <a:rPr lang="en-US" smtClean="0"/>
              <a:t>3/5/2013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E254D3E-8229-4C78-9BD0-463B8A2B0D96}"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EBBCB4D-2A3A-4788-BB17-69B86D71DA2A}" type="datetimeFigureOut">
              <a:rPr lang="en-US" smtClean="0"/>
              <a:t>3/5/2013</a:t>
            </a:fld>
            <a:endParaRPr lang="en-US"/>
          </a:p>
        </p:txBody>
      </p:sp>
      <p:sp>
        <p:nvSpPr>
          <p:cNvPr id="10" name="Slide Number Placeholder 9"/>
          <p:cNvSpPr>
            <a:spLocks noGrp="1"/>
          </p:cNvSpPr>
          <p:nvPr>
            <p:ph type="sldNum" sz="quarter" idx="16"/>
          </p:nvPr>
        </p:nvSpPr>
        <p:spPr/>
        <p:txBody>
          <a:bodyPr rtlCol="0"/>
          <a:lstStyle/>
          <a:p>
            <a:fld id="{AE254D3E-8229-4C78-9BD0-463B8A2B0D96}"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EBBCB4D-2A3A-4788-BB17-69B86D71DA2A}" type="datetimeFigureOut">
              <a:rPr lang="en-US" smtClean="0"/>
              <a:t>3/5/2013</a:t>
            </a:fld>
            <a:endParaRPr lang="en-US"/>
          </a:p>
        </p:txBody>
      </p:sp>
      <p:sp>
        <p:nvSpPr>
          <p:cNvPr id="12" name="Slide Number Placeholder 11"/>
          <p:cNvSpPr>
            <a:spLocks noGrp="1"/>
          </p:cNvSpPr>
          <p:nvPr>
            <p:ph type="sldNum" sz="quarter" idx="16"/>
          </p:nvPr>
        </p:nvSpPr>
        <p:spPr/>
        <p:txBody>
          <a:bodyPr rtlCol="0"/>
          <a:lstStyle/>
          <a:p>
            <a:fld id="{AE254D3E-8229-4C78-9BD0-463B8A2B0D96}"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rgbClr val="00B050"/>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EBBCB4D-2A3A-4788-BB17-69B86D71DA2A}" type="datetimeFigureOut">
              <a:rPr lang="en-US" smtClean="0"/>
              <a:t>3/5/2013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E254D3E-8229-4C78-9BD0-463B8A2B0D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BBCB4D-2A3A-4788-BB17-69B86D71DA2A}" type="datetimeFigureOut">
              <a:rPr lang="en-US" smtClean="0"/>
              <a:t>3/5/2013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E254D3E-8229-4C78-9BD0-463B8A2B0D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EBBCB4D-2A3A-4788-BB17-69B86D71DA2A}" type="datetimeFigureOut">
              <a:rPr lang="en-US" smtClean="0"/>
              <a:t>3/5/2013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E254D3E-8229-4C78-9BD0-463B8A2B0D96}" type="slidenum">
              <a:rPr lang="en-US" smtClean="0"/>
              <a:t>‹#›</a:t>
            </a:fld>
            <a:endParaRPr lang="en-US"/>
          </a:p>
        </p:txBody>
      </p:sp>
      <p:sp>
        <p:nvSpPr>
          <p:cNvPr id="3" name="Text Placeholder 2"/>
          <p:cNvSpPr>
            <a:spLocks noGrp="1"/>
          </p:cNvSpPr>
          <p:nvPr>
            <p:ph type="body" idx="2"/>
          </p:nvPr>
        </p:nvSpPr>
        <p:spPr>
          <a:xfrm>
            <a:off x="609600" y="1752600"/>
            <a:ext cx="1600200" cy="4343400"/>
          </a:xfrm>
          <a:solidFill>
            <a:srgbClr val="00B050"/>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rgbClr val="00B05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EBBCB4D-2A3A-4788-BB17-69B86D71DA2A}" type="datetimeFigureOut">
              <a:rPr lang="en-US" smtClean="0"/>
              <a:t>3/5/2013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E254D3E-8229-4C78-9BD0-463B8A2B0D96}"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EBBCB4D-2A3A-4788-BB17-69B86D71DA2A}" type="datetimeFigureOut">
              <a:rPr lang="en-US" smtClean="0"/>
              <a:t>3/5/2013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rgbClr val="00B05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E254D3E-8229-4C78-9BD0-463B8A2B0D9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cancercontrol.cancer.gov/I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cancerconrol-dev.cancer.gov/IS/presentation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cancercontrol.cancer.gov/I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www.myownhealthreport.org/"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cancercontrol.cancer.gov/funding_apply.html"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hyperlink" Target="mailto:NCIdccpsISteam@mail.nih.gov" TargetMode="External"/><Relationship Id="rId5" Type="http://schemas.openxmlformats.org/officeDocument/2006/relationships/hyperlink" Target="http://dccps.cancer.gov/is/" TargetMode="External"/><Relationship Id="rId4" Type="http://schemas.openxmlformats.org/officeDocument/2006/relationships/hyperlink" Target="mailto:glasgowre@mail.nih.gov"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37.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09800" y="4114800"/>
            <a:ext cx="6705600" cy="1828800"/>
          </a:xfrm>
        </p:spPr>
        <p:txBody>
          <a:bodyPr>
            <a:noAutofit/>
          </a:bodyPr>
          <a:lstStyle/>
          <a:p>
            <a:r>
              <a:rPr lang="en-US" sz="5400" cap="small" dirty="0" smtClean="0"/>
              <a:t>Research To Reality Mentorship Pilot Program Close-Out Meeting</a:t>
            </a:r>
            <a:endParaRPr lang="en-US" sz="5400" cap="none" dirty="0"/>
          </a:p>
        </p:txBody>
      </p:sp>
      <p:sp>
        <p:nvSpPr>
          <p:cNvPr id="6" name="Subtitle 5"/>
          <p:cNvSpPr>
            <a:spLocks noGrp="1"/>
          </p:cNvSpPr>
          <p:nvPr>
            <p:ph type="subTitle" idx="1"/>
          </p:nvPr>
        </p:nvSpPr>
        <p:spPr/>
        <p:txBody>
          <a:bodyPr>
            <a:normAutofit fontScale="92500" lnSpcReduction="10000"/>
          </a:bodyPr>
          <a:lstStyle/>
          <a:p>
            <a:r>
              <a:rPr lang="en-US" dirty="0" smtClean="0"/>
              <a:t>March 6-7</a:t>
            </a:r>
            <a:r>
              <a:rPr lang="en-US" baseline="30000" dirty="0" smtClean="0"/>
              <a:t>th</a:t>
            </a:r>
            <a:r>
              <a:rPr lang="en-US" dirty="0" smtClean="0"/>
              <a:t>, 2013</a:t>
            </a:r>
            <a:br>
              <a:rPr lang="en-US" dirty="0" smtClean="0"/>
            </a:br>
            <a:r>
              <a:rPr lang="en-US" sz="1900" cap="small" dirty="0"/>
              <a:t>National Cancer Institute, </a:t>
            </a:r>
            <a:r>
              <a:rPr lang="en-US" sz="1900" cap="small" dirty="0" smtClean="0"/>
              <a:t>Bethesda, MD</a:t>
            </a:r>
            <a:endParaRPr lang="en-US" sz="1900" cap="small" dirty="0"/>
          </a:p>
        </p:txBody>
      </p:sp>
      <p:pic>
        <p:nvPicPr>
          <p:cNvPr id="7" name="Picture 8" descr="R2Rbanner_talk.png"/>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6647848" y="76200"/>
            <a:ext cx="2286000" cy="1734039"/>
          </a:xfrm>
          <a:prstGeom prst="rect">
            <a:avLst/>
          </a:prstGeom>
          <a:noFill/>
          <a:ln w="9525">
            <a:noFill/>
            <a:miter lim="800000"/>
            <a:headEnd/>
            <a:tailEnd/>
          </a:ln>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18182" t="14109" r="13196" b="42946"/>
          <a:stretch/>
        </p:blipFill>
        <p:spPr>
          <a:xfrm>
            <a:off x="0" y="5978012"/>
            <a:ext cx="2300748" cy="809933"/>
          </a:xfrm>
          <a:prstGeom prst="rect">
            <a:avLst/>
          </a:prstGeom>
        </p:spPr>
      </p:pic>
    </p:spTree>
    <p:extLst>
      <p:ext uri="{BB962C8B-B14F-4D97-AF65-F5344CB8AC3E}">
        <p14:creationId xmlns:p14="http://schemas.microsoft.com/office/powerpoint/2010/main" val="129531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152048" y="4114800"/>
            <a:ext cx="6781800" cy="1828800"/>
          </a:xfrm>
        </p:spPr>
        <p:txBody>
          <a:bodyPr>
            <a:normAutofit/>
          </a:bodyPr>
          <a:lstStyle/>
          <a:p>
            <a:r>
              <a:rPr lang="en-US" cap="small" dirty="0" smtClean="0"/>
              <a:t>Preventing Chronic Disease: Case Studies</a:t>
            </a:r>
            <a:endParaRPr lang="en-US" cap="none" dirty="0"/>
          </a:p>
        </p:txBody>
      </p:sp>
      <p:sp>
        <p:nvSpPr>
          <p:cNvPr id="6" name="Subtitle 5"/>
          <p:cNvSpPr>
            <a:spLocks noGrp="1"/>
          </p:cNvSpPr>
          <p:nvPr>
            <p:ph type="subTitle" idx="1"/>
          </p:nvPr>
        </p:nvSpPr>
        <p:spPr/>
        <p:txBody>
          <a:bodyPr>
            <a:normAutofit fontScale="92500" lnSpcReduction="10000"/>
          </a:bodyPr>
          <a:lstStyle/>
          <a:p>
            <a:r>
              <a:rPr lang="en-US" dirty="0" smtClean="0"/>
              <a:t>Michael Sanchez, MPH, CHES</a:t>
            </a:r>
            <a:br>
              <a:rPr lang="en-US" dirty="0" smtClean="0"/>
            </a:br>
            <a:r>
              <a:rPr lang="en-US" sz="1900" dirty="0" smtClean="0"/>
              <a:t>Implementation Science, DCCPS, NCI</a:t>
            </a:r>
            <a:endParaRPr lang="en-US" sz="1900" dirty="0"/>
          </a:p>
        </p:txBody>
      </p:sp>
      <p:pic>
        <p:nvPicPr>
          <p:cNvPr id="7" name="Picture 8" descr="R2Rbanner_talk.png"/>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6647848" y="76200"/>
            <a:ext cx="2286000" cy="1734039"/>
          </a:xfrm>
          <a:prstGeom prst="rect">
            <a:avLst/>
          </a:prstGeom>
          <a:noFill/>
          <a:ln w="9525">
            <a:noFill/>
            <a:miter lim="800000"/>
            <a:headEnd/>
            <a:tailEnd/>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711930"/>
            <a:ext cx="3352800" cy="1885950"/>
          </a:xfrm>
          <a:prstGeom prst="rect">
            <a:avLst/>
          </a:prstGeom>
        </p:spPr>
      </p:pic>
      <p:sp>
        <p:nvSpPr>
          <p:cNvPr id="9" name="TextBox 8"/>
          <p:cNvSpPr txBox="1"/>
          <p:nvPr/>
        </p:nvSpPr>
        <p:spPr>
          <a:xfrm>
            <a:off x="152400" y="76200"/>
            <a:ext cx="4191000" cy="861774"/>
          </a:xfrm>
          <a:prstGeom prst="rect">
            <a:avLst/>
          </a:prstGeom>
          <a:noFill/>
        </p:spPr>
        <p:txBody>
          <a:bodyPr wrap="square" rtlCol="0">
            <a:spAutoFit/>
          </a:bodyPr>
          <a:lstStyle/>
          <a:p>
            <a:r>
              <a:rPr lang="en-US" sz="1600" dirty="0" smtClean="0"/>
              <a:t>March 6</a:t>
            </a:r>
            <a:r>
              <a:rPr lang="en-US" sz="1600" baseline="30000" dirty="0" smtClean="0"/>
              <a:t>th</a:t>
            </a:r>
            <a:r>
              <a:rPr lang="en-US" sz="1600" dirty="0" smtClean="0"/>
              <a:t>, 2013</a:t>
            </a:r>
          </a:p>
          <a:p>
            <a:r>
              <a:rPr lang="en-US" sz="1600" dirty="0" smtClean="0"/>
              <a:t>R2R Mentorship Close-Out Meeting</a:t>
            </a:r>
          </a:p>
          <a:p>
            <a:r>
              <a:rPr lang="en-US" sz="1600" dirty="0" smtClean="0"/>
              <a:t>Bethesda, MD</a:t>
            </a:r>
            <a:endParaRPr lang="en-US" sz="1600" dirty="0"/>
          </a:p>
        </p:txBody>
      </p:sp>
    </p:spTree>
    <p:extLst>
      <p:ext uri="{BB962C8B-B14F-4D97-AF65-F5344CB8AC3E}">
        <p14:creationId xmlns:p14="http://schemas.microsoft.com/office/powerpoint/2010/main" val="442629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192490"/>
            <a:ext cx="8153400" cy="990600"/>
          </a:xfrm>
        </p:spPr>
        <p:txBody>
          <a:bodyPr>
            <a:noAutofit/>
          </a:bodyPr>
          <a:lstStyle/>
          <a:p>
            <a:pPr>
              <a:defRPr/>
            </a:pPr>
            <a:r>
              <a:rPr lang="en-US" sz="4000" b="1" dirty="0" smtClean="0">
                <a:ea typeface="ＭＳ Ｐゴシック" charset="-128"/>
              </a:rPr>
              <a:t>Purpose</a:t>
            </a:r>
          </a:p>
        </p:txBody>
      </p:sp>
      <p:sp>
        <p:nvSpPr>
          <p:cNvPr id="19460" name="Content Placeholder 3"/>
          <p:cNvSpPr>
            <a:spLocks noGrp="1"/>
          </p:cNvSpPr>
          <p:nvPr>
            <p:ph sz="quarter" idx="1"/>
          </p:nvPr>
        </p:nvSpPr>
        <p:spPr>
          <a:xfrm>
            <a:off x="609600" y="2590800"/>
            <a:ext cx="8153400" cy="2287063"/>
          </a:xfrm>
        </p:spPr>
        <p:txBody>
          <a:bodyPr>
            <a:noAutofit/>
          </a:bodyPr>
          <a:lstStyle/>
          <a:p>
            <a:pPr marL="274320" indent="6350" algn="ctr" eaLnBrk="1" fontAlgn="auto" hangingPunct="1">
              <a:lnSpc>
                <a:spcPct val="90000"/>
              </a:lnSpc>
              <a:spcAft>
                <a:spcPts val="0"/>
              </a:spcAft>
              <a:buClr>
                <a:schemeClr val="accent3"/>
              </a:buClr>
              <a:buFontTx/>
              <a:buNone/>
              <a:defRPr/>
            </a:pPr>
            <a:r>
              <a:rPr lang="en-US" sz="2600" b="1" i="1" dirty="0" smtClean="0">
                <a:solidFill>
                  <a:schemeClr val="tx1">
                    <a:lumMod val="75000"/>
                    <a:lumOff val="25000"/>
                  </a:schemeClr>
                </a:solidFill>
                <a:latin typeface="+mj-lt"/>
                <a:ea typeface="ＭＳ Ｐゴシック" pitchFamily="34" charset="-128"/>
              </a:rPr>
              <a:t>To explore the application of two models and their intersection (communities of practice and mentorship) as strategies to foster the translation of cancer control and prevention research into effective practice.</a:t>
            </a:r>
          </a:p>
        </p:txBody>
      </p:sp>
      <p:sp>
        <p:nvSpPr>
          <p:cNvPr id="7"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11</a:t>
            </a:fld>
            <a:endParaRPr lang="en-US" sz="1600" dirty="0">
              <a:latin typeface="Calibri" pitchFamily="34" charset="0"/>
            </a:endParaRPr>
          </a:p>
        </p:txBody>
      </p:sp>
    </p:spTree>
    <p:extLst>
      <p:ext uri="{BB962C8B-B14F-4D97-AF65-F5344CB8AC3E}">
        <p14:creationId xmlns:p14="http://schemas.microsoft.com/office/powerpoint/2010/main" val="3555229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normAutofit/>
          </a:bodyPr>
          <a:lstStyle/>
          <a:p>
            <a:r>
              <a:rPr lang="en-US" sz="4200" b="1" dirty="0" smtClean="0">
                <a:ea typeface="ＭＳ Ｐゴシック" charset="-128"/>
              </a:rPr>
              <a:t>PCD Series: Content</a:t>
            </a:r>
            <a:endParaRPr lang="en-US" sz="4200" b="1" dirty="0">
              <a:ea typeface="ＭＳ Ｐゴシック" charset="-128"/>
            </a:endParaRPr>
          </a:p>
        </p:txBody>
      </p:sp>
      <p:sp>
        <p:nvSpPr>
          <p:cNvPr id="15362" name="Rectangle 2"/>
          <p:cNvSpPr>
            <a:spLocks noGrp="1" noChangeArrowheads="1"/>
          </p:cNvSpPr>
          <p:nvPr>
            <p:ph sz="quarter" idx="1"/>
          </p:nvPr>
        </p:nvSpPr>
        <p:spPr>
          <a:ln/>
        </p:spPr>
        <p:txBody>
          <a:bodyPr>
            <a:normAutofit fontScale="92500" lnSpcReduction="10000"/>
          </a:bodyPr>
          <a:lstStyle/>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The Promise of </a:t>
            </a:r>
            <a:r>
              <a:rPr lang="en-US" sz="2800" dirty="0" err="1" smtClean="0">
                <a:solidFill>
                  <a:schemeClr val="tx1">
                    <a:lumMod val="75000"/>
                    <a:lumOff val="25000"/>
                  </a:schemeClr>
                </a:solidFill>
                <a:latin typeface="Calibri" pitchFamily="34" charset="0"/>
                <a:ea typeface="ＭＳ Ｐゴシック" pitchFamily="1" charset="-128"/>
              </a:rPr>
              <a:t>VCoP</a:t>
            </a:r>
            <a:r>
              <a:rPr lang="en-US" sz="2800" dirty="0" smtClean="0">
                <a:solidFill>
                  <a:schemeClr val="tx1">
                    <a:lumMod val="75000"/>
                    <a:lumOff val="25000"/>
                  </a:schemeClr>
                </a:solidFill>
                <a:latin typeface="Calibri" pitchFamily="34" charset="0"/>
                <a:ea typeface="ＭＳ Ｐゴシック" pitchFamily="1" charset="-128"/>
              </a:rPr>
              <a:t> to Translate Research into Practice (Vinson)</a:t>
            </a: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R2R:  An Online Community of Practice (LaPorta)</a:t>
            </a: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A Mentorship Approach to Building Cancer Control Capacity (Sanchez)</a:t>
            </a: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Adaptation of Cervical Ca Prevention Program for African American Couples in the Faith-based Community (Haynes)</a:t>
            </a:r>
          </a:p>
          <a:p>
            <a:pPr>
              <a:buClr>
                <a:schemeClr val="accent3">
                  <a:lumMod val="75000"/>
                </a:schemeClr>
              </a:buClr>
            </a:pPr>
            <a:r>
              <a:rPr lang="en-US" dirty="0" smtClean="0">
                <a:solidFill>
                  <a:schemeClr val="tx1">
                    <a:lumMod val="75000"/>
                    <a:lumOff val="25000"/>
                  </a:schemeClr>
                </a:solidFill>
                <a:latin typeface="Calibri" pitchFamily="34" charset="0"/>
                <a:ea typeface="ＭＳ Ｐゴシック" pitchFamily="1" charset="-128"/>
              </a:rPr>
              <a:t>Health Care Providers and Insurance Companies Partner to Implement Client-reminders for Colorectal Ca Screening (Troyer)</a:t>
            </a:r>
          </a:p>
          <a:p>
            <a:pPr>
              <a:buClr>
                <a:schemeClr val="accent3">
                  <a:lumMod val="75000"/>
                </a:schemeClr>
              </a:buClr>
            </a:pPr>
            <a:endParaRPr lang="en-US" dirty="0">
              <a:solidFill>
                <a:schemeClr val="tx1">
                  <a:lumMod val="75000"/>
                  <a:lumOff val="25000"/>
                </a:schemeClr>
              </a:solidFill>
              <a:latin typeface="Calibri" pitchFamily="34" charset="0"/>
            </a:endParaRPr>
          </a:p>
        </p:txBody>
      </p:sp>
      <p:sp>
        <p:nvSpPr>
          <p:cNvPr id="7"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12</a:t>
            </a:fld>
            <a:endParaRPr lang="en-US" sz="1600" dirty="0">
              <a:latin typeface="Calibri" pitchFamily="34" charset="0"/>
            </a:endParaRPr>
          </a:p>
        </p:txBody>
      </p:sp>
    </p:spTree>
    <p:extLst>
      <p:ext uri="{BB962C8B-B14F-4D97-AF65-F5344CB8AC3E}">
        <p14:creationId xmlns:p14="http://schemas.microsoft.com/office/powerpoint/2010/main" val="207653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normAutofit/>
          </a:bodyPr>
          <a:lstStyle/>
          <a:p>
            <a:r>
              <a:rPr lang="en-US" sz="4200" b="1" dirty="0" smtClean="0">
                <a:ea typeface="ＭＳ Ｐゴシック" charset="-128"/>
              </a:rPr>
              <a:t>PCD Series: Content</a:t>
            </a:r>
            <a:endParaRPr lang="en-US" sz="4200" b="1" dirty="0">
              <a:ea typeface="ＭＳ Ｐゴシック" charset="-128"/>
            </a:endParaRPr>
          </a:p>
        </p:txBody>
      </p:sp>
      <p:sp>
        <p:nvSpPr>
          <p:cNvPr id="15362" name="Rectangle 2"/>
          <p:cNvSpPr>
            <a:spLocks noGrp="1" noChangeArrowheads="1"/>
          </p:cNvSpPr>
          <p:nvPr>
            <p:ph sz="quarter" idx="1"/>
          </p:nvPr>
        </p:nvSpPr>
        <p:spPr>
          <a:ln/>
        </p:spPr>
        <p:txBody>
          <a:bodyPr>
            <a:normAutofit fontScale="92500"/>
          </a:bodyPr>
          <a:lstStyle/>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Adapting and Implementing Pool Cool in Rural Idaho (Mitchell)</a:t>
            </a: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Implementing a Colorectal Ca Screening Client-reminder Intervention in a Health Insurance Worksite (</a:t>
            </a:r>
            <a:r>
              <a:rPr lang="en-US" sz="2800" dirty="0" err="1" smtClean="0">
                <a:solidFill>
                  <a:schemeClr val="tx1">
                    <a:lumMod val="75000"/>
                    <a:lumOff val="25000"/>
                  </a:schemeClr>
                </a:solidFill>
                <a:latin typeface="Calibri" pitchFamily="34" charset="0"/>
                <a:ea typeface="ＭＳ Ｐゴシック" pitchFamily="1" charset="-128"/>
              </a:rPr>
              <a:t>McFall</a:t>
            </a:r>
            <a:r>
              <a:rPr lang="en-US" sz="2800" dirty="0" smtClean="0">
                <a:solidFill>
                  <a:schemeClr val="tx1">
                    <a:lumMod val="75000"/>
                    <a:lumOff val="25000"/>
                  </a:schemeClr>
                </a:solidFill>
                <a:latin typeface="Calibri" pitchFamily="34" charset="0"/>
                <a:ea typeface="ＭＳ Ｐゴシック" pitchFamily="1" charset="-128"/>
              </a:rPr>
              <a:t>)</a:t>
            </a: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Body &amp;Soul:  From Recruitment to Scale-up and Beyond (Evans)</a:t>
            </a: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Partnering with Health Care Systems to Assess Tobacco Use and Treatment Practices among Clinicians (Celestin)</a:t>
            </a: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Editorial Essay (</a:t>
            </a:r>
            <a:r>
              <a:rPr lang="en-US" sz="2800" dirty="0" err="1" smtClean="0">
                <a:solidFill>
                  <a:schemeClr val="tx1">
                    <a:lumMod val="75000"/>
                    <a:lumOff val="25000"/>
                  </a:schemeClr>
                </a:solidFill>
                <a:latin typeface="Calibri" pitchFamily="34" charset="0"/>
                <a:ea typeface="ＭＳ Ｐゴシック" pitchFamily="1" charset="-128"/>
              </a:rPr>
              <a:t>Brownson</a:t>
            </a:r>
            <a:r>
              <a:rPr lang="en-US" sz="2800" dirty="0" smtClean="0">
                <a:solidFill>
                  <a:schemeClr val="tx1">
                    <a:lumMod val="75000"/>
                    <a:lumOff val="25000"/>
                  </a:schemeClr>
                </a:solidFill>
                <a:latin typeface="Calibri" pitchFamily="34" charset="0"/>
                <a:ea typeface="ＭＳ Ｐゴシック" pitchFamily="1" charset="-128"/>
              </a:rPr>
              <a:t>)</a:t>
            </a:r>
          </a:p>
        </p:txBody>
      </p:sp>
      <p:sp>
        <p:nvSpPr>
          <p:cNvPr id="7"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13</a:t>
            </a:fld>
            <a:endParaRPr lang="en-US" sz="1600" dirty="0">
              <a:latin typeface="Calibri" pitchFamily="34" charset="0"/>
            </a:endParaRPr>
          </a:p>
        </p:txBody>
      </p:sp>
    </p:spTree>
    <p:extLst>
      <p:ext uri="{BB962C8B-B14F-4D97-AF65-F5344CB8AC3E}">
        <p14:creationId xmlns:p14="http://schemas.microsoft.com/office/powerpoint/2010/main" val="4020718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normAutofit fontScale="90000"/>
          </a:bodyPr>
          <a:lstStyle/>
          <a:p>
            <a:r>
              <a:rPr lang="en-US" sz="4200" b="1" dirty="0" smtClean="0">
                <a:ea typeface="ＭＳ Ｐゴシック" charset="-128"/>
              </a:rPr>
              <a:t>PCD Case Study: Required Format</a:t>
            </a:r>
            <a:endParaRPr lang="en-US" sz="4200" b="1" dirty="0">
              <a:ea typeface="ＭＳ Ｐゴシック" charset="-128"/>
            </a:endParaRPr>
          </a:p>
        </p:txBody>
      </p:sp>
      <p:sp>
        <p:nvSpPr>
          <p:cNvPr id="15362" name="Rectangle 2"/>
          <p:cNvSpPr>
            <a:spLocks noGrp="1" noChangeArrowheads="1"/>
          </p:cNvSpPr>
          <p:nvPr>
            <p:ph sz="quarter" idx="1"/>
          </p:nvPr>
        </p:nvSpPr>
        <p:spPr>
          <a:ln/>
        </p:spPr>
        <p:txBody>
          <a:bodyPr>
            <a:normAutofit/>
          </a:bodyPr>
          <a:lstStyle/>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Background</a:t>
            </a: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Community Context</a:t>
            </a: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Methods</a:t>
            </a: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Outcome</a:t>
            </a: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Interpretation</a:t>
            </a:r>
          </a:p>
          <a:p>
            <a:pPr>
              <a:buClr>
                <a:schemeClr val="accent3">
                  <a:lumMod val="75000"/>
                </a:schemeClr>
              </a:buClr>
            </a:pPr>
            <a:endParaRPr lang="en-US" dirty="0" smtClean="0">
              <a:solidFill>
                <a:schemeClr val="tx1">
                  <a:lumMod val="75000"/>
                  <a:lumOff val="25000"/>
                </a:schemeClr>
              </a:solidFill>
              <a:latin typeface="Calibri" pitchFamily="34" charset="0"/>
              <a:ea typeface="ＭＳ Ｐゴシック" pitchFamily="1" charset="-128"/>
            </a:endParaRPr>
          </a:p>
          <a:p>
            <a:pPr>
              <a:buClr>
                <a:schemeClr val="accent3">
                  <a:lumMod val="75000"/>
                </a:schemeClr>
              </a:buClr>
            </a:pPr>
            <a:endParaRPr lang="en-US" dirty="0">
              <a:solidFill>
                <a:schemeClr val="tx1">
                  <a:lumMod val="75000"/>
                  <a:lumOff val="25000"/>
                </a:schemeClr>
              </a:solidFill>
              <a:latin typeface="Calibri" pitchFamily="34" charset="0"/>
            </a:endParaRPr>
          </a:p>
        </p:txBody>
      </p:sp>
      <p:sp>
        <p:nvSpPr>
          <p:cNvPr id="7"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14</a:t>
            </a:fld>
            <a:endParaRPr lang="en-US" sz="1600" dirty="0">
              <a:latin typeface="Calibri" pitchFamily="34" charset="0"/>
            </a:endParaRPr>
          </a:p>
        </p:txBody>
      </p:sp>
    </p:spTree>
    <p:extLst>
      <p:ext uri="{BB962C8B-B14F-4D97-AF65-F5344CB8AC3E}">
        <p14:creationId xmlns:p14="http://schemas.microsoft.com/office/powerpoint/2010/main" val="3449065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
          <p:cNvPicPr>
            <a:picLocks noChangeAspect="1" noChangeArrowheads="1"/>
          </p:cNvPicPr>
          <p:nvPr/>
        </p:nvPicPr>
        <p:blipFill>
          <a:blip r:embed="rId3" cstate="print"/>
          <a:srcRect l="17188" t="19407" r="10937" b="54717"/>
          <a:stretch>
            <a:fillRect/>
          </a:stretch>
        </p:blipFill>
        <p:spPr bwMode="auto">
          <a:xfrm>
            <a:off x="2133600" y="1600200"/>
            <a:ext cx="7010400" cy="1828800"/>
          </a:xfrm>
          <a:prstGeom prst="rect">
            <a:avLst/>
          </a:prstGeom>
          <a:noFill/>
          <a:ln w="9525">
            <a:noFill/>
            <a:miter lim="800000"/>
            <a:headEnd/>
            <a:tailEnd/>
          </a:ln>
        </p:spPr>
      </p:pic>
      <p:pic>
        <p:nvPicPr>
          <p:cNvPr id="29699" name="Picture 3"/>
          <p:cNvPicPr>
            <a:picLocks noChangeAspect="1" noChangeArrowheads="1"/>
          </p:cNvPicPr>
          <p:nvPr/>
        </p:nvPicPr>
        <p:blipFill>
          <a:blip r:embed="rId4" cstate="print"/>
          <a:srcRect l="26563" t="25202" r="4687" b="34906"/>
          <a:stretch>
            <a:fillRect/>
          </a:stretch>
        </p:blipFill>
        <p:spPr bwMode="auto">
          <a:xfrm>
            <a:off x="2438400" y="4038600"/>
            <a:ext cx="6705600" cy="28194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b="1" dirty="0" smtClean="0">
                <a:effectLst>
                  <a:outerShdw blurRad="38100" dist="38100" dir="2700000" algn="tl">
                    <a:srgbClr val="000000">
                      <a:alpha val="43137"/>
                    </a:srgbClr>
                  </a:outerShdw>
                </a:effectLst>
              </a:rPr>
              <a:t>What Does It Take To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Move Research Into Practice?</a:t>
            </a:r>
            <a:endParaRPr lang="en-US" b="1" dirty="0">
              <a:effectLst>
                <a:outerShdw blurRad="38100" dist="38100" dir="2700000" algn="tl">
                  <a:srgbClr val="000000">
                    <a:alpha val="43137"/>
                  </a:srgbClr>
                </a:outerShdw>
              </a:effectLst>
            </a:endParaRPr>
          </a:p>
        </p:txBody>
      </p:sp>
      <p:pic>
        <p:nvPicPr>
          <p:cNvPr id="14" name="Picture 2"/>
          <p:cNvPicPr>
            <a:picLocks noChangeAspect="1" noChangeArrowheads="1"/>
          </p:cNvPicPr>
          <p:nvPr/>
        </p:nvPicPr>
        <p:blipFill>
          <a:blip r:embed="rId5" cstate="print"/>
          <a:srcRect l="4558" t="38983" r="3330" b="16949"/>
          <a:stretch>
            <a:fillRect/>
          </a:stretch>
        </p:blipFill>
        <p:spPr bwMode="auto">
          <a:xfrm>
            <a:off x="0" y="3352800"/>
            <a:ext cx="5715000" cy="1981200"/>
          </a:xfrm>
          <a:prstGeom prst="rect">
            <a:avLst/>
          </a:prstGeom>
          <a:noFill/>
          <a:ln w="9525">
            <a:noFill/>
            <a:miter lim="800000"/>
            <a:headEnd/>
            <a:tailEnd/>
          </a:ln>
        </p:spPr>
      </p:pic>
    </p:spTree>
    <p:extLst>
      <p:ext uri="{BB962C8B-B14F-4D97-AF65-F5344CB8AC3E}">
        <p14:creationId xmlns:p14="http://schemas.microsoft.com/office/powerpoint/2010/main" val="2548848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pPr eaLnBrk="1" hangingPunct="1">
              <a:defRPr/>
            </a:pPr>
            <a:r>
              <a:rPr lang="en-US" sz="4200" b="1" dirty="0" smtClean="0"/>
              <a:t>Timeline</a:t>
            </a:r>
          </a:p>
        </p:txBody>
      </p:sp>
      <p:sp>
        <p:nvSpPr>
          <p:cNvPr id="5"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16</a:t>
            </a:fld>
            <a:endParaRPr lang="en-US" sz="1600" dirty="0">
              <a:latin typeface="Calibri" pitchFamily="34" charset="0"/>
            </a:endParaRPr>
          </a:p>
        </p:txBody>
      </p:sp>
      <p:graphicFrame>
        <p:nvGraphicFramePr>
          <p:cNvPr id="9" name="Content Placeholder 8"/>
          <p:cNvGraphicFramePr>
            <a:graphicFrameLocks noGrp="1"/>
          </p:cNvGraphicFramePr>
          <p:nvPr>
            <p:ph sz="quarter" idx="1"/>
          </p:nvPr>
        </p:nvGraphicFramePr>
        <p:xfrm>
          <a:off x="381000" y="1600200"/>
          <a:ext cx="8458200" cy="5055108"/>
        </p:xfrm>
        <a:graphic>
          <a:graphicData uri="http://schemas.openxmlformats.org/drawingml/2006/table">
            <a:tbl>
              <a:tblPr firstRow="1" bandRow="1">
                <a:tableStyleId>{5C22544A-7EE6-4342-B048-85BDC9FD1C3A}</a:tableStyleId>
              </a:tblPr>
              <a:tblGrid>
                <a:gridCol w="1862356"/>
                <a:gridCol w="3569516"/>
                <a:gridCol w="3026328"/>
              </a:tblGrid>
              <a:tr h="370840">
                <a:tc>
                  <a:txBody>
                    <a:bodyPr/>
                    <a:lstStyle/>
                    <a:p>
                      <a:pPr marL="0" marR="0">
                        <a:lnSpc>
                          <a:spcPct val="115000"/>
                        </a:lnSpc>
                        <a:spcBef>
                          <a:spcPts val="0"/>
                        </a:spcBef>
                        <a:spcAft>
                          <a:spcPts val="0"/>
                        </a:spcAft>
                      </a:pPr>
                      <a:r>
                        <a:rPr lang="en-US" sz="1400" dirty="0">
                          <a:latin typeface="Times New Roman"/>
                          <a:ea typeface="Calibri"/>
                          <a:cs typeface="Times New Roman"/>
                        </a:rPr>
                        <a:t>Date</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Task </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Responsibility</a:t>
                      </a:r>
                      <a:endParaRPr lang="en-US" sz="14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latin typeface="Times New Roman"/>
                          <a:ea typeface="Calibri"/>
                          <a:cs typeface="Times New Roman"/>
                        </a:rPr>
                        <a:t>March 6, 2013</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Enlist primary authors</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Sanchez</a:t>
                      </a:r>
                      <a:endParaRPr lang="en-US" sz="14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dirty="0" smtClean="0">
                          <a:latin typeface="Times New Roman"/>
                          <a:ea typeface="Calibri"/>
                          <a:cs typeface="Times New Roman"/>
                        </a:rPr>
                        <a:t>March 15, </a:t>
                      </a:r>
                      <a:r>
                        <a:rPr lang="en-US" sz="1400" dirty="0">
                          <a:latin typeface="Times New Roman"/>
                          <a:ea typeface="Calibri"/>
                          <a:cs typeface="Times New Roman"/>
                        </a:rPr>
                        <a:t>2013</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Contact relevant co-authors. Invitation to expand paper for peer-review.  Identify 3 guest editors.</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Sanchez, La Porta, Vinson, Celestin, Haynes, Cariou, Troyer, McFall, Evans</a:t>
                      </a:r>
                      <a:endParaRPr lang="en-US" sz="14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dirty="0">
                          <a:latin typeface="Times New Roman"/>
                          <a:ea typeface="Calibri"/>
                          <a:cs typeface="Times New Roman"/>
                        </a:rPr>
                        <a:t>June </a:t>
                      </a:r>
                      <a:r>
                        <a:rPr lang="en-US" sz="1400" dirty="0" smtClean="0">
                          <a:latin typeface="Times New Roman"/>
                          <a:ea typeface="Calibri"/>
                          <a:cs typeface="Times New Roman"/>
                        </a:rPr>
                        <a:t>6, </a:t>
                      </a:r>
                      <a:r>
                        <a:rPr lang="en-US" sz="1400" dirty="0">
                          <a:latin typeface="Times New Roman"/>
                          <a:ea typeface="Calibri"/>
                          <a:cs typeface="Times New Roman"/>
                        </a:rPr>
                        <a:t>2013</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Initial draft due.  All authors will have the chance to review other papers during this time</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Sanchez, La Porta, Vinson, Celestin, Haynes, Cariou, Troyer, McFall, Evans</a:t>
                      </a:r>
                      <a:endParaRPr lang="en-US" sz="14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latin typeface="Times New Roman"/>
                          <a:ea typeface="Calibri"/>
                          <a:cs typeface="Times New Roman"/>
                        </a:rPr>
                        <a:t>June 20, 2013</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Call with all authors</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Times New Roman"/>
                          <a:ea typeface="Calibri"/>
                          <a:cs typeface="Times New Roman"/>
                        </a:rPr>
                        <a:t>All Authors</a:t>
                      </a:r>
                      <a:endParaRPr lang="en-US" sz="14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latin typeface="Times New Roman"/>
                          <a:ea typeface="Calibri"/>
                          <a:cs typeface="Times New Roman"/>
                        </a:rPr>
                        <a:t>July 5, 2013</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Revised draft due for Editorial essay author</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Sanchez, La Porta, Vinson, Celestin, Haynes, Cariou, Troyer, McFall, Evans</a:t>
                      </a:r>
                      <a:endParaRPr lang="en-US" sz="14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latin typeface="Times New Roman"/>
                          <a:ea typeface="Calibri"/>
                          <a:cs typeface="Times New Roman"/>
                        </a:rPr>
                        <a:t>July 22, 2013</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Editorial essay</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Brownson</a:t>
                      </a:r>
                      <a:endParaRPr lang="en-US" sz="14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latin typeface="Times New Roman"/>
                          <a:ea typeface="Calibri"/>
                          <a:cs typeface="Times New Roman"/>
                        </a:rPr>
                        <a:t>July 29, 2013</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Initial submission</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All Authors</a:t>
                      </a:r>
                      <a:endParaRPr lang="en-US" sz="14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latin typeface="Times New Roman"/>
                          <a:ea typeface="Calibri"/>
                          <a:cs typeface="Times New Roman"/>
                        </a:rPr>
                        <a:t>October 28, 2013</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Reviews completed</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PCD Editors</a:t>
                      </a:r>
                      <a:endParaRPr lang="en-US" sz="14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latin typeface="Times New Roman"/>
                          <a:ea typeface="Calibri"/>
                          <a:cs typeface="Times New Roman"/>
                        </a:rPr>
                        <a:t>November 18, 2013</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Resubmission due</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All Authors</a:t>
                      </a:r>
                      <a:endParaRPr lang="en-US" sz="14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latin typeface="Times New Roman"/>
                          <a:ea typeface="Calibri"/>
                          <a:cs typeface="Times New Roman"/>
                        </a:rPr>
                        <a:t>December 13, 2013</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Reviews completed</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PCD Editors</a:t>
                      </a:r>
                      <a:endParaRPr lang="en-US" sz="14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latin typeface="Times New Roman"/>
                          <a:ea typeface="Calibri"/>
                          <a:cs typeface="Times New Roman"/>
                        </a:rPr>
                        <a:t>TBD</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Times New Roman"/>
                          <a:ea typeface="Calibri"/>
                          <a:cs typeface="Times New Roman"/>
                        </a:rPr>
                        <a:t>Manuscript series published</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smtClean="0">
                          <a:latin typeface="Times New Roman"/>
                          <a:ea typeface="Calibri"/>
                          <a:cs typeface="Times New Roman"/>
                        </a:rPr>
                        <a:t>PCD Editors</a:t>
                      </a:r>
                      <a:endParaRPr lang="en-US" sz="1400" dirty="0">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116924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ctr"/>
            <a:r>
              <a:rPr lang="en-US" sz="4400" smtClean="0">
                <a:solidFill>
                  <a:schemeClr val="bg1"/>
                </a:solidFill>
              </a:rPr>
              <a:t>Questions?</a:t>
            </a:r>
          </a:p>
        </p:txBody>
      </p:sp>
      <p:pic>
        <p:nvPicPr>
          <p:cNvPr id="24579" name="Picture 2" descr="http://www.3dissue.com/questions.jpg"/>
          <p:cNvPicPr>
            <a:picLocks noChangeAspect="1" noChangeArrowheads="1"/>
          </p:cNvPicPr>
          <p:nvPr/>
        </p:nvPicPr>
        <p:blipFill>
          <a:blip r:embed="rId3" cstate="print"/>
          <a:srcRect/>
          <a:stretch>
            <a:fillRect/>
          </a:stretch>
        </p:blipFill>
        <p:spPr bwMode="auto">
          <a:xfrm>
            <a:off x="3276600" y="2590800"/>
            <a:ext cx="2857500" cy="3810000"/>
          </a:xfrm>
          <a:prstGeom prst="rect">
            <a:avLst/>
          </a:prstGeom>
          <a:noFill/>
          <a:ln w="9525">
            <a:noFill/>
            <a:miter lim="800000"/>
            <a:headEnd/>
            <a:tailEnd/>
          </a:ln>
        </p:spPr>
      </p:pic>
    </p:spTree>
    <p:extLst>
      <p:ext uri="{BB962C8B-B14F-4D97-AF65-F5344CB8AC3E}">
        <p14:creationId xmlns:p14="http://schemas.microsoft.com/office/powerpoint/2010/main" val="753197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438400" y="4114800"/>
            <a:ext cx="6477000" cy="1828800"/>
          </a:xfrm>
        </p:spPr>
        <p:txBody>
          <a:bodyPr>
            <a:normAutofit fontScale="90000"/>
          </a:bodyPr>
          <a:lstStyle/>
          <a:p>
            <a:r>
              <a:rPr lang="en-US" cap="small" dirty="0" smtClean="0"/>
              <a:t>Bridging Research and Practice: </a:t>
            </a:r>
            <a:r>
              <a:rPr lang="en-US" cap="none" dirty="0" smtClean="0"/>
              <a:t>Implications and Next Steps</a:t>
            </a:r>
            <a:endParaRPr lang="en-US" cap="none" dirty="0"/>
          </a:p>
        </p:txBody>
      </p:sp>
      <p:sp>
        <p:nvSpPr>
          <p:cNvPr id="6" name="Subtitle 5"/>
          <p:cNvSpPr>
            <a:spLocks noGrp="1"/>
          </p:cNvSpPr>
          <p:nvPr>
            <p:ph type="subTitle" idx="1"/>
          </p:nvPr>
        </p:nvSpPr>
        <p:spPr/>
        <p:txBody>
          <a:bodyPr>
            <a:normAutofit fontScale="92500" lnSpcReduction="10000"/>
          </a:bodyPr>
          <a:lstStyle/>
          <a:p>
            <a:r>
              <a:rPr lang="en-US" dirty="0" smtClean="0"/>
              <a:t>Russell Glasgow, PhD</a:t>
            </a:r>
            <a:br>
              <a:rPr lang="en-US" dirty="0" smtClean="0"/>
            </a:br>
            <a:r>
              <a:rPr lang="en-US" sz="1900" dirty="0" smtClean="0"/>
              <a:t>Deputy Director, Implementation Science, DCCPS, NCI</a:t>
            </a:r>
            <a:endParaRPr lang="en-US" sz="1900" dirty="0"/>
          </a:p>
        </p:txBody>
      </p:sp>
      <p:pic>
        <p:nvPicPr>
          <p:cNvPr id="7" name="Picture 8" descr="R2Rbanner_talk.png"/>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6647848" y="76200"/>
            <a:ext cx="2286000" cy="1734039"/>
          </a:xfrm>
          <a:prstGeom prst="rect">
            <a:avLst/>
          </a:prstGeom>
          <a:noFill/>
          <a:ln w="9525">
            <a:noFill/>
            <a:miter lim="800000"/>
            <a:headEnd/>
            <a:tailEnd/>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711930"/>
            <a:ext cx="3352800" cy="1885950"/>
          </a:xfrm>
          <a:prstGeom prst="rect">
            <a:avLst/>
          </a:prstGeom>
        </p:spPr>
      </p:pic>
      <p:sp>
        <p:nvSpPr>
          <p:cNvPr id="9" name="TextBox 8"/>
          <p:cNvSpPr txBox="1"/>
          <p:nvPr/>
        </p:nvSpPr>
        <p:spPr>
          <a:xfrm>
            <a:off x="152400" y="76200"/>
            <a:ext cx="4191000" cy="861774"/>
          </a:xfrm>
          <a:prstGeom prst="rect">
            <a:avLst/>
          </a:prstGeom>
          <a:noFill/>
        </p:spPr>
        <p:txBody>
          <a:bodyPr wrap="square" rtlCol="0">
            <a:spAutoFit/>
          </a:bodyPr>
          <a:lstStyle/>
          <a:p>
            <a:r>
              <a:rPr lang="en-US" sz="1600" dirty="0" smtClean="0"/>
              <a:t>March 7</a:t>
            </a:r>
            <a:r>
              <a:rPr lang="en-US" sz="1600" baseline="30000" dirty="0" smtClean="0"/>
              <a:t>th</a:t>
            </a:r>
            <a:r>
              <a:rPr lang="en-US" sz="1600" dirty="0" smtClean="0"/>
              <a:t>, 2013</a:t>
            </a:r>
          </a:p>
          <a:p>
            <a:r>
              <a:rPr lang="en-US" sz="1600" dirty="0" smtClean="0"/>
              <a:t>R2R Mentorship Close-Out Meeting</a:t>
            </a:r>
          </a:p>
          <a:p>
            <a:r>
              <a:rPr lang="en-US" sz="1600" dirty="0" smtClean="0"/>
              <a:t>Bethesda, MD</a:t>
            </a:r>
            <a:endParaRPr lang="en-US" sz="1600" dirty="0"/>
          </a:p>
        </p:txBody>
      </p:sp>
    </p:spTree>
    <p:extLst>
      <p:ext uri="{BB962C8B-B14F-4D97-AF65-F5344CB8AC3E}">
        <p14:creationId xmlns:p14="http://schemas.microsoft.com/office/powerpoint/2010/main" val="766725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pPr eaLnBrk="1" hangingPunct="1">
              <a:defRPr/>
            </a:pPr>
            <a:r>
              <a:rPr lang="en-US" sz="4200" b="1" dirty="0" smtClean="0"/>
              <a:t>Session Agenda</a:t>
            </a:r>
          </a:p>
        </p:txBody>
      </p:sp>
      <p:sp>
        <p:nvSpPr>
          <p:cNvPr id="2" name="Text Placeholder 1"/>
          <p:cNvSpPr>
            <a:spLocks noGrp="1"/>
          </p:cNvSpPr>
          <p:nvPr>
            <p:ph type="body" idx="2"/>
          </p:nvPr>
        </p:nvSpPr>
        <p:spPr>
          <a:xfrm>
            <a:off x="609600" y="1676400"/>
            <a:ext cx="1600200" cy="4343400"/>
          </a:xfrm>
        </p:spPr>
        <p:txBody>
          <a:bodyPr>
            <a:normAutofit/>
          </a:bodyPr>
          <a:lstStyle/>
          <a:p>
            <a:r>
              <a:rPr lang="en-US" sz="1600" b="1" dirty="0" smtClean="0"/>
              <a:t>Coming Up Next…</a:t>
            </a:r>
            <a:endParaRPr lang="en-US" sz="1600" b="1" dirty="0"/>
          </a:p>
        </p:txBody>
      </p:sp>
      <p:sp>
        <p:nvSpPr>
          <p:cNvPr id="12291" name="Content Placeholder 2"/>
          <p:cNvSpPr>
            <a:spLocks noGrp="1"/>
          </p:cNvSpPr>
          <p:nvPr>
            <p:ph sz="quarter" idx="1"/>
          </p:nvPr>
        </p:nvSpPr>
        <p:spPr>
          <a:xfrm>
            <a:off x="2362200" y="1524000"/>
            <a:ext cx="6400800" cy="4419600"/>
          </a:xfrm>
        </p:spPr>
        <p:txBody>
          <a:bodyPr>
            <a:noAutofit/>
          </a:bodyPr>
          <a:lstStyle/>
          <a:p>
            <a:pPr>
              <a:buClr>
                <a:schemeClr val="accent3">
                  <a:lumMod val="75000"/>
                </a:schemeClr>
              </a:buClr>
              <a:defRPr/>
            </a:pPr>
            <a:r>
              <a:rPr lang="en-US" sz="2800" b="1" dirty="0" smtClean="0">
                <a:solidFill>
                  <a:schemeClr val="tx1">
                    <a:lumMod val="75000"/>
                    <a:lumOff val="25000"/>
                  </a:schemeClr>
                </a:solidFill>
                <a:latin typeface="+mj-lt"/>
              </a:rPr>
              <a:t>Background: </a:t>
            </a:r>
          </a:p>
          <a:p>
            <a:pPr lvl="1">
              <a:buClr>
                <a:schemeClr val="accent3">
                  <a:lumMod val="75000"/>
                </a:schemeClr>
              </a:buClr>
              <a:defRPr/>
            </a:pPr>
            <a:r>
              <a:rPr lang="en-US" sz="1800" dirty="0" smtClean="0">
                <a:solidFill>
                  <a:schemeClr val="tx1">
                    <a:lumMod val="75000"/>
                    <a:lumOff val="25000"/>
                  </a:schemeClr>
                </a:solidFill>
                <a:latin typeface="+mj-lt"/>
              </a:rPr>
              <a:t>NCI Implementation Science (IS) Team</a:t>
            </a:r>
          </a:p>
          <a:p>
            <a:pPr lvl="1">
              <a:buClr>
                <a:schemeClr val="accent3">
                  <a:lumMod val="75000"/>
                </a:schemeClr>
              </a:buClr>
              <a:defRPr/>
            </a:pPr>
            <a:r>
              <a:rPr lang="en-US" sz="1800" dirty="0" smtClean="0">
                <a:solidFill>
                  <a:schemeClr val="tx1">
                    <a:lumMod val="75000"/>
                    <a:lumOff val="25000"/>
                  </a:schemeClr>
                </a:solidFill>
                <a:latin typeface="+mj-lt"/>
              </a:rPr>
              <a:t>Key IS Issues</a:t>
            </a:r>
            <a:endParaRPr lang="en-US" sz="1400" b="1" dirty="0" smtClean="0">
              <a:solidFill>
                <a:schemeClr val="tx1">
                  <a:lumMod val="75000"/>
                  <a:lumOff val="25000"/>
                </a:schemeClr>
              </a:solidFill>
              <a:latin typeface="+mj-lt"/>
            </a:endParaRPr>
          </a:p>
          <a:p>
            <a:pPr>
              <a:buClr>
                <a:schemeClr val="accent3">
                  <a:lumMod val="75000"/>
                </a:schemeClr>
              </a:buClr>
              <a:defRPr/>
            </a:pPr>
            <a:r>
              <a:rPr lang="en-US" sz="2800" b="1" dirty="0" smtClean="0">
                <a:solidFill>
                  <a:schemeClr val="tx1">
                    <a:lumMod val="75000"/>
                    <a:lumOff val="25000"/>
                  </a:schemeClr>
                </a:solidFill>
                <a:latin typeface="+mj-lt"/>
              </a:rPr>
              <a:t>IS Models (and practical relevance): </a:t>
            </a:r>
            <a:endParaRPr lang="en-US" sz="2800" b="1" dirty="0">
              <a:solidFill>
                <a:schemeClr val="tx1">
                  <a:lumMod val="75000"/>
                  <a:lumOff val="25000"/>
                </a:schemeClr>
              </a:solidFill>
              <a:latin typeface="+mj-lt"/>
            </a:endParaRPr>
          </a:p>
          <a:p>
            <a:pPr lvl="1">
              <a:buClr>
                <a:schemeClr val="accent3">
                  <a:lumMod val="75000"/>
                </a:schemeClr>
              </a:buClr>
              <a:defRPr/>
            </a:pPr>
            <a:r>
              <a:rPr lang="en-US" sz="1800" dirty="0" smtClean="0">
                <a:solidFill>
                  <a:schemeClr val="tx1">
                    <a:lumMod val="75000"/>
                    <a:lumOff val="25000"/>
                  </a:schemeClr>
                </a:solidFill>
                <a:latin typeface="+mj-lt"/>
              </a:rPr>
              <a:t>Evidence Integration Triangle</a:t>
            </a:r>
          </a:p>
          <a:p>
            <a:pPr lvl="1">
              <a:buClr>
                <a:schemeClr val="accent3">
                  <a:lumMod val="75000"/>
                </a:schemeClr>
              </a:buClr>
              <a:defRPr/>
            </a:pPr>
            <a:r>
              <a:rPr lang="en-US" sz="1800" dirty="0" smtClean="0">
                <a:solidFill>
                  <a:schemeClr val="tx1">
                    <a:lumMod val="75000"/>
                    <a:lumOff val="25000"/>
                  </a:schemeClr>
                </a:solidFill>
                <a:latin typeface="+mj-lt"/>
              </a:rPr>
              <a:t>Key Lessons Learned</a:t>
            </a:r>
          </a:p>
          <a:p>
            <a:pPr lvl="1">
              <a:buClr>
                <a:schemeClr val="accent3">
                  <a:lumMod val="75000"/>
                </a:schemeClr>
              </a:buClr>
              <a:defRPr/>
            </a:pPr>
            <a:r>
              <a:rPr lang="en-US" sz="1800" dirty="0" smtClean="0">
                <a:solidFill>
                  <a:schemeClr val="tx1">
                    <a:lumMod val="75000"/>
                    <a:lumOff val="25000"/>
                  </a:schemeClr>
                </a:solidFill>
                <a:latin typeface="+mj-lt"/>
              </a:rPr>
              <a:t>RE-AIM model applications</a:t>
            </a:r>
          </a:p>
          <a:p>
            <a:pPr>
              <a:buClr>
                <a:schemeClr val="accent3">
                  <a:lumMod val="75000"/>
                </a:schemeClr>
              </a:buClr>
              <a:defRPr/>
            </a:pPr>
            <a:r>
              <a:rPr lang="en-US" sz="2800" b="1" dirty="0" smtClean="0">
                <a:solidFill>
                  <a:schemeClr val="tx1">
                    <a:lumMod val="75000"/>
                    <a:lumOff val="25000"/>
                  </a:schemeClr>
                </a:solidFill>
                <a:latin typeface="+mj-lt"/>
              </a:rPr>
              <a:t>IS Methods</a:t>
            </a:r>
            <a:r>
              <a:rPr lang="en-US" sz="2800" b="1" dirty="0">
                <a:solidFill>
                  <a:schemeClr val="tx1">
                    <a:lumMod val="75000"/>
                    <a:lumOff val="25000"/>
                  </a:schemeClr>
                </a:solidFill>
                <a:latin typeface="+mj-lt"/>
              </a:rPr>
              <a:t>: </a:t>
            </a:r>
          </a:p>
          <a:p>
            <a:pPr lvl="1">
              <a:buClr>
                <a:schemeClr val="accent3">
                  <a:lumMod val="75000"/>
                </a:schemeClr>
              </a:buClr>
              <a:defRPr/>
            </a:pPr>
            <a:r>
              <a:rPr lang="en-US" sz="1800" dirty="0">
                <a:solidFill>
                  <a:schemeClr val="tx1">
                    <a:lumMod val="75000"/>
                    <a:lumOff val="25000"/>
                  </a:schemeClr>
                </a:solidFill>
                <a:latin typeface="+mj-lt"/>
              </a:rPr>
              <a:t>Types of Evidence Needed</a:t>
            </a:r>
          </a:p>
          <a:p>
            <a:pPr lvl="1">
              <a:buClr>
                <a:schemeClr val="accent3">
                  <a:lumMod val="75000"/>
                </a:schemeClr>
              </a:buClr>
              <a:defRPr/>
            </a:pPr>
            <a:r>
              <a:rPr lang="en-US" sz="1800" dirty="0">
                <a:solidFill>
                  <a:schemeClr val="tx1">
                    <a:lumMod val="75000"/>
                    <a:lumOff val="25000"/>
                  </a:schemeClr>
                </a:solidFill>
                <a:latin typeface="+mj-lt"/>
              </a:rPr>
              <a:t>RE-AIM </a:t>
            </a:r>
            <a:r>
              <a:rPr lang="en-US" sz="1800" dirty="0" smtClean="0">
                <a:solidFill>
                  <a:schemeClr val="tx1">
                    <a:lumMod val="75000"/>
                    <a:lumOff val="25000"/>
                  </a:schemeClr>
                </a:solidFill>
                <a:latin typeface="+mj-lt"/>
              </a:rPr>
              <a:t>Framework</a:t>
            </a:r>
          </a:p>
          <a:p>
            <a:pPr lvl="1">
              <a:buClr>
                <a:schemeClr val="accent3">
                  <a:lumMod val="75000"/>
                </a:schemeClr>
              </a:buClr>
              <a:defRPr/>
            </a:pPr>
            <a:r>
              <a:rPr lang="en-US" sz="1800" dirty="0" smtClean="0">
                <a:solidFill>
                  <a:schemeClr val="tx1">
                    <a:lumMod val="75000"/>
                    <a:lumOff val="25000"/>
                  </a:schemeClr>
                </a:solidFill>
                <a:latin typeface="+mj-lt"/>
              </a:rPr>
              <a:t>Pragmatic Example: The MOHR Project</a:t>
            </a:r>
            <a:endParaRPr lang="en-US" sz="2000" b="1" dirty="0">
              <a:solidFill>
                <a:schemeClr val="tx1">
                  <a:lumMod val="75000"/>
                  <a:lumOff val="25000"/>
                </a:schemeClr>
              </a:solidFill>
              <a:latin typeface="+mj-lt"/>
            </a:endParaRPr>
          </a:p>
          <a:p>
            <a:pPr>
              <a:buClr>
                <a:schemeClr val="accent3">
                  <a:lumMod val="75000"/>
                </a:schemeClr>
              </a:buClr>
              <a:defRPr/>
            </a:pPr>
            <a:r>
              <a:rPr lang="en-US" b="1" dirty="0" smtClean="0">
                <a:solidFill>
                  <a:schemeClr val="tx1">
                    <a:lumMod val="75000"/>
                    <a:lumOff val="25000"/>
                  </a:schemeClr>
                </a:solidFill>
                <a:latin typeface="+mj-lt"/>
              </a:rPr>
              <a:t>General Discussion/Q&amp;A</a:t>
            </a:r>
          </a:p>
          <a:p>
            <a:pPr marL="0" indent="0" eaLnBrk="1" hangingPunct="1">
              <a:buClr>
                <a:schemeClr val="accent3">
                  <a:lumMod val="75000"/>
                </a:schemeClr>
              </a:buClr>
              <a:buNone/>
              <a:defRPr/>
            </a:pPr>
            <a:endParaRPr lang="en-US" sz="1800" dirty="0" smtClean="0">
              <a:solidFill>
                <a:schemeClr val="tx1">
                  <a:lumMod val="75000"/>
                  <a:lumOff val="25000"/>
                </a:schemeClr>
              </a:solidFill>
              <a:ea typeface="ＭＳ Ｐゴシック" pitchFamily="34" charset="-128"/>
            </a:endParaRPr>
          </a:p>
          <a:p>
            <a:pPr marL="0" indent="0" eaLnBrk="1" hangingPunct="1">
              <a:buClr>
                <a:schemeClr val="accent3">
                  <a:lumMod val="75000"/>
                </a:schemeClr>
              </a:buClr>
              <a:buNone/>
              <a:defRPr/>
            </a:pPr>
            <a:r>
              <a:rPr lang="en-US" sz="1800" dirty="0" smtClean="0">
                <a:solidFill>
                  <a:schemeClr val="tx1">
                    <a:lumMod val="75000"/>
                    <a:lumOff val="25000"/>
                  </a:schemeClr>
                </a:solidFill>
                <a:ea typeface="ＭＳ Ｐゴシック" pitchFamily="34" charset="-128"/>
              </a:rPr>
              <a:t/>
            </a:r>
            <a:br>
              <a:rPr lang="en-US" sz="1800" dirty="0" smtClean="0">
                <a:solidFill>
                  <a:schemeClr val="tx1">
                    <a:lumMod val="75000"/>
                    <a:lumOff val="25000"/>
                  </a:schemeClr>
                </a:solidFill>
                <a:ea typeface="ＭＳ Ｐゴシック" pitchFamily="34" charset="-128"/>
              </a:rPr>
            </a:br>
            <a:endParaRPr lang="en-US" b="1" dirty="0" smtClean="0">
              <a:solidFill>
                <a:schemeClr val="tx1">
                  <a:lumMod val="75000"/>
                  <a:lumOff val="25000"/>
                </a:schemeClr>
              </a:solidFill>
              <a:latin typeface="+mj-lt"/>
            </a:endParaRPr>
          </a:p>
        </p:txBody>
      </p:sp>
      <p:sp>
        <p:nvSpPr>
          <p:cNvPr id="5"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19</a:t>
            </a:fld>
            <a:endParaRPr lang="en-US" sz="1600" dirty="0">
              <a:latin typeface="Calibri" pitchFamily="34" charset="0"/>
            </a:endParaRPr>
          </a:p>
        </p:txBody>
      </p:sp>
    </p:spTree>
    <p:extLst>
      <p:ext uri="{BB962C8B-B14F-4D97-AF65-F5344CB8AC3E}">
        <p14:creationId xmlns:p14="http://schemas.microsoft.com/office/powerpoint/2010/main" val="3869894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pPr eaLnBrk="1" hangingPunct="1">
              <a:defRPr/>
            </a:pPr>
            <a:r>
              <a:rPr lang="en-US" sz="4200" b="1" dirty="0" smtClean="0"/>
              <a:t>Meeting Agenda</a:t>
            </a:r>
          </a:p>
        </p:txBody>
      </p:sp>
      <p:sp>
        <p:nvSpPr>
          <p:cNvPr id="5"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2</a:t>
            </a:fld>
            <a:endParaRPr lang="en-US" sz="1600" dirty="0">
              <a:latin typeface="Calibri" pitchFamily="34" charset="0"/>
            </a:endParaRP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901407469"/>
              </p:ext>
            </p:extLst>
          </p:nvPr>
        </p:nvGraphicFramePr>
        <p:xfrm>
          <a:off x="609598" y="1676400"/>
          <a:ext cx="7772402" cy="4903616"/>
        </p:xfrm>
        <a:graphic>
          <a:graphicData uri="http://schemas.openxmlformats.org/drawingml/2006/table">
            <a:tbl>
              <a:tblPr firstRow="1" firstCol="1" bandRow="1" bandCol="1">
                <a:tableStyleId>{8A107856-5554-42FB-B03E-39F5DBC370BA}</a:tableStyleId>
              </a:tblPr>
              <a:tblGrid>
                <a:gridCol w="5867402"/>
                <a:gridCol w="1905000"/>
              </a:tblGrid>
              <a:tr h="381000">
                <a:tc gridSpan="2">
                  <a:txBody>
                    <a:bodyPr/>
                    <a:lstStyle/>
                    <a:p>
                      <a:pPr marL="0" marR="0">
                        <a:lnSpc>
                          <a:spcPct val="115000"/>
                        </a:lnSpc>
                        <a:spcBef>
                          <a:spcPts val="600"/>
                        </a:spcBef>
                        <a:spcAft>
                          <a:spcPts val="600"/>
                        </a:spcAft>
                      </a:pPr>
                      <a:r>
                        <a:rPr lang="en-US" sz="1800" cap="small" baseline="0" dirty="0">
                          <a:solidFill>
                            <a:schemeClr val="bg1"/>
                          </a:solidFill>
                          <a:effectLst/>
                        </a:rPr>
                        <a:t>DAY 1: March 6, 2013</a:t>
                      </a:r>
                      <a:endParaRPr lang="en-US" sz="1400" cap="small" baseline="0" dirty="0">
                        <a:solidFill>
                          <a:schemeClr val="bg1"/>
                        </a:solidFill>
                        <a:effectLst/>
                        <a:latin typeface="Calibri"/>
                        <a:ea typeface="Times New Roman"/>
                        <a:cs typeface="Times New Roman"/>
                      </a:endParaRPr>
                    </a:p>
                  </a:txBody>
                  <a:tcPr marL="65229" marR="65229" marT="0" marB="0" anchor="b">
                    <a:solidFill>
                      <a:schemeClr val="accent4"/>
                    </a:solidFill>
                  </a:tcPr>
                </a:tc>
                <a:tc hMerge="1">
                  <a:txBody>
                    <a:bodyPr/>
                    <a:lstStyle/>
                    <a:p>
                      <a:endParaRPr lang="en-US"/>
                    </a:p>
                  </a:txBody>
                  <a:tcPr/>
                </a:tc>
              </a:tr>
              <a:tr h="175030">
                <a:tc>
                  <a:txBody>
                    <a:bodyPr/>
                    <a:lstStyle/>
                    <a:p>
                      <a:pPr marL="0" marR="0">
                        <a:lnSpc>
                          <a:spcPct val="100000"/>
                        </a:lnSpc>
                        <a:spcBef>
                          <a:spcPts val="0"/>
                        </a:spcBef>
                        <a:spcAft>
                          <a:spcPts val="0"/>
                        </a:spcAft>
                      </a:pPr>
                      <a:r>
                        <a:rPr lang="en-US" sz="1600" b="1" cap="small" baseline="0" dirty="0">
                          <a:effectLst/>
                          <a:latin typeface="Calibri" pitchFamily="34" charset="0"/>
                          <a:cs typeface="Calibri" pitchFamily="34" charset="0"/>
                        </a:rPr>
                        <a:t>Welcome and Introductions </a:t>
                      </a:r>
                      <a:r>
                        <a:rPr lang="en-US" sz="1600" b="1" cap="small" baseline="0" dirty="0" smtClean="0">
                          <a:effectLst/>
                          <a:latin typeface="Calibri" pitchFamily="34" charset="0"/>
                          <a:cs typeface="Calibri" pitchFamily="34" charset="0"/>
                        </a:rPr>
                        <a:t> </a:t>
                      </a:r>
                      <a:r>
                        <a:rPr lang="en-US" sz="1600" b="0" cap="small" baseline="0" dirty="0" smtClean="0">
                          <a:effectLst/>
                          <a:latin typeface="Calibri" pitchFamily="34" charset="0"/>
                          <a:cs typeface="Calibri" pitchFamily="34" charset="0"/>
                        </a:rPr>
                        <a:t/>
                      </a:r>
                      <a:br>
                        <a:rPr lang="en-US" sz="1600" b="0" cap="small" baseline="0" dirty="0" smtClean="0">
                          <a:effectLst/>
                          <a:latin typeface="Calibri" pitchFamily="34" charset="0"/>
                          <a:cs typeface="Calibri" pitchFamily="34" charset="0"/>
                        </a:rPr>
                      </a:br>
                      <a:r>
                        <a:rPr lang="en-US" sz="1600" b="0" i="1" dirty="0" smtClean="0">
                          <a:effectLst/>
                          <a:latin typeface="Calibri" pitchFamily="34" charset="0"/>
                          <a:cs typeface="Calibri" pitchFamily="34" charset="0"/>
                        </a:rPr>
                        <a:t>Peyton Purcell</a:t>
                      </a:r>
                      <a:endParaRPr lang="en-US" sz="1600" b="0" i="1" dirty="0">
                        <a:effectLst/>
                        <a:latin typeface="Calibri" pitchFamily="34" charset="0"/>
                        <a:ea typeface="Times New Roman"/>
                        <a:cs typeface="Calibri" pitchFamily="34" charset="0"/>
                      </a:endParaRPr>
                    </a:p>
                  </a:txBody>
                  <a:tcPr marL="65229" marR="65229" marT="0" marB="0" anchor="ctr">
                    <a:solidFill>
                      <a:srgbClr val="E7F0F8"/>
                    </a:solidFill>
                  </a:tcPr>
                </a:tc>
                <a:tc>
                  <a:txBody>
                    <a:bodyPr/>
                    <a:lstStyle/>
                    <a:p>
                      <a:pPr marL="0" marR="0">
                        <a:lnSpc>
                          <a:spcPct val="115000"/>
                        </a:lnSpc>
                        <a:spcBef>
                          <a:spcPts val="600"/>
                        </a:spcBef>
                        <a:spcAft>
                          <a:spcPts val="600"/>
                        </a:spcAft>
                      </a:pPr>
                      <a:r>
                        <a:rPr lang="en-US" sz="1600" dirty="0">
                          <a:effectLst/>
                          <a:latin typeface="Calibri" pitchFamily="34" charset="0"/>
                          <a:cs typeface="Calibri" pitchFamily="34" charset="0"/>
                        </a:rPr>
                        <a:t>1:00-1:30pm</a:t>
                      </a:r>
                      <a:endParaRPr lang="en-US" sz="1600" dirty="0">
                        <a:effectLst/>
                        <a:latin typeface="Calibri" pitchFamily="34" charset="0"/>
                        <a:ea typeface="Times New Roman"/>
                        <a:cs typeface="Calibri" pitchFamily="34" charset="0"/>
                      </a:endParaRPr>
                    </a:p>
                  </a:txBody>
                  <a:tcPr marL="65229" marR="65229" marT="0" marB="0" anchor="ctr">
                    <a:solidFill>
                      <a:srgbClr val="E7F0F8"/>
                    </a:solidFill>
                  </a:tcPr>
                </a:tc>
              </a:tr>
              <a:tr h="505522">
                <a:tc>
                  <a:txBody>
                    <a:bodyPr/>
                    <a:lstStyle/>
                    <a:p>
                      <a:pPr marL="0" marR="0">
                        <a:lnSpc>
                          <a:spcPct val="100000"/>
                        </a:lnSpc>
                        <a:spcBef>
                          <a:spcPts val="0"/>
                        </a:spcBef>
                        <a:spcAft>
                          <a:spcPts val="0"/>
                        </a:spcAft>
                      </a:pPr>
                      <a:r>
                        <a:rPr lang="en-US" sz="1600" b="1" cap="small" baseline="0" dirty="0">
                          <a:effectLst/>
                          <a:latin typeface="Calibri" pitchFamily="34" charset="0"/>
                          <a:cs typeface="Calibri" pitchFamily="34" charset="0"/>
                        </a:rPr>
                        <a:t>Mentee-Mentor </a:t>
                      </a:r>
                      <a:r>
                        <a:rPr lang="en-US" sz="1600" b="1" cap="small" baseline="0" dirty="0" smtClean="0">
                          <a:effectLst/>
                          <a:latin typeface="Calibri" pitchFamily="34" charset="0"/>
                          <a:cs typeface="Calibri" pitchFamily="34" charset="0"/>
                        </a:rPr>
                        <a:t>Presentations</a:t>
                      </a:r>
                      <a:endParaRPr lang="en-US" sz="1600" b="1" cap="small" baseline="0" dirty="0">
                        <a:effectLst/>
                        <a:latin typeface="Calibri" pitchFamily="34" charset="0"/>
                        <a:ea typeface="Times New Roman"/>
                        <a:cs typeface="Calibri" pitchFamily="34" charset="0"/>
                      </a:endParaRPr>
                    </a:p>
                  </a:txBody>
                  <a:tcPr marL="65229" marR="65229" marT="0" marB="0" anchor="ctr">
                    <a:solidFill>
                      <a:srgbClr val="CBDFF1"/>
                    </a:solidFill>
                  </a:tcPr>
                </a:tc>
                <a:tc>
                  <a:txBody>
                    <a:bodyPr/>
                    <a:lstStyle/>
                    <a:p>
                      <a:pPr marL="0" marR="0">
                        <a:lnSpc>
                          <a:spcPct val="115000"/>
                        </a:lnSpc>
                        <a:spcBef>
                          <a:spcPts val="600"/>
                        </a:spcBef>
                        <a:spcAft>
                          <a:spcPts val="600"/>
                        </a:spcAft>
                      </a:pPr>
                      <a:r>
                        <a:rPr lang="en-US" sz="1600" dirty="0">
                          <a:effectLst/>
                          <a:latin typeface="Calibri" pitchFamily="34" charset="0"/>
                          <a:cs typeface="Calibri" pitchFamily="34" charset="0"/>
                        </a:rPr>
                        <a:t>1:30-4:00pm</a:t>
                      </a:r>
                      <a:endParaRPr lang="en-US" sz="1600" dirty="0">
                        <a:effectLst/>
                        <a:latin typeface="Calibri" pitchFamily="34" charset="0"/>
                        <a:ea typeface="Times New Roman"/>
                        <a:cs typeface="Calibri" pitchFamily="34" charset="0"/>
                      </a:endParaRPr>
                    </a:p>
                  </a:txBody>
                  <a:tcPr marL="65229" marR="65229" marT="0" marB="0" anchor="ctr"/>
                </a:tc>
              </a:tr>
              <a:tr h="407679">
                <a:tc>
                  <a:txBody>
                    <a:bodyPr/>
                    <a:lstStyle/>
                    <a:p>
                      <a:pPr marL="0" marR="0">
                        <a:lnSpc>
                          <a:spcPct val="100000"/>
                        </a:lnSpc>
                        <a:spcBef>
                          <a:spcPts val="0"/>
                        </a:spcBef>
                        <a:spcAft>
                          <a:spcPts val="0"/>
                        </a:spcAft>
                      </a:pPr>
                      <a:r>
                        <a:rPr lang="en-US" sz="1600" b="1" cap="small" baseline="0" dirty="0">
                          <a:effectLst/>
                          <a:latin typeface="Calibri" pitchFamily="34" charset="0"/>
                          <a:cs typeface="Calibri" pitchFamily="34" charset="0"/>
                        </a:rPr>
                        <a:t>PCD Case Studies: </a:t>
                      </a:r>
                      <a:r>
                        <a:rPr lang="en-US" sz="1600" b="1" dirty="0">
                          <a:effectLst/>
                          <a:latin typeface="Calibri" pitchFamily="34" charset="0"/>
                          <a:cs typeface="Calibri" pitchFamily="34" charset="0"/>
                        </a:rPr>
                        <a:t>Discussion and </a:t>
                      </a:r>
                      <a:r>
                        <a:rPr lang="en-US" sz="1600" b="1" dirty="0" smtClean="0">
                          <a:effectLst/>
                          <a:latin typeface="Calibri" pitchFamily="34" charset="0"/>
                          <a:cs typeface="Calibri" pitchFamily="34" charset="0"/>
                        </a:rPr>
                        <a:t>Writing Time</a:t>
                      </a:r>
                      <a:r>
                        <a:rPr lang="en-US" sz="1600" b="0" dirty="0" smtClean="0">
                          <a:effectLst/>
                          <a:latin typeface="Calibri" pitchFamily="34" charset="0"/>
                          <a:cs typeface="Calibri" pitchFamily="34" charset="0"/>
                        </a:rPr>
                        <a:t/>
                      </a:r>
                      <a:br>
                        <a:rPr lang="en-US" sz="1600" b="0" dirty="0" smtClean="0">
                          <a:effectLst/>
                          <a:latin typeface="Calibri" pitchFamily="34" charset="0"/>
                          <a:cs typeface="Calibri" pitchFamily="34" charset="0"/>
                        </a:rPr>
                      </a:br>
                      <a:r>
                        <a:rPr lang="en-US" sz="1600" b="0" i="1" dirty="0" smtClean="0">
                          <a:effectLst/>
                          <a:latin typeface="Calibri" pitchFamily="34" charset="0"/>
                          <a:cs typeface="Calibri" pitchFamily="34" charset="0"/>
                        </a:rPr>
                        <a:t>Mike Sanchez</a:t>
                      </a:r>
                      <a:endParaRPr lang="en-US" sz="1600" b="0" i="1" dirty="0">
                        <a:effectLst/>
                        <a:latin typeface="Calibri" pitchFamily="34" charset="0"/>
                        <a:ea typeface="Times New Roman"/>
                        <a:cs typeface="Calibri" pitchFamily="34" charset="0"/>
                      </a:endParaRPr>
                    </a:p>
                  </a:txBody>
                  <a:tcPr marL="65229" marR="65229" marT="0" marB="0" anchor="ctr">
                    <a:solidFill>
                      <a:srgbClr val="E7F0F8"/>
                    </a:solidFill>
                  </a:tcPr>
                </a:tc>
                <a:tc>
                  <a:txBody>
                    <a:bodyPr/>
                    <a:lstStyle/>
                    <a:p>
                      <a:pPr marL="0" marR="0">
                        <a:lnSpc>
                          <a:spcPct val="115000"/>
                        </a:lnSpc>
                        <a:spcBef>
                          <a:spcPts val="600"/>
                        </a:spcBef>
                        <a:spcAft>
                          <a:spcPts val="600"/>
                        </a:spcAft>
                      </a:pPr>
                      <a:r>
                        <a:rPr lang="en-US" sz="1600" dirty="0">
                          <a:effectLst/>
                          <a:latin typeface="Calibri" pitchFamily="34" charset="0"/>
                          <a:cs typeface="Calibri" pitchFamily="34" charset="0"/>
                        </a:rPr>
                        <a:t>4:00-5:30pm</a:t>
                      </a:r>
                      <a:endParaRPr lang="en-US" sz="1600" dirty="0">
                        <a:effectLst/>
                        <a:latin typeface="Calibri" pitchFamily="34" charset="0"/>
                        <a:ea typeface="Times New Roman"/>
                        <a:cs typeface="Calibri" pitchFamily="34" charset="0"/>
                      </a:endParaRPr>
                    </a:p>
                  </a:txBody>
                  <a:tcPr marL="65229" marR="65229" marT="0" marB="0" anchor="ctr">
                    <a:solidFill>
                      <a:srgbClr val="E7F0F8"/>
                    </a:solidFill>
                  </a:tcPr>
                </a:tc>
              </a:tr>
              <a:tr h="306212">
                <a:tc>
                  <a:txBody>
                    <a:bodyPr/>
                    <a:lstStyle/>
                    <a:p>
                      <a:pPr marL="0" marR="0">
                        <a:lnSpc>
                          <a:spcPct val="100000"/>
                        </a:lnSpc>
                        <a:spcBef>
                          <a:spcPts val="0"/>
                        </a:spcBef>
                        <a:spcAft>
                          <a:spcPts val="0"/>
                        </a:spcAft>
                      </a:pPr>
                      <a:r>
                        <a:rPr lang="en-US" sz="1600" b="1" cap="small" baseline="0" dirty="0">
                          <a:effectLst/>
                          <a:latin typeface="Calibri" pitchFamily="34" charset="0"/>
                          <a:cs typeface="Calibri" pitchFamily="34" charset="0"/>
                        </a:rPr>
                        <a:t>Group </a:t>
                      </a:r>
                      <a:r>
                        <a:rPr lang="en-US" sz="1600" b="1" cap="small" baseline="0" dirty="0" smtClean="0">
                          <a:effectLst/>
                          <a:latin typeface="Calibri" pitchFamily="34" charset="0"/>
                          <a:cs typeface="Calibri" pitchFamily="34" charset="0"/>
                        </a:rPr>
                        <a:t>Dinner </a:t>
                      </a:r>
                      <a:r>
                        <a:rPr lang="en-US" sz="1600" b="1" dirty="0" smtClean="0">
                          <a:effectLst/>
                          <a:latin typeface="Calibri" pitchFamily="34" charset="0"/>
                          <a:cs typeface="Calibri" pitchFamily="34" charset="0"/>
                        </a:rPr>
                        <a:t>– Chef Geoff’s</a:t>
                      </a:r>
                      <a:endParaRPr lang="en-US" sz="1600" b="1" dirty="0">
                        <a:effectLst/>
                        <a:latin typeface="Calibri" pitchFamily="34" charset="0"/>
                        <a:ea typeface="Times New Roman"/>
                        <a:cs typeface="Calibri" pitchFamily="34" charset="0"/>
                      </a:endParaRPr>
                    </a:p>
                  </a:txBody>
                  <a:tcPr marL="65229" marR="65229" marT="0" marB="0" anchor="ctr">
                    <a:solidFill>
                      <a:srgbClr val="CBDFF1"/>
                    </a:solidFill>
                  </a:tcPr>
                </a:tc>
                <a:tc>
                  <a:txBody>
                    <a:bodyPr/>
                    <a:lstStyle/>
                    <a:p>
                      <a:pPr marL="0" marR="0">
                        <a:lnSpc>
                          <a:spcPct val="115000"/>
                        </a:lnSpc>
                        <a:spcBef>
                          <a:spcPts val="600"/>
                        </a:spcBef>
                        <a:spcAft>
                          <a:spcPts val="600"/>
                        </a:spcAft>
                      </a:pPr>
                      <a:r>
                        <a:rPr lang="en-US" sz="1600" dirty="0" smtClean="0">
                          <a:effectLst/>
                          <a:latin typeface="Calibri" pitchFamily="34" charset="0"/>
                          <a:cs typeface="Calibri" pitchFamily="34" charset="0"/>
                        </a:rPr>
                        <a:t>6:00-8:00pm</a:t>
                      </a:r>
                      <a:endParaRPr lang="en-US" sz="1600" dirty="0">
                        <a:effectLst/>
                        <a:latin typeface="Calibri" pitchFamily="34" charset="0"/>
                        <a:ea typeface="Times New Roman"/>
                        <a:cs typeface="Calibri" pitchFamily="34" charset="0"/>
                      </a:endParaRPr>
                    </a:p>
                  </a:txBody>
                  <a:tcPr marL="65229" marR="65229" marT="0" marB="0" anchor="ctr"/>
                </a:tc>
              </a:tr>
              <a:tr h="431234">
                <a:tc gridSpan="2">
                  <a:txBody>
                    <a:bodyPr/>
                    <a:lstStyle/>
                    <a:p>
                      <a:pPr marL="0" marR="0">
                        <a:lnSpc>
                          <a:spcPct val="115000"/>
                        </a:lnSpc>
                        <a:spcBef>
                          <a:spcPts val="600"/>
                        </a:spcBef>
                        <a:spcAft>
                          <a:spcPts val="600"/>
                        </a:spcAft>
                      </a:pPr>
                      <a:r>
                        <a:rPr lang="en-US" sz="1800" cap="small" baseline="0" dirty="0">
                          <a:solidFill>
                            <a:schemeClr val="bg1"/>
                          </a:solidFill>
                          <a:effectLst/>
                        </a:rPr>
                        <a:t>DAY 2: March 7, 2013</a:t>
                      </a:r>
                      <a:endParaRPr lang="en-US" sz="1400" cap="small" baseline="0" dirty="0">
                        <a:solidFill>
                          <a:schemeClr val="bg1"/>
                        </a:solidFill>
                        <a:effectLst/>
                        <a:latin typeface="Calibri"/>
                        <a:ea typeface="Times New Roman"/>
                        <a:cs typeface="Times New Roman"/>
                      </a:endParaRPr>
                    </a:p>
                  </a:txBody>
                  <a:tcPr marL="65229" marR="65229" marT="0" marB="0" anchor="b">
                    <a:solidFill>
                      <a:schemeClr val="accent4"/>
                    </a:solidFill>
                  </a:tcPr>
                </a:tc>
                <a:tc hMerge="1">
                  <a:txBody>
                    <a:bodyPr/>
                    <a:lstStyle/>
                    <a:p>
                      <a:endParaRPr lang="en-US"/>
                    </a:p>
                  </a:txBody>
                  <a:tcPr/>
                </a:tc>
              </a:tr>
              <a:tr h="271786">
                <a:tc>
                  <a:txBody>
                    <a:bodyPr/>
                    <a:lstStyle/>
                    <a:p>
                      <a:pPr marL="0" marR="0">
                        <a:lnSpc>
                          <a:spcPct val="100000"/>
                        </a:lnSpc>
                        <a:spcBef>
                          <a:spcPts val="0"/>
                        </a:spcBef>
                        <a:spcAft>
                          <a:spcPts val="0"/>
                        </a:spcAft>
                      </a:pPr>
                      <a:r>
                        <a:rPr lang="en-US" sz="1600" b="1" cap="small" baseline="0" dirty="0">
                          <a:effectLst/>
                          <a:latin typeface="Calibri" pitchFamily="34" charset="0"/>
                          <a:cs typeface="Calibri" pitchFamily="34" charset="0"/>
                        </a:rPr>
                        <a:t>Light Breakfast </a:t>
                      </a:r>
                      <a:r>
                        <a:rPr lang="en-US" sz="1600" b="0" dirty="0">
                          <a:effectLst/>
                          <a:latin typeface="Calibri" pitchFamily="34" charset="0"/>
                          <a:cs typeface="Calibri" pitchFamily="34" charset="0"/>
                        </a:rPr>
                        <a:t>(optional)</a:t>
                      </a:r>
                      <a:endParaRPr lang="en-US" sz="1600" b="0" dirty="0">
                        <a:effectLst/>
                        <a:latin typeface="Calibri" pitchFamily="34" charset="0"/>
                        <a:ea typeface="Times New Roman"/>
                        <a:cs typeface="Calibri" pitchFamily="34" charset="0"/>
                      </a:endParaRPr>
                    </a:p>
                  </a:txBody>
                  <a:tcPr marL="65229" marR="65229" marT="0" marB="0" anchor="ctr">
                    <a:solidFill>
                      <a:srgbClr val="E7F0F8"/>
                    </a:solidFill>
                  </a:tcPr>
                </a:tc>
                <a:tc>
                  <a:txBody>
                    <a:bodyPr/>
                    <a:lstStyle/>
                    <a:p>
                      <a:pPr marL="0" marR="0">
                        <a:lnSpc>
                          <a:spcPct val="115000"/>
                        </a:lnSpc>
                        <a:spcBef>
                          <a:spcPts val="0"/>
                        </a:spcBef>
                        <a:spcAft>
                          <a:spcPts val="600"/>
                        </a:spcAft>
                      </a:pPr>
                      <a:r>
                        <a:rPr lang="en-US" sz="1600" b="0" dirty="0">
                          <a:effectLst/>
                          <a:latin typeface="Calibri" pitchFamily="34" charset="0"/>
                          <a:cs typeface="Calibri" pitchFamily="34" charset="0"/>
                        </a:rPr>
                        <a:t>8:00</a:t>
                      </a:r>
                      <a:endParaRPr lang="en-US" sz="1600" b="0" dirty="0">
                        <a:effectLst/>
                        <a:latin typeface="Calibri" pitchFamily="34" charset="0"/>
                        <a:ea typeface="Times New Roman"/>
                        <a:cs typeface="Calibri" pitchFamily="34" charset="0"/>
                      </a:endParaRPr>
                    </a:p>
                  </a:txBody>
                  <a:tcPr marL="65229" marR="65229" marT="0" marB="0" anchor="ctr">
                    <a:solidFill>
                      <a:srgbClr val="E7F0F8"/>
                    </a:solidFill>
                  </a:tcPr>
                </a:tc>
              </a:tr>
              <a:tr h="350060">
                <a:tc>
                  <a:txBody>
                    <a:bodyPr/>
                    <a:lstStyle/>
                    <a:p>
                      <a:pPr marL="0" marR="0">
                        <a:lnSpc>
                          <a:spcPct val="100000"/>
                        </a:lnSpc>
                        <a:spcBef>
                          <a:spcPts val="0"/>
                        </a:spcBef>
                        <a:spcAft>
                          <a:spcPts val="0"/>
                        </a:spcAft>
                      </a:pPr>
                      <a:r>
                        <a:rPr lang="en-US" sz="1600" b="1" cap="small" baseline="0" dirty="0">
                          <a:effectLst/>
                          <a:latin typeface="Calibri" pitchFamily="34" charset="0"/>
                          <a:cs typeface="Calibri" pitchFamily="34" charset="0"/>
                        </a:rPr>
                        <a:t>Research Translation </a:t>
                      </a:r>
                      <a:r>
                        <a:rPr lang="en-US" sz="1600" b="1" cap="small" baseline="0" dirty="0" smtClean="0">
                          <a:effectLst/>
                          <a:latin typeface="Calibri" pitchFamily="34" charset="0"/>
                          <a:cs typeface="Calibri" pitchFamily="34" charset="0"/>
                        </a:rPr>
                        <a:t>Implications </a:t>
                      </a:r>
                      <a:endParaRPr lang="en-US" sz="1600" b="1" i="1" cap="small" baseline="0" dirty="0" smtClean="0">
                        <a:effectLst/>
                        <a:latin typeface="Calibri" pitchFamily="34" charset="0"/>
                        <a:cs typeface="Calibri" pitchFamily="34" charset="0"/>
                      </a:endParaRPr>
                    </a:p>
                    <a:p>
                      <a:pPr marL="0" marR="0">
                        <a:lnSpc>
                          <a:spcPct val="100000"/>
                        </a:lnSpc>
                        <a:spcBef>
                          <a:spcPts val="0"/>
                        </a:spcBef>
                        <a:spcAft>
                          <a:spcPts val="0"/>
                        </a:spcAft>
                      </a:pPr>
                      <a:r>
                        <a:rPr lang="en-US" sz="1600" b="0" i="1" dirty="0" smtClean="0">
                          <a:effectLst/>
                          <a:latin typeface="Calibri" pitchFamily="34" charset="0"/>
                          <a:cs typeface="Calibri" pitchFamily="34" charset="0"/>
                        </a:rPr>
                        <a:t>Russ Glasgow</a:t>
                      </a:r>
                      <a:endParaRPr lang="en-US" sz="1600" b="0" i="1" dirty="0">
                        <a:effectLst/>
                        <a:latin typeface="Calibri" pitchFamily="34" charset="0"/>
                        <a:ea typeface="Times New Roman"/>
                        <a:cs typeface="Calibri" pitchFamily="34" charset="0"/>
                      </a:endParaRPr>
                    </a:p>
                  </a:txBody>
                  <a:tcPr marL="65229" marR="65229" marT="0" marB="0" anchor="ctr"/>
                </a:tc>
                <a:tc>
                  <a:txBody>
                    <a:bodyPr/>
                    <a:lstStyle/>
                    <a:p>
                      <a:pPr marL="0" marR="0">
                        <a:lnSpc>
                          <a:spcPct val="115000"/>
                        </a:lnSpc>
                        <a:spcBef>
                          <a:spcPts val="0"/>
                        </a:spcBef>
                        <a:spcAft>
                          <a:spcPts val="600"/>
                        </a:spcAft>
                      </a:pPr>
                      <a:r>
                        <a:rPr lang="en-US" sz="1600" b="0">
                          <a:effectLst/>
                          <a:latin typeface="Calibri" pitchFamily="34" charset="0"/>
                          <a:cs typeface="Calibri" pitchFamily="34" charset="0"/>
                        </a:rPr>
                        <a:t>8:30-10:00am</a:t>
                      </a:r>
                      <a:endParaRPr lang="en-US" sz="1600" b="0">
                        <a:effectLst/>
                        <a:latin typeface="Calibri" pitchFamily="34" charset="0"/>
                        <a:ea typeface="Times New Roman"/>
                        <a:cs typeface="Calibri" pitchFamily="34" charset="0"/>
                      </a:endParaRPr>
                    </a:p>
                  </a:txBody>
                  <a:tcPr marL="65229" marR="65229" marT="0" marB="0" anchor="ctr"/>
                </a:tc>
              </a:tr>
              <a:tr h="353322">
                <a:tc>
                  <a:txBody>
                    <a:bodyPr/>
                    <a:lstStyle/>
                    <a:p>
                      <a:pPr marL="0" marR="0">
                        <a:lnSpc>
                          <a:spcPct val="100000"/>
                        </a:lnSpc>
                        <a:spcBef>
                          <a:spcPts val="0"/>
                        </a:spcBef>
                        <a:spcAft>
                          <a:spcPts val="0"/>
                        </a:spcAft>
                      </a:pPr>
                      <a:r>
                        <a:rPr lang="en-US" sz="1600" b="1" cap="small" baseline="0" dirty="0">
                          <a:effectLst/>
                          <a:latin typeface="Calibri" pitchFamily="34" charset="0"/>
                          <a:cs typeface="Calibri" pitchFamily="34" charset="0"/>
                        </a:rPr>
                        <a:t>Online Communities of Practice: Connecting Research &amp; </a:t>
                      </a:r>
                      <a:r>
                        <a:rPr lang="en-US" sz="1600" b="1" cap="small" baseline="0" dirty="0" smtClean="0">
                          <a:effectLst/>
                          <a:latin typeface="Calibri" pitchFamily="34" charset="0"/>
                          <a:cs typeface="Calibri" pitchFamily="34" charset="0"/>
                        </a:rPr>
                        <a:t>Practice</a:t>
                      </a:r>
                      <a:r>
                        <a:rPr lang="en-US" sz="1600" b="1" dirty="0" smtClean="0">
                          <a:effectLst/>
                          <a:latin typeface="Calibri" pitchFamily="34" charset="0"/>
                          <a:cs typeface="Calibri" pitchFamily="34" charset="0"/>
                        </a:rPr>
                        <a:t/>
                      </a:r>
                      <a:br>
                        <a:rPr lang="en-US" sz="1600" b="1" dirty="0" smtClean="0">
                          <a:effectLst/>
                          <a:latin typeface="Calibri" pitchFamily="34" charset="0"/>
                          <a:cs typeface="Calibri" pitchFamily="34" charset="0"/>
                        </a:rPr>
                      </a:br>
                      <a:r>
                        <a:rPr lang="en-US" sz="1600" b="0" i="1" dirty="0" smtClean="0">
                          <a:effectLst/>
                          <a:latin typeface="Calibri" pitchFamily="34" charset="0"/>
                          <a:cs typeface="Calibri" pitchFamily="34" charset="0"/>
                        </a:rPr>
                        <a:t>Cindy</a:t>
                      </a:r>
                      <a:r>
                        <a:rPr lang="en-US" sz="1600" b="0" i="1" baseline="0" dirty="0" smtClean="0">
                          <a:effectLst/>
                          <a:latin typeface="Calibri" pitchFamily="34" charset="0"/>
                          <a:cs typeface="Calibri" pitchFamily="34" charset="0"/>
                        </a:rPr>
                        <a:t> Vinson</a:t>
                      </a:r>
                      <a:endParaRPr lang="en-US" sz="1600" b="0" i="1" dirty="0">
                        <a:effectLst/>
                        <a:latin typeface="Calibri" pitchFamily="34" charset="0"/>
                        <a:ea typeface="Times New Roman"/>
                        <a:cs typeface="Calibri" pitchFamily="34" charset="0"/>
                      </a:endParaRPr>
                    </a:p>
                  </a:txBody>
                  <a:tcPr marL="65229" marR="65229" marT="0" marB="0" anchor="ctr"/>
                </a:tc>
                <a:tc>
                  <a:txBody>
                    <a:bodyPr/>
                    <a:lstStyle/>
                    <a:p>
                      <a:pPr marL="0" marR="0">
                        <a:lnSpc>
                          <a:spcPct val="115000"/>
                        </a:lnSpc>
                        <a:spcBef>
                          <a:spcPts val="0"/>
                        </a:spcBef>
                        <a:spcAft>
                          <a:spcPts val="600"/>
                        </a:spcAft>
                      </a:pPr>
                      <a:r>
                        <a:rPr lang="en-US" sz="1600" b="0" dirty="0">
                          <a:effectLst/>
                          <a:latin typeface="Calibri" pitchFamily="34" charset="0"/>
                          <a:cs typeface="Calibri" pitchFamily="34" charset="0"/>
                        </a:rPr>
                        <a:t>10:15-11:15am</a:t>
                      </a:r>
                      <a:endParaRPr lang="en-US" sz="1600" b="0" dirty="0">
                        <a:effectLst/>
                        <a:latin typeface="Calibri" pitchFamily="34" charset="0"/>
                        <a:ea typeface="Times New Roman"/>
                        <a:cs typeface="Calibri" pitchFamily="34" charset="0"/>
                      </a:endParaRPr>
                    </a:p>
                  </a:txBody>
                  <a:tcPr marL="65229" marR="65229" marT="0" marB="0" anchor="ctr">
                    <a:solidFill>
                      <a:srgbClr val="E7F0F8"/>
                    </a:solidFill>
                  </a:tcPr>
                </a:tc>
              </a:tr>
              <a:tr h="175030">
                <a:tc>
                  <a:txBody>
                    <a:bodyPr/>
                    <a:lstStyle/>
                    <a:p>
                      <a:pPr marL="0" marR="0">
                        <a:lnSpc>
                          <a:spcPct val="100000"/>
                        </a:lnSpc>
                        <a:spcBef>
                          <a:spcPts val="0"/>
                        </a:spcBef>
                        <a:spcAft>
                          <a:spcPts val="0"/>
                        </a:spcAft>
                      </a:pPr>
                      <a:r>
                        <a:rPr lang="en-US" sz="1600" b="1" cap="small" baseline="0" dirty="0">
                          <a:effectLst/>
                          <a:latin typeface="Calibri" pitchFamily="34" charset="0"/>
                          <a:cs typeface="Calibri" pitchFamily="34" charset="0"/>
                        </a:rPr>
                        <a:t>Presentation of Certificates </a:t>
                      </a:r>
                      <a:endParaRPr lang="en-US" sz="1600" b="1" cap="small" baseline="0" dirty="0" smtClean="0">
                        <a:effectLst/>
                        <a:latin typeface="Calibri" pitchFamily="34" charset="0"/>
                        <a:cs typeface="Calibri" pitchFamily="34" charset="0"/>
                      </a:endParaRPr>
                    </a:p>
                    <a:p>
                      <a:pPr marL="0" marR="0">
                        <a:lnSpc>
                          <a:spcPct val="100000"/>
                        </a:lnSpc>
                        <a:spcBef>
                          <a:spcPts val="0"/>
                        </a:spcBef>
                        <a:spcAft>
                          <a:spcPts val="0"/>
                        </a:spcAft>
                      </a:pPr>
                      <a:r>
                        <a:rPr lang="en-US" sz="1600" b="0" i="1" dirty="0" smtClean="0">
                          <a:effectLst/>
                          <a:latin typeface="Calibri" pitchFamily="34" charset="0"/>
                          <a:ea typeface="Times New Roman"/>
                          <a:cs typeface="Calibri" pitchFamily="34" charset="0"/>
                        </a:rPr>
                        <a:t>Bob Croyle/Lenora</a:t>
                      </a:r>
                      <a:r>
                        <a:rPr lang="en-US" sz="1600" b="0" i="1" baseline="0" dirty="0" smtClean="0">
                          <a:effectLst/>
                          <a:latin typeface="Calibri" pitchFamily="34" charset="0"/>
                          <a:ea typeface="Times New Roman"/>
                          <a:cs typeface="Calibri" pitchFamily="34" charset="0"/>
                        </a:rPr>
                        <a:t> Johnson</a:t>
                      </a:r>
                      <a:endParaRPr lang="en-US" sz="1600" b="0" i="1" dirty="0">
                        <a:effectLst/>
                        <a:latin typeface="Calibri" pitchFamily="34" charset="0"/>
                        <a:ea typeface="Times New Roman"/>
                        <a:cs typeface="Calibri" pitchFamily="34" charset="0"/>
                      </a:endParaRPr>
                    </a:p>
                  </a:txBody>
                  <a:tcPr marL="65229" marR="65229" marT="0" marB="0" anchor="ctr">
                    <a:solidFill>
                      <a:srgbClr val="CBDFF1"/>
                    </a:solidFill>
                  </a:tcPr>
                </a:tc>
                <a:tc>
                  <a:txBody>
                    <a:bodyPr/>
                    <a:lstStyle/>
                    <a:p>
                      <a:pPr marL="0" marR="0">
                        <a:lnSpc>
                          <a:spcPct val="115000"/>
                        </a:lnSpc>
                        <a:spcBef>
                          <a:spcPts val="0"/>
                        </a:spcBef>
                        <a:spcAft>
                          <a:spcPts val="600"/>
                        </a:spcAft>
                      </a:pPr>
                      <a:r>
                        <a:rPr lang="en-US" sz="1600" b="0" dirty="0">
                          <a:effectLst/>
                          <a:latin typeface="Calibri" pitchFamily="34" charset="0"/>
                          <a:cs typeface="Calibri" pitchFamily="34" charset="0"/>
                        </a:rPr>
                        <a:t>11:15-11:30</a:t>
                      </a:r>
                      <a:endParaRPr lang="en-US" sz="1600" b="0" dirty="0">
                        <a:effectLst/>
                        <a:latin typeface="Calibri" pitchFamily="34" charset="0"/>
                        <a:ea typeface="Times New Roman"/>
                        <a:cs typeface="Calibri" pitchFamily="34" charset="0"/>
                      </a:endParaRPr>
                    </a:p>
                  </a:txBody>
                  <a:tcPr marL="65229" marR="65229" marT="0" marB="0" anchor="ctr">
                    <a:solidFill>
                      <a:srgbClr val="CBDFF1"/>
                    </a:solidFill>
                  </a:tcPr>
                </a:tc>
              </a:tr>
              <a:tr h="175030">
                <a:tc>
                  <a:txBody>
                    <a:bodyPr/>
                    <a:lstStyle/>
                    <a:p>
                      <a:pPr marL="0" marR="0">
                        <a:lnSpc>
                          <a:spcPct val="100000"/>
                        </a:lnSpc>
                        <a:spcBef>
                          <a:spcPts val="0"/>
                        </a:spcBef>
                        <a:spcAft>
                          <a:spcPts val="0"/>
                        </a:spcAft>
                      </a:pPr>
                      <a:r>
                        <a:rPr lang="en-US" sz="1600" b="1" cap="small" baseline="0" dirty="0">
                          <a:effectLst/>
                          <a:latin typeface="Calibri" pitchFamily="34" charset="0"/>
                          <a:cs typeface="Calibri" pitchFamily="34" charset="0"/>
                        </a:rPr>
                        <a:t>Networking and Lunch</a:t>
                      </a:r>
                      <a:endParaRPr lang="en-US" sz="1600" b="1" cap="small" baseline="0" dirty="0">
                        <a:effectLst/>
                        <a:latin typeface="Calibri" pitchFamily="34" charset="0"/>
                        <a:ea typeface="Times New Roman"/>
                        <a:cs typeface="Calibri" pitchFamily="34" charset="0"/>
                      </a:endParaRPr>
                    </a:p>
                  </a:txBody>
                  <a:tcPr marL="65229" marR="65229" marT="0" marB="0" anchor="ctr"/>
                </a:tc>
                <a:tc>
                  <a:txBody>
                    <a:bodyPr/>
                    <a:lstStyle/>
                    <a:p>
                      <a:pPr marL="0" marR="0">
                        <a:lnSpc>
                          <a:spcPct val="115000"/>
                        </a:lnSpc>
                        <a:spcBef>
                          <a:spcPts val="0"/>
                        </a:spcBef>
                        <a:spcAft>
                          <a:spcPts val="600"/>
                        </a:spcAft>
                      </a:pPr>
                      <a:r>
                        <a:rPr lang="en-US" sz="1600" b="0" dirty="0">
                          <a:effectLst/>
                          <a:latin typeface="Calibri" pitchFamily="34" charset="0"/>
                          <a:cs typeface="Calibri" pitchFamily="34" charset="0"/>
                        </a:rPr>
                        <a:t>11:30-12:30</a:t>
                      </a:r>
                      <a:endParaRPr lang="en-US" sz="1600" b="0" dirty="0">
                        <a:effectLst/>
                        <a:latin typeface="Calibri" pitchFamily="34" charset="0"/>
                        <a:ea typeface="Times New Roman"/>
                        <a:cs typeface="Calibri" pitchFamily="34" charset="0"/>
                      </a:endParaRPr>
                    </a:p>
                  </a:txBody>
                  <a:tcPr marL="65229" marR="65229" marT="0" marB="0" anchor="ctr">
                    <a:solidFill>
                      <a:srgbClr val="E7F0F8"/>
                    </a:solidFill>
                  </a:tcPr>
                </a:tc>
              </a:tr>
              <a:tr h="175030">
                <a:tc>
                  <a:txBody>
                    <a:bodyPr/>
                    <a:lstStyle/>
                    <a:p>
                      <a:pPr marL="0" marR="0">
                        <a:lnSpc>
                          <a:spcPct val="100000"/>
                        </a:lnSpc>
                        <a:spcBef>
                          <a:spcPts val="0"/>
                        </a:spcBef>
                        <a:spcAft>
                          <a:spcPts val="0"/>
                        </a:spcAft>
                      </a:pPr>
                      <a:r>
                        <a:rPr lang="en-US" sz="1600" b="1" cap="small" baseline="0" dirty="0">
                          <a:effectLst/>
                          <a:latin typeface="Calibri" pitchFamily="34" charset="0"/>
                          <a:cs typeface="Calibri" pitchFamily="34" charset="0"/>
                        </a:rPr>
                        <a:t>Tour of Clinical Center </a:t>
                      </a:r>
                      <a:r>
                        <a:rPr lang="en-US" sz="1600" b="0" dirty="0" smtClean="0">
                          <a:effectLst/>
                          <a:latin typeface="Calibri" pitchFamily="34" charset="0"/>
                          <a:cs typeface="Calibri" pitchFamily="34" charset="0"/>
                        </a:rPr>
                        <a:t>(optional</a:t>
                      </a:r>
                      <a:r>
                        <a:rPr lang="en-US" sz="1600" b="0" dirty="0">
                          <a:effectLst/>
                          <a:latin typeface="Calibri" pitchFamily="34" charset="0"/>
                          <a:cs typeface="Calibri" pitchFamily="34" charset="0"/>
                        </a:rPr>
                        <a:t>)</a:t>
                      </a:r>
                      <a:endParaRPr lang="en-US" sz="1600" b="0" dirty="0">
                        <a:effectLst/>
                        <a:latin typeface="Calibri" pitchFamily="34" charset="0"/>
                        <a:ea typeface="Times New Roman"/>
                        <a:cs typeface="Calibri" pitchFamily="34" charset="0"/>
                      </a:endParaRPr>
                    </a:p>
                  </a:txBody>
                  <a:tcPr marL="65229" marR="65229" marT="0" marB="0"/>
                </a:tc>
                <a:tc>
                  <a:txBody>
                    <a:bodyPr/>
                    <a:lstStyle/>
                    <a:p>
                      <a:pPr marL="0" marR="0">
                        <a:lnSpc>
                          <a:spcPct val="115000"/>
                        </a:lnSpc>
                        <a:spcBef>
                          <a:spcPts val="600"/>
                        </a:spcBef>
                        <a:spcAft>
                          <a:spcPts val="600"/>
                        </a:spcAft>
                      </a:pPr>
                      <a:r>
                        <a:rPr lang="en-US" sz="1600" b="0" dirty="0">
                          <a:effectLst/>
                          <a:latin typeface="Calibri" pitchFamily="34" charset="0"/>
                          <a:cs typeface="Calibri" pitchFamily="34" charset="0"/>
                        </a:rPr>
                        <a:t>1:00-2:30</a:t>
                      </a:r>
                      <a:endParaRPr lang="en-US" sz="1600" b="0" dirty="0">
                        <a:effectLst/>
                        <a:latin typeface="Calibri" pitchFamily="34" charset="0"/>
                        <a:ea typeface="Times New Roman"/>
                        <a:cs typeface="Calibri" pitchFamily="34" charset="0"/>
                      </a:endParaRPr>
                    </a:p>
                  </a:txBody>
                  <a:tcPr marL="65229" marR="65229" marT="0" marB="0">
                    <a:solidFill>
                      <a:srgbClr val="CBDFF1"/>
                    </a:solidFill>
                  </a:tcPr>
                </a:tc>
              </a:tr>
            </a:tbl>
          </a:graphicData>
        </a:graphic>
      </p:graphicFrame>
    </p:spTree>
    <p:extLst>
      <p:ext uri="{BB962C8B-B14F-4D97-AF65-F5344CB8AC3E}">
        <p14:creationId xmlns:p14="http://schemas.microsoft.com/office/powerpoint/2010/main" val="3893067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192490"/>
            <a:ext cx="8153400" cy="990600"/>
          </a:xfrm>
        </p:spPr>
        <p:txBody>
          <a:bodyPr>
            <a:noAutofit/>
          </a:bodyPr>
          <a:lstStyle/>
          <a:p>
            <a:pPr>
              <a:defRPr/>
            </a:pPr>
            <a:r>
              <a:rPr lang="en-US" sz="4000" b="1" dirty="0">
                <a:ea typeface="ＭＳ Ｐゴシック" charset="-128"/>
              </a:rPr>
              <a:t>NCI Implementation Science </a:t>
            </a:r>
            <a:br>
              <a:rPr lang="en-US" sz="4000" b="1" dirty="0">
                <a:ea typeface="ＭＳ Ｐゴシック" charset="-128"/>
              </a:rPr>
            </a:br>
            <a:r>
              <a:rPr lang="en-US" sz="4000" b="1" dirty="0">
                <a:ea typeface="ＭＳ Ｐゴシック" charset="-128"/>
              </a:rPr>
              <a:t>Team Vision</a:t>
            </a:r>
            <a:endParaRPr lang="en-US" sz="4000" b="1" dirty="0" smtClean="0">
              <a:ea typeface="ＭＳ Ｐゴシック" charset="-128"/>
            </a:endParaRPr>
          </a:p>
        </p:txBody>
      </p:sp>
      <p:sp>
        <p:nvSpPr>
          <p:cNvPr id="19460" name="Content Placeholder 3"/>
          <p:cNvSpPr>
            <a:spLocks noGrp="1"/>
          </p:cNvSpPr>
          <p:nvPr>
            <p:ph sz="quarter" idx="1"/>
          </p:nvPr>
        </p:nvSpPr>
        <p:spPr>
          <a:xfrm>
            <a:off x="1295400" y="2895600"/>
            <a:ext cx="7010400" cy="2743200"/>
          </a:xfrm>
        </p:spPr>
        <p:txBody>
          <a:bodyPr>
            <a:noAutofit/>
          </a:bodyPr>
          <a:lstStyle/>
          <a:p>
            <a:pPr marL="274320" indent="6350" algn="ctr" eaLnBrk="1" fontAlgn="auto" hangingPunct="1">
              <a:lnSpc>
                <a:spcPct val="90000"/>
              </a:lnSpc>
              <a:spcAft>
                <a:spcPts val="0"/>
              </a:spcAft>
              <a:buClr>
                <a:schemeClr val="accent3"/>
              </a:buClr>
              <a:buFontTx/>
              <a:buNone/>
              <a:defRPr/>
            </a:pPr>
            <a:r>
              <a:rPr lang="en-US" sz="2600" b="1" i="1" dirty="0" smtClean="0">
                <a:solidFill>
                  <a:schemeClr val="tx1">
                    <a:lumMod val="75000"/>
                    <a:lumOff val="25000"/>
                  </a:schemeClr>
                </a:solidFill>
                <a:latin typeface="+mj-lt"/>
                <a:ea typeface="ＭＳ Ｐゴシック" pitchFamily="34" charset="-128"/>
              </a:rPr>
              <a:t>To achieve the rapid </a:t>
            </a:r>
            <a:r>
              <a:rPr lang="en-US" sz="2600" b="1" i="1" u="sng" dirty="0" smtClean="0">
                <a:solidFill>
                  <a:schemeClr val="tx1">
                    <a:lumMod val="75000"/>
                    <a:lumOff val="25000"/>
                  </a:schemeClr>
                </a:solidFill>
                <a:latin typeface="+mj-lt"/>
                <a:ea typeface="ＭＳ Ｐゴシック" pitchFamily="34" charset="-128"/>
              </a:rPr>
              <a:t>integration</a:t>
            </a:r>
            <a:r>
              <a:rPr lang="en-US" sz="2600" b="1" i="1" dirty="0" smtClean="0">
                <a:solidFill>
                  <a:schemeClr val="tx1">
                    <a:lumMod val="75000"/>
                    <a:lumOff val="25000"/>
                  </a:schemeClr>
                </a:solidFill>
                <a:latin typeface="+mj-lt"/>
                <a:ea typeface="ＭＳ Ｐゴシック" pitchFamily="34" charset="-128"/>
              </a:rPr>
              <a:t> of scientific evidence, practice, and policy, with the ultimate goal of improving the </a:t>
            </a:r>
            <a:r>
              <a:rPr lang="en-US" sz="2600" b="1" i="1" u="sng" dirty="0" smtClean="0">
                <a:solidFill>
                  <a:schemeClr val="tx1">
                    <a:lumMod val="75000"/>
                    <a:lumOff val="25000"/>
                  </a:schemeClr>
                </a:solidFill>
                <a:latin typeface="+mj-lt"/>
                <a:ea typeface="ＭＳ Ｐゴシック" pitchFamily="34" charset="-128"/>
              </a:rPr>
              <a:t>impact of research </a:t>
            </a:r>
            <a:r>
              <a:rPr lang="en-US" sz="2600" b="1" i="1" dirty="0" smtClean="0">
                <a:solidFill>
                  <a:schemeClr val="tx1">
                    <a:lumMod val="75000"/>
                    <a:lumOff val="25000"/>
                  </a:schemeClr>
                </a:solidFill>
                <a:latin typeface="+mj-lt"/>
                <a:ea typeface="ＭＳ Ｐゴシック" pitchFamily="34" charset="-128"/>
              </a:rPr>
              <a:t>on cancer outcomes and promoting health </a:t>
            </a:r>
            <a:r>
              <a:rPr lang="en-US" sz="2600" b="1" i="1" u="sng" dirty="0" smtClean="0">
                <a:solidFill>
                  <a:schemeClr val="tx1">
                    <a:lumMod val="75000"/>
                    <a:lumOff val="25000"/>
                  </a:schemeClr>
                </a:solidFill>
                <a:latin typeface="+mj-lt"/>
                <a:ea typeface="ＭＳ Ｐゴシック" pitchFamily="34" charset="-128"/>
              </a:rPr>
              <a:t>across</a:t>
            </a:r>
            <a:r>
              <a:rPr lang="en-US" sz="2600" b="1" i="1" dirty="0" smtClean="0">
                <a:solidFill>
                  <a:schemeClr val="tx1">
                    <a:lumMod val="75000"/>
                    <a:lumOff val="25000"/>
                  </a:schemeClr>
                </a:solidFill>
                <a:latin typeface="+mj-lt"/>
                <a:ea typeface="ＭＳ Ｐゴシック" pitchFamily="34" charset="-128"/>
              </a:rPr>
              <a:t> individual, organizational and community </a:t>
            </a:r>
            <a:r>
              <a:rPr lang="en-US" sz="2600" b="1" i="1" u="sng" dirty="0" smtClean="0">
                <a:solidFill>
                  <a:schemeClr val="tx1">
                    <a:lumMod val="75000"/>
                    <a:lumOff val="25000"/>
                  </a:schemeClr>
                </a:solidFill>
                <a:latin typeface="+mj-lt"/>
                <a:ea typeface="ＭＳ Ｐゴシック" pitchFamily="34" charset="-128"/>
              </a:rPr>
              <a:t>levels</a:t>
            </a:r>
            <a:r>
              <a:rPr lang="en-US" sz="2600" b="1" i="1" dirty="0" smtClean="0">
                <a:solidFill>
                  <a:schemeClr val="tx1">
                    <a:lumMod val="75000"/>
                    <a:lumOff val="25000"/>
                  </a:schemeClr>
                </a:solidFill>
                <a:latin typeface="+mj-lt"/>
                <a:ea typeface="ＭＳ Ｐゴシック" pitchFamily="34" charset="-128"/>
              </a:rPr>
              <a:t>.</a:t>
            </a:r>
          </a:p>
        </p:txBody>
      </p:sp>
      <p:sp>
        <p:nvSpPr>
          <p:cNvPr id="2" name="Rectangle 1"/>
          <p:cNvSpPr/>
          <p:nvPr/>
        </p:nvSpPr>
        <p:spPr>
          <a:xfrm>
            <a:off x="1145393" y="6366223"/>
            <a:ext cx="3736985" cy="369332"/>
          </a:xfrm>
          <a:prstGeom prst="rect">
            <a:avLst/>
          </a:prstGeom>
        </p:spPr>
        <p:txBody>
          <a:bodyPr wrap="none">
            <a:spAutoFit/>
          </a:bodyPr>
          <a:lstStyle/>
          <a:p>
            <a:r>
              <a:rPr lang="en-US" dirty="0">
                <a:solidFill>
                  <a:srgbClr val="00B050"/>
                </a:solidFill>
                <a:latin typeface="+mn-lt"/>
                <a:hlinkClick r:id="rId3"/>
              </a:rPr>
              <a:t>http://cancercontrol.cancer.gov/IS</a:t>
            </a:r>
            <a:r>
              <a:rPr lang="en-US" dirty="0" smtClean="0">
                <a:solidFill>
                  <a:srgbClr val="00B050"/>
                </a:solidFill>
                <a:latin typeface="+mn-lt"/>
                <a:hlinkClick r:id="rId3"/>
              </a:rPr>
              <a:t>/</a:t>
            </a:r>
            <a:r>
              <a:rPr lang="en-US" dirty="0" smtClean="0">
                <a:solidFill>
                  <a:srgbClr val="00B050"/>
                </a:solidFill>
                <a:latin typeface="+mn-lt"/>
              </a:rPr>
              <a:t> </a:t>
            </a:r>
            <a:endParaRPr lang="en-US" dirty="0">
              <a:solidFill>
                <a:srgbClr val="00B050"/>
              </a:solidFill>
              <a:latin typeface="+mn-lt"/>
            </a:endParaRPr>
          </a:p>
        </p:txBody>
      </p:sp>
      <p:pic>
        <p:nvPicPr>
          <p:cNvPr id="41986" name="Picture 2" descr="Implementation Science Integrating Science, Practice, and Policy"/>
          <p:cNvPicPr>
            <a:picLocks noChangeAspect="1" noChangeArrowheads="1"/>
          </p:cNvPicPr>
          <p:nvPr/>
        </p:nvPicPr>
        <p:blipFill>
          <a:blip r:embed="rId4" cstate="print">
            <a:duotone>
              <a:schemeClr val="accent4">
                <a:shade val="45000"/>
                <a:satMod val="135000"/>
              </a:schemeClr>
              <a:prstClr val="white"/>
            </a:duotone>
          </a:blip>
          <a:srcRect/>
          <a:stretch>
            <a:fillRect/>
          </a:stretch>
        </p:blipFill>
        <p:spPr bwMode="auto">
          <a:xfrm>
            <a:off x="1412170" y="1752600"/>
            <a:ext cx="6953250" cy="647700"/>
          </a:xfrm>
          <a:prstGeom prst="rect">
            <a:avLst/>
          </a:prstGeom>
          <a:noFill/>
        </p:spPr>
      </p:pic>
      <p:sp>
        <p:nvSpPr>
          <p:cNvPr id="7"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20</a:t>
            </a:fld>
            <a:endParaRPr lang="en-US" sz="1600" dirty="0">
              <a:latin typeface="Calibri" pitchFamily="34" charset="0"/>
            </a:endParaRPr>
          </a:p>
        </p:txBody>
      </p:sp>
    </p:spTree>
    <p:extLst>
      <p:ext uri="{BB962C8B-B14F-4D97-AF65-F5344CB8AC3E}">
        <p14:creationId xmlns:p14="http://schemas.microsoft.com/office/powerpoint/2010/main" val="3792909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0"/>
          <p:cNvSpPr>
            <a:spLocks noGrp="1"/>
          </p:cNvSpPr>
          <p:nvPr>
            <p:ph type="title"/>
          </p:nvPr>
        </p:nvSpPr>
        <p:spPr>
          <a:xfrm>
            <a:off x="762000" y="228600"/>
            <a:ext cx="6786563" cy="1162050"/>
          </a:xfrm>
        </p:spPr>
        <p:txBody>
          <a:bodyPr>
            <a:noAutofit/>
          </a:bodyPr>
          <a:lstStyle/>
          <a:p>
            <a:pPr eaLnBrk="1" hangingPunct="1"/>
            <a:r>
              <a:rPr lang="en-US" sz="3600" b="1" dirty="0" smtClean="0">
                <a:ea typeface="ＭＳ Ｐゴシック" pitchFamily="34" charset="-128"/>
              </a:rPr>
              <a:t>Implementation Science Team Mission and Priorities</a:t>
            </a:r>
          </a:p>
        </p:txBody>
      </p:sp>
      <p:graphicFrame>
        <p:nvGraphicFramePr>
          <p:cNvPr id="6" name="Table 5"/>
          <p:cNvGraphicFramePr>
            <a:graphicFrameLocks noGrp="1"/>
          </p:cNvGraphicFramePr>
          <p:nvPr>
            <p:extLst>
              <p:ext uri="{D42A27DB-BD31-4B8C-83A1-F6EECF244321}">
                <p14:modId xmlns:p14="http://schemas.microsoft.com/office/powerpoint/2010/main" val="1529269789"/>
              </p:ext>
            </p:extLst>
          </p:nvPr>
        </p:nvGraphicFramePr>
        <p:xfrm>
          <a:off x="393700" y="1787525"/>
          <a:ext cx="7981950" cy="2401062"/>
        </p:xfrm>
        <a:graphic>
          <a:graphicData uri="http://schemas.openxmlformats.org/drawingml/2006/table">
            <a:tbl>
              <a:tblPr firstRow="1" bandRow="1">
                <a:tableStyleId>{7DF18680-E054-41AD-8BC1-D1AEF772440D}</a:tableStyleId>
              </a:tblPr>
              <a:tblGrid>
                <a:gridCol w="7981950"/>
              </a:tblGrid>
              <a:tr h="2400300">
                <a:tc>
                  <a:txBody>
                    <a:bodyPr/>
                    <a:lstStyle/>
                    <a:p>
                      <a:pPr marL="0" marR="0">
                        <a:lnSpc>
                          <a:spcPct val="115000"/>
                        </a:lnSpc>
                        <a:spcBef>
                          <a:spcPts val="0"/>
                        </a:spcBef>
                        <a:spcAft>
                          <a:spcPts val="0"/>
                        </a:spcAft>
                      </a:pPr>
                      <a:r>
                        <a:rPr lang="en-US" sz="1800" b="1" u="sng" dirty="0">
                          <a:solidFill>
                            <a:schemeClr val="accent4"/>
                          </a:solidFill>
                        </a:rPr>
                        <a:t>BUILD: Build the Field of Implementation Science (IS)</a:t>
                      </a:r>
                    </a:p>
                    <a:p>
                      <a:pPr marL="173038" marR="0" indent="-173038">
                        <a:lnSpc>
                          <a:spcPct val="115000"/>
                        </a:lnSpc>
                        <a:spcBef>
                          <a:spcPts val="0"/>
                        </a:spcBef>
                        <a:spcAft>
                          <a:spcPts val="0"/>
                        </a:spcAft>
                        <a:buFont typeface="Arial" pitchFamily="34" charset="0"/>
                        <a:buChar char="•"/>
                      </a:pPr>
                      <a:r>
                        <a:rPr lang="en-US" sz="1700" b="0" dirty="0">
                          <a:solidFill>
                            <a:schemeClr val="tx1">
                              <a:lumMod val="85000"/>
                              <a:lumOff val="15000"/>
                            </a:schemeClr>
                          </a:solidFill>
                        </a:rPr>
                        <a:t>Stimulate an increasing number of competitive grant submissions on cancer implementation science that contribute to the development of innovative methods and study designs.</a:t>
                      </a:r>
                    </a:p>
                    <a:p>
                      <a:pPr marL="173038" marR="0" indent="-173038">
                        <a:lnSpc>
                          <a:spcPct val="115000"/>
                        </a:lnSpc>
                        <a:spcBef>
                          <a:spcPts val="0"/>
                        </a:spcBef>
                        <a:spcAft>
                          <a:spcPts val="0"/>
                        </a:spcAft>
                        <a:buFont typeface="Arial" pitchFamily="34" charset="0"/>
                        <a:buChar char="•"/>
                      </a:pPr>
                      <a:r>
                        <a:rPr lang="en-US" sz="1700" b="0" dirty="0">
                          <a:solidFill>
                            <a:schemeClr val="tx1">
                              <a:lumMod val="85000"/>
                              <a:lumOff val="15000"/>
                            </a:schemeClr>
                          </a:solidFill>
                        </a:rPr>
                        <a:t>Build science to Integrate new knowledge across clinical and public health research, practice and policy.</a:t>
                      </a:r>
                    </a:p>
                    <a:p>
                      <a:pPr marL="173038" marR="0" indent="-173038">
                        <a:lnSpc>
                          <a:spcPct val="115000"/>
                        </a:lnSpc>
                        <a:spcBef>
                          <a:spcPts val="0"/>
                        </a:spcBef>
                        <a:spcAft>
                          <a:spcPts val="0"/>
                        </a:spcAft>
                        <a:buFont typeface="Arial" pitchFamily="34" charset="0"/>
                        <a:buChar char="•"/>
                      </a:pPr>
                      <a:r>
                        <a:rPr lang="en-US" sz="1700" b="0" dirty="0">
                          <a:solidFill>
                            <a:schemeClr val="tx1">
                              <a:lumMod val="85000"/>
                              <a:lumOff val="15000"/>
                            </a:schemeClr>
                          </a:solidFill>
                        </a:rPr>
                        <a:t>Promote science that is rigorous, transparent and relevant in the real world.</a:t>
                      </a:r>
                    </a:p>
                    <a:p>
                      <a:pPr marL="173038" marR="0" indent="-173038">
                        <a:lnSpc>
                          <a:spcPct val="115000"/>
                        </a:lnSpc>
                        <a:spcBef>
                          <a:spcPts val="0"/>
                        </a:spcBef>
                        <a:spcAft>
                          <a:spcPts val="0"/>
                        </a:spcAft>
                        <a:buFont typeface="Arial" pitchFamily="34" charset="0"/>
                        <a:buChar char="•"/>
                      </a:pPr>
                      <a:r>
                        <a:rPr lang="en-US" sz="1700" b="0" dirty="0">
                          <a:solidFill>
                            <a:schemeClr val="tx1">
                              <a:lumMod val="85000"/>
                              <a:lumOff val="15000"/>
                            </a:schemeClr>
                          </a:solidFill>
                        </a:rPr>
                        <a:t>Foster rapid learning strategies to improve individual and population health</a:t>
                      </a:r>
                      <a:r>
                        <a:rPr lang="en-US" sz="1700" b="0" dirty="0" smtClean="0">
                          <a:solidFill>
                            <a:schemeClr val="tx1">
                              <a:lumMod val="85000"/>
                              <a:lumOff val="15000"/>
                            </a:schemeClr>
                          </a:solidFill>
                        </a:rPr>
                        <a:t>.</a:t>
                      </a:r>
                      <a:endParaRPr lang="en-US" sz="1700" b="0" dirty="0">
                        <a:solidFill>
                          <a:schemeClr val="tx1">
                            <a:lumMod val="85000"/>
                            <a:lumOff val="15000"/>
                          </a:schemeClr>
                        </a:solidFill>
                        <a:latin typeface="+mn-lt"/>
                        <a:ea typeface="Calibri"/>
                        <a:cs typeface="Times New Roman"/>
                      </a:endParaRPr>
                    </a:p>
                  </a:txBody>
                  <a:tcPr marL="48213" marR="48213" marT="0" marB="0">
                    <a:solidFill>
                      <a:schemeClr val="bg1">
                        <a:lumMod val="85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6605745"/>
              </p:ext>
            </p:extLst>
          </p:nvPr>
        </p:nvGraphicFramePr>
        <p:xfrm>
          <a:off x="1517650" y="4281488"/>
          <a:ext cx="7180263" cy="1209675"/>
        </p:xfrm>
        <a:graphic>
          <a:graphicData uri="http://schemas.openxmlformats.org/drawingml/2006/table">
            <a:tbl>
              <a:tblPr firstRow="1" bandRow="1">
                <a:tableStyleId>{7DF18680-E054-41AD-8BC1-D1AEF772440D}</a:tableStyleId>
              </a:tblPr>
              <a:tblGrid>
                <a:gridCol w="7180263"/>
              </a:tblGrid>
              <a:tr h="1209675">
                <a:tc>
                  <a:txBody>
                    <a:bodyPr/>
                    <a:lstStyle/>
                    <a:p>
                      <a:pPr marL="0" marR="0">
                        <a:lnSpc>
                          <a:spcPct val="115000"/>
                        </a:lnSpc>
                        <a:spcBef>
                          <a:spcPts val="0"/>
                        </a:spcBef>
                        <a:spcAft>
                          <a:spcPts val="0"/>
                        </a:spcAft>
                      </a:pPr>
                      <a:r>
                        <a:rPr lang="en-US" sz="1800" b="1" u="sng" dirty="0" smtClean="0">
                          <a:solidFill>
                            <a:schemeClr val="accent2"/>
                          </a:solidFill>
                        </a:rPr>
                        <a:t>PARTNER: Establish Robust Partnerships</a:t>
                      </a:r>
                    </a:p>
                    <a:p>
                      <a:pPr marL="173038" marR="0" indent="-173038">
                        <a:lnSpc>
                          <a:spcPct val="115000"/>
                        </a:lnSpc>
                        <a:spcBef>
                          <a:spcPts val="0"/>
                        </a:spcBef>
                        <a:spcAft>
                          <a:spcPts val="0"/>
                        </a:spcAft>
                        <a:buFont typeface="Arial" pitchFamily="34" charset="0"/>
                        <a:buChar char="•"/>
                      </a:pPr>
                      <a:r>
                        <a:rPr lang="en-US" sz="1700" b="0" dirty="0" smtClean="0">
                          <a:solidFill>
                            <a:schemeClr val="tx1">
                              <a:lumMod val="85000"/>
                              <a:lumOff val="15000"/>
                            </a:schemeClr>
                          </a:solidFill>
                        </a:rPr>
                        <a:t>Build partnerships for the development, dissemination, and implementation of evidence-based measures, initiatives, and programs.</a:t>
                      </a:r>
                      <a:endParaRPr lang="en-US" sz="1700" b="0" dirty="0" smtClean="0">
                        <a:solidFill>
                          <a:schemeClr val="tx1">
                            <a:lumMod val="85000"/>
                            <a:lumOff val="15000"/>
                          </a:schemeClr>
                        </a:solidFill>
                        <a:latin typeface="+mn-lt"/>
                        <a:ea typeface="Calibri"/>
                        <a:cs typeface="Times New Roman"/>
                      </a:endParaRPr>
                    </a:p>
                    <a:p>
                      <a:pPr marL="0" marR="0">
                        <a:lnSpc>
                          <a:spcPct val="115000"/>
                        </a:lnSpc>
                        <a:spcBef>
                          <a:spcPts val="0"/>
                        </a:spcBef>
                        <a:spcAft>
                          <a:spcPts val="0"/>
                        </a:spcAft>
                      </a:pPr>
                      <a:endParaRPr lang="en-US" sz="1700" b="0" dirty="0">
                        <a:solidFill>
                          <a:schemeClr val="tx1">
                            <a:lumMod val="85000"/>
                            <a:lumOff val="15000"/>
                          </a:schemeClr>
                        </a:solidFill>
                        <a:latin typeface="+mn-lt"/>
                        <a:ea typeface="Calibri"/>
                        <a:cs typeface="Times New Roman"/>
                      </a:endParaRPr>
                    </a:p>
                  </a:txBody>
                  <a:tcPr marL="48225" marR="48225" marT="0" marB="0">
                    <a:solidFill>
                      <a:schemeClr val="bg1">
                        <a:lumMod val="75000"/>
                      </a:schemeClr>
                    </a:solidFill>
                  </a:tcPr>
                </a:tc>
              </a:tr>
            </a:tbl>
          </a:graphicData>
        </a:graphic>
      </p:graphicFrame>
      <p:graphicFrame>
        <p:nvGraphicFramePr>
          <p:cNvPr id="8" name="Table 7"/>
          <p:cNvGraphicFramePr>
            <a:graphicFrameLocks noGrp="1"/>
          </p:cNvGraphicFramePr>
          <p:nvPr/>
        </p:nvGraphicFramePr>
        <p:xfrm>
          <a:off x="500063" y="5626100"/>
          <a:ext cx="7769225" cy="911352"/>
        </p:xfrm>
        <a:graphic>
          <a:graphicData uri="http://schemas.openxmlformats.org/drawingml/2006/table">
            <a:tbl>
              <a:tblPr firstRow="1" bandRow="1">
                <a:tableStyleId>{7DF18680-E054-41AD-8BC1-D1AEF772440D}</a:tableStyleId>
              </a:tblPr>
              <a:tblGrid>
                <a:gridCol w="7769225"/>
              </a:tblGrid>
              <a:tr h="911225">
                <a:tc>
                  <a:txBody>
                    <a:bodyPr/>
                    <a:lstStyle/>
                    <a:p>
                      <a:pPr marL="0" marR="0">
                        <a:lnSpc>
                          <a:spcPct val="115000"/>
                        </a:lnSpc>
                        <a:spcBef>
                          <a:spcPts val="0"/>
                        </a:spcBef>
                        <a:spcAft>
                          <a:spcPts val="0"/>
                        </a:spcAft>
                      </a:pPr>
                      <a:r>
                        <a:rPr lang="en-US" sz="1800" u="sng" dirty="0" smtClean="0">
                          <a:solidFill>
                            <a:schemeClr val="accent3">
                              <a:lumMod val="75000"/>
                            </a:schemeClr>
                          </a:solidFill>
                        </a:rPr>
                        <a:t>TRAIN: Develop Ongoing Training Networks</a:t>
                      </a:r>
                    </a:p>
                    <a:p>
                      <a:pPr marL="173038" marR="0" indent="-173038">
                        <a:lnSpc>
                          <a:spcPct val="115000"/>
                        </a:lnSpc>
                        <a:spcBef>
                          <a:spcPts val="0"/>
                        </a:spcBef>
                        <a:spcAft>
                          <a:spcPts val="0"/>
                        </a:spcAft>
                        <a:buFont typeface="Arial" pitchFamily="34" charset="0"/>
                        <a:buChar char="•"/>
                      </a:pPr>
                      <a:r>
                        <a:rPr lang="en-US" sz="1700" b="0" dirty="0" smtClean="0">
                          <a:solidFill>
                            <a:schemeClr val="tx1">
                              <a:lumMod val="85000"/>
                              <a:lumOff val="15000"/>
                            </a:schemeClr>
                          </a:solidFill>
                        </a:rPr>
                        <a:t>Develop a robust and supportive network of trained, trans-disciplinary implementation scientists. </a:t>
                      </a:r>
                      <a:endParaRPr lang="en-US" sz="1700" b="0" dirty="0">
                        <a:solidFill>
                          <a:schemeClr val="tx1">
                            <a:lumMod val="85000"/>
                            <a:lumOff val="15000"/>
                          </a:schemeClr>
                        </a:solidFill>
                        <a:latin typeface="+mn-lt"/>
                        <a:ea typeface="Calibri"/>
                        <a:cs typeface="Times New Roman"/>
                      </a:endParaRPr>
                    </a:p>
                  </a:txBody>
                  <a:tcPr marL="48222" marR="48222" marT="0" marB="0">
                    <a:solidFill>
                      <a:schemeClr val="bg1">
                        <a:lumMod val="95000"/>
                      </a:schemeClr>
                    </a:solidFill>
                  </a:tcPr>
                </a:tc>
              </a:tr>
            </a:tbl>
          </a:graphicData>
        </a:graphic>
      </p:graphicFrame>
      <p:sp>
        <p:nvSpPr>
          <p:cNvPr id="9"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21</a:t>
            </a:fld>
            <a:endParaRPr lang="en-US" sz="1600" dirty="0">
              <a:latin typeface="Calibri" pitchFamily="34" charset="0"/>
            </a:endParaRPr>
          </a:p>
        </p:txBody>
      </p:sp>
    </p:spTree>
    <p:extLst>
      <p:ext uri="{BB962C8B-B14F-4D97-AF65-F5344CB8AC3E}">
        <p14:creationId xmlns:p14="http://schemas.microsoft.com/office/powerpoint/2010/main" val="789429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normAutofit fontScale="90000"/>
          </a:bodyPr>
          <a:lstStyle/>
          <a:p>
            <a:r>
              <a:rPr lang="en-US" sz="4200" b="1" dirty="0">
                <a:ea typeface="ＭＳ Ｐゴシック" charset="-128"/>
              </a:rPr>
              <a:t>Key Issues in  Implementation Science (IS)</a:t>
            </a:r>
          </a:p>
        </p:txBody>
      </p:sp>
      <p:sp>
        <p:nvSpPr>
          <p:cNvPr id="15362" name="Rectangle 2"/>
          <p:cNvSpPr>
            <a:spLocks noGrp="1" noChangeArrowheads="1"/>
          </p:cNvSpPr>
          <p:nvPr>
            <p:ph sz="quarter" idx="1"/>
          </p:nvPr>
        </p:nvSpPr>
        <p:spPr>
          <a:xfrm>
            <a:off x="612648" y="2057400"/>
            <a:ext cx="8153400" cy="4038600"/>
          </a:xfrm>
          <a:ln/>
        </p:spPr>
        <p:txBody>
          <a:bodyPr>
            <a:normAutofit fontScale="92500" lnSpcReduction="10000"/>
          </a:bodyPr>
          <a:lstStyle/>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Contextual</a:t>
            </a: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Complex</a:t>
            </a: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Multi-component programs and policies</a:t>
            </a: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Non-linear</a:t>
            </a:r>
          </a:p>
          <a:p>
            <a:pPr>
              <a:buClr>
                <a:schemeClr val="accent3">
                  <a:lumMod val="75000"/>
                </a:schemeClr>
              </a:buClr>
            </a:pPr>
            <a:r>
              <a:rPr lang="en-US" sz="2800" dirty="0" err="1" smtClean="0">
                <a:solidFill>
                  <a:schemeClr val="tx1">
                    <a:lumMod val="75000"/>
                    <a:lumOff val="25000"/>
                  </a:schemeClr>
                </a:solidFill>
                <a:latin typeface="Calibri" pitchFamily="34" charset="0"/>
                <a:ea typeface="ＭＳ Ｐゴシック" pitchFamily="1" charset="-128"/>
              </a:rPr>
              <a:t>Transdisciplinary</a:t>
            </a:r>
            <a:endParaRPr lang="en-US" sz="2800" dirty="0" smtClean="0">
              <a:solidFill>
                <a:schemeClr val="tx1">
                  <a:lumMod val="75000"/>
                  <a:lumOff val="25000"/>
                </a:schemeClr>
              </a:solidFill>
              <a:latin typeface="Calibri" pitchFamily="34" charset="0"/>
              <a:ea typeface="ＭＳ Ｐゴシック" pitchFamily="1" charset="-128"/>
            </a:endParaRP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Multi-level</a:t>
            </a:r>
          </a:p>
          <a:p>
            <a:pPr>
              <a:buClr>
                <a:schemeClr val="accent3">
                  <a:lumMod val="75000"/>
                </a:schemeClr>
              </a:buClr>
            </a:pPr>
            <a:r>
              <a:rPr lang="en-US" sz="2800" dirty="0" smtClean="0">
                <a:solidFill>
                  <a:schemeClr val="tx1">
                    <a:lumMod val="75000"/>
                    <a:lumOff val="25000"/>
                  </a:schemeClr>
                </a:solidFill>
                <a:latin typeface="Calibri" pitchFamily="34" charset="0"/>
                <a:ea typeface="ＭＳ Ｐゴシック" pitchFamily="1" charset="-128"/>
              </a:rPr>
              <a:t>Addresses ‘wicked’, messy, important problems</a:t>
            </a:r>
          </a:p>
          <a:p>
            <a:pPr>
              <a:buClr>
                <a:schemeClr val="accent3">
                  <a:lumMod val="75000"/>
                </a:schemeClr>
              </a:buClr>
            </a:pPr>
            <a:endParaRPr lang="en-US" sz="1800" dirty="0" smtClean="0">
              <a:solidFill>
                <a:schemeClr val="tx1">
                  <a:lumMod val="75000"/>
                  <a:lumOff val="25000"/>
                </a:schemeClr>
              </a:solidFill>
              <a:latin typeface="Calibri" pitchFamily="1" charset="0"/>
            </a:endParaRPr>
          </a:p>
          <a:p>
            <a:pPr marL="0" indent="0">
              <a:buClr>
                <a:schemeClr val="accent3">
                  <a:lumMod val="75000"/>
                </a:schemeClr>
              </a:buClr>
              <a:buNone/>
            </a:pPr>
            <a:r>
              <a:rPr lang="en-US" sz="1800" dirty="0" smtClean="0">
                <a:solidFill>
                  <a:schemeClr val="tx1">
                    <a:lumMod val="75000"/>
                    <a:lumOff val="25000"/>
                  </a:schemeClr>
                </a:solidFill>
                <a:latin typeface="Calibri" pitchFamily="1" charset="0"/>
              </a:rPr>
              <a:t>Glasgow </a:t>
            </a:r>
            <a:r>
              <a:rPr lang="en-US" sz="1800" dirty="0">
                <a:solidFill>
                  <a:schemeClr val="tx1">
                    <a:lumMod val="75000"/>
                    <a:lumOff val="25000"/>
                  </a:schemeClr>
                </a:solidFill>
                <a:latin typeface="Calibri" pitchFamily="1" charset="0"/>
              </a:rPr>
              <a:t>R &amp; Steiner J. (2012). In </a:t>
            </a:r>
            <a:r>
              <a:rPr lang="en-US" sz="1800" u="sng" dirty="0">
                <a:solidFill>
                  <a:schemeClr val="tx1">
                    <a:lumMod val="75000"/>
                    <a:lumOff val="25000"/>
                  </a:schemeClr>
                </a:solidFill>
                <a:latin typeface="Calibri" pitchFamily="1" charset="0"/>
              </a:rPr>
              <a:t>Dissemination and Implementation Research</a:t>
            </a:r>
            <a:r>
              <a:rPr lang="en-US" sz="1800" dirty="0">
                <a:solidFill>
                  <a:schemeClr val="tx1">
                    <a:lumMod val="75000"/>
                    <a:lumOff val="25000"/>
                  </a:schemeClr>
                </a:solidFill>
                <a:latin typeface="Calibri" pitchFamily="1" charset="0"/>
              </a:rPr>
              <a:t>.  </a:t>
            </a:r>
            <a:r>
              <a:rPr lang="en-US" sz="1800" dirty="0" err="1">
                <a:solidFill>
                  <a:schemeClr val="tx1">
                    <a:lumMod val="75000"/>
                    <a:lumOff val="25000"/>
                  </a:schemeClr>
                </a:solidFill>
                <a:latin typeface="Calibri" pitchFamily="1" charset="0"/>
              </a:rPr>
              <a:t>Browson</a:t>
            </a:r>
            <a:r>
              <a:rPr lang="en-US" sz="1800" dirty="0">
                <a:solidFill>
                  <a:schemeClr val="tx1">
                    <a:lumMod val="75000"/>
                    <a:lumOff val="25000"/>
                  </a:schemeClr>
                </a:solidFill>
                <a:latin typeface="Calibri" pitchFamily="1" charset="0"/>
              </a:rPr>
              <a:t>, R,  </a:t>
            </a:r>
            <a:r>
              <a:rPr lang="en-US" sz="1800" dirty="0" err="1">
                <a:solidFill>
                  <a:schemeClr val="tx1">
                    <a:lumMod val="75000"/>
                    <a:lumOff val="25000"/>
                  </a:schemeClr>
                </a:solidFill>
                <a:latin typeface="Calibri" pitchFamily="1" charset="0"/>
              </a:rPr>
              <a:t>Colditz</a:t>
            </a:r>
            <a:r>
              <a:rPr lang="en-US" sz="1800" dirty="0">
                <a:solidFill>
                  <a:schemeClr val="tx1">
                    <a:lumMod val="75000"/>
                    <a:lumOff val="25000"/>
                  </a:schemeClr>
                </a:solidFill>
                <a:latin typeface="Calibri" pitchFamily="1" charset="0"/>
              </a:rPr>
              <a:t>, G, and Proctor, E (Eds.). Oxford University Press</a:t>
            </a:r>
          </a:p>
          <a:p>
            <a:pPr>
              <a:buClr>
                <a:schemeClr val="accent3">
                  <a:lumMod val="75000"/>
                </a:schemeClr>
              </a:buClr>
            </a:pPr>
            <a:endParaRPr lang="en-US" dirty="0" smtClean="0">
              <a:solidFill>
                <a:schemeClr val="tx1">
                  <a:lumMod val="75000"/>
                  <a:lumOff val="25000"/>
                </a:schemeClr>
              </a:solidFill>
              <a:latin typeface="Calibri" pitchFamily="34" charset="0"/>
              <a:ea typeface="ＭＳ Ｐゴシック" pitchFamily="1" charset="-128"/>
            </a:endParaRPr>
          </a:p>
          <a:p>
            <a:pPr>
              <a:buClr>
                <a:schemeClr val="accent3">
                  <a:lumMod val="75000"/>
                </a:schemeClr>
              </a:buClr>
            </a:pPr>
            <a:endParaRPr lang="en-US" dirty="0">
              <a:solidFill>
                <a:schemeClr val="tx1">
                  <a:lumMod val="75000"/>
                  <a:lumOff val="25000"/>
                </a:schemeClr>
              </a:solidFill>
              <a:latin typeface="Calibri" pitchFamily="34" charset="0"/>
            </a:endParaRPr>
          </a:p>
        </p:txBody>
      </p:sp>
      <p:pic>
        <p:nvPicPr>
          <p:cNvPr id="30724" name="Picture 4" descr="http://1.bp.blogspot.com/_gvGNBi9Z3dU/S7DSpniArwI/AAAAAAAAAKg/ZrtHyAqxbY8/s200/No-Easy-Button.pn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207597" y="1524000"/>
            <a:ext cx="1795710" cy="1746647"/>
          </a:xfrm>
          <a:prstGeom prst="rect">
            <a:avLst/>
          </a:prstGeom>
          <a:noFill/>
        </p:spPr>
      </p:pic>
      <p:sp>
        <p:nvSpPr>
          <p:cNvPr id="7"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22</a:t>
            </a:fld>
            <a:endParaRPr lang="en-US" sz="1600" dirty="0">
              <a:latin typeface="Calibri" pitchFamily="34" charset="0"/>
            </a:endParaRPr>
          </a:p>
        </p:txBody>
      </p:sp>
    </p:spTree>
    <p:extLst>
      <p:ext uri="{BB962C8B-B14F-4D97-AF65-F5344CB8AC3E}">
        <p14:creationId xmlns:p14="http://schemas.microsoft.com/office/powerpoint/2010/main" val="143245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b="1" cap="small" dirty="0" smtClean="0"/>
              <a:t>Evidence: </a:t>
            </a:r>
            <a:r>
              <a:rPr lang="en-US" sz="3200" dirty="0" smtClean="0"/>
              <a:t>An abundance on </a:t>
            </a:r>
            <a:r>
              <a:rPr lang="en-US" sz="3200" dirty="0"/>
              <a:t>internal </a:t>
            </a:r>
            <a:r>
              <a:rPr lang="en-US" sz="3200" dirty="0" smtClean="0"/>
              <a:t>validity; An dearth on </a:t>
            </a:r>
            <a:r>
              <a:rPr lang="en-US" sz="3200" dirty="0"/>
              <a:t>contextual </a:t>
            </a:r>
            <a:r>
              <a:rPr lang="en-US" sz="3200" dirty="0" smtClean="0"/>
              <a:t>factors</a:t>
            </a:r>
            <a:endParaRPr lang="en-US" sz="3200" dirty="0"/>
          </a:p>
        </p:txBody>
      </p:sp>
      <p:sp>
        <p:nvSpPr>
          <p:cNvPr id="3" name="Content Placeholder 2"/>
          <p:cNvSpPr>
            <a:spLocks noGrp="1"/>
          </p:cNvSpPr>
          <p:nvPr>
            <p:ph sz="quarter" idx="1"/>
          </p:nvPr>
        </p:nvSpPr>
        <p:spPr/>
        <p:txBody>
          <a:bodyPr>
            <a:normAutofit/>
          </a:bodyPr>
          <a:lstStyle/>
          <a:p>
            <a:r>
              <a:rPr lang="en-US" dirty="0"/>
              <a:t>F</a:t>
            </a:r>
            <a:r>
              <a:rPr lang="en-US" dirty="0" smtClean="0"/>
              <a:t>idelity/adaptation/fit issues</a:t>
            </a:r>
          </a:p>
          <a:p>
            <a:r>
              <a:rPr lang="en-US" dirty="0" smtClean="0"/>
              <a:t>Role of </a:t>
            </a:r>
            <a:r>
              <a:rPr lang="en-US" dirty="0"/>
              <a:t>p</a:t>
            </a:r>
            <a:r>
              <a:rPr lang="en-US" dirty="0" smtClean="0"/>
              <a:t>ractice-based evidence/evidence-informed practice (</a:t>
            </a:r>
            <a:r>
              <a:rPr lang="en-US" dirty="0" err="1" smtClean="0"/>
              <a:t>ala</a:t>
            </a:r>
            <a:r>
              <a:rPr lang="en-US" dirty="0" smtClean="0"/>
              <a:t> Larry Green)</a:t>
            </a:r>
          </a:p>
          <a:p>
            <a:r>
              <a:rPr lang="en-US" dirty="0" smtClean="0"/>
              <a:t>Reporting study results- so transparent and useful</a:t>
            </a:r>
          </a:p>
          <a:p>
            <a:r>
              <a:rPr lang="en-US" dirty="0" smtClean="0"/>
              <a:t>…….. </a:t>
            </a:r>
          </a:p>
          <a:p>
            <a:r>
              <a:rPr lang="en-US" dirty="0" smtClean="0"/>
              <a:t>Your experience and recommendations- need your help </a:t>
            </a:r>
            <a:r>
              <a:rPr lang="en-US" dirty="0" smtClean="0">
                <a:sym typeface="Wingdings"/>
              </a:rPr>
              <a:t></a:t>
            </a:r>
            <a:endParaRPr lang="en-US" dirty="0" smtClean="0"/>
          </a:p>
          <a:p>
            <a:endParaRPr lang="en-US" dirty="0"/>
          </a:p>
          <a:p>
            <a:endParaRPr lang="en-US" dirty="0"/>
          </a:p>
        </p:txBody>
      </p:sp>
      <p:sp>
        <p:nvSpPr>
          <p:cNvPr id="4"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23</a:t>
            </a:fld>
            <a:endParaRPr lang="en-US" sz="1600" dirty="0">
              <a:latin typeface="Calibri" pitchFamily="34" charset="0"/>
            </a:endParaRPr>
          </a:p>
        </p:txBody>
      </p:sp>
    </p:spTree>
    <p:extLst>
      <p:ext uri="{BB962C8B-B14F-4D97-AF65-F5344CB8AC3E}">
        <p14:creationId xmlns:p14="http://schemas.microsoft.com/office/powerpoint/2010/main" val="2780937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6300" y="218975"/>
            <a:ext cx="8629048" cy="5638800"/>
          </a:xfrm>
          <a:prstGeom prst="rect">
            <a:avLst/>
          </a:prstGeom>
          <a:solidFill>
            <a:schemeClr val="tx1"/>
          </a:solidFill>
          <a:ln w="38100" cmpd="thinThick">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p:txBody>
          <a:bodyPr>
            <a:noAutofit/>
          </a:bodyPr>
          <a:lstStyle/>
          <a:p>
            <a:r>
              <a:rPr lang="en-US" sz="6000" cap="small" dirty="0" smtClean="0">
                <a:solidFill>
                  <a:schemeClr val="bg2"/>
                </a:solidFill>
              </a:rPr>
              <a:t>Implementation Science Models/Methods</a:t>
            </a:r>
            <a:endParaRPr lang="en-US" sz="6000" cap="small" dirty="0">
              <a:solidFill>
                <a:schemeClr val="bg2"/>
              </a:solidFill>
            </a:endParaRPr>
          </a:p>
        </p:txBody>
      </p:sp>
      <p:sp>
        <p:nvSpPr>
          <p:cNvPr id="5" name="Subtitle 4"/>
          <p:cNvSpPr>
            <a:spLocks noGrp="1"/>
          </p:cNvSpPr>
          <p:nvPr>
            <p:ph type="subTitle" idx="1"/>
          </p:nvPr>
        </p:nvSpPr>
        <p:spPr/>
        <p:txBody>
          <a:bodyPr/>
          <a:lstStyle/>
          <a:p>
            <a:endParaRPr lang="en-US"/>
          </a:p>
        </p:txBody>
      </p:sp>
      <p:pic>
        <p:nvPicPr>
          <p:cNvPr id="6" name="Picture 8" descr="R2Rbanner_talk.pn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6647848" y="76200"/>
            <a:ext cx="2286000" cy="1734039"/>
          </a:xfrm>
          <a:prstGeom prst="rect">
            <a:avLst/>
          </a:prstGeom>
          <a:noFill/>
          <a:ln w="9525">
            <a:noFill/>
            <a:miter lim="800000"/>
            <a:headEnd/>
            <a:tailEnd/>
          </a:ln>
        </p:spPr>
      </p:pic>
    </p:spTree>
    <p:extLst>
      <p:ext uri="{BB962C8B-B14F-4D97-AF65-F5344CB8AC3E}">
        <p14:creationId xmlns:p14="http://schemas.microsoft.com/office/powerpoint/2010/main" val="1364910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p:txBody>
          <a:bodyPr>
            <a:normAutofit fontScale="90000"/>
          </a:bodyPr>
          <a:lstStyle/>
          <a:p>
            <a:pPr eaLnBrk="1" hangingPunct="1">
              <a:buClr>
                <a:schemeClr val="bg1"/>
              </a:buClr>
              <a:defRPr/>
            </a:pPr>
            <a:r>
              <a:rPr lang="en-US" sz="4200" b="1" dirty="0" smtClean="0">
                <a:ea typeface="ＭＳ Ｐゴシック" charset="-128"/>
              </a:rPr>
              <a:t>A Proliferation of ‘IS’ Models</a:t>
            </a:r>
            <a:r>
              <a:rPr lang="en-US" sz="3200" dirty="0">
                <a:ea typeface="ＭＳ Ｐゴシック" charset="-128"/>
              </a:rPr>
              <a:t/>
            </a:r>
            <a:br>
              <a:rPr lang="en-US" sz="3200" dirty="0">
                <a:ea typeface="ＭＳ Ｐゴシック" charset="-128"/>
              </a:rPr>
            </a:br>
            <a:r>
              <a:rPr lang="en-US" sz="3200" dirty="0" smtClean="0">
                <a:ea typeface="ＭＳ Ｐゴシック" charset="-128"/>
              </a:rPr>
              <a:t>61 at Least, but there are Key Common Points</a:t>
            </a:r>
          </a:p>
        </p:txBody>
      </p:sp>
      <p:sp>
        <p:nvSpPr>
          <p:cNvPr id="12291" name="Content Placeholder 2"/>
          <p:cNvSpPr>
            <a:spLocks noGrp="1"/>
          </p:cNvSpPr>
          <p:nvPr>
            <p:ph sz="quarter" idx="1"/>
          </p:nvPr>
        </p:nvSpPr>
        <p:spPr>
          <a:xfrm>
            <a:off x="612648" y="1600200"/>
            <a:ext cx="8153400" cy="5029200"/>
          </a:xfrm>
        </p:spPr>
        <p:txBody>
          <a:bodyPr>
            <a:normAutofit fontScale="85000" lnSpcReduction="20000"/>
          </a:bodyPr>
          <a:lstStyle/>
          <a:p>
            <a:pPr>
              <a:lnSpc>
                <a:spcPct val="150000"/>
              </a:lnSpc>
              <a:spcAft>
                <a:spcPts val="1200"/>
              </a:spcAft>
              <a:buClr>
                <a:schemeClr val="accent3">
                  <a:lumMod val="75000"/>
                </a:schemeClr>
              </a:buClr>
            </a:pPr>
            <a:r>
              <a:rPr lang="en-US" sz="2800" dirty="0" smtClean="0">
                <a:solidFill>
                  <a:schemeClr val="tx1">
                    <a:lumMod val="75000"/>
                    <a:lumOff val="25000"/>
                  </a:schemeClr>
                </a:solidFill>
                <a:latin typeface="+mj-lt"/>
                <a:ea typeface="ＭＳ Ｐゴシック" pitchFamily="34" charset="-128"/>
                <a:cs typeface="Arial" charset="0"/>
              </a:rPr>
              <a:t>Context is critical</a:t>
            </a:r>
          </a:p>
          <a:p>
            <a:pPr>
              <a:spcAft>
                <a:spcPts val="1200"/>
              </a:spcAft>
              <a:buClr>
                <a:schemeClr val="accent3">
                  <a:lumMod val="75000"/>
                </a:schemeClr>
              </a:buClr>
            </a:pPr>
            <a:r>
              <a:rPr lang="en-US" sz="2800" dirty="0" smtClean="0">
                <a:solidFill>
                  <a:schemeClr val="tx1">
                    <a:lumMod val="75000"/>
                    <a:lumOff val="25000"/>
                  </a:schemeClr>
                </a:solidFill>
                <a:latin typeface="+mj-lt"/>
                <a:ea typeface="ＭＳ Ｐゴシック" pitchFamily="34" charset="-128"/>
                <a:cs typeface="Arial" charset="0"/>
              </a:rPr>
              <a:t>Begin with stakeholders—take their perspective</a:t>
            </a:r>
          </a:p>
          <a:p>
            <a:pPr>
              <a:spcAft>
                <a:spcPts val="1200"/>
              </a:spcAft>
              <a:buClr>
                <a:schemeClr val="accent3">
                  <a:lumMod val="75000"/>
                </a:schemeClr>
              </a:buClr>
            </a:pPr>
            <a:r>
              <a:rPr lang="en-US" sz="2800" dirty="0" smtClean="0">
                <a:solidFill>
                  <a:schemeClr val="tx1">
                    <a:lumMod val="75000"/>
                    <a:lumOff val="25000"/>
                  </a:schemeClr>
                </a:solidFill>
                <a:latin typeface="+mj-lt"/>
                <a:ea typeface="ＭＳ Ｐゴシック" pitchFamily="34" charset="-128"/>
                <a:cs typeface="Arial" charset="0"/>
              </a:rPr>
              <a:t>Design for dissemination—from beginning—cannot wait until the end </a:t>
            </a:r>
          </a:p>
          <a:p>
            <a:pPr>
              <a:spcAft>
                <a:spcPts val="1200"/>
              </a:spcAft>
              <a:buClr>
                <a:schemeClr val="accent3">
                  <a:lumMod val="75000"/>
                </a:schemeClr>
              </a:buClr>
            </a:pPr>
            <a:r>
              <a:rPr lang="en-US" sz="2800" dirty="0" smtClean="0">
                <a:solidFill>
                  <a:schemeClr val="tx1">
                    <a:lumMod val="75000"/>
                    <a:lumOff val="25000"/>
                  </a:schemeClr>
                </a:solidFill>
                <a:latin typeface="+mj-lt"/>
                <a:ea typeface="ＭＳ Ｐゴシック" pitchFamily="34" charset="-128"/>
                <a:cs typeface="Arial" charset="0"/>
              </a:rPr>
              <a:t>Need balance between fidelity to evidence-based program and adaptation to local setting</a:t>
            </a:r>
          </a:p>
          <a:p>
            <a:pPr>
              <a:spcAft>
                <a:spcPts val="1200"/>
              </a:spcAft>
              <a:buClr>
                <a:schemeClr val="accent3">
                  <a:lumMod val="75000"/>
                </a:schemeClr>
              </a:buClr>
            </a:pPr>
            <a:endParaRPr lang="en-US" sz="1800" dirty="0" smtClean="0">
              <a:solidFill>
                <a:schemeClr val="tx1">
                  <a:lumMod val="75000"/>
                  <a:lumOff val="25000"/>
                </a:schemeClr>
              </a:solidFill>
            </a:endParaRPr>
          </a:p>
          <a:p>
            <a:pPr>
              <a:spcAft>
                <a:spcPts val="1200"/>
              </a:spcAft>
              <a:buClr>
                <a:schemeClr val="accent3">
                  <a:lumMod val="75000"/>
                </a:schemeClr>
              </a:buClr>
            </a:pPr>
            <a:endParaRPr lang="en-US" sz="1800" dirty="0" smtClean="0">
              <a:solidFill>
                <a:schemeClr val="tx1">
                  <a:lumMod val="75000"/>
                  <a:lumOff val="25000"/>
                </a:schemeClr>
              </a:solidFill>
            </a:endParaRPr>
          </a:p>
          <a:p>
            <a:pPr>
              <a:spcAft>
                <a:spcPts val="1200"/>
              </a:spcAft>
              <a:buClr>
                <a:schemeClr val="accent3">
                  <a:lumMod val="75000"/>
                </a:schemeClr>
              </a:buClr>
            </a:pPr>
            <a:endParaRPr lang="en-US" sz="1800" dirty="0">
              <a:solidFill>
                <a:schemeClr val="tx1">
                  <a:lumMod val="75000"/>
                  <a:lumOff val="25000"/>
                </a:schemeClr>
              </a:solidFill>
            </a:endParaRPr>
          </a:p>
          <a:p>
            <a:pPr marL="0" indent="0">
              <a:spcAft>
                <a:spcPts val="1200"/>
              </a:spcAft>
              <a:buClr>
                <a:schemeClr val="accent3">
                  <a:lumMod val="75000"/>
                </a:schemeClr>
              </a:buClr>
              <a:buNone/>
            </a:pPr>
            <a:r>
              <a:rPr lang="en-US" sz="2100" dirty="0" err="1" smtClean="0">
                <a:solidFill>
                  <a:schemeClr val="tx1">
                    <a:lumMod val="75000"/>
                    <a:lumOff val="25000"/>
                  </a:schemeClr>
                </a:solidFill>
              </a:rPr>
              <a:t>Tabak</a:t>
            </a:r>
            <a:r>
              <a:rPr lang="en-US" sz="2100" dirty="0" smtClean="0">
                <a:solidFill>
                  <a:schemeClr val="tx1">
                    <a:lumMod val="75000"/>
                    <a:lumOff val="25000"/>
                  </a:schemeClr>
                </a:solidFill>
              </a:rPr>
              <a:t> </a:t>
            </a:r>
            <a:r>
              <a:rPr lang="en-US" sz="2100" dirty="0">
                <a:solidFill>
                  <a:schemeClr val="tx1">
                    <a:lumMod val="75000"/>
                    <a:lumOff val="25000"/>
                  </a:schemeClr>
                </a:solidFill>
              </a:rPr>
              <a:t>RG, </a:t>
            </a:r>
            <a:r>
              <a:rPr lang="en-US" sz="2100" dirty="0" err="1">
                <a:solidFill>
                  <a:schemeClr val="tx1">
                    <a:lumMod val="75000"/>
                    <a:lumOff val="25000"/>
                  </a:schemeClr>
                </a:solidFill>
              </a:rPr>
              <a:t>Khoong</a:t>
            </a:r>
            <a:r>
              <a:rPr lang="en-US" sz="2100" dirty="0">
                <a:solidFill>
                  <a:schemeClr val="tx1">
                    <a:lumMod val="75000"/>
                    <a:lumOff val="25000"/>
                  </a:schemeClr>
                </a:solidFill>
              </a:rPr>
              <a:t> EC, Chambers DA, Brownson RC. Bridging research and practice: models for dissemination and implementation research. </a:t>
            </a:r>
            <a:r>
              <a:rPr lang="en-US" sz="2100" i="1" dirty="0">
                <a:solidFill>
                  <a:schemeClr val="tx1">
                    <a:lumMod val="75000"/>
                    <a:lumOff val="25000"/>
                  </a:schemeClr>
                </a:solidFill>
              </a:rPr>
              <a:t>Am J </a:t>
            </a:r>
            <a:r>
              <a:rPr lang="en-US" sz="2100" i="1" dirty="0" err="1">
                <a:solidFill>
                  <a:schemeClr val="tx1">
                    <a:lumMod val="75000"/>
                    <a:lumOff val="25000"/>
                  </a:schemeClr>
                </a:solidFill>
              </a:rPr>
              <a:t>Prev</a:t>
            </a:r>
            <a:r>
              <a:rPr lang="en-US" sz="2100" i="1" dirty="0">
                <a:solidFill>
                  <a:schemeClr val="tx1">
                    <a:lumMod val="75000"/>
                    <a:lumOff val="25000"/>
                  </a:schemeClr>
                </a:solidFill>
              </a:rPr>
              <a:t> Med</a:t>
            </a:r>
            <a:r>
              <a:rPr lang="en-US" sz="2100" dirty="0">
                <a:solidFill>
                  <a:schemeClr val="tx1">
                    <a:lumMod val="75000"/>
                    <a:lumOff val="25000"/>
                  </a:schemeClr>
                </a:solidFill>
              </a:rPr>
              <a:t>. 2012 Sep; 43(3):337-50. </a:t>
            </a:r>
            <a:endParaRPr lang="en-US" sz="3800" dirty="0" smtClean="0">
              <a:solidFill>
                <a:schemeClr val="tx1">
                  <a:lumMod val="75000"/>
                  <a:lumOff val="25000"/>
                </a:schemeClr>
              </a:solidFill>
              <a:latin typeface="+mj-lt"/>
              <a:ea typeface="ＭＳ Ｐゴシック" pitchFamily="34" charset="-128"/>
              <a:cs typeface="Arial" charset="0"/>
            </a:endParaRPr>
          </a:p>
        </p:txBody>
      </p:sp>
      <p:sp>
        <p:nvSpPr>
          <p:cNvPr id="5"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25</a:t>
            </a:fld>
            <a:endParaRPr lang="en-US" sz="1600" dirty="0">
              <a:latin typeface="Calibri" pitchFamily="34" charset="0"/>
            </a:endParaRPr>
          </a:p>
        </p:txBody>
      </p:sp>
    </p:spTree>
    <p:extLst>
      <p:ext uri="{BB962C8B-B14F-4D97-AF65-F5344CB8AC3E}">
        <p14:creationId xmlns:p14="http://schemas.microsoft.com/office/powerpoint/2010/main" val="1497458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p:txBody>
          <a:bodyPr>
            <a:normAutofit/>
          </a:bodyPr>
          <a:lstStyle/>
          <a:p>
            <a:pPr eaLnBrk="1" hangingPunct="1">
              <a:buClr>
                <a:schemeClr val="bg1"/>
              </a:buClr>
              <a:defRPr/>
            </a:pPr>
            <a:r>
              <a:rPr lang="en-US" sz="4200" b="1" dirty="0" smtClean="0">
                <a:ea typeface="ＭＳ Ｐゴシック" charset="-128"/>
              </a:rPr>
              <a:t>Key Common Points (cont.)</a:t>
            </a:r>
          </a:p>
        </p:txBody>
      </p:sp>
      <p:sp>
        <p:nvSpPr>
          <p:cNvPr id="2" name="Content Placeholder 1"/>
          <p:cNvSpPr>
            <a:spLocks noGrp="1"/>
          </p:cNvSpPr>
          <p:nvPr>
            <p:ph sz="quarter" idx="1"/>
          </p:nvPr>
        </p:nvSpPr>
        <p:spPr/>
        <p:txBody>
          <a:bodyPr>
            <a:normAutofit fontScale="92500"/>
          </a:bodyPr>
          <a:lstStyle/>
          <a:p>
            <a:pPr>
              <a:spcAft>
                <a:spcPts val="1800"/>
              </a:spcAft>
              <a:buClr>
                <a:schemeClr val="accent3">
                  <a:lumMod val="75000"/>
                </a:schemeClr>
              </a:buClr>
            </a:pPr>
            <a:r>
              <a:rPr lang="en-US" sz="2800" dirty="0">
                <a:solidFill>
                  <a:schemeClr val="tx1">
                    <a:lumMod val="75000"/>
                    <a:lumOff val="25000"/>
                  </a:schemeClr>
                </a:solidFill>
                <a:latin typeface="+mj-lt"/>
                <a:cs typeface="Arial" charset="0"/>
              </a:rPr>
              <a:t>There is more than evidence needed for successful adoption, implementation and sustainability</a:t>
            </a:r>
          </a:p>
          <a:p>
            <a:pPr>
              <a:spcAft>
                <a:spcPts val="1800"/>
              </a:spcAft>
              <a:buClr>
                <a:schemeClr val="accent3">
                  <a:lumMod val="75000"/>
                </a:schemeClr>
              </a:buClr>
            </a:pPr>
            <a:r>
              <a:rPr lang="en-US" sz="2800" dirty="0" smtClean="0">
                <a:solidFill>
                  <a:schemeClr val="tx1">
                    <a:lumMod val="75000"/>
                    <a:lumOff val="25000"/>
                  </a:schemeClr>
                </a:solidFill>
                <a:latin typeface="+mj-lt"/>
                <a:cs typeface="Arial" charset="0"/>
              </a:rPr>
              <a:t>Implementation </a:t>
            </a:r>
            <a:r>
              <a:rPr lang="en-US" sz="2800" dirty="0">
                <a:solidFill>
                  <a:schemeClr val="tx1">
                    <a:lumMod val="75000"/>
                    <a:lumOff val="25000"/>
                  </a:schemeClr>
                </a:solidFill>
                <a:latin typeface="+mj-lt"/>
                <a:cs typeface="Arial" charset="0"/>
              </a:rPr>
              <a:t>Science is a multi-level affair</a:t>
            </a:r>
          </a:p>
          <a:p>
            <a:pPr>
              <a:spcAft>
                <a:spcPts val="1800"/>
              </a:spcAft>
              <a:buClr>
                <a:schemeClr val="accent3">
                  <a:lumMod val="75000"/>
                </a:schemeClr>
              </a:buClr>
            </a:pPr>
            <a:r>
              <a:rPr lang="en-US" sz="2800" dirty="0">
                <a:solidFill>
                  <a:schemeClr val="tx1">
                    <a:lumMod val="75000"/>
                    <a:lumOff val="25000"/>
                  </a:schemeClr>
                </a:solidFill>
                <a:latin typeface="+mj-lt"/>
                <a:cs typeface="Arial" charset="0"/>
              </a:rPr>
              <a:t>Select the DESIGN and the MODEL that best fits your question—less important WHICH model than that you use it well</a:t>
            </a:r>
          </a:p>
          <a:p>
            <a:pPr>
              <a:spcAft>
                <a:spcPts val="1800"/>
              </a:spcAft>
              <a:buClr>
                <a:schemeClr val="accent3">
                  <a:lumMod val="75000"/>
                </a:schemeClr>
              </a:buClr>
            </a:pPr>
            <a:r>
              <a:rPr lang="en-US" sz="2800" dirty="0">
                <a:solidFill>
                  <a:schemeClr val="tx1">
                    <a:lumMod val="75000"/>
                    <a:lumOff val="25000"/>
                  </a:schemeClr>
                </a:solidFill>
                <a:latin typeface="+mj-lt"/>
                <a:cs typeface="Arial" charset="0"/>
              </a:rPr>
              <a:t>Need to focus on </a:t>
            </a:r>
            <a:r>
              <a:rPr lang="en-US" sz="2800" i="1" dirty="0">
                <a:solidFill>
                  <a:schemeClr val="tx1">
                    <a:lumMod val="75000"/>
                    <a:lumOff val="25000"/>
                  </a:schemeClr>
                </a:solidFill>
                <a:latin typeface="+mj-lt"/>
                <a:cs typeface="Arial" charset="0"/>
              </a:rPr>
              <a:t>replication, relevance, transparency, and costs</a:t>
            </a:r>
            <a:endParaRPr lang="en-US" sz="2800" dirty="0">
              <a:latin typeface="+mj-lt"/>
            </a:endParaRPr>
          </a:p>
        </p:txBody>
      </p:sp>
      <p:sp>
        <p:nvSpPr>
          <p:cNvPr id="5"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26</a:t>
            </a:fld>
            <a:endParaRPr lang="en-US" sz="1600" dirty="0">
              <a:latin typeface="Calibri" pitchFamily="34" charset="0"/>
            </a:endParaRPr>
          </a:p>
        </p:txBody>
      </p:sp>
    </p:spTree>
    <p:extLst>
      <p:ext uri="{BB962C8B-B14F-4D97-AF65-F5344CB8AC3E}">
        <p14:creationId xmlns:p14="http://schemas.microsoft.com/office/powerpoint/2010/main" val="8169338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152400"/>
            <a:ext cx="9144000" cy="7010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19" name="Oval 18"/>
          <p:cNvSpPr/>
          <p:nvPr/>
        </p:nvSpPr>
        <p:spPr>
          <a:xfrm>
            <a:off x="266700" y="585788"/>
            <a:ext cx="8610600" cy="62484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5" name="Up-Down Arrow 24"/>
          <p:cNvSpPr/>
          <p:nvPr/>
        </p:nvSpPr>
        <p:spPr>
          <a:xfrm rot="2229063">
            <a:off x="3478213" y="1876425"/>
            <a:ext cx="457200" cy="1828800"/>
          </a:xfrm>
          <a:prstGeom prst="upDownArrow">
            <a:avLst/>
          </a:prstGeom>
          <a:solidFill>
            <a:srgbClr val="11C1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6" name="Up-Down Arrow 25"/>
          <p:cNvSpPr/>
          <p:nvPr/>
        </p:nvSpPr>
        <p:spPr>
          <a:xfrm rot="5400000">
            <a:off x="4327525" y="3300413"/>
            <a:ext cx="457200" cy="1828800"/>
          </a:xfrm>
          <a:prstGeom prst="upDownArrow">
            <a:avLst/>
          </a:prstGeom>
          <a:solidFill>
            <a:srgbClr val="11C1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7" name="Up-Down Arrow 26"/>
          <p:cNvSpPr/>
          <p:nvPr/>
        </p:nvSpPr>
        <p:spPr>
          <a:xfrm rot="19332619">
            <a:off x="5530850" y="1881188"/>
            <a:ext cx="457200" cy="1828800"/>
          </a:xfrm>
          <a:prstGeom prst="upDownArrow">
            <a:avLst/>
          </a:prstGeom>
          <a:solidFill>
            <a:srgbClr val="11C1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4" name="TextBox 23"/>
          <p:cNvSpPr txBox="1"/>
          <p:nvPr/>
        </p:nvSpPr>
        <p:spPr>
          <a:xfrm>
            <a:off x="609600" y="3600450"/>
            <a:ext cx="2971800" cy="1015663"/>
          </a:xfrm>
          <a:prstGeom prst="rect">
            <a:avLst/>
          </a:prstGeom>
          <a:solidFill>
            <a:schemeClr val="bg1"/>
          </a:solidFill>
          <a:ln>
            <a:solidFill>
              <a:schemeClr val="accent1">
                <a:lumMod val="75000"/>
              </a:schemeClr>
            </a:solidFill>
          </a:ln>
          <a:effectLst/>
        </p:spPr>
        <p:txBody>
          <a:bodyPr>
            <a:spAutoFit/>
          </a:bodyPr>
          <a:lstStyle/>
          <a:p>
            <a:pPr algn="ctr">
              <a:defRPr/>
            </a:pPr>
            <a:r>
              <a:rPr lang="en-US" sz="1600" b="1" dirty="0">
                <a:latin typeface="+mj-lt"/>
                <a:ea typeface="+mn-ea"/>
                <a:cs typeface="Arial" pitchFamily="34" charset="0"/>
              </a:rPr>
              <a:t>Participatory Implementation Process</a:t>
            </a:r>
          </a:p>
          <a:p>
            <a:pPr algn="ctr">
              <a:defRPr/>
            </a:pPr>
            <a:r>
              <a:rPr lang="en-US" sz="1400" dirty="0">
                <a:latin typeface="Calibri" pitchFamily="34" charset="0"/>
                <a:cs typeface="Calibri" pitchFamily="34" charset="0"/>
              </a:rPr>
              <a:t>(e.g., stakeholder engagement; CBPR; team-based science; patient centered)</a:t>
            </a:r>
          </a:p>
        </p:txBody>
      </p:sp>
      <p:sp>
        <p:nvSpPr>
          <p:cNvPr id="28" name="TextBox 27"/>
          <p:cNvSpPr txBox="1"/>
          <p:nvPr/>
        </p:nvSpPr>
        <p:spPr>
          <a:xfrm>
            <a:off x="5562600" y="3600450"/>
            <a:ext cx="2971800" cy="1000125"/>
          </a:xfrm>
          <a:prstGeom prst="rect">
            <a:avLst/>
          </a:prstGeom>
          <a:solidFill>
            <a:schemeClr val="bg1"/>
          </a:solidFill>
          <a:ln>
            <a:solidFill>
              <a:schemeClr val="accent1">
                <a:lumMod val="75000"/>
              </a:schemeClr>
            </a:solidFill>
          </a:ln>
          <a:effectLst/>
        </p:spPr>
        <p:txBody>
          <a:bodyPr>
            <a:noAutofit/>
          </a:bodyPr>
          <a:lstStyle/>
          <a:p>
            <a:pPr algn="ctr">
              <a:defRPr/>
            </a:pPr>
            <a:r>
              <a:rPr lang="en-US" sz="1600" b="1" dirty="0">
                <a:latin typeface="+mj-lt"/>
                <a:ea typeface="ＭＳ Ｐゴシック" pitchFamily="1" charset="-128"/>
                <a:cs typeface="Arial" pitchFamily="34" charset="0"/>
              </a:rPr>
              <a:t>Practical Progress Measures</a:t>
            </a:r>
            <a:endParaRPr lang="en-US" sz="1600" dirty="0">
              <a:latin typeface="+mj-lt"/>
              <a:ea typeface="ＭＳ Ｐゴシック" pitchFamily="1" charset="-128"/>
              <a:cs typeface="Arial" pitchFamily="34" charset="0"/>
            </a:endParaRPr>
          </a:p>
          <a:p>
            <a:pPr algn="ctr">
              <a:defRPr/>
            </a:pPr>
            <a:r>
              <a:rPr lang="en-US" sz="1400" dirty="0">
                <a:latin typeface="Calibri" pitchFamily="34" charset="0"/>
                <a:ea typeface="ＭＳ Ｐゴシック" pitchFamily="1" charset="-128"/>
                <a:cs typeface="Calibri" pitchFamily="34" charset="0"/>
              </a:rPr>
              <a:t>(e.g., actionable &amp; longitudinal measures)</a:t>
            </a:r>
          </a:p>
        </p:txBody>
      </p:sp>
      <p:sp>
        <p:nvSpPr>
          <p:cNvPr id="29" name="TextBox 28"/>
          <p:cNvSpPr txBox="1"/>
          <p:nvPr/>
        </p:nvSpPr>
        <p:spPr>
          <a:xfrm>
            <a:off x="3048000" y="838200"/>
            <a:ext cx="3200400" cy="1016000"/>
          </a:xfrm>
          <a:prstGeom prst="rect">
            <a:avLst/>
          </a:prstGeom>
          <a:solidFill>
            <a:schemeClr val="bg1"/>
          </a:solidFill>
          <a:ln>
            <a:solidFill>
              <a:schemeClr val="accent1">
                <a:lumMod val="75000"/>
              </a:schemeClr>
            </a:solidFill>
          </a:ln>
          <a:effectLst/>
        </p:spPr>
        <p:txBody>
          <a:bodyPr>
            <a:spAutoFit/>
          </a:bodyPr>
          <a:lstStyle/>
          <a:p>
            <a:pPr algn="ctr">
              <a:defRPr/>
            </a:pPr>
            <a:r>
              <a:rPr lang="en-US" sz="1600" b="1" dirty="0">
                <a:latin typeface="+mj-lt"/>
                <a:ea typeface="+mn-ea"/>
                <a:cs typeface="Arial" pitchFamily="34" charset="0"/>
              </a:rPr>
              <a:t>Intervention Program/Policy</a:t>
            </a:r>
            <a:r>
              <a:rPr lang="en-US" sz="1800" b="1" dirty="0">
                <a:latin typeface="+mj-lt"/>
                <a:ea typeface="+mn-ea"/>
                <a:cs typeface="Arial" pitchFamily="34" charset="0"/>
              </a:rPr>
              <a:t/>
            </a:r>
            <a:br>
              <a:rPr lang="en-US" sz="1800" b="1" dirty="0">
                <a:latin typeface="+mj-lt"/>
                <a:ea typeface="+mn-ea"/>
                <a:cs typeface="Arial" pitchFamily="34" charset="0"/>
              </a:rPr>
            </a:br>
            <a:r>
              <a:rPr lang="en-US" sz="1400" b="1" i="1" dirty="0">
                <a:latin typeface="+mj-lt"/>
                <a:ea typeface="+mn-ea"/>
                <a:cs typeface="Arial" pitchFamily="34" charset="0"/>
              </a:rPr>
              <a:t>(Prevention or Treatment)</a:t>
            </a:r>
          </a:p>
          <a:p>
            <a:pPr algn="ctr">
              <a:defRPr/>
            </a:pPr>
            <a:r>
              <a:rPr lang="en-US" sz="1400" dirty="0">
                <a:latin typeface="Calibri" pitchFamily="34" charset="0"/>
                <a:cs typeface="Calibri" pitchFamily="34" charset="0"/>
              </a:rPr>
              <a:t>(e.g., key components; principles; guidebook; internal &amp; external validity) </a:t>
            </a:r>
          </a:p>
        </p:txBody>
      </p:sp>
      <p:graphicFrame>
        <p:nvGraphicFramePr>
          <p:cNvPr id="36" name="Table 35"/>
          <p:cNvGraphicFramePr>
            <a:graphicFrameLocks noGrp="1"/>
          </p:cNvGraphicFramePr>
          <p:nvPr/>
        </p:nvGraphicFramePr>
        <p:xfrm>
          <a:off x="2057400" y="4800600"/>
          <a:ext cx="5394325" cy="1371600"/>
        </p:xfrm>
        <a:graphic>
          <a:graphicData uri="http://schemas.openxmlformats.org/drawingml/2006/table">
            <a:tbl>
              <a:tblPr/>
              <a:tblGrid>
                <a:gridCol w="2667000"/>
                <a:gridCol w="2727325"/>
              </a:tblGrid>
              <a:tr h="244475">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rPr>
                        <a:t>Multi-Level Context</a:t>
                      </a:r>
                    </a:p>
                  </a:txBody>
                  <a:tcPr horzOverflow="overflow">
                    <a:lnL>
                      <a:noFill/>
                    </a:lnL>
                    <a:lnR>
                      <a:noFill/>
                    </a:lnR>
                    <a:lnT>
                      <a:noFill/>
                    </a:lnT>
                    <a:lnB>
                      <a:noFill/>
                    </a:lnB>
                    <a:lnTlToBr>
                      <a:noFill/>
                    </a:lnTlToBr>
                    <a:lnBlToTr>
                      <a:noFill/>
                    </a:lnBlToTr>
                    <a:noFill/>
                  </a:tcPr>
                </a:tc>
                <a:tc hMerge="1">
                  <a:txBody>
                    <a:bodyPr/>
                    <a:lstStyle/>
                    <a:p>
                      <a:endParaRPr lang="en-US"/>
                    </a:p>
                  </a:txBody>
                  <a:tcPr/>
                </a:tc>
              </a:tr>
              <a:tr h="288925">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600" b="0" i="0" u="none" strike="noStrike" cap="none" normalizeH="0" baseline="0" smtClean="0">
                          <a:ln>
                            <a:noFill/>
                          </a:ln>
                          <a:solidFill>
                            <a:schemeClr val="tx1"/>
                          </a:solidFill>
                          <a:effectLst/>
                          <a:latin typeface="Calibri" pitchFamily="34" charset="0"/>
                        </a:rPr>
                        <a:t>  Intrapersonal/Biological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Calibri" pitchFamily="34" charset="0"/>
                        </a:rPr>
                        <a:t>  Policy</a:t>
                      </a:r>
                    </a:p>
                  </a:txBody>
                  <a:tcPr horzOverflow="overflow">
                    <a:lnL>
                      <a:noFill/>
                    </a:lnL>
                    <a:lnR>
                      <a:noFill/>
                    </a:lnR>
                    <a:lnT>
                      <a:noFill/>
                    </a:lnT>
                    <a:lnB>
                      <a:noFill/>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Calibri" pitchFamily="34" charset="0"/>
                        </a:rPr>
                        <a:t>  Interpersonal/Family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Calibri" pitchFamily="34" charset="0"/>
                        </a:rPr>
                        <a:t>  Community/Economic</a:t>
                      </a:r>
                    </a:p>
                  </a:txBody>
                  <a:tcPr horzOverflow="overflow">
                    <a:lnL>
                      <a:noFill/>
                    </a:lnL>
                    <a:lnR>
                      <a:noFill/>
                    </a:lnR>
                    <a:lnT>
                      <a:noFill/>
                    </a:lnT>
                    <a:lnB>
                      <a:noFill/>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Calibri" pitchFamily="34" charset="0"/>
                        </a:rPr>
                        <a:t>  Organizational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11000"/>
                        <a:buFont typeface="Arial"/>
                        <a:buChar char="•"/>
                        <a:tabLst/>
                      </a:pPr>
                      <a:r>
                        <a:rPr kumimoji="0" lang="en-US" sz="1600" b="0" i="0" u="none" strike="noStrike" cap="none" normalizeH="0" baseline="0" dirty="0" smtClean="0">
                          <a:ln>
                            <a:noFill/>
                          </a:ln>
                          <a:solidFill>
                            <a:schemeClr val="tx1"/>
                          </a:solidFill>
                          <a:effectLst/>
                          <a:latin typeface="Calibri" pitchFamily="34" charset="0"/>
                        </a:rPr>
                        <a:t>  Social/Environment/History</a:t>
                      </a:r>
                    </a:p>
                  </a:txBody>
                  <a:tcPr horzOverflow="overflow">
                    <a:lnL>
                      <a:noFill/>
                    </a:lnL>
                    <a:lnR>
                      <a:noFill/>
                    </a:lnR>
                    <a:lnT>
                      <a:noFill/>
                    </a:lnT>
                    <a:lnB>
                      <a:noFill/>
                    </a:lnB>
                    <a:lnTlToBr>
                      <a:noFill/>
                    </a:lnTlToBr>
                    <a:lnBlToTr>
                      <a:noFill/>
                    </a:lnBlToTr>
                    <a:noFill/>
                  </a:tcPr>
                </a:tc>
              </a:tr>
            </a:tbl>
          </a:graphicData>
        </a:graphic>
      </p:graphicFrame>
      <p:sp>
        <p:nvSpPr>
          <p:cNvPr id="9233" name="TextBox 19"/>
          <p:cNvSpPr txBox="1">
            <a:spLocks noChangeArrowheads="1"/>
          </p:cNvSpPr>
          <p:nvPr/>
        </p:nvSpPr>
        <p:spPr bwMode="auto">
          <a:xfrm rot="-3191254">
            <a:off x="2842418" y="2393157"/>
            <a:ext cx="1306513" cy="400050"/>
          </a:xfrm>
          <a:prstGeom prst="rect">
            <a:avLst/>
          </a:prstGeom>
          <a:noFill/>
          <a:ln w="9525">
            <a:noFill/>
            <a:miter lim="800000"/>
            <a:headEnd/>
            <a:tailEnd/>
          </a:ln>
        </p:spPr>
        <p:txBody>
          <a:bodyPr>
            <a:spAutoFit/>
          </a:bodyPr>
          <a:lstStyle/>
          <a:p>
            <a:r>
              <a:rPr lang="en-US" sz="2000" dirty="0">
                <a:latin typeface="+mj-lt"/>
                <a:cs typeface="Arial" charset="0"/>
              </a:rPr>
              <a:t>Feedback</a:t>
            </a:r>
          </a:p>
        </p:txBody>
      </p:sp>
      <p:sp>
        <p:nvSpPr>
          <p:cNvPr id="9234" name="TextBox 20"/>
          <p:cNvSpPr txBox="1">
            <a:spLocks noChangeArrowheads="1"/>
          </p:cNvSpPr>
          <p:nvPr/>
        </p:nvSpPr>
        <p:spPr bwMode="auto">
          <a:xfrm rot="3130125">
            <a:off x="5363369" y="2382044"/>
            <a:ext cx="1344612" cy="400050"/>
          </a:xfrm>
          <a:prstGeom prst="rect">
            <a:avLst/>
          </a:prstGeom>
          <a:noFill/>
          <a:ln w="9525">
            <a:noFill/>
            <a:miter lim="800000"/>
            <a:headEnd/>
            <a:tailEnd/>
          </a:ln>
        </p:spPr>
        <p:txBody>
          <a:bodyPr>
            <a:spAutoFit/>
          </a:bodyPr>
          <a:lstStyle/>
          <a:p>
            <a:r>
              <a:rPr lang="en-US" sz="2000">
                <a:latin typeface="+mj-lt"/>
                <a:cs typeface="Arial" charset="0"/>
              </a:rPr>
              <a:t>Feedback</a:t>
            </a:r>
          </a:p>
        </p:txBody>
      </p:sp>
      <p:sp>
        <p:nvSpPr>
          <p:cNvPr id="9235" name="TextBox 21"/>
          <p:cNvSpPr txBox="1">
            <a:spLocks noChangeArrowheads="1"/>
          </p:cNvSpPr>
          <p:nvPr/>
        </p:nvSpPr>
        <p:spPr bwMode="auto">
          <a:xfrm>
            <a:off x="3856038" y="4316413"/>
            <a:ext cx="1400175" cy="400050"/>
          </a:xfrm>
          <a:prstGeom prst="rect">
            <a:avLst/>
          </a:prstGeom>
          <a:noFill/>
          <a:ln w="9525">
            <a:noFill/>
            <a:miter lim="800000"/>
            <a:headEnd/>
            <a:tailEnd/>
          </a:ln>
        </p:spPr>
        <p:txBody>
          <a:bodyPr>
            <a:spAutoFit/>
          </a:bodyPr>
          <a:lstStyle/>
          <a:p>
            <a:r>
              <a:rPr lang="en-US" sz="2000">
                <a:latin typeface="+mj-lt"/>
                <a:cs typeface="Arial" charset="0"/>
              </a:rPr>
              <a:t>Feedback</a:t>
            </a:r>
          </a:p>
        </p:txBody>
      </p:sp>
      <p:sp>
        <p:nvSpPr>
          <p:cNvPr id="23" name="Oval 22"/>
          <p:cNvSpPr/>
          <p:nvPr/>
        </p:nvSpPr>
        <p:spPr bwMode="auto">
          <a:xfrm>
            <a:off x="3886200" y="2641600"/>
            <a:ext cx="1524000" cy="457200"/>
          </a:xfrm>
          <a:prstGeom prst="ellipse">
            <a:avLst/>
          </a:prstGeom>
          <a:solidFill>
            <a:schemeClr val="accent1">
              <a:lumMod val="20000"/>
              <a:lumOff val="80000"/>
            </a:schemeClr>
          </a:solidFill>
          <a:ln w="9525" cap="flat" cmpd="sng" algn="ctr">
            <a:solidFill>
              <a:schemeClr val="tx2">
                <a:lumMod val="75000"/>
              </a:schemeClr>
            </a:solidFill>
            <a:prstDash val="solid"/>
            <a:round/>
            <a:headEnd type="none" w="med" len="med"/>
            <a:tailEnd type="none" w="med" len="med"/>
          </a:ln>
          <a:effectLst/>
        </p:spPr>
        <p:txBody>
          <a:bodyPr/>
          <a:lstStyle/>
          <a:p>
            <a:pPr algn="ctr">
              <a:defRPr/>
            </a:pPr>
            <a:r>
              <a:rPr lang="en-US" sz="1600" dirty="0">
                <a:latin typeface="+mj-lt"/>
                <a:ea typeface="+mn-ea"/>
                <a:cs typeface="Arial" pitchFamily="34" charset="0"/>
              </a:rPr>
              <a:t>Evidence</a:t>
            </a:r>
          </a:p>
        </p:txBody>
      </p:sp>
      <p:sp>
        <p:nvSpPr>
          <p:cNvPr id="9237" name="Oval 29"/>
          <p:cNvSpPr>
            <a:spLocks noChangeArrowheads="1"/>
          </p:cNvSpPr>
          <p:nvPr/>
        </p:nvSpPr>
        <p:spPr bwMode="auto">
          <a:xfrm>
            <a:off x="3619500" y="3022600"/>
            <a:ext cx="2057400" cy="457200"/>
          </a:xfrm>
          <a:prstGeom prst="ellipse">
            <a:avLst/>
          </a:prstGeom>
          <a:solidFill>
            <a:schemeClr val="accent1">
              <a:lumMod val="20000"/>
              <a:lumOff val="80000"/>
            </a:schemeClr>
          </a:solidFill>
          <a:ln w="9525">
            <a:solidFill>
              <a:schemeClr val="tx2"/>
            </a:solidFill>
            <a:round/>
            <a:headEnd/>
            <a:tailEnd/>
          </a:ln>
        </p:spPr>
        <p:txBody>
          <a:bodyPr/>
          <a:lstStyle/>
          <a:p>
            <a:pPr algn="ctr"/>
            <a:r>
              <a:rPr lang="en-US" sz="1600">
                <a:latin typeface="+mj-lt"/>
                <a:cs typeface="Arial" pitchFamily="34" charset="0"/>
              </a:rPr>
              <a:t>Stakeholders</a:t>
            </a:r>
          </a:p>
        </p:txBody>
      </p:sp>
      <p:sp>
        <p:nvSpPr>
          <p:cNvPr id="3" name="Title 2"/>
          <p:cNvSpPr>
            <a:spLocks noGrp="1"/>
          </p:cNvSpPr>
          <p:nvPr>
            <p:ph type="title"/>
          </p:nvPr>
        </p:nvSpPr>
        <p:spPr>
          <a:xfrm>
            <a:off x="0" y="-152400"/>
            <a:ext cx="9144000" cy="685800"/>
          </a:xfrm>
          <a:solidFill>
            <a:schemeClr val="bg2"/>
          </a:solidFill>
        </p:spPr>
        <p:txBody>
          <a:bodyPr>
            <a:normAutofit/>
          </a:bodyPr>
          <a:lstStyle/>
          <a:p>
            <a:pPr algn="ctr"/>
            <a:r>
              <a:rPr lang="en-US" sz="3600" b="1" dirty="0">
                <a:latin typeface="Arial" pitchFamily="34" charset="0"/>
                <a:cs typeface="Arial" pitchFamily="34" charset="0"/>
              </a:rPr>
              <a:t>Evidence Integration Triangle (EIT</a:t>
            </a:r>
            <a:r>
              <a:rPr lang="en-US" sz="3600" b="1" dirty="0" smtClean="0">
                <a:latin typeface="Arial" pitchFamily="34" charset="0"/>
                <a:cs typeface="Arial" pitchFamily="34" charset="0"/>
              </a:rPr>
              <a:t>)</a:t>
            </a:r>
            <a:endParaRPr lang="en-US" sz="3600" dirty="0"/>
          </a:p>
        </p:txBody>
      </p:sp>
      <p:sp>
        <p:nvSpPr>
          <p:cNvPr id="4" name="Content Placeholder 3"/>
          <p:cNvSpPr>
            <a:spLocks noGrp="1"/>
          </p:cNvSpPr>
          <p:nvPr>
            <p:ph sz="quarter" idx="1"/>
          </p:nvPr>
        </p:nvSpPr>
        <p:spPr>
          <a:xfrm>
            <a:off x="0" y="6566865"/>
            <a:ext cx="8153400" cy="304800"/>
          </a:xfrm>
        </p:spPr>
        <p:txBody>
          <a:bodyPr>
            <a:normAutofit fontScale="92500" lnSpcReduction="10000"/>
          </a:bodyPr>
          <a:lstStyle/>
          <a:p>
            <a:pPr marL="0" indent="0">
              <a:buNone/>
            </a:pPr>
            <a:r>
              <a:rPr lang="en-US" sz="1600" dirty="0">
                <a:cs typeface="Arial" charset="0"/>
              </a:rPr>
              <a:t>Glasgow RE, Green LW, Taylor MV, </a:t>
            </a:r>
            <a:r>
              <a:rPr lang="en-US" sz="1600" dirty="0" err="1">
                <a:cs typeface="Arial" charset="0"/>
              </a:rPr>
              <a:t>Stange</a:t>
            </a:r>
            <a:r>
              <a:rPr lang="en-US" sz="1600" dirty="0">
                <a:cs typeface="Arial" charset="0"/>
              </a:rPr>
              <a:t> KC. AJ </a:t>
            </a:r>
            <a:r>
              <a:rPr lang="en-US" sz="1600" dirty="0" err="1">
                <a:cs typeface="Arial" charset="0"/>
              </a:rPr>
              <a:t>Prev</a:t>
            </a:r>
            <a:r>
              <a:rPr lang="en-US" sz="1600" dirty="0">
                <a:cs typeface="Arial" charset="0"/>
              </a:rPr>
              <a:t> Med 2012;42(6):646-654</a:t>
            </a:r>
          </a:p>
          <a:p>
            <a:endParaRPr lang="en-US" sz="1600" dirty="0"/>
          </a:p>
        </p:txBody>
      </p:sp>
      <p:sp>
        <p:nvSpPr>
          <p:cNvPr id="20"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27</a:t>
            </a:fld>
            <a:endParaRPr lang="en-US" sz="1600" dirty="0">
              <a:latin typeface="Calibri" pitchFamily="34" charset="0"/>
            </a:endParaRPr>
          </a:p>
        </p:txBody>
      </p:sp>
    </p:spTree>
    <p:extLst>
      <p:ext uri="{BB962C8B-B14F-4D97-AF65-F5344CB8AC3E}">
        <p14:creationId xmlns:p14="http://schemas.microsoft.com/office/powerpoint/2010/main" val="20521854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0" y="-152400"/>
            <a:ext cx="9144000" cy="7010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19" name="Oval 18"/>
          <p:cNvSpPr/>
          <p:nvPr/>
        </p:nvSpPr>
        <p:spPr>
          <a:xfrm>
            <a:off x="63500" y="412750"/>
            <a:ext cx="9023350" cy="63881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6" name="Up-Down Arrow 25"/>
          <p:cNvSpPr/>
          <p:nvPr/>
        </p:nvSpPr>
        <p:spPr>
          <a:xfrm rot="5400000">
            <a:off x="4440238" y="3589338"/>
            <a:ext cx="457200" cy="1828800"/>
          </a:xfrm>
          <a:prstGeom prst="upDownArrow">
            <a:avLst/>
          </a:prstGeom>
          <a:solidFill>
            <a:srgbClr val="11C1FF"/>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4" name="TextBox 23"/>
          <p:cNvSpPr txBox="1"/>
          <p:nvPr/>
        </p:nvSpPr>
        <p:spPr>
          <a:xfrm>
            <a:off x="628650" y="3849688"/>
            <a:ext cx="3028950" cy="1308099"/>
          </a:xfrm>
          <a:prstGeom prst="rect">
            <a:avLst/>
          </a:prstGeom>
          <a:solidFill>
            <a:schemeClr val="bg1"/>
          </a:solidFill>
          <a:ln>
            <a:solidFill>
              <a:schemeClr val="accent1">
                <a:lumMod val="75000"/>
              </a:schemeClr>
            </a:solidFill>
          </a:ln>
          <a:effectLst/>
        </p:spPr>
        <p:txBody>
          <a:bodyPr/>
          <a:lstStyle/>
          <a:p>
            <a:pPr algn="ctr">
              <a:defRPr/>
            </a:pPr>
            <a:r>
              <a:rPr lang="en-US" sz="1400" b="1" u="sng" dirty="0">
                <a:latin typeface="+mj-lt"/>
                <a:ea typeface="+mn-ea"/>
                <a:cs typeface="Arial" pitchFamily="34" charset="0"/>
              </a:rPr>
              <a:t>Participatory Implementation Process</a:t>
            </a:r>
          </a:p>
          <a:p>
            <a:pPr algn="ctr">
              <a:defRPr/>
            </a:pPr>
            <a:r>
              <a:rPr lang="en-US" sz="1300" dirty="0" smtClean="0">
                <a:latin typeface="Calibri" pitchFamily="34" charset="0"/>
                <a:cs typeface="Calibri" pitchFamily="34" charset="0"/>
              </a:rPr>
              <a:t>Iterative</a:t>
            </a:r>
            <a:r>
              <a:rPr lang="en-US" sz="1300" i="1" dirty="0" smtClean="0">
                <a:latin typeface="Calibri" pitchFamily="34" charset="0"/>
                <a:cs typeface="Calibri" pitchFamily="34" charset="0"/>
              </a:rPr>
              <a:t>, </a:t>
            </a:r>
            <a:r>
              <a:rPr lang="en-US" sz="1300" i="1" u="sng" dirty="0" smtClean="0">
                <a:latin typeface="Calibri" pitchFamily="34" charset="0"/>
                <a:cs typeface="Calibri" pitchFamily="34" charset="0"/>
              </a:rPr>
              <a:t>wiki </a:t>
            </a:r>
            <a:r>
              <a:rPr lang="en-US" sz="1300" i="1" u="sng" dirty="0">
                <a:latin typeface="Calibri" pitchFamily="34" charset="0"/>
                <a:cs typeface="Calibri" pitchFamily="34" charset="0"/>
              </a:rPr>
              <a:t>activities </a:t>
            </a:r>
            <a:r>
              <a:rPr lang="en-US" sz="1300" dirty="0">
                <a:latin typeface="Calibri" pitchFamily="34" charset="0"/>
                <a:cs typeface="Calibri" pitchFamily="34" charset="0"/>
              </a:rPr>
              <a:t>to engage stakeholder community, measurement experts and diverse perspectives</a:t>
            </a:r>
          </a:p>
        </p:txBody>
      </p:sp>
      <p:sp>
        <p:nvSpPr>
          <p:cNvPr id="28" name="TextBox 27"/>
          <p:cNvSpPr txBox="1"/>
          <p:nvPr/>
        </p:nvSpPr>
        <p:spPr>
          <a:xfrm>
            <a:off x="5638800" y="3849688"/>
            <a:ext cx="2759075" cy="1308100"/>
          </a:xfrm>
          <a:prstGeom prst="rect">
            <a:avLst/>
          </a:prstGeom>
          <a:solidFill>
            <a:schemeClr val="bg1"/>
          </a:solidFill>
          <a:ln>
            <a:solidFill>
              <a:schemeClr val="accent1">
                <a:lumMod val="75000"/>
              </a:schemeClr>
            </a:solidFill>
          </a:ln>
          <a:effectLst/>
        </p:spPr>
        <p:txBody>
          <a:bodyPr>
            <a:spAutoFit/>
          </a:bodyPr>
          <a:lstStyle/>
          <a:p>
            <a:pPr algn="ctr">
              <a:defRPr/>
            </a:pPr>
            <a:r>
              <a:rPr lang="en-US" sz="1400" b="1" u="sng" dirty="0">
                <a:latin typeface="+mj-lt"/>
                <a:ea typeface="+mn-ea"/>
                <a:cs typeface="Arial" pitchFamily="34" charset="0"/>
              </a:rPr>
              <a:t>Practical Progress Measures</a:t>
            </a:r>
            <a:endParaRPr lang="en-US" sz="1400" u="sng" dirty="0">
              <a:latin typeface="+mj-lt"/>
              <a:ea typeface="+mn-ea"/>
              <a:cs typeface="Arial" pitchFamily="34" charset="0"/>
            </a:endParaRPr>
          </a:p>
          <a:p>
            <a:pPr algn="ctr">
              <a:defRPr/>
            </a:pPr>
            <a:r>
              <a:rPr lang="en-US" sz="1300" dirty="0">
                <a:latin typeface="Calibri" pitchFamily="34" charset="0"/>
                <a:cs typeface="Calibri" pitchFamily="34" charset="0"/>
              </a:rPr>
              <a:t>Brief, </a:t>
            </a:r>
            <a:r>
              <a:rPr lang="en-US" sz="1300" i="1" u="sng" dirty="0">
                <a:latin typeface="Calibri" pitchFamily="34" charset="0"/>
                <a:cs typeface="Calibri" pitchFamily="34" charset="0"/>
              </a:rPr>
              <a:t>standard patient reported data items </a:t>
            </a:r>
            <a:r>
              <a:rPr lang="en-US" sz="1300" dirty="0">
                <a:latin typeface="Calibri" pitchFamily="34" charset="0"/>
                <a:cs typeface="Calibri" pitchFamily="34" charset="0"/>
              </a:rPr>
              <a:t>on health behaviors &amp; psychosocial issues -- actionable and administered longitudinally to assess progress</a:t>
            </a:r>
          </a:p>
        </p:txBody>
      </p:sp>
      <p:sp>
        <p:nvSpPr>
          <p:cNvPr id="29" name="TextBox 28"/>
          <p:cNvSpPr txBox="1"/>
          <p:nvPr/>
        </p:nvSpPr>
        <p:spPr>
          <a:xfrm>
            <a:off x="3048000" y="685800"/>
            <a:ext cx="3048000" cy="1143000"/>
          </a:xfrm>
          <a:prstGeom prst="rect">
            <a:avLst/>
          </a:prstGeom>
          <a:solidFill>
            <a:schemeClr val="bg1"/>
          </a:solidFill>
          <a:ln>
            <a:solidFill>
              <a:schemeClr val="accent1">
                <a:lumMod val="75000"/>
              </a:schemeClr>
            </a:solidFill>
          </a:ln>
          <a:effectLst/>
        </p:spPr>
        <p:txBody>
          <a:bodyPr/>
          <a:lstStyle/>
          <a:p>
            <a:pPr algn="ctr">
              <a:defRPr/>
            </a:pPr>
            <a:r>
              <a:rPr lang="en-US" sz="1400" b="1" u="sng" dirty="0">
                <a:latin typeface="+mj-lt"/>
                <a:ea typeface="ＭＳ Ｐゴシック" charset="-128"/>
                <a:cs typeface="Arial" charset="0"/>
              </a:rPr>
              <a:t>Intervention Program/Policy</a:t>
            </a:r>
            <a:r>
              <a:rPr lang="en-US" sz="1800" b="1" dirty="0">
                <a:latin typeface="+mj-lt"/>
                <a:ea typeface="ＭＳ Ｐゴシック" charset="-128"/>
                <a:cs typeface="Arial" charset="0"/>
              </a:rPr>
              <a:t/>
            </a:r>
            <a:br>
              <a:rPr lang="en-US" sz="1800" b="1" dirty="0">
                <a:latin typeface="+mj-lt"/>
                <a:ea typeface="ＭＳ Ｐゴシック" charset="-128"/>
                <a:cs typeface="Arial" charset="0"/>
              </a:rPr>
            </a:br>
            <a:r>
              <a:rPr lang="en-US" sz="1300" dirty="0">
                <a:latin typeface="Calibri" pitchFamily="34" charset="0"/>
                <a:ea typeface="ＭＳ Ｐゴシック" charset="-128"/>
                <a:cs typeface="Calibri" pitchFamily="34" charset="0"/>
              </a:rPr>
              <a:t>Evidence-based decision aids to provide feedback to both patients and health care teams for action planning and </a:t>
            </a:r>
            <a:r>
              <a:rPr lang="en-US" sz="1300" i="1" u="sng" dirty="0">
                <a:latin typeface="Calibri" pitchFamily="34" charset="0"/>
                <a:ea typeface="ＭＳ Ｐゴシック" charset="-128"/>
                <a:cs typeface="Calibri" pitchFamily="34" charset="0"/>
              </a:rPr>
              <a:t>health behavior counseling</a:t>
            </a:r>
          </a:p>
          <a:p>
            <a:pPr algn="ctr">
              <a:defRPr/>
            </a:pPr>
            <a:endParaRPr lang="en-US" sz="1400" dirty="0">
              <a:latin typeface="+mj-lt"/>
              <a:ea typeface="ＭＳ Ｐゴシック" charset="-128"/>
              <a:cs typeface="Arial" charset="0"/>
            </a:endParaRPr>
          </a:p>
        </p:txBody>
      </p:sp>
      <p:graphicFrame>
        <p:nvGraphicFramePr>
          <p:cNvPr id="36" name="Table 35"/>
          <p:cNvGraphicFramePr>
            <a:graphicFrameLocks noGrp="1"/>
          </p:cNvGraphicFramePr>
          <p:nvPr>
            <p:extLst>
              <p:ext uri="{D42A27DB-BD31-4B8C-83A1-F6EECF244321}">
                <p14:modId xmlns:p14="http://schemas.microsoft.com/office/powerpoint/2010/main" val="4096009309"/>
              </p:ext>
            </p:extLst>
          </p:nvPr>
        </p:nvGraphicFramePr>
        <p:xfrm>
          <a:off x="1525588" y="5178425"/>
          <a:ext cx="6332621" cy="944880"/>
        </p:xfrm>
        <a:graphic>
          <a:graphicData uri="http://schemas.openxmlformats.org/drawingml/2006/table">
            <a:tbl>
              <a:tblPr/>
              <a:tblGrid>
                <a:gridCol w="2970859"/>
                <a:gridCol w="3361762"/>
              </a:tblGrid>
              <a:tr h="244475">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cs typeface="Arial" pitchFamily="34" charset="0"/>
                        </a:rPr>
                        <a:t>Multi-Level Context</a:t>
                      </a:r>
                    </a:p>
                  </a:txBody>
                  <a:tcPr horzOverflow="overflow">
                    <a:lnL>
                      <a:noFill/>
                    </a:lnL>
                    <a:lnR>
                      <a:noFill/>
                    </a:lnR>
                    <a:lnT>
                      <a:noFill/>
                    </a:lnT>
                    <a:lnB>
                      <a:noFill/>
                    </a:lnB>
                    <a:lnTlToBr>
                      <a:noFill/>
                    </a:lnTlToBr>
                    <a:lnBlToTr>
                      <a:noFill/>
                    </a:lnBlToTr>
                    <a:noFill/>
                  </a:tcPr>
                </a:tc>
                <a:tc hMerge="1">
                  <a:txBody>
                    <a:bodyPr/>
                    <a:lstStyle/>
                    <a:p>
                      <a:endParaRPr lang="en-US"/>
                    </a:p>
                  </a:txBody>
                  <a:tcPr/>
                </a:tc>
              </a:tr>
              <a:tr h="288925">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Calibri" pitchFamily="34" charset="0"/>
                          <a:cs typeface="Calibri" pitchFamily="34" charset="0"/>
                        </a:rPr>
                        <a:t>   </a:t>
                      </a:r>
                      <a:r>
                        <a:rPr lang="en-US" sz="1400" kern="1200" dirty="0" smtClean="0">
                          <a:solidFill>
                            <a:schemeClr val="tx1"/>
                          </a:solidFill>
                          <a:latin typeface="Calibri" pitchFamily="34" charset="0"/>
                          <a:ea typeface="+mn-ea"/>
                          <a:cs typeface="Calibri" pitchFamily="34" charset="0"/>
                        </a:rPr>
                        <a:t>Dramatic increase in use of EHR</a:t>
                      </a: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Calibri" pitchFamily="34" charset="0"/>
                          <a:cs typeface="Calibri" pitchFamily="34" charset="0"/>
                        </a:rPr>
                        <a:t>  </a:t>
                      </a:r>
                      <a:r>
                        <a:rPr lang="en-US" sz="1400" kern="1200" dirty="0" smtClean="0">
                          <a:solidFill>
                            <a:schemeClr val="tx1"/>
                          </a:solidFill>
                          <a:latin typeface="Calibri" pitchFamily="34" charset="0"/>
                          <a:ea typeface="+mn-ea"/>
                          <a:cs typeface="Calibri" pitchFamily="34" charset="0"/>
                        </a:rPr>
                        <a:t>CMS funding for annual wellness exams</a:t>
                      </a: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horzOverflow="overflow">
                    <a:lnL>
                      <a:noFill/>
                    </a:lnL>
                    <a:lnR>
                      <a:noFill/>
                    </a:lnR>
                    <a:lnT>
                      <a:noFill/>
                    </a:lnT>
                    <a:lnB>
                      <a:noFill/>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lang="en-US" sz="1400" kern="1200" dirty="0" smtClean="0">
                          <a:solidFill>
                            <a:schemeClr val="tx1"/>
                          </a:solidFill>
                          <a:latin typeface="Calibri" pitchFamily="34" charset="0"/>
                          <a:ea typeface="+mn-ea"/>
                          <a:cs typeface="Calibri" pitchFamily="34" charset="0"/>
                        </a:rPr>
                        <a:t>   Primary Care Medical Home</a:t>
                      </a: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sz="1400" b="0" i="0" u="none" strike="noStrike" cap="none" normalizeH="0" baseline="0" dirty="0" smtClean="0">
                          <a:ln>
                            <a:noFill/>
                          </a:ln>
                          <a:solidFill>
                            <a:schemeClr val="tx1"/>
                          </a:solidFill>
                          <a:effectLst/>
                          <a:latin typeface="Calibri" pitchFamily="34" charset="0"/>
                          <a:cs typeface="Calibri" pitchFamily="34" charset="0"/>
                        </a:rPr>
                        <a:t>  </a:t>
                      </a:r>
                      <a:r>
                        <a:rPr lang="en-US" sz="1400" kern="1200" dirty="0" smtClean="0">
                          <a:solidFill>
                            <a:schemeClr val="tx1"/>
                          </a:solidFill>
                          <a:latin typeface="Calibri" pitchFamily="34" charset="0"/>
                          <a:ea typeface="+mn-ea"/>
                          <a:cs typeface="Calibri" pitchFamily="34" charset="0"/>
                        </a:rPr>
                        <a:t>Meaningful use of EHR requirements</a:t>
                      </a: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horzOverflow="overflow">
                    <a:lnL>
                      <a:noFill/>
                    </a:lnL>
                    <a:lnR>
                      <a:noFill/>
                    </a:lnR>
                    <a:lnT>
                      <a:noFill/>
                    </a:lnT>
                    <a:lnB>
                      <a:noFill/>
                    </a:lnB>
                    <a:lnTlToBr>
                      <a:noFill/>
                    </a:lnTlToBr>
                    <a:lnBlToTr>
                      <a:noFill/>
                    </a:lnBlToTr>
                    <a:noFill/>
                  </a:tcPr>
                </a:tc>
              </a:tr>
            </a:tbl>
          </a:graphicData>
        </a:graphic>
      </p:graphicFrame>
      <p:sp>
        <p:nvSpPr>
          <p:cNvPr id="25" name="Up-Down Arrow 24"/>
          <p:cNvSpPr/>
          <p:nvPr/>
        </p:nvSpPr>
        <p:spPr>
          <a:xfrm rot="2229063">
            <a:off x="1665288" y="1644650"/>
            <a:ext cx="457200" cy="1828800"/>
          </a:xfrm>
          <a:prstGeom prst="upDownArrow">
            <a:avLst/>
          </a:prstGeom>
          <a:solidFill>
            <a:srgbClr val="11C1FF"/>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254" name="TextBox 19"/>
          <p:cNvSpPr txBox="1">
            <a:spLocks noChangeArrowheads="1"/>
          </p:cNvSpPr>
          <p:nvPr/>
        </p:nvSpPr>
        <p:spPr bwMode="auto">
          <a:xfrm rot="-3191254">
            <a:off x="985044" y="2116932"/>
            <a:ext cx="1385887" cy="400050"/>
          </a:xfrm>
          <a:prstGeom prst="rect">
            <a:avLst/>
          </a:prstGeom>
          <a:noFill/>
          <a:ln w="9525">
            <a:noFill/>
            <a:miter lim="800000"/>
            <a:headEnd/>
            <a:tailEnd/>
          </a:ln>
        </p:spPr>
        <p:txBody>
          <a:bodyPr>
            <a:spAutoFit/>
          </a:bodyPr>
          <a:lstStyle/>
          <a:p>
            <a:r>
              <a:rPr lang="en-US" sz="2000" dirty="0">
                <a:latin typeface="+mj-lt"/>
                <a:cs typeface="Arial" charset="0"/>
              </a:rPr>
              <a:t>Feedback</a:t>
            </a:r>
          </a:p>
        </p:txBody>
      </p:sp>
      <p:sp>
        <p:nvSpPr>
          <p:cNvPr id="27" name="Up-Down Arrow 26"/>
          <p:cNvSpPr/>
          <p:nvPr/>
        </p:nvSpPr>
        <p:spPr>
          <a:xfrm rot="19332619">
            <a:off x="6921500" y="1624013"/>
            <a:ext cx="457200" cy="1828800"/>
          </a:xfrm>
          <a:prstGeom prst="upDownArrow">
            <a:avLst/>
          </a:prstGeom>
          <a:solidFill>
            <a:srgbClr val="11C1FF"/>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256" name="TextBox 20"/>
          <p:cNvSpPr txBox="1">
            <a:spLocks noChangeArrowheads="1"/>
          </p:cNvSpPr>
          <p:nvPr/>
        </p:nvSpPr>
        <p:spPr bwMode="auto">
          <a:xfrm rot="3130125">
            <a:off x="6744494" y="2177257"/>
            <a:ext cx="1398587" cy="400050"/>
          </a:xfrm>
          <a:prstGeom prst="rect">
            <a:avLst/>
          </a:prstGeom>
          <a:noFill/>
          <a:ln w="9525">
            <a:noFill/>
            <a:miter lim="800000"/>
            <a:headEnd/>
            <a:tailEnd/>
          </a:ln>
        </p:spPr>
        <p:txBody>
          <a:bodyPr>
            <a:spAutoFit/>
          </a:bodyPr>
          <a:lstStyle/>
          <a:p>
            <a:r>
              <a:rPr lang="en-US" sz="2000">
                <a:latin typeface="+mj-lt"/>
                <a:cs typeface="Arial" charset="0"/>
              </a:rPr>
              <a:t>Feedback</a:t>
            </a:r>
          </a:p>
        </p:txBody>
      </p:sp>
      <p:sp>
        <p:nvSpPr>
          <p:cNvPr id="10257" name="TextBox 21"/>
          <p:cNvSpPr txBox="1">
            <a:spLocks noChangeArrowheads="1"/>
          </p:cNvSpPr>
          <p:nvPr/>
        </p:nvSpPr>
        <p:spPr bwMode="auto">
          <a:xfrm>
            <a:off x="3970338" y="4727575"/>
            <a:ext cx="1395412" cy="400050"/>
          </a:xfrm>
          <a:prstGeom prst="rect">
            <a:avLst/>
          </a:prstGeom>
          <a:noFill/>
          <a:ln w="9525">
            <a:noFill/>
            <a:miter lim="800000"/>
            <a:headEnd/>
            <a:tailEnd/>
          </a:ln>
        </p:spPr>
        <p:txBody>
          <a:bodyPr>
            <a:spAutoFit/>
          </a:bodyPr>
          <a:lstStyle/>
          <a:p>
            <a:r>
              <a:rPr lang="en-US" sz="2000">
                <a:latin typeface="+mj-lt"/>
                <a:cs typeface="Arial" charset="0"/>
              </a:rPr>
              <a:t>Feedback</a:t>
            </a:r>
          </a:p>
        </p:txBody>
      </p:sp>
      <p:sp>
        <p:nvSpPr>
          <p:cNvPr id="23" name="Oval 22"/>
          <p:cNvSpPr/>
          <p:nvPr/>
        </p:nvSpPr>
        <p:spPr bwMode="auto">
          <a:xfrm>
            <a:off x="2552700" y="1949450"/>
            <a:ext cx="4038600" cy="946150"/>
          </a:xfrm>
          <a:prstGeom prst="ellipse">
            <a:avLst/>
          </a:prstGeom>
          <a:solidFill>
            <a:schemeClr val="accent1">
              <a:lumMod val="20000"/>
              <a:lumOff val="80000"/>
            </a:schemeClr>
          </a:solidFill>
          <a:ln w="9525" cap="flat" cmpd="sng" algn="ctr">
            <a:solidFill>
              <a:schemeClr val="tx2">
                <a:lumMod val="75000"/>
              </a:schemeClr>
            </a:solidFill>
            <a:prstDash val="solid"/>
            <a:round/>
            <a:headEnd type="none" w="med" len="med"/>
            <a:tailEnd type="none" w="med" len="med"/>
          </a:ln>
          <a:effectLst/>
        </p:spPr>
        <p:txBody>
          <a:bodyPr lIns="0" tIns="0" rIns="0" bIns="0" anchor="ctr"/>
          <a:lstStyle/>
          <a:p>
            <a:pPr algn="ctr">
              <a:defRPr/>
            </a:pPr>
            <a:r>
              <a:rPr lang="en-US" sz="1400" b="1" dirty="0">
                <a:latin typeface="+mj-lt"/>
                <a:ea typeface="ＭＳ Ｐゴシック" charset="-128"/>
                <a:cs typeface="Arial" charset="0"/>
              </a:rPr>
              <a:t>Evidence:</a:t>
            </a:r>
          </a:p>
          <a:p>
            <a:pPr algn="ctr">
              <a:defRPr/>
            </a:pPr>
            <a:r>
              <a:rPr lang="en-US" sz="1200" dirty="0">
                <a:latin typeface="Calibri" pitchFamily="34" charset="0"/>
                <a:ea typeface="ＭＳ Ｐゴシック" charset="-128"/>
                <a:cs typeface="Calibri" pitchFamily="34" charset="0"/>
              </a:rPr>
              <a:t>US Preventive Services Task Force recommendations for health behavior change counseling; goal setting &amp; shared decision making</a:t>
            </a:r>
          </a:p>
        </p:txBody>
      </p:sp>
      <p:sp>
        <p:nvSpPr>
          <p:cNvPr id="10259" name="Oval 29"/>
          <p:cNvSpPr>
            <a:spLocks noChangeArrowheads="1"/>
          </p:cNvSpPr>
          <p:nvPr/>
        </p:nvSpPr>
        <p:spPr bwMode="auto">
          <a:xfrm>
            <a:off x="2301875" y="2890838"/>
            <a:ext cx="4540250" cy="914400"/>
          </a:xfrm>
          <a:prstGeom prst="ellipse">
            <a:avLst/>
          </a:prstGeom>
          <a:solidFill>
            <a:schemeClr val="accent1">
              <a:lumMod val="20000"/>
              <a:lumOff val="80000"/>
            </a:schemeClr>
          </a:solidFill>
          <a:ln w="9525" algn="ctr">
            <a:solidFill>
              <a:schemeClr val="tx2"/>
            </a:solidFill>
            <a:round/>
            <a:headEnd/>
            <a:tailEnd/>
          </a:ln>
        </p:spPr>
        <p:txBody>
          <a:bodyPr lIns="0" tIns="0" rIns="0" bIns="0" anchor="ctr"/>
          <a:lstStyle/>
          <a:p>
            <a:pPr algn="ctr"/>
            <a:r>
              <a:rPr lang="en-US" sz="1400" b="1" dirty="0">
                <a:latin typeface="+mj-lt"/>
                <a:cs typeface="Arial" charset="0"/>
              </a:rPr>
              <a:t>Stakeholders</a:t>
            </a:r>
            <a:r>
              <a:rPr lang="en-US" sz="1400" dirty="0">
                <a:latin typeface="+mj-lt"/>
                <a:cs typeface="Arial" charset="0"/>
              </a:rPr>
              <a:t>:</a:t>
            </a:r>
          </a:p>
          <a:p>
            <a:pPr algn="ctr"/>
            <a:r>
              <a:rPr lang="en-US" sz="1200" dirty="0">
                <a:latin typeface="Calibri" pitchFamily="34" charset="0"/>
                <a:cs typeface="Calibri" pitchFamily="34" charset="0"/>
              </a:rPr>
              <a:t>Primary care (PC) staff, patients and consumer</a:t>
            </a:r>
          </a:p>
          <a:p>
            <a:pPr algn="ctr"/>
            <a:r>
              <a:rPr lang="en-US" sz="1200" dirty="0">
                <a:latin typeface="Calibri" pitchFamily="34" charset="0"/>
                <a:cs typeface="Calibri" pitchFamily="34" charset="0"/>
              </a:rPr>
              <a:t>groups; health care system decision makers; groups involved in meaningful use of EHRs</a:t>
            </a:r>
          </a:p>
        </p:txBody>
      </p:sp>
      <p:sp>
        <p:nvSpPr>
          <p:cNvPr id="2" name="Title 1"/>
          <p:cNvSpPr>
            <a:spLocks noGrp="1"/>
          </p:cNvSpPr>
          <p:nvPr>
            <p:ph type="title"/>
          </p:nvPr>
        </p:nvSpPr>
        <p:spPr>
          <a:xfrm>
            <a:off x="0" y="-152400"/>
            <a:ext cx="9172075" cy="565150"/>
          </a:xfrm>
          <a:solidFill>
            <a:schemeClr val="bg2"/>
          </a:solidFill>
        </p:spPr>
        <p:txBody>
          <a:bodyPr>
            <a:noAutofit/>
          </a:bodyPr>
          <a:lstStyle/>
          <a:p>
            <a:pPr algn="ctr"/>
            <a:r>
              <a:rPr lang="en-US" sz="2400" b="1" dirty="0">
                <a:latin typeface="Calibri" pitchFamily="34" charset="0"/>
                <a:cs typeface="Calibri" pitchFamily="34" charset="0"/>
              </a:rPr>
              <a:t>Evidence Integration Triangle (EIT) - A Patient-Centered Care Example</a:t>
            </a:r>
            <a:endParaRPr lang="en-US" sz="2400" dirty="0">
              <a:latin typeface="Calibri" pitchFamily="34" charset="0"/>
              <a:cs typeface="Calibri" pitchFamily="34" charset="0"/>
            </a:endParaRPr>
          </a:p>
        </p:txBody>
      </p:sp>
      <p:sp>
        <p:nvSpPr>
          <p:cNvPr id="20"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28</a:t>
            </a:fld>
            <a:endParaRPr lang="en-US" sz="1600" dirty="0">
              <a:latin typeface="Calibri" pitchFamily="34" charset="0"/>
            </a:endParaRPr>
          </a:p>
        </p:txBody>
      </p:sp>
    </p:spTree>
    <p:extLst>
      <p:ext uri="{BB962C8B-B14F-4D97-AF65-F5344CB8AC3E}">
        <p14:creationId xmlns:p14="http://schemas.microsoft.com/office/powerpoint/2010/main" val="265110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p:txBody>
          <a:bodyPr>
            <a:normAutofit/>
          </a:bodyPr>
          <a:lstStyle/>
          <a:p>
            <a:pPr eaLnBrk="1" hangingPunct="1">
              <a:defRPr/>
            </a:pPr>
            <a:r>
              <a:rPr lang="en-US" sz="4200" b="1" dirty="0" smtClean="0">
                <a:ea typeface="+mj-ea"/>
              </a:rPr>
              <a:t>EIT Conclusions</a:t>
            </a:r>
          </a:p>
        </p:txBody>
      </p:sp>
      <p:sp>
        <p:nvSpPr>
          <p:cNvPr id="32771" name="Content Placeholder 2"/>
          <p:cNvSpPr>
            <a:spLocks noGrp="1"/>
          </p:cNvSpPr>
          <p:nvPr>
            <p:ph sz="quarter" idx="1"/>
          </p:nvPr>
        </p:nvSpPr>
        <p:spPr/>
        <p:txBody>
          <a:bodyPr/>
          <a:lstStyle/>
          <a:p>
            <a:pPr>
              <a:buClr>
                <a:schemeClr val="accent3">
                  <a:lumMod val="75000"/>
                </a:schemeClr>
              </a:buClr>
              <a:defRPr/>
            </a:pPr>
            <a:r>
              <a:rPr lang="en-US" dirty="0" smtClean="0">
                <a:solidFill>
                  <a:schemeClr val="tx1">
                    <a:lumMod val="75000"/>
                    <a:lumOff val="25000"/>
                  </a:schemeClr>
                </a:solidFill>
                <a:ea typeface="ＭＳ Ｐゴシック" pitchFamily="34" charset="-128"/>
                <a:cs typeface="Arial" charset="0"/>
              </a:rPr>
              <a:t>The evidence-based movement is a good start, but only gets us so far</a:t>
            </a:r>
          </a:p>
          <a:p>
            <a:pPr>
              <a:buClr>
                <a:schemeClr val="accent3">
                  <a:lumMod val="75000"/>
                </a:schemeClr>
              </a:buClr>
              <a:defRPr/>
            </a:pPr>
            <a:endParaRPr lang="en-US" sz="1400" dirty="0" smtClean="0">
              <a:solidFill>
                <a:schemeClr val="tx1">
                  <a:lumMod val="75000"/>
                  <a:lumOff val="25000"/>
                </a:schemeClr>
              </a:solidFill>
              <a:ea typeface="ＭＳ Ｐゴシック" pitchFamily="34" charset="-128"/>
              <a:cs typeface="Arial" charset="0"/>
            </a:endParaRPr>
          </a:p>
          <a:p>
            <a:pPr>
              <a:buClr>
                <a:schemeClr val="accent3">
                  <a:lumMod val="75000"/>
                </a:schemeClr>
              </a:buClr>
              <a:defRPr/>
            </a:pPr>
            <a:r>
              <a:rPr lang="en-US" dirty="0" smtClean="0">
                <a:solidFill>
                  <a:schemeClr val="tx1">
                    <a:lumMod val="75000"/>
                    <a:lumOff val="25000"/>
                  </a:schemeClr>
                </a:solidFill>
                <a:ea typeface="ＭＳ Ｐゴシック" pitchFamily="34" charset="-128"/>
                <a:cs typeface="Arial" charset="0"/>
              </a:rPr>
              <a:t>To make greater progress, two other elements also need attention:</a:t>
            </a:r>
          </a:p>
          <a:p>
            <a:pPr lvl="2">
              <a:buClr>
                <a:schemeClr val="accent3">
                  <a:lumMod val="75000"/>
                </a:schemeClr>
              </a:buClr>
              <a:buSzPct val="60000"/>
              <a:defRPr/>
            </a:pPr>
            <a:r>
              <a:rPr lang="en-US" dirty="0" smtClean="0">
                <a:solidFill>
                  <a:schemeClr val="tx1">
                    <a:lumMod val="75000"/>
                    <a:lumOff val="25000"/>
                  </a:schemeClr>
                </a:solidFill>
                <a:ea typeface="ＭＳ Ｐゴシック" pitchFamily="34" charset="-128"/>
                <a:cs typeface="Arial" charset="0"/>
              </a:rPr>
              <a:t>Practical MEASURES to track progress, and </a:t>
            </a:r>
          </a:p>
          <a:p>
            <a:pPr lvl="2">
              <a:buClr>
                <a:schemeClr val="accent3">
                  <a:lumMod val="75000"/>
                </a:schemeClr>
              </a:buClr>
              <a:buSzPct val="60000"/>
              <a:defRPr/>
            </a:pPr>
            <a:r>
              <a:rPr lang="en-US" dirty="0" smtClean="0">
                <a:solidFill>
                  <a:schemeClr val="tx1">
                    <a:lumMod val="75000"/>
                    <a:lumOff val="25000"/>
                  </a:schemeClr>
                </a:solidFill>
                <a:ea typeface="ＭＳ Ｐゴシック" pitchFamily="34" charset="-128"/>
                <a:cs typeface="Arial" charset="0"/>
              </a:rPr>
              <a:t>Implementation PROCESSES that use partnership principles</a:t>
            </a:r>
          </a:p>
          <a:p>
            <a:pPr lvl="2">
              <a:buClr>
                <a:schemeClr val="accent3">
                  <a:lumMod val="75000"/>
                </a:schemeClr>
              </a:buClr>
              <a:buSzPct val="60000"/>
              <a:defRPr/>
            </a:pPr>
            <a:r>
              <a:rPr lang="en-US" dirty="0" smtClean="0">
                <a:solidFill>
                  <a:schemeClr val="tx1">
                    <a:lumMod val="75000"/>
                    <a:lumOff val="25000"/>
                  </a:schemeClr>
                </a:solidFill>
                <a:ea typeface="ＭＳ Ｐゴシック" pitchFamily="34" charset="-128"/>
                <a:cs typeface="Arial" charset="0"/>
              </a:rPr>
              <a:t>These 3 legs of the “EIT” are each necessary but not sufficient by themselves</a:t>
            </a:r>
          </a:p>
        </p:txBody>
      </p:sp>
      <p:sp>
        <p:nvSpPr>
          <p:cNvPr id="22538" name="TextBox 19"/>
          <p:cNvSpPr txBox="1">
            <a:spLocks noChangeArrowheads="1"/>
          </p:cNvSpPr>
          <p:nvPr/>
        </p:nvSpPr>
        <p:spPr bwMode="auto">
          <a:xfrm>
            <a:off x="1099127" y="6438900"/>
            <a:ext cx="7015162" cy="339725"/>
          </a:xfrm>
          <a:prstGeom prst="rect">
            <a:avLst/>
          </a:prstGeom>
          <a:noFill/>
          <a:ln w="9525">
            <a:noFill/>
            <a:miter lim="800000"/>
            <a:headEnd/>
            <a:tailEnd/>
          </a:ln>
        </p:spPr>
        <p:txBody>
          <a:bodyPr>
            <a:spAutoFit/>
          </a:bodyPr>
          <a:lstStyle/>
          <a:p>
            <a:pPr>
              <a:defRPr/>
            </a:pPr>
            <a:r>
              <a:rPr lang="en-US" sz="1600" b="1" dirty="0">
                <a:solidFill>
                  <a:schemeClr val="bg1"/>
                </a:solidFill>
                <a:latin typeface="+mn-lt"/>
                <a:ea typeface="ＭＳ Ｐゴシック" charset="-128"/>
                <a:cs typeface="Arial" charset="0"/>
                <a:hlinkClick r:id="rId3"/>
              </a:rPr>
              <a:t>http://</a:t>
            </a:r>
            <a:r>
              <a:rPr lang="en-US" sz="1600" b="1" dirty="0" smtClean="0">
                <a:solidFill>
                  <a:schemeClr val="bg1"/>
                </a:solidFill>
                <a:latin typeface="+mn-lt"/>
                <a:ea typeface="ＭＳ Ｐゴシック" charset="-128"/>
                <a:cs typeface="Arial" charset="0"/>
                <a:hlinkClick r:id="rId3"/>
              </a:rPr>
              <a:t>cancerconrol-dev.cancer.gov/IS/presentations</a:t>
            </a:r>
            <a:r>
              <a:rPr lang="en-US" sz="1600" b="1" dirty="0" smtClean="0">
                <a:solidFill>
                  <a:schemeClr val="bg1"/>
                </a:solidFill>
                <a:latin typeface="+mn-lt"/>
                <a:ea typeface="ＭＳ Ｐゴシック" charset="-128"/>
                <a:cs typeface="Arial" charset="0"/>
              </a:rPr>
              <a:t> </a:t>
            </a:r>
            <a:endParaRPr lang="en-US" sz="1600" b="1" dirty="0">
              <a:solidFill>
                <a:schemeClr val="bg1"/>
              </a:solidFill>
              <a:latin typeface="+mn-lt"/>
              <a:ea typeface="ＭＳ Ｐゴシック" charset="-128"/>
              <a:cs typeface="Arial" charset="0"/>
            </a:endParaRPr>
          </a:p>
        </p:txBody>
      </p:sp>
      <p:sp>
        <p:nvSpPr>
          <p:cNvPr id="6"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29</a:t>
            </a:fld>
            <a:endParaRPr lang="en-US" sz="1600" dirty="0">
              <a:latin typeface="Calibri" pitchFamily="34" charset="0"/>
            </a:endParaRPr>
          </a:p>
        </p:txBody>
      </p:sp>
    </p:spTree>
    <p:extLst>
      <p:ext uri="{BB962C8B-B14F-4D97-AF65-F5344CB8AC3E}">
        <p14:creationId xmlns:p14="http://schemas.microsoft.com/office/powerpoint/2010/main" val="1249982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pPr eaLnBrk="1" hangingPunct="1">
              <a:defRPr/>
            </a:pPr>
            <a:r>
              <a:rPr lang="en-US" sz="4200" b="1" dirty="0" smtClean="0"/>
              <a:t>Modified Meeting Agenda </a:t>
            </a:r>
            <a:r>
              <a:rPr lang="en-US" sz="1200" b="1" dirty="0" smtClean="0">
                <a:solidFill>
                  <a:srgbClr val="C00000"/>
                </a:solidFill>
              </a:rPr>
              <a:t>– due to inclement weather</a:t>
            </a:r>
            <a:endParaRPr lang="en-US" sz="1200" b="1" dirty="0" smtClean="0">
              <a:solidFill>
                <a:srgbClr val="C00000"/>
              </a:solidFill>
            </a:endParaRPr>
          </a:p>
        </p:txBody>
      </p:sp>
      <p:sp>
        <p:nvSpPr>
          <p:cNvPr id="5"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3</a:t>
            </a:fld>
            <a:endParaRPr lang="en-US" sz="1600" dirty="0">
              <a:latin typeface="Calibri" pitchFamily="34" charset="0"/>
            </a:endParaRP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077536478"/>
              </p:ext>
            </p:extLst>
          </p:nvPr>
        </p:nvGraphicFramePr>
        <p:xfrm>
          <a:off x="609598" y="1676400"/>
          <a:ext cx="7772402" cy="4981898"/>
        </p:xfrm>
        <a:graphic>
          <a:graphicData uri="http://schemas.openxmlformats.org/drawingml/2006/table">
            <a:tbl>
              <a:tblPr firstRow="1" firstCol="1" bandRow="1" bandCol="1">
                <a:tableStyleId>{8A107856-5554-42FB-B03E-39F5DBC370BA}</a:tableStyleId>
              </a:tblPr>
              <a:tblGrid>
                <a:gridCol w="5867402"/>
                <a:gridCol w="1905000"/>
              </a:tblGrid>
              <a:tr h="381000">
                <a:tc gridSpan="2">
                  <a:txBody>
                    <a:bodyPr/>
                    <a:lstStyle/>
                    <a:p>
                      <a:pPr marL="0" marR="0">
                        <a:lnSpc>
                          <a:spcPct val="115000"/>
                        </a:lnSpc>
                        <a:spcBef>
                          <a:spcPts val="600"/>
                        </a:spcBef>
                        <a:spcAft>
                          <a:spcPts val="600"/>
                        </a:spcAft>
                      </a:pPr>
                      <a:r>
                        <a:rPr lang="en-US" sz="1800" cap="small" baseline="0" dirty="0">
                          <a:solidFill>
                            <a:schemeClr val="bg1"/>
                          </a:solidFill>
                          <a:effectLst/>
                        </a:rPr>
                        <a:t>DAY 1: March 6, 2013</a:t>
                      </a:r>
                      <a:endParaRPr lang="en-US" sz="1400" cap="small" baseline="0" dirty="0">
                        <a:solidFill>
                          <a:schemeClr val="bg1"/>
                        </a:solidFill>
                        <a:effectLst/>
                        <a:latin typeface="Calibri"/>
                        <a:ea typeface="Times New Roman"/>
                        <a:cs typeface="Times New Roman"/>
                      </a:endParaRPr>
                    </a:p>
                  </a:txBody>
                  <a:tcPr marL="65229" marR="65229" marT="0" marB="0" anchor="b">
                    <a:solidFill>
                      <a:schemeClr val="accent4"/>
                    </a:solidFill>
                  </a:tcPr>
                </a:tc>
                <a:tc hMerge="1">
                  <a:txBody>
                    <a:bodyPr/>
                    <a:lstStyle/>
                    <a:p>
                      <a:endParaRPr lang="en-US"/>
                    </a:p>
                  </a:txBody>
                  <a:tcPr/>
                </a:tc>
              </a:tr>
              <a:tr h="407679">
                <a:tc>
                  <a:txBody>
                    <a:bodyPr/>
                    <a:lstStyle/>
                    <a:p>
                      <a:pPr marL="0" marR="0">
                        <a:lnSpc>
                          <a:spcPct val="100000"/>
                        </a:lnSpc>
                        <a:spcBef>
                          <a:spcPts val="0"/>
                        </a:spcBef>
                        <a:spcAft>
                          <a:spcPts val="0"/>
                        </a:spcAft>
                      </a:pPr>
                      <a:r>
                        <a:rPr lang="en-US" sz="1600" b="1" cap="small" baseline="0" dirty="0">
                          <a:effectLst/>
                          <a:latin typeface="Calibri" pitchFamily="34" charset="0"/>
                          <a:cs typeface="Calibri" pitchFamily="34" charset="0"/>
                        </a:rPr>
                        <a:t>PCD Case Studies: </a:t>
                      </a:r>
                      <a:r>
                        <a:rPr lang="en-US" sz="1600" b="1" dirty="0">
                          <a:effectLst/>
                          <a:latin typeface="Calibri" pitchFamily="34" charset="0"/>
                          <a:cs typeface="Calibri" pitchFamily="34" charset="0"/>
                        </a:rPr>
                        <a:t>Discussion and </a:t>
                      </a:r>
                      <a:r>
                        <a:rPr lang="en-US" sz="1600" b="1" dirty="0" smtClean="0">
                          <a:effectLst/>
                          <a:latin typeface="Calibri" pitchFamily="34" charset="0"/>
                          <a:cs typeface="Calibri" pitchFamily="34" charset="0"/>
                        </a:rPr>
                        <a:t>Writing </a:t>
                      </a:r>
                      <a:r>
                        <a:rPr lang="en-US" sz="1600" b="1" dirty="0" smtClean="0">
                          <a:effectLst/>
                          <a:latin typeface="Calibri" pitchFamily="34" charset="0"/>
                          <a:cs typeface="Calibri" pitchFamily="34" charset="0"/>
                        </a:rPr>
                        <a:t>Time</a:t>
                      </a:r>
                      <a:endParaRPr lang="en-US" sz="1600" b="0" i="1" dirty="0">
                        <a:effectLst/>
                        <a:latin typeface="Calibri" pitchFamily="34" charset="0"/>
                        <a:ea typeface="Times New Roman"/>
                        <a:cs typeface="Calibri" pitchFamily="34" charset="0"/>
                      </a:endParaRPr>
                    </a:p>
                  </a:txBody>
                  <a:tcPr marL="65229" marR="65229" marT="0" marB="0" anchor="ctr">
                    <a:solidFill>
                      <a:srgbClr val="E7F0F8"/>
                    </a:solidFill>
                  </a:tcPr>
                </a:tc>
                <a:tc>
                  <a:txBody>
                    <a:bodyPr/>
                    <a:lstStyle/>
                    <a:p>
                      <a:pPr marL="0" marR="0">
                        <a:lnSpc>
                          <a:spcPct val="115000"/>
                        </a:lnSpc>
                        <a:spcBef>
                          <a:spcPts val="600"/>
                        </a:spcBef>
                        <a:spcAft>
                          <a:spcPts val="600"/>
                        </a:spcAft>
                      </a:pPr>
                      <a:r>
                        <a:rPr lang="en-US" sz="1600" dirty="0" smtClean="0">
                          <a:effectLst/>
                          <a:latin typeface="Calibri" pitchFamily="34" charset="0"/>
                          <a:cs typeface="Calibri" pitchFamily="34" charset="0"/>
                        </a:rPr>
                        <a:t>Any time – on your own</a:t>
                      </a:r>
                      <a:endParaRPr lang="en-US" sz="1600" dirty="0">
                        <a:effectLst/>
                        <a:latin typeface="Calibri" pitchFamily="34" charset="0"/>
                        <a:ea typeface="Times New Roman"/>
                        <a:cs typeface="Calibri" pitchFamily="34" charset="0"/>
                      </a:endParaRPr>
                    </a:p>
                  </a:txBody>
                  <a:tcPr marL="65229" marR="65229" marT="0" marB="0" anchor="ctr">
                    <a:solidFill>
                      <a:srgbClr val="E7F0F8"/>
                    </a:solidFill>
                  </a:tcPr>
                </a:tc>
              </a:tr>
              <a:tr h="431234">
                <a:tc gridSpan="2">
                  <a:txBody>
                    <a:bodyPr/>
                    <a:lstStyle/>
                    <a:p>
                      <a:pPr marL="0" marR="0">
                        <a:lnSpc>
                          <a:spcPct val="115000"/>
                        </a:lnSpc>
                        <a:spcBef>
                          <a:spcPts val="600"/>
                        </a:spcBef>
                        <a:spcAft>
                          <a:spcPts val="600"/>
                        </a:spcAft>
                      </a:pPr>
                      <a:r>
                        <a:rPr lang="en-US" sz="1800" cap="small" baseline="0" dirty="0">
                          <a:solidFill>
                            <a:schemeClr val="bg1"/>
                          </a:solidFill>
                          <a:effectLst/>
                        </a:rPr>
                        <a:t>DAY 2: March 7, 2013</a:t>
                      </a:r>
                      <a:endParaRPr lang="en-US" sz="1400" cap="small" baseline="0" dirty="0">
                        <a:solidFill>
                          <a:schemeClr val="bg1"/>
                        </a:solidFill>
                        <a:effectLst/>
                        <a:latin typeface="Calibri"/>
                        <a:ea typeface="Times New Roman"/>
                        <a:cs typeface="Times New Roman"/>
                      </a:endParaRPr>
                    </a:p>
                  </a:txBody>
                  <a:tcPr marL="65229" marR="65229" marT="0" marB="0" anchor="b">
                    <a:solidFill>
                      <a:schemeClr val="accent4"/>
                    </a:solidFill>
                  </a:tcPr>
                </a:tc>
                <a:tc hMerge="1">
                  <a:txBody>
                    <a:bodyPr/>
                    <a:lstStyle/>
                    <a:p>
                      <a:endParaRPr lang="en-US"/>
                    </a:p>
                  </a:txBody>
                  <a:tcPr/>
                </a:tc>
              </a:tr>
              <a:tr h="271786">
                <a:tc>
                  <a:txBody>
                    <a:bodyPr/>
                    <a:lstStyle/>
                    <a:p>
                      <a:pPr marL="0" marR="0">
                        <a:lnSpc>
                          <a:spcPct val="100000"/>
                        </a:lnSpc>
                        <a:spcBef>
                          <a:spcPts val="0"/>
                        </a:spcBef>
                        <a:spcAft>
                          <a:spcPts val="0"/>
                        </a:spcAft>
                      </a:pPr>
                      <a:r>
                        <a:rPr lang="en-US" sz="1600" b="1" cap="small" baseline="0" dirty="0">
                          <a:effectLst/>
                          <a:latin typeface="Calibri" pitchFamily="34" charset="0"/>
                          <a:cs typeface="Calibri" pitchFamily="34" charset="0"/>
                        </a:rPr>
                        <a:t>Light Breakfast </a:t>
                      </a:r>
                      <a:r>
                        <a:rPr lang="en-US" sz="1600" b="0" dirty="0">
                          <a:effectLst/>
                          <a:latin typeface="Calibri" pitchFamily="34" charset="0"/>
                          <a:cs typeface="Calibri" pitchFamily="34" charset="0"/>
                        </a:rPr>
                        <a:t>(optional)</a:t>
                      </a:r>
                      <a:endParaRPr lang="en-US" sz="1600" b="0" dirty="0">
                        <a:effectLst/>
                        <a:latin typeface="Calibri" pitchFamily="34" charset="0"/>
                        <a:ea typeface="Times New Roman"/>
                        <a:cs typeface="Calibri" pitchFamily="34" charset="0"/>
                      </a:endParaRPr>
                    </a:p>
                  </a:txBody>
                  <a:tcPr marL="65229" marR="65229" marT="0" marB="0" anchor="ctr">
                    <a:solidFill>
                      <a:srgbClr val="E7F0F8"/>
                    </a:solidFill>
                  </a:tcPr>
                </a:tc>
                <a:tc>
                  <a:txBody>
                    <a:bodyPr/>
                    <a:lstStyle/>
                    <a:p>
                      <a:pPr marL="0" marR="0">
                        <a:lnSpc>
                          <a:spcPct val="115000"/>
                        </a:lnSpc>
                        <a:spcBef>
                          <a:spcPts val="0"/>
                        </a:spcBef>
                        <a:spcAft>
                          <a:spcPts val="600"/>
                        </a:spcAft>
                      </a:pPr>
                      <a:r>
                        <a:rPr lang="en-US" sz="1600" b="0" dirty="0">
                          <a:effectLst/>
                          <a:latin typeface="Calibri" pitchFamily="34" charset="0"/>
                          <a:cs typeface="Calibri" pitchFamily="34" charset="0"/>
                        </a:rPr>
                        <a:t>8:00</a:t>
                      </a:r>
                      <a:endParaRPr lang="en-US" sz="1600" b="0" dirty="0">
                        <a:effectLst/>
                        <a:latin typeface="Calibri" pitchFamily="34" charset="0"/>
                        <a:ea typeface="Times New Roman"/>
                        <a:cs typeface="Calibri" pitchFamily="34" charset="0"/>
                      </a:endParaRPr>
                    </a:p>
                  </a:txBody>
                  <a:tcPr marL="65229" marR="65229" marT="0" marB="0" anchor="ctr">
                    <a:solidFill>
                      <a:srgbClr val="E7F0F8"/>
                    </a:solidFill>
                  </a:tcPr>
                </a:tc>
              </a:tr>
              <a:tr h="350060">
                <a:tc>
                  <a:txBody>
                    <a:bodyPr/>
                    <a:lstStyle/>
                    <a:p>
                      <a:pPr marL="0" marR="0">
                        <a:lnSpc>
                          <a:spcPct val="100000"/>
                        </a:lnSpc>
                        <a:spcBef>
                          <a:spcPts val="0"/>
                        </a:spcBef>
                        <a:spcAft>
                          <a:spcPts val="0"/>
                        </a:spcAft>
                      </a:pPr>
                      <a:r>
                        <a:rPr lang="en-US" sz="1600" b="1" cap="small" baseline="0" dirty="0">
                          <a:effectLst/>
                          <a:latin typeface="Calibri" pitchFamily="34" charset="0"/>
                          <a:cs typeface="Calibri" pitchFamily="34" charset="0"/>
                        </a:rPr>
                        <a:t>Research Translation </a:t>
                      </a:r>
                      <a:r>
                        <a:rPr lang="en-US" sz="1600" b="1" cap="small" baseline="0" dirty="0" smtClean="0">
                          <a:effectLst/>
                          <a:latin typeface="Calibri" pitchFamily="34" charset="0"/>
                          <a:cs typeface="Calibri" pitchFamily="34" charset="0"/>
                        </a:rPr>
                        <a:t>Implications </a:t>
                      </a:r>
                      <a:endParaRPr lang="en-US" sz="1600" b="1" i="1" cap="small" baseline="0" dirty="0" smtClean="0">
                        <a:effectLst/>
                        <a:latin typeface="Calibri" pitchFamily="34" charset="0"/>
                        <a:cs typeface="Calibri" pitchFamily="34" charset="0"/>
                      </a:endParaRPr>
                    </a:p>
                    <a:p>
                      <a:pPr marL="0" marR="0">
                        <a:lnSpc>
                          <a:spcPct val="100000"/>
                        </a:lnSpc>
                        <a:spcBef>
                          <a:spcPts val="0"/>
                        </a:spcBef>
                        <a:spcAft>
                          <a:spcPts val="0"/>
                        </a:spcAft>
                      </a:pPr>
                      <a:r>
                        <a:rPr lang="en-US" sz="1600" b="0" i="1" dirty="0" smtClean="0">
                          <a:effectLst/>
                          <a:latin typeface="Calibri" pitchFamily="34" charset="0"/>
                          <a:cs typeface="Calibri" pitchFamily="34" charset="0"/>
                        </a:rPr>
                        <a:t>Russ Glasgow</a:t>
                      </a:r>
                      <a:endParaRPr lang="en-US" sz="1600" b="0" i="1" dirty="0">
                        <a:effectLst/>
                        <a:latin typeface="Calibri" pitchFamily="34" charset="0"/>
                        <a:ea typeface="Times New Roman"/>
                        <a:cs typeface="Calibri" pitchFamily="34" charset="0"/>
                      </a:endParaRPr>
                    </a:p>
                  </a:txBody>
                  <a:tcPr marL="65229" marR="65229" marT="0" marB="0" anchor="ctr"/>
                </a:tc>
                <a:tc>
                  <a:txBody>
                    <a:bodyPr/>
                    <a:lstStyle/>
                    <a:p>
                      <a:pPr marL="0" marR="0">
                        <a:lnSpc>
                          <a:spcPct val="115000"/>
                        </a:lnSpc>
                        <a:spcBef>
                          <a:spcPts val="0"/>
                        </a:spcBef>
                        <a:spcAft>
                          <a:spcPts val="600"/>
                        </a:spcAft>
                      </a:pPr>
                      <a:r>
                        <a:rPr lang="en-US" sz="1600" b="0" dirty="0" smtClean="0">
                          <a:effectLst/>
                          <a:latin typeface="Calibri" pitchFamily="34" charset="0"/>
                          <a:cs typeface="Calibri" pitchFamily="34" charset="0"/>
                        </a:rPr>
                        <a:t>8:30-9:30am</a:t>
                      </a:r>
                      <a:endParaRPr lang="en-US" sz="1600" b="0" dirty="0">
                        <a:effectLst/>
                        <a:latin typeface="Calibri" pitchFamily="34" charset="0"/>
                        <a:ea typeface="Times New Roman"/>
                        <a:cs typeface="Calibri" pitchFamily="34" charset="0"/>
                      </a:endParaRPr>
                    </a:p>
                  </a:txBody>
                  <a:tcPr marL="65229" marR="65229" marT="0" marB="0" anchor="ctr"/>
                </a:tc>
              </a:tr>
              <a:tr h="353322">
                <a:tc>
                  <a:txBody>
                    <a:bodyPr/>
                    <a:lstStyle/>
                    <a:p>
                      <a:pPr marL="0" marR="0">
                        <a:lnSpc>
                          <a:spcPct val="100000"/>
                        </a:lnSpc>
                        <a:spcBef>
                          <a:spcPts val="0"/>
                        </a:spcBef>
                        <a:spcAft>
                          <a:spcPts val="0"/>
                        </a:spcAft>
                      </a:pPr>
                      <a:r>
                        <a:rPr lang="en-US" sz="1600" b="1" cap="small" baseline="0" dirty="0" smtClean="0">
                          <a:effectLst/>
                          <a:latin typeface="Calibri" pitchFamily="34" charset="0"/>
                          <a:cs typeface="Calibri" pitchFamily="34" charset="0"/>
                        </a:rPr>
                        <a:t>Mentee Presentations</a:t>
                      </a:r>
                    </a:p>
                    <a:p>
                      <a:pPr marL="285750" marR="0" indent="-285750">
                        <a:lnSpc>
                          <a:spcPct val="100000"/>
                        </a:lnSpc>
                        <a:spcBef>
                          <a:spcPts val="0"/>
                        </a:spcBef>
                        <a:spcAft>
                          <a:spcPts val="0"/>
                        </a:spcAft>
                        <a:buFont typeface="Arial" pitchFamily="34" charset="0"/>
                        <a:buChar char="•"/>
                      </a:pPr>
                      <a:r>
                        <a:rPr kumimoji="0" lang="en-US" sz="1200" b="0" i="1" kern="1200" dirty="0" smtClean="0">
                          <a:solidFill>
                            <a:schemeClr val="dk1"/>
                          </a:solidFill>
                          <a:effectLst/>
                          <a:latin typeface="Calibri" pitchFamily="34" charset="0"/>
                          <a:ea typeface="+mn-ea"/>
                          <a:cs typeface="Calibri" pitchFamily="34" charset="0"/>
                        </a:rPr>
                        <a:t>Michael Celestin</a:t>
                      </a:r>
                    </a:p>
                    <a:p>
                      <a:pPr marL="285750" marR="0" indent="-285750">
                        <a:lnSpc>
                          <a:spcPct val="100000"/>
                        </a:lnSpc>
                        <a:spcBef>
                          <a:spcPts val="0"/>
                        </a:spcBef>
                        <a:spcAft>
                          <a:spcPts val="0"/>
                        </a:spcAft>
                        <a:buFont typeface="Arial" pitchFamily="34" charset="0"/>
                        <a:buChar char="•"/>
                      </a:pPr>
                      <a:r>
                        <a:rPr kumimoji="0" lang="en-US" sz="1200" b="0" i="1" kern="1200" dirty="0" smtClean="0">
                          <a:solidFill>
                            <a:schemeClr val="dk1"/>
                          </a:solidFill>
                          <a:effectLst/>
                          <a:latin typeface="Calibri" pitchFamily="34" charset="0"/>
                          <a:ea typeface="+mn-ea"/>
                          <a:cs typeface="Calibri" pitchFamily="34" charset="0"/>
                        </a:rPr>
                        <a:t>Lisa Troyer</a:t>
                      </a:r>
                    </a:p>
                    <a:p>
                      <a:pPr marL="285750" marR="0" indent="-285750">
                        <a:lnSpc>
                          <a:spcPct val="100000"/>
                        </a:lnSpc>
                        <a:spcBef>
                          <a:spcPts val="0"/>
                        </a:spcBef>
                        <a:spcAft>
                          <a:spcPts val="0"/>
                        </a:spcAft>
                        <a:buFont typeface="Arial" pitchFamily="34" charset="0"/>
                        <a:buChar char="•"/>
                      </a:pPr>
                      <a:r>
                        <a:rPr kumimoji="0" lang="en-US" sz="1200" b="0" i="1" kern="1200" dirty="0" smtClean="0">
                          <a:solidFill>
                            <a:schemeClr val="dk1"/>
                          </a:solidFill>
                          <a:effectLst/>
                          <a:latin typeface="Calibri" pitchFamily="34" charset="0"/>
                          <a:ea typeface="+mn-ea"/>
                          <a:cs typeface="Calibri" pitchFamily="34" charset="0"/>
                        </a:rPr>
                        <a:t>Angela </a:t>
                      </a:r>
                      <a:r>
                        <a:rPr kumimoji="0" lang="en-US" sz="1200" b="0" i="1" kern="1200" dirty="0" err="1" smtClean="0">
                          <a:solidFill>
                            <a:schemeClr val="dk1"/>
                          </a:solidFill>
                          <a:effectLst/>
                          <a:latin typeface="Calibri" pitchFamily="34" charset="0"/>
                          <a:ea typeface="+mn-ea"/>
                          <a:cs typeface="Calibri" pitchFamily="34" charset="0"/>
                        </a:rPr>
                        <a:t>McFall</a:t>
                      </a:r>
                      <a:endParaRPr kumimoji="0" lang="en-US" sz="1200" b="0" i="1" kern="1200" dirty="0" smtClean="0">
                        <a:solidFill>
                          <a:schemeClr val="dk1"/>
                        </a:solidFill>
                        <a:effectLst/>
                        <a:latin typeface="Calibri" pitchFamily="34" charset="0"/>
                        <a:ea typeface="+mn-ea"/>
                        <a:cs typeface="Calibri" pitchFamily="34" charset="0"/>
                      </a:endParaRPr>
                    </a:p>
                    <a:p>
                      <a:pPr marL="285750" marR="0" indent="-285750">
                        <a:lnSpc>
                          <a:spcPct val="100000"/>
                        </a:lnSpc>
                        <a:spcBef>
                          <a:spcPts val="0"/>
                        </a:spcBef>
                        <a:spcAft>
                          <a:spcPts val="0"/>
                        </a:spcAft>
                        <a:buFont typeface="Arial" pitchFamily="34" charset="0"/>
                        <a:buChar char="•"/>
                      </a:pPr>
                      <a:r>
                        <a:rPr kumimoji="0" lang="en-US" sz="1200" b="0" i="1" kern="1200" dirty="0" smtClean="0">
                          <a:solidFill>
                            <a:schemeClr val="dk1"/>
                          </a:solidFill>
                          <a:effectLst/>
                          <a:latin typeface="Calibri" pitchFamily="34" charset="0"/>
                          <a:ea typeface="+mn-ea"/>
                          <a:cs typeface="Calibri" pitchFamily="34" charset="0"/>
                        </a:rPr>
                        <a:t>Charlene Mitchell</a:t>
                      </a:r>
                    </a:p>
                    <a:p>
                      <a:pPr marL="285750" marR="0" indent="-285750">
                        <a:lnSpc>
                          <a:spcPct val="100000"/>
                        </a:lnSpc>
                        <a:spcBef>
                          <a:spcPts val="0"/>
                        </a:spcBef>
                        <a:spcAft>
                          <a:spcPts val="0"/>
                        </a:spcAft>
                        <a:buFont typeface="Arial" pitchFamily="34" charset="0"/>
                        <a:buChar char="•"/>
                      </a:pPr>
                      <a:r>
                        <a:rPr kumimoji="0" lang="en-US" sz="1200" b="0" i="1" kern="1200" dirty="0" smtClean="0">
                          <a:solidFill>
                            <a:schemeClr val="dk1"/>
                          </a:solidFill>
                          <a:effectLst/>
                          <a:latin typeface="Calibri" pitchFamily="34" charset="0"/>
                          <a:ea typeface="+mn-ea"/>
                          <a:cs typeface="Calibri" pitchFamily="34" charset="0"/>
                        </a:rPr>
                        <a:t>Venice Haynes</a:t>
                      </a:r>
                    </a:p>
                    <a:p>
                      <a:pPr marL="285750" marR="0" indent="-285750">
                        <a:lnSpc>
                          <a:spcPct val="100000"/>
                        </a:lnSpc>
                        <a:spcBef>
                          <a:spcPts val="0"/>
                        </a:spcBef>
                        <a:spcAft>
                          <a:spcPts val="0"/>
                        </a:spcAft>
                        <a:buFont typeface="Arial" pitchFamily="34" charset="0"/>
                        <a:buChar char="•"/>
                      </a:pPr>
                      <a:r>
                        <a:rPr kumimoji="0" lang="en-US" sz="1200" b="0" i="1" kern="1200" dirty="0" err="1" smtClean="0">
                          <a:solidFill>
                            <a:schemeClr val="dk1"/>
                          </a:solidFill>
                          <a:effectLst/>
                          <a:latin typeface="Calibri" pitchFamily="34" charset="0"/>
                          <a:ea typeface="+mn-ea"/>
                          <a:cs typeface="Calibri" pitchFamily="34" charset="0"/>
                        </a:rPr>
                        <a:t>Kiameesha</a:t>
                      </a:r>
                      <a:r>
                        <a:rPr kumimoji="0" lang="en-US" sz="1200" b="0" i="1" kern="1200" dirty="0" smtClean="0">
                          <a:solidFill>
                            <a:schemeClr val="dk1"/>
                          </a:solidFill>
                          <a:effectLst/>
                          <a:latin typeface="Calibri" pitchFamily="34" charset="0"/>
                          <a:ea typeface="+mn-ea"/>
                          <a:cs typeface="Calibri" pitchFamily="34" charset="0"/>
                        </a:rPr>
                        <a:t> Evans</a:t>
                      </a:r>
                    </a:p>
                  </a:txBody>
                  <a:tcPr marL="65229" marR="65229" marT="0" marB="0" anchor="ctr"/>
                </a:tc>
                <a:tc>
                  <a:txBody>
                    <a:bodyPr/>
                    <a:lstStyle/>
                    <a:p>
                      <a:pPr marL="0" marR="0">
                        <a:lnSpc>
                          <a:spcPct val="115000"/>
                        </a:lnSpc>
                        <a:spcBef>
                          <a:spcPts val="0"/>
                        </a:spcBef>
                        <a:spcAft>
                          <a:spcPts val="600"/>
                        </a:spcAft>
                      </a:pPr>
                      <a:r>
                        <a:rPr lang="en-US" sz="1600" b="0" dirty="0" smtClean="0">
                          <a:effectLst/>
                          <a:latin typeface="Calibri" pitchFamily="34" charset="0"/>
                          <a:ea typeface="Times New Roman"/>
                          <a:cs typeface="Calibri" pitchFamily="34" charset="0"/>
                        </a:rPr>
                        <a:t>9:30-11:30</a:t>
                      </a:r>
                      <a:endParaRPr lang="en-US" sz="1600" b="0" dirty="0">
                        <a:effectLst/>
                        <a:latin typeface="Calibri" pitchFamily="34" charset="0"/>
                        <a:ea typeface="Times New Roman"/>
                        <a:cs typeface="Calibri" pitchFamily="34" charset="0"/>
                      </a:endParaRPr>
                    </a:p>
                  </a:txBody>
                  <a:tcPr marL="65229" marR="65229" marT="0" marB="0" anchor="ctr">
                    <a:solidFill>
                      <a:srgbClr val="E7F0F8"/>
                    </a:solidFill>
                  </a:tcPr>
                </a:tc>
              </a:tr>
              <a:tr h="353322">
                <a:tc>
                  <a:txBody>
                    <a:bodyPr/>
                    <a:lstStyle/>
                    <a:p>
                      <a:pPr marL="0" marR="0">
                        <a:lnSpc>
                          <a:spcPct val="100000"/>
                        </a:lnSpc>
                        <a:spcBef>
                          <a:spcPts val="0"/>
                        </a:spcBef>
                        <a:spcAft>
                          <a:spcPts val="0"/>
                        </a:spcAft>
                      </a:pPr>
                      <a:r>
                        <a:rPr lang="en-US" sz="1600" b="1" cap="small" baseline="0" dirty="0">
                          <a:effectLst/>
                          <a:latin typeface="Calibri" pitchFamily="34" charset="0"/>
                          <a:cs typeface="Calibri" pitchFamily="34" charset="0"/>
                        </a:rPr>
                        <a:t>Presentation of Certificates </a:t>
                      </a:r>
                      <a:endParaRPr lang="en-US" sz="1600" b="1" cap="small" baseline="0" dirty="0" smtClean="0">
                        <a:effectLst/>
                        <a:latin typeface="Calibri" pitchFamily="34" charset="0"/>
                        <a:cs typeface="Calibri" pitchFamily="34" charset="0"/>
                      </a:endParaRPr>
                    </a:p>
                    <a:p>
                      <a:pPr marL="0" marR="0">
                        <a:lnSpc>
                          <a:spcPct val="100000"/>
                        </a:lnSpc>
                        <a:spcBef>
                          <a:spcPts val="0"/>
                        </a:spcBef>
                        <a:spcAft>
                          <a:spcPts val="0"/>
                        </a:spcAft>
                      </a:pPr>
                      <a:r>
                        <a:rPr lang="en-US" sz="1600" b="0" i="1" dirty="0" smtClean="0">
                          <a:effectLst/>
                          <a:latin typeface="Calibri" pitchFamily="34" charset="0"/>
                          <a:ea typeface="Times New Roman"/>
                          <a:cs typeface="Calibri" pitchFamily="34" charset="0"/>
                        </a:rPr>
                        <a:t>Bob Croyle/Lenora</a:t>
                      </a:r>
                      <a:r>
                        <a:rPr lang="en-US" sz="1600" b="0" i="1" baseline="0" dirty="0" smtClean="0">
                          <a:effectLst/>
                          <a:latin typeface="Calibri" pitchFamily="34" charset="0"/>
                          <a:ea typeface="Times New Roman"/>
                          <a:cs typeface="Calibri" pitchFamily="34" charset="0"/>
                        </a:rPr>
                        <a:t> Johnson</a:t>
                      </a:r>
                      <a:endParaRPr lang="en-US" sz="1600" b="0" i="1" dirty="0">
                        <a:effectLst/>
                        <a:latin typeface="Calibri" pitchFamily="34" charset="0"/>
                        <a:ea typeface="Times New Roman"/>
                        <a:cs typeface="Calibri" pitchFamily="34" charset="0"/>
                      </a:endParaRPr>
                    </a:p>
                  </a:txBody>
                  <a:tcPr marL="65229" marR="65229" marT="0" marB="0" anchor="ctr"/>
                </a:tc>
                <a:tc>
                  <a:txBody>
                    <a:bodyPr/>
                    <a:lstStyle/>
                    <a:p>
                      <a:pPr marL="0" marR="0">
                        <a:lnSpc>
                          <a:spcPct val="115000"/>
                        </a:lnSpc>
                        <a:spcBef>
                          <a:spcPts val="0"/>
                        </a:spcBef>
                        <a:spcAft>
                          <a:spcPts val="600"/>
                        </a:spcAft>
                      </a:pPr>
                      <a:r>
                        <a:rPr lang="en-US" sz="1600" b="0" dirty="0" smtClean="0">
                          <a:effectLst/>
                          <a:latin typeface="Calibri" pitchFamily="34" charset="0"/>
                          <a:cs typeface="Calibri" pitchFamily="34" charset="0"/>
                        </a:rPr>
                        <a:t>11:30-11:45</a:t>
                      </a:r>
                      <a:endParaRPr lang="en-US" sz="1600" b="0" dirty="0">
                        <a:effectLst/>
                        <a:latin typeface="Calibri" pitchFamily="34" charset="0"/>
                        <a:ea typeface="Times New Roman"/>
                        <a:cs typeface="Calibri" pitchFamily="34" charset="0"/>
                      </a:endParaRPr>
                    </a:p>
                  </a:txBody>
                  <a:tcPr marL="65229" marR="65229" marT="0" marB="0" anchor="ctr">
                    <a:solidFill>
                      <a:srgbClr val="E7F0F8"/>
                    </a:solidFill>
                  </a:tcPr>
                </a:tc>
              </a:tr>
              <a:tr h="353322">
                <a:tc>
                  <a:txBody>
                    <a:bodyPr/>
                    <a:lstStyle/>
                    <a:p>
                      <a:pPr marL="0" marR="0">
                        <a:lnSpc>
                          <a:spcPct val="100000"/>
                        </a:lnSpc>
                        <a:spcBef>
                          <a:spcPts val="0"/>
                        </a:spcBef>
                        <a:spcAft>
                          <a:spcPts val="0"/>
                        </a:spcAft>
                      </a:pPr>
                      <a:r>
                        <a:rPr lang="en-US" sz="1600" b="1" cap="small" baseline="0" dirty="0" smtClean="0">
                          <a:effectLst/>
                          <a:latin typeface="Calibri" pitchFamily="34" charset="0"/>
                          <a:cs typeface="Calibri" pitchFamily="34" charset="0"/>
                        </a:rPr>
                        <a:t>Working Lunch:</a:t>
                      </a:r>
                    </a:p>
                    <a:p>
                      <a:pPr marL="0" marR="0">
                        <a:lnSpc>
                          <a:spcPct val="100000"/>
                        </a:lnSpc>
                        <a:spcBef>
                          <a:spcPts val="0"/>
                        </a:spcBef>
                        <a:spcAft>
                          <a:spcPts val="0"/>
                        </a:spcAft>
                      </a:pPr>
                      <a:r>
                        <a:rPr lang="en-US" sz="1600" b="1" cap="small" baseline="0" dirty="0" smtClean="0">
                          <a:effectLst/>
                          <a:latin typeface="Calibri" pitchFamily="34" charset="0"/>
                          <a:cs typeface="Calibri" pitchFamily="34" charset="0"/>
                        </a:rPr>
                        <a:t>Online </a:t>
                      </a:r>
                      <a:r>
                        <a:rPr lang="en-US" sz="1600" b="1" cap="small" baseline="0" dirty="0">
                          <a:effectLst/>
                          <a:latin typeface="Calibri" pitchFamily="34" charset="0"/>
                          <a:cs typeface="Calibri" pitchFamily="34" charset="0"/>
                        </a:rPr>
                        <a:t>Communities of Practice: Connecting Research &amp; </a:t>
                      </a:r>
                      <a:r>
                        <a:rPr lang="en-US" sz="1600" b="1" cap="small" baseline="0" dirty="0" smtClean="0">
                          <a:effectLst/>
                          <a:latin typeface="Calibri" pitchFamily="34" charset="0"/>
                          <a:cs typeface="Calibri" pitchFamily="34" charset="0"/>
                        </a:rPr>
                        <a:t>Practice</a:t>
                      </a:r>
                      <a:r>
                        <a:rPr lang="en-US" sz="1600" b="1" dirty="0" smtClean="0">
                          <a:effectLst/>
                          <a:latin typeface="Calibri" pitchFamily="34" charset="0"/>
                          <a:cs typeface="Calibri" pitchFamily="34" charset="0"/>
                        </a:rPr>
                        <a:t/>
                      </a:r>
                      <a:br>
                        <a:rPr lang="en-US" sz="1600" b="1" dirty="0" smtClean="0">
                          <a:effectLst/>
                          <a:latin typeface="Calibri" pitchFamily="34" charset="0"/>
                          <a:cs typeface="Calibri" pitchFamily="34" charset="0"/>
                        </a:rPr>
                      </a:br>
                      <a:r>
                        <a:rPr lang="en-US" sz="1600" b="0" i="1" dirty="0" smtClean="0">
                          <a:effectLst/>
                          <a:latin typeface="Calibri" pitchFamily="34" charset="0"/>
                          <a:cs typeface="Calibri" pitchFamily="34" charset="0"/>
                        </a:rPr>
                        <a:t>Cindy</a:t>
                      </a:r>
                      <a:r>
                        <a:rPr lang="en-US" sz="1600" b="0" i="1" baseline="0" dirty="0" smtClean="0">
                          <a:effectLst/>
                          <a:latin typeface="Calibri" pitchFamily="34" charset="0"/>
                          <a:cs typeface="Calibri" pitchFamily="34" charset="0"/>
                        </a:rPr>
                        <a:t> Vinson</a:t>
                      </a:r>
                      <a:endParaRPr lang="en-US" sz="1600" b="0" i="1" dirty="0">
                        <a:effectLst/>
                        <a:latin typeface="Calibri" pitchFamily="34" charset="0"/>
                        <a:ea typeface="Times New Roman"/>
                        <a:cs typeface="Calibri" pitchFamily="34" charset="0"/>
                      </a:endParaRPr>
                    </a:p>
                  </a:txBody>
                  <a:tcPr marL="65229" marR="65229" marT="0" marB="0" anchor="ctr"/>
                </a:tc>
                <a:tc>
                  <a:txBody>
                    <a:bodyPr/>
                    <a:lstStyle/>
                    <a:p>
                      <a:pPr marL="0" marR="0">
                        <a:lnSpc>
                          <a:spcPct val="115000"/>
                        </a:lnSpc>
                        <a:spcBef>
                          <a:spcPts val="0"/>
                        </a:spcBef>
                        <a:spcAft>
                          <a:spcPts val="600"/>
                        </a:spcAft>
                      </a:pPr>
                      <a:r>
                        <a:rPr lang="en-US" sz="1600" b="0" dirty="0" smtClean="0">
                          <a:effectLst/>
                          <a:latin typeface="Calibri" pitchFamily="34" charset="0"/>
                          <a:cs typeface="Calibri" pitchFamily="34" charset="0"/>
                        </a:rPr>
                        <a:t>11:45-12:30pm</a:t>
                      </a:r>
                      <a:endParaRPr lang="en-US" sz="1600" b="0" dirty="0">
                        <a:effectLst/>
                        <a:latin typeface="Calibri" pitchFamily="34" charset="0"/>
                        <a:ea typeface="Times New Roman"/>
                        <a:cs typeface="Calibri" pitchFamily="34" charset="0"/>
                      </a:endParaRPr>
                    </a:p>
                  </a:txBody>
                  <a:tcPr marL="65229" marR="65229" marT="0" marB="0" anchor="ctr">
                    <a:solidFill>
                      <a:srgbClr val="E7F0F8"/>
                    </a:solidFill>
                  </a:tcPr>
                </a:tc>
              </a:tr>
              <a:tr h="175030">
                <a:tc>
                  <a:txBody>
                    <a:bodyPr/>
                    <a:lstStyle/>
                    <a:p>
                      <a:pPr marL="0" marR="0">
                        <a:lnSpc>
                          <a:spcPct val="100000"/>
                        </a:lnSpc>
                        <a:spcBef>
                          <a:spcPts val="0"/>
                        </a:spcBef>
                        <a:spcAft>
                          <a:spcPts val="0"/>
                        </a:spcAft>
                      </a:pPr>
                      <a:r>
                        <a:rPr lang="en-US" sz="1600" b="1" cap="small" baseline="0" dirty="0">
                          <a:effectLst/>
                          <a:latin typeface="Calibri" pitchFamily="34" charset="0"/>
                          <a:cs typeface="Calibri" pitchFamily="34" charset="0"/>
                        </a:rPr>
                        <a:t>Tour of Clinical Center </a:t>
                      </a:r>
                      <a:r>
                        <a:rPr lang="en-US" sz="1600" b="0" dirty="0" smtClean="0">
                          <a:effectLst/>
                          <a:latin typeface="Calibri" pitchFamily="34" charset="0"/>
                          <a:cs typeface="Calibri" pitchFamily="34" charset="0"/>
                        </a:rPr>
                        <a:t>(optional</a:t>
                      </a:r>
                      <a:r>
                        <a:rPr lang="en-US" sz="1600" b="0" dirty="0">
                          <a:effectLst/>
                          <a:latin typeface="Calibri" pitchFamily="34" charset="0"/>
                          <a:cs typeface="Calibri" pitchFamily="34" charset="0"/>
                        </a:rPr>
                        <a:t>)</a:t>
                      </a:r>
                      <a:endParaRPr lang="en-US" sz="1600" b="0" dirty="0">
                        <a:effectLst/>
                        <a:latin typeface="Calibri" pitchFamily="34" charset="0"/>
                        <a:ea typeface="Times New Roman"/>
                        <a:cs typeface="Calibri" pitchFamily="34" charset="0"/>
                      </a:endParaRPr>
                    </a:p>
                  </a:txBody>
                  <a:tcPr marL="65229" marR="65229" marT="0" marB="0"/>
                </a:tc>
                <a:tc>
                  <a:txBody>
                    <a:bodyPr/>
                    <a:lstStyle/>
                    <a:p>
                      <a:pPr marL="0" marR="0">
                        <a:lnSpc>
                          <a:spcPct val="115000"/>
                        </a:lnSpc>
                        <a:spcBef>
                          <a:spcPts val="600"/>
                        </a:spcBef>
                        <a:spcAft>
                          <a:spcPts val="600"/>
                        </a:spcAft>
                      </a:pPr>
                      <a:r>
                        <a:rPr lang="en-US" sz="1600" b="0" dirty="0">
                          <a:effectLst/>
                          <a:latin typeface="Calibri" pitchFamily="34" charset="0"/>
                          <a:cs typeface="Calibri" pitchFamily="34" charset="0"/>
                        </a:rPr>
                        <a:t>1:00-2:30</a:t>
                      </a:r>
                      <a:endParaRPr lang="en-US" sz="1600" b="0" dirty="0">
                        <a:effectLst/>
                        <a:latin typeface="Calibri" pitchFamily="34" charset="0"/>
                        <a:ea typeface="Times New Roman"/>
                        <a:cs typeface="Calibri" pitchFamily="34" charset="0"/>
                      </a:endParaRPr>
                    </a:p>
                  </a:txBody>
                  <a:tcPr marL="65229" marR="65229" marT="0" marB="0">
                    <a:solidFill>
                      <a:srgbClr val="CBDFF1"/>
                    </a:solidFill>
                  </a:tcPr>
                </a:tc>
              </a:tr>
            </a:tbl>
          </a:graphicData>
        </a:graphic>
      </p:graphicFrame>
    </p:spTree>
    <p:extLst>
      <p:ext uri="{BB962C8B-B14F-4D97-AF65-F5344CB8AC3E}">
        <p14:creationId xmlns:p14="http://schemas.microsoft.com/office/powerpoint/2010/main" val="12693525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501202"/>
            <a:ext cx="9144000" cy="1143984"/>
          </a:xfrm>
          <a:prstGeom prst="rect">
            <a:avLst/>
          </a:prstGeom>
        </p:spPr>
        <p:txBody>
          <a:bodyPr lIns="91425" tIns="45713" rIns="91425" bIns="45713"/>
          <a:lstStyle/>
          <a:p>
            <a:pPr algn="ctr" defTabSz="914259" fontAlgn="auto">
              <a:spcBef>
                <a:spcPts val="0"/>
              </a:spcBef>
              <a:spcAft>
                <a:spcPts val="0"/>
              </a:spcAft>
              <a:defRPr/>
            </a:pPr>
            <a:r>
              <a:rPr lang="en-US" sz="4000" b="1" dirty="0">
                <a:solidFill>
                  <a:schemeClr val="tx2"/>
                </a:solidFill>
                <a:latin typeface="+mj-lt"/>
                <a:ea typeface="+mj-ea"/>
                <a:cs typeface="+mj-cs"/>
              </a:rPr>
              <a:t>RE-AIM—Health Equity Implications</a:t>
            </a:r>
          </a:p>
        </p:txBody>
      </p:sp>
      <p:graphicFrame>
        <p:nvGraphicFramePr>
          <p:cNvPr id="3" name="Table 2"/>
          <p:cNvGraphicFramePr>
            <a:graphicFrameLocks noGrp="1"/>
          </p:cNvGraphicFramePr>
          <p:nvPr>
            <p:extLst>
              <p:ext uri="{D42A27DB-BD31-4B8C-83A1-F6EECF244321}">
                <p14:modId xmlns:p14="http://schemas.microsoft.com/office/powerpoint/2010/main" val="1651394809"/>
              </p:ext>
            </p:extLst>
          </p:nvPr>
        </p:nvGraphicFramePr>
        <p:xfrm>
          <a:off x="798513" y="2362200"/>
          <a:ext cx="7468564" cy="3891918"/>
        </p:xfrm>
        <a:graphic>
          <a:graphicData uri="http://schemas.openxmlformats.org/drawingml/2006/table">
            <a:tbl>
              <a:tblPr firstRow="1" bandRow="1">
                <a:tableStyleId>{21E4AEA4-8DFA-4A89-87EB-49C32662AFE0}</a:tableStyleId>
              </a:tblPr>
              <a:tblGrid>
                <a:gridCol w="2326220"/>
                <a:gridCol w="2571609"/>
                <a:gridCol w="2570735"/>
              </a:tblGrid>
              <a:tr h="648653">
                <a:tc>
                  <a:txBody>
                    <a:bodyPr/>
                    <a:lstStyle/>
                    <a:p>
                      <a:pPr algn="ctr"/>
                      <a:r>
                        <a:rPr lang="en-US" sz="1800" u="sng" dirty="0" smtClean="0">
                          <a:effectLst/>
                        </a:rPr>
                        <a:t>RE-AIM Issue</a:t>
                      </a:r>
                    </a:p>
                    <a:p>
                      <a:pPr algn="ctr"/>
                      <a:endParaRPr lang="en-US" sz="1800" dirty="0">
                        <a:effectLst/>
                        <a:latin typeface="Verdana" pitchFamily="34" charset="0"/>
                        <a:ea typeface="Verdana" pitchFamily="34" charset="0"/>
                        <a:cs typeface="Verdana" pitchFamily="34" charset="0"/>
                      </a:endParaRPr>
                    </a:p>
                  </a:txBody>
                  <a:tcPr/>
                </a:tc>
                <a:tc>
                  <a:txBody>
                    <a:bodyPr/>
                    <a:lstStyle/>
                    <a:p>
                      <a:pPr algn="ctr"/>
                      <a:r>
                        <a:rPr lang="en-US" sz="1800" u="sng" dirty="0" smtClean="0">
                          <a:effectLst/>
                        </a:rPr>
                        <a:t>Disparity</a:t>
                      </a:r>
                      <a:endParaRPr lang="en-US" sz="1800" dirty="0">
                        <a:effectLst/>
                        <a:latin typeface="Verdana" pitchFamily="34" charset="0"/>
                        <a:ea typeface="Verdana" pitchFamily="34" charset="0"/>
                        <a:cs typeface="Verdana"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u="sng" dirty="0" smtClean="0">
                          <a:effectLst/>
                        </a:rPr>
                        <a:t>Overall Impact</a:t>
                      </a:r>
                      <a:endParaRPr lang="en-US" sz="1800" b="1" u="sng" dirty="0" smtClean="0">
                        <a:effectLst/>
                        <a:latin typeface="Verdana" pitchFamily="34" charset="0"/>
                        <a:ea typeface="Verdana" pitchFamily="34" charset="0"/>
                        <a:cs typeface="Verdana" pitchFamily="34" charset="0"/>
                      </a:endParaRPr>
                    </a:p>
                  </a:txBody>
                  <a:tcPr/>
                </a:tc>
              </a:tr>
              <a:tr h="648653">
                <a:tc>
                  <a:txBody>
                    <a:bodyPr/>
                    <a:lstStyle/>
                    <a:p>
                      <a:r>
                        <a:rPr lang="en-US" sz="1800" dirty="0" smtClean="0"/>
                        <a:t>Reach</a:t>
                      </a:r>
                      <a:endParaRPr lang="en-US" sz="1800" dirty="0">
                        <a:solidFill>
                          <a:schemeClr val="tx1">
                            <a:lumMod val="75000"/>
                            <a:lumOff val="25000"/>
                          </a:schemeClr>
                        </a:solidFill>
                        <a:latin typeface="Verdana" pitchFamily="34" charset="0"/>
                        <a:ea typeface="Verdana" pitchFamily="34" charset="0"/>
                        <a:cs typeface="Verdana" pitchFamily="34" charset="0"/>
                      </a:endParaRPr>
                    </a:p>
                  </a:txBody>
                  <a:tcPr/>
                </a:tc>
                <a:tc>
                  <a:txBody>
                    <a:bodyPr/>
                    <a:lstStyle/>
                    <a:p>
                      <a:pPr algn="ctr"/>
                      <a:r>
                        <a:rPr lang="en-US" sz="1800" dirty="0" smtClean="0"/>
                        <a:t>30%</a:t>
                      </a:r>
                      <a:endParaRPr lang="en-US" sz="1800" dirty="0">
                        <a:solidFill>
                          <a:schemeClr val="tx1">
                            <a:lumMod val="75000"/>
                            <a:lumOff val="25000"/>
                          </a:schemeClr>
                        </a:solidFill>
                        <a:latin typeface="Verdana" pitchFamily="34" charset="0"/>
                        <a:ea typeface="Verdana" pitchFamily="34" charset="0"/>
                        <a:cs typeface="Verdana"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t>70% of benefit</a:t>
                      </a:r>
                    </a:p>
                    <a:p>
                      <a:pPr marL="0" marR="0" indent="0" algn="ctr" defTabSz="457200" rtl="0" eaLnBrk="1" fontAlgn="auto" latinLnBrk="0" hangingPunct="1">
                        <a:lnSpc>
                          <a:spcPct val="100000"/>
                        </a:lnSpc>
                        <a:spcBef>
                          <a:spcPts val="0"/>
                        </a:spcBef>
                        <a:spcAft>
                          <a:spcPts val="0"/>
                        </a:spcAft>
                        <a:buClrTx/>
                        <a:buSzTx/>
                        <a:buFontTx/>
                        <a:buNone/>
                        <a:tabLst/>
                        <a:defRPr/>
                      </a:pPr>
                      <a:endParaRPr lang="en-US" sz="1800" b="0" dirty="0" smtClean="0">
                        <a:solidFill>
                          <a:schemeClr val="tx1">
                            <a:lumMod val="75000"/>
                            <a:lumOff val="25000"/>
                          </a:schemeClr>
                        </a:solidFill>
                        <a:latin typeface="Verdana" pitchFamily="34" charset="0"/>
                        <a:ea typeface="Verdana" pitchFamily="34" charset="0"/>
                        <a:cs typeface="Verdana" pitchFamily="34" charset="0"/>
                      </a:endParaRPr>
                    </a:p>
                  </a:txBody>
                  <a:tcPr/>
                </a:tc>
              </a:tr>
              <a:tr h="6486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solidFill>
                            <a:srgbClr val="C00000"/>
                          </a:solidFill>
                        </a:rPr>
                        <a:t>Effectiveness</a:t>
                      </a:r>
                      <a:endParaRPr lang="en-US" sz="1800" dirty="0" smtClean="0">
                        <a:solidFill>
                          <a:srgbClr val="C00000"/>
                        </a:solidFill>
                        <a:latin typeface="Verdana" pitchFamily="34" charset="0"/>
                        <a:ea typeface="Verdana" pitchFamily="34" charset="0"/>
                        <a:cs typeface="Verdana" pitchFamily="34" charset="0"/>
                      </a:endParaRPr>
                    </a:p>
                  </a:txBody>
                  <a:tcPr/>
                </a:tc>
                <a:tc>
                  <a:txBody>
                    <a:bodyPr/>
                    <a:lstStyle/>
                    <a:p>
                      <a:pPr algn="ctr"/>
                      <a:r>
                        <a:rPr lang="en-US" sz="1800" dirty="0" smtClean="0">
                          <a:solidFill>
                            <a:srgbClr val="C00000"/>
                          </a:solidFill>
                        </a:rPr>
                        <a:t> 0 (equal)</a:t>
                      </a:r>
                      <a:endParaRPr lang="en-US" sz="1800" dirty="0">
                        <a:solidFill>
                          <a:srgbClr val="C00000"/>
                        </a:solidFill>
                        <a:latin typeface="Verdana" pitchFamily="34" charset="0"/>
                        <a:ea typeface="Verdana" pitchFamily="34" charset="0"/>
                        <a:cs typeface="Verdana" pitchFamily="34" charset="0"/>
                      </a:endParaRPr>
                    </a:p>
                  </a:txBody>
                  <a:tcPr/>
                </a:tc>
                <a:tc>
                  <a:txBody>
                    <a:bodyPr/>
                    <a:lstStyle/>
                    <a:p>
                      <a:pPr algn="ctr"/>
                      <a:r>
                        <a:rPr lang="en-US" sz="1800" dirty="0" smtClean="0">
                          <a:solidFill>
                            <a:srgbClr val="C00000"/>
                          </a:solidFill>
                        </a:rPr>
                        <a:t>70% of benefit</a:t>
                      </a:r>
                    </a:p>
                    <a:p>
                      <a:pPr algn="ctr"/>
                      <a:endParaRPr lang="en-US" sz="1800" b="0" dirty="0" smtClean="0">
                        <a:solidFill>
                          <a:srgbClr val="C00000"/>
                        </a:solidFill>
                        <a:latin typeface="Verdana" pitchFamily="34" charset="0"/>
                        <a:ea typeface="Verdana" pitchFamily="34" charset="0"/>
                        <a:cs typeface="Verdana" pitchFamily="34" charset="0"/>
                      </a:endParaRPr>
                    </a:p>
                  </a:txBody>
                  <a:tcPr/>
                </a:tc>
              </a:tr>
              <a:tr h="6486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Adoption	</a:t>
                      </a:r>
                      <a:endParaRPr lang="en-US" sz="1800" dirty="0" smtClean="0">
                        <a:solidFill>
                          <a:schemeClr val="tx1">
                            <a:lumMod val="75000"/>
                            <a:lumOff val="25000"/>
                          </a:schemeClr>
                        </a:solidFill>
                        <a:latin typeface="Verdana" pitchFamily="34" charset="0"/>
                        <a:ea typeface="Verdana" pitchFamily="34" charset="0"/>
                        <a:cs typeface="Verdana" pitchFamily="34" charset="0"/>
                      </a:endParaRPr>
                    </a:p>
                  </a:txBody>
                  <a:tcPr/>
                </a:tc>
                <a:tc>
                  <a:txBody>
                    <a:bodyPr/>
                    <a:lstStyle/>
                    <a:p>
                      <a:pPr algn="ctr"/>
                      <a:r>
                        <a:rPr lang="en-US" sz="1800" dirty="0" smtClean="0"/>
                        <a:t>30%</a:t>
                      </a:r>
                      <a:endParaRPr lang="en-US" sz="1800" dirty="0">
                        <a:solidFill>
                          <a:schemeClr val="tx1">
                            <a:lumMod val="75000"/>
                            <a:lumOff val="25000"/>
                          </a:schemeClr>
                        </a:solidFill>
                        <a:latin typeface="Verdana" pitchFamily="34" charset="0"/>
                        <a:ea typeface="Verdana" pitchFamily="34" charset="0"/>
                        <a:cs typeface="Verdana" pitchFamily="34" charset="0"/>
                      </a:endParaRPr>
                    </a:p>
                  </a:txBody>
                  <a:tcPr/>
                </a:tc>
                <a:tc>
                  <a:txBody>
                    <a:bodyPr/>
                    <a:lstStyle/>
                    <a:p>
                      <a:pPr algn="ctr"/>
                      <a:r>
                        <a:rPr lang="en-US" sz="1800" dirty="0" smtClean="0"/>
                        <a:t>49% of benefit</a:t>
                      </a:r>
                    </a:p>
                    <a:p>
                      <a:pPr algn="ctr"/>
                      <a:endParaRPr lang="en-US" sz="1800" b="0" dirty="0" smtClean="0">
                        <a:solidFill>
                          <a:schemeClr val="tx1">
                            <a:lumMod val="75000"/>
                            <a:lumOff val="25000"/>
                          </a:schemeClr>
                        </a:solidFill>
                        <a:latin typeface="Verdana" pitchFamily="34" charset="0"/>
                        <a:ea typeface="Verdana" pitchFamily="34" charset="0"/>
                        <a:cs typeface="Verdana" pitchFamily="34" charset="0"/>
                      </a:endParaRPr>
                    </a:p>
                  </a:txBody>
                  <a:tcPr/>
                </a:tc>
              </a:tr>
              <a:tr h="648653">
                <a:tc>
                  <a:txBody>
                    <a:bodyPr/>
                    <a:lstStyle/>
                    <a:p>
                      <a:r>
                        <a:rPr lang="en-US" sz="1800" dirty="0" smtClean="0"/>
                        <a:t>Implementation</a:t>
                      </a:r>
                      <a:endParaRPr lang="en-US" sz="1800" dirty="0">
                        <a:solidFill>
                          <a:schemeClr val="tx1">
                            <a:lumMod val="75000"/>
                            <a:lumOff val="25000"/>
                          </a:schemeClr>
                        </a:solidFill>
                        <a:latin typeface="Verdana" pitchFamily="34" charset="0"/>
                        <a:ea typeface="Verdana" pitchFamily="34" charset="0"/>
                        <a:cs typeface="Verdana" pitchFamily="34" charset="0"/>
                      </a:endParaRPr>
                    </a:p>
                  </a:txBody>
                  <a:tcPr/>
                </a:tc>
                <a:tc>
                  <a:txBody>
                    <a:bodyPr/>
                    <a:lstStyle/>
                    <a:p>
                      <a:pPr algn="ctr"/>
                      <a:r>
                        <a:rPr lang="en-US" sz="1800" dirty="0" smtClean="0"/>
                        <a:t>30%</a:t>
                      </a:r>
                      <a:endParaRPr lang="en-US" sz="1800" dirty="0">
                        <a:solidFill>
                          <a:schemeClr val="tx1">
                            <a:lumMod val="75000"/>
                            <a:lumOff val="25000"/>
                          </a:schemeClr>
                        </a:solidFill>
                        <a:latin typeface="Verdana" pitchFamily="34" charset="0"/>
                        <a:ea typeface="Verdana" pitchFamily="34" charset="0"/>
                        <a:cs typeface="Verdana"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t>34% of benefit</a:t>
                      </a:r>
                    </a:p>
                    <a:p>
                      <a:pPr marL="0" marR="0" indent="0" algn="ctr" defTabSz="457200" rtl="0" eaLnBrk="1" fontAlgn="auto" latinLnBrk="0" hangingPunct="1">
                        <a:lnSpc>
                          <a:spcPct val="100000"/>
                        </a:lnSpc>
                        <a:spcBef>
                          <a:spcPts val="0"/>
                        </a:spcBef>
                        <a:spcAft>
                          <a:spcPts val="0"/>
                        </a:spcAft>
                        <a:buClrTx/>
                        <a:buSzTx/>
                        <a:buFontTx/>
                        <a:buNone/>
                        <a:tabLst/>
                        <a:defRPr/>
                      </a:pPr>
                      <a:endParaRPr lang="en-US" sz="1800" b="0" dirty="0" smtClean="0">
                        <a:solidFill>
                          <a:schemeClr val="tx1">
                            <a:lumMod val="75000"/>
                            <a:lumOff val="25000"/>
                          </a:schemeClr>
                        </a:solidFill>
                        <a:latin typeface="Verdana" pitchFamily="34" charset="0"/>
                        <a:ea typeface="Verdana" pitchFamily="34" charset="0"/>
                        <a:cs typeface="Verdana" pitchFamily="34" charset="0"/>
                      </a:endParaRPr>
                    </a:p>
                  </a:txBody>
                  <a:tcPr/>
                </a:tc>
              </a:tr>
              <a:tr h="648653">
                <a:tc>
                  <a:txBody>
                    <a:bodyPr/>
                    <a:lstStyle/>
                    <a:p>
                      <a:r>
                        <a:rPr lang="en-US" sz="1800" dirty="0" smtClean="0"/>
                        <a:t>Maintenance</a:t>
                      </a:r>
                      <a:endParaRPr lang="en-US" sz="1800" dirty="0">
                        <a:solidFill>
                          <a:schemeClr val="tx1">
                            <a:lumMod val="75000"/>
                            <a:lumOff val="25000"/>
                          </a:schemeClr>
                        </a:solidFill>
                        <a:latin typeface="Verdana" pitchFamily="34" charset="0"/>
                        <a:ea typeface="Verdana" pitchFamily="34" charset="0"/>
                        <a:cs typeface="Verdana" pitchFamily="34" charset="0"/>
                      </a:endParaRPr>
                    </a:p>
                  </a:txBody>
                  <a:tcPr/>
                </a:tc>
                <a:tc>
                  <a:txBody>
                    <a:bodyPr/>
                    <a:lstStyle/>
                    <a:p>
                      <a:pPr algn="ctr"/>
                      <a:r>
                        <a:rPr lang="en-US" sz="1800" dirty="0" smtClean="0"/>
                        <a:t>30%</a:t>
                      </a:r>
                      <a:endParaRPr lang="en-US" sz="1800" dirty="0">
                        <a:solidFill>
                          <a:schemeClr val="tx1">
                            <a:lumMod val="75000"/>
                            <a:lumOff val="25000"/>
                          </a:schemeClr>
                        </a:solidFill>
                        <a:latin typeface="Verdana" pitchFamily="34" charset="0"/>
                        <a:ea typeface="Verdana" pitchFamily="34" charset="0"/>
                        <a:cs typeface="Verdana"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t>24% of benefit</a:t>
                      </a:r>
                    </a:p>
                    <a:p>
                      <a:pPr marL="0" marR="0" indent="0" algn="ctr" defTabSz="457200" rtl="0" eaLnBrk="1" fontAlgn="auto" latinLnBrk="0" hangingPunct="1">
                        <a:lnSpc>
                          <a:spcPct val="100000"/>
                        </a:lnSpc>
                        <a:spcBef>
                          <a:spcPts val="0"/>
                        </a:spcBef>
                        <a:spcAft>
                          <a:spcPts val="0"/>
                        </a:spcAft>
                        <a:buClrTx/>
                        <a:buSzTx/>
                        <a:buFontTx/>
                        <a:buNone/>
                        <a:tabLst/>
                        <a:defRPr/>
                      </a:pPr>
                      <a:endParaRPr lang="en-US" sz="1800" b="0" dirty="0" smtClean="0">
                        <a:solidFill>
                          <a:schemeClr val="tx1">
                            <a:lumMod val="75000"/>
                            <a:lumOff val="25000"/>
                          </a:schemeClr>
                        </a:solidFill>
                        <a:latin typeface="Verdana" pitchFamily="34" charset="0"/>
                        <a:ea typeface="Verdana" pitchFamily="34" charset="0"/>
                        <a:cs typeface="Verdana" pitchFamily="34" charset="0"/>
                      </a:endParaRPr>
                    </a:p>
                  </a:txBody>
                  <a:tcPr/>
                </a:tc>
              </a:tr>
            </a:tbl>
          </a:graphicData>
        </a:graphic>
      </p:graphicFrame>
      <p:pic>
        <p:nvPicPr>
          <p:cNvPr id="4" name="Picture 2" descr="http://www.bet.com/news/health/2011/07/25/african-americans-are-no-strangers-to-health-disparities/_jcr_content/featuredMedia/newsitemimage.newsimage.dimg/072511-news-health-african-american-health-disparities.jpg"/>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0" y="0"/>
            <a:ext cx="2575688" cy="1447800"/>
          </a:xfrm>
          <a:prstGeom prst="rect">
            <a:avLst/>
          </a:prstGeom>
          <a:noFill/>
        </p:spPr>
      </p:pic>
      <p:pic>
        <p:nvPicPr>
          <p:cNvPr id="5" name="Picture 4" descr="http://www.intentionhealth.com/wp-content/uploads/2010/03/shutterstock_64667050.jpg"/>
          <p:cNvPicPr>
            <a:picLocks noChangeAspect="1" noChangeArrowheads="1"/>
          </p:cNvPicPr>
          <p:nvPr/>
        </p:nvPicPr>
        <p:blipFill>
          <a:blip r:embed="rId4" cstate="print">
            <a:duotone>
              <a:schemeClr val="accent2">
                <a:shade val="45000"/>
                <a:satMod val="135000"/>
              </a:schemeClr>
              <a:prstClr val="white"/>
            </a:duotone>
          </a:blip>
          <a:srcRect l="14063"/>
          <a:stretch>
            <a:fillRect/>
          </a:stretch>
        </p:blipFill>
        <p:spPr bwMode="auto">
          <a:xfrm>
            <a:off x="2362200" y="0"/>
            <a:ext cx="1862564" cy="1447800"/>
          </a:xfrm>
          <a:prstGeom prst="rect">
            <a:avLst/>
          </a:prstGeom>
          <a:noFill/>
        </p:spPr>
      </p:pic>
      <p:pic>
        <p:nvPicPr>
          <p:cNvPr id="6" name="Picture 5" descr="http://www.johnstonefitness.com/wp-content/uploads/2012/01/Weighing-Scales-1.jpg"/>
          <p:cNvPicPr>
            <a:picLocks noChangeAspect="1" noChangeArrowheads="1"/>
          </p:cNvPicPr>
          <p:nvPr/>
        </p:nvPicPr>
        <p:blipFill>
          <a:blip r:embed="rId5" cstate="print">
            <a:duotone>
              <a:schemeClr val="accent5">
                <a:shade val="45000"/>
                <a:satMod val="135000"/>
              </a:schemeClr>
              <a:prstClr val="white"/>
            </a:duotone>
          </a:blip>
          <a:srcRect/>
          <a:stretch>
            <a:fillRect/>
          </a:stretch>
        </p:blipFill>
        <p:spPr bwMode="auto">
          <a:xfrm rot="10800000">
            <a:off x="5486400" y="0"/>
            <a:ext cx="1408670" cy="1447800"/>
          </a:xfrm>
          <a:prstGeom prst="rect">
            <a:avLst/>
          </a:prstGeom>
          <a:noFill/>
        </p:spPr>
      </p:pic>
      <p:pic>
        <p:nvPicPr>
          <p:cNvPr id="7" name="Picture 8" descr="http://www.nlm.nih.gov/medlineplus/images/couplecomputer.jpg"/>
          <p:cNvPicPr>
            <a:picLocks noChangeAspect="1" noChangeArrowheads="1"/>
          </p:cNvPicPr>
          <p:nvPr/>
        </p:nvPicPr>
        <p:blipFill>
          <a:blip r:embed="rId6" cstate="print">
            <a:duotone>
              <a:schemeClr val="accent3">
                <a:shade val="45000"/>
                <a:satMod val="135000"/>
              </a:schemeClr>
              <a:prstClr val="white"/>
            </a:duotone>
          </a:blip>
          <a:srcRect/>
          <a:stretch>
            <a:fillRect/>
          </a:stretch>
        </p:blipFill>
        <p:spPr bwMode="auto">
          <a:xfrm>
            <a:off x="4114802" y="3"/>
            <a:ext cx="1447801" cy="1447801"/>
          </a:xfrm>
          <a:prstGeom prst="rect">
            <a:avLst/>
          </a:prstGeom>
          <a:noFill/>
        </p:spPr>
      </p:pic>
      <p:pic>
        <p:nvPicPr>
          <p:cNvPr id="8" name="Picture 10" descr="http://informedmedicaldecisions.org/wp-content/uploads/2012/10/HealthLiteracy4-1024x790.png"/>
          <p:cNvPicPr>
            <a:picLocks noChangeAspect="1" noChangeArrowheads="1"/>
          </p:cNvPicPr>
          <p:nvPr/>
        </p:nvPicPr>
        <p:blipFill>
          <a:blip r:embed="rId7" cstate="print">
            <a:duotone>
              <a:schemeClr val="accent4">
                <a:shade val="45000"/>
                <a:satMod val="135000"/>
              </a:schemeClr>
              <a:prstClr val="white"/>
            </a:duotone>
          </a:blip>
          <a:srcRect l="8991" t="16203" r="9759" b="16962"/>
          <a:stretch>
            <a:fillRect/>
          </a:stretch>
        </p:blipFill>
        <p:spPr bwMode="auto">
          <a:xfrm>
            <a:off x="6858000" y="1"/>
            <a:ext cx="2286000" cy="1450731"/>
          </a:xfrm>
          <a:prstGeom prst="rect">
            <a:avLst/>
          </a:prstGeom>
          <a:noFill/>
          <a:ln>
            <a:noFill/>
          </a:ln>
        </p:spPr>
      </p:pic>
      <p:sp>
        <p:nvSpPr>
          <p:cNvPr id="9" name="Rectangle 8"/>
          <p:cNvSpPr/>
          <p:nvPr/>
        </p:nvSpPr>
        <p:spPr>
          <a:xfrm>
            <a:off x="65314" y="6403815"/>
            <a:ext cx="6781800" cy="338554"/>
          </a:xfrm>
          <a:prstGeom prst="rect">
            <a:avLst/>
          </a:prstGeom>
        </p:spPr>
        <p:txBody>
          <a:bodyPr wrap="square">
            <a:spAutoFit/>
          </a:bodyPr>
          <a:lstStyle/>
          <a:p>
            <a:r>
              <a:rPr lang="en-US" sz="1600" dirty="0">
                <a:solidFill>
                  <a:schemeClr val="tx1">
                    <a:lumMod val="75000"/>
                    <a:lumOff val="25000"/>
                  </a:schemeClr>
                </a:solidFill>
              </a:rPr>
              <a:t>http://cancercontrol.cancer.gov/IS/presentations.html</a:t>
            </a:r>
          </a:p>
        </p:txBody>
      </p:sp>
    </p:spTree>
    <p:extLst>
      <p:ext uri="{BB962C8B-B14F-4D97-AF65-F5344CB8AC3E}">
        <p14:creationId xmlns:p14="http://schemas.microsoft.com/office/powerpoint/2010/main" val="3375071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eaLnBrk="1" hangingPunct="1">
              <a:defRPr/>
            </a:pPr>
            <a:r>
              <a:rPr lang="en-US" sz="4200" b="1" dirty="0" smtClean="0"/>
              <a:t>RE-AIM Realist* Question</a:t>
            </a:r>
          </a:p>
        </p:txBody>
      </p:sp>
      <p:sp>
        <p:nvSpPr>
          <p:cNvPr id="19459" name="Content Placeholder 2"/>
          <p:cNvSpPr>
            <a:spLocks noGrp="1"/>
          </p:cNvSpPr>
          <p:nvPr>
            <p:ph sz="quarter" idx="1"/>
          </p:nvPr>
        </p:nvSpPr>
        <p:spPr>
          <a:xfrm>
            <a:off x="612648" y="1600200"/>
            <a:ext cx="8153400" cy="5029200"/>
          </a:xfrm>
        </p:spPr>
        <p:txBody>
          <a:bodyPr>
            <a:normAutofit fontScale="92500" lnSpcReduction="20000"/>
          </a:bodyPr>
          <a:lstStyle/>
          <a:p>
            <a:pPr eaLnBrk="1" hangingPunct="1">
              <a:spcBef>
                <a:spcPct val="0"/>
              </a:spcBef>
              <a:spcAft>
                <a:spcPts val="1200"/>
              </a:spcAft>
              <a:buClr>
                <a:schemeClr val="accent3">
                  <a:lumMod val="75000"/>
                </a:schemeClr>
              </a:buClr>
            </a:pPr>
            <a:r>
              <a:rPr lang="en-US" sz="2600" dirty="0" smtClean="0">
                <a:solidFill>
                  <a:schemeClr val="tx1">
                    <a:lumMod val="75000"/>
                    <a:lumOff val="25000"/>
                  </a:schemeClr>
                </a:solidFill>
                <a:ea typeface="ＭＳ Ｐゴシック" pitchFamily="34" charset="-128"/>
                <a:cs typeface="Arial" charset="0"/>
              </a:rPr>
              <a:t>What percent and types of patients are </a:t>
            </a:r>
            <a:r>
              <a:rPr lang="en-US" sz="2600" i="1" dirty="0" smtClean="0">
                <a:solidFill>
                  <a:schemeClr val="accent3">
                    <a:lumMod val="75000"/>
                  </a:schemeClr>
                </a:solidFill>
                <a:ea typeface="ＭＳ Ｐゴシック" pitchFamily="34" charset="-128"/>
                <a:cs typeface="Arial" charset="0"/>
              </a:rPr>
              <a:t>Reached</a:t>
            </a:r>
            <a:r>
              <a:rPr lang="en-US" sz="2600" dirty="0" smtClean="0">
                <a:solidFill>
                  <a:schemeClr val="tx1">
                    <a:lumMod val="75000"/>
                    <a:lumOff val="25000"/>
                  </a:schemeClr>
                </a:solidFill>
                <a:ea typeface="ＭＳ Ｐゴシック" pitchFamily="34" charset="-128"/>
                <a:cs typeface="Arial" charset="0"/>
              </a:rPr>
              <a:t>; </a:t>
            </a:r>
          </a:p>
          <a:p>
            <a:pPr eaLnBrk="1" hangingPunct="1">
              <a:spcBef>
                <a:spcPct val="0"/>
              </a:spcBef>
              <a:spcAft>
                <a:spcPts val="1200"/>
              </a:spcAft>
              <a:buClr>
                <a:schemeClr val="accent3">
                  <a:lumMod val="75000"/>
                </a:schemeClr>
              </a:buClr>
            </a:pPr>
            <a:r>
              <a:rPr lang="en-US" sz="2600" dirty="0" smtClean="0">
                <a:solidFill>
                  <a:schemeClr val="tx1">
                    <a:lumMod val="75000"/>
                    <a:lumOff val="25000"/>
                  </a:schemeClr>
                </a:solidFill>
                <a:ea typeface="ＭＳ Ｐゴシック" pitchFamily="34" charset="-128"/>
                <a:cs typeface="Arial" charset="0"/>
              </a:rPr>
              <a:t>For whom among them is the intervention </a:t>
            </a:r>
            <a:r>
              <a:rPr lang="en-US" sz="2600" i="1" dirty="0" smtClean="0">
                <a:solidFill>
                  <a:schemeClr val="accent3">
                    <a:lumMod val="75000"/>
                  </a:schemeClr>
                </a:solidFill>
                <a:ea typeface="ＭＳ Ｐゴシック" pitchFamily="34" charset="-128"/>
                <a:cs typeface="Arial" charset="0"/>
              </a:rPr>
              <a:t>Effective</a:t>
            </a:r>
            <a:r>
              <a:rPr lang="en-US" sz="2600" dirty="0" smtClean="0">
                <a:solidFill>
                  <a:schemeClr val="tx1">
                    <a:lumMod val="75000"/>
                    <a:lumOff val="25000"/>
                  </a:schemeClr>
                </a:solidFill>
                <a:ea typeface="ＭＳ Ｐゴシック" pitchFamily="34" charset="-128"/>
                <a:cs typeface="Arial" charset="0"/>
              </a:rPr>
              <a:t>; in improving what outcomes; with what unanticipated consequences;</a:t>
            </a:r>
          </a:p>
          <a:p>
            <a:pPr eaLnBrk="1" hangingPunct="1">
              <a:spcBef>
                <a:spcPct val="0"/>
              </a:spcBef>
              <a:spcAft>
                <a:spcPts val="1200"/>
              </a:spcAft>
              <a:buClr>
                <a:schemeClr val="accent3">
                  <a:lumMod val="75000"/>
                </a:schemeClr>
              </a:buClr>
            </a:pPr>
            <a:r>
              <a:rPr lang="en-US" sz="2600" dirty="0" smtClean="0">
                <a:solidFill>
                  <a:schemeClr val="tx1">
                    <a:lumMod val="75000"/>
                    <a:lumOff val="25000"/>
                  </a:schemeClr>
                </a:solidFill>
                <a:ea typeface="ＭＳ Ｐゴシック" pitchFamily="34" charset="-128"/>
                <a:cs typeface="Arial" charset="0"/>
              </a:rPr>
              <a:t>In what percent and types of settings and staff is this approach </a:t>
            </a:r>
            <a:r>
              <a:rPr lang="en-US" sz="2600" i="1" dirty="0" smtClean="0">
                <a:solidFill>
                  <a:schemeClr val="accent3">
                    <a:lumMod val="75000"/>
                  </a:schemeClr>
                </a:solidFill>
                <a:ea typeface="ＭＳ Ｐゴシック" pitchFamily="34" charset="-128"/>
                <a:cs typeface="Arial" charset="0"/>
              </a:rPr>
              <a:t>Adopted</a:t>
            </a:r>
            <a:r>
              <a:rPr lang="en-US" sz="2600" dirty="0" smtClean="0">
                <a:solidFill>
                  <a:schemeClr val="tx1">
                    <a:lumMod val="75000"/>
                    <a:lumOff val="25000"/>
                  </a:schemeClr>
                </a:solidFill>
                <a:ea typeface="ＭＳ Ｐゴシック" pitchFamily="34" charset="-128"/>
                <a:cs typeface="Arial" charset="0"/>
              </a:rPr>
              <a:t>; </a:t>
            </a:r>
          </a:p>
          <a:p>
            <a:pPr eaLnBrk="1" hangingPunct="1">
              <a:spcBef>
                <a:spcPct val="0"/>
              </a:spcBef>
              <a:spcAft>
                <a:spcPts val="1200"/>
              </a:spcAft>
              <a:buClr>
                <a:schemeClr val="accent3">
                  <a:lumMod val="75000"/>
                </a:schemeClr>
              </a:buClr>
            </a:pPr>
            <a:r>
              <a:rPr lang="en-US" sz="2600" dirty="0" smtClean="0">
                <a:solidFill>
                  <a:schemeClr val="tx1">
                    <a:lumMod val="75000"/>
                    <a:lumOff val="25000"/>
                  </a:schemeClr>
                </a:solidFill>
                <a:ea typeface="ＭＳ Ｐゴシック" pitchFamily="34" charset="-128"/>
                <a:cs typeface="Arial" charset="0"/>
              </a:rPr>
              <a:t>How consistently are different parts of it </a:t>
            </a:r>
            <a:r>
              <a:rPr lang="en-US" sz="2600" i="1" dirty="0" smtClean="0">
                <a:solidFill>
                  <a:schemeClr val="accent3">
                    <a:lumMod val="75000"/>
                  </a:schemeClr>
                </a:solidFill>
                <a:ea typeface="ＭＳ Ｐゴシック" pitchFamily="34" charset="-128"/>
                <a:cs typeface="Arial" charset="0"/>
              </a:rPr>
              <a:t>Implemented</a:t>
            </a:r>
            <a:r>
              <a:rPr lang="en-US" sz="2600" dirty="0" smtClean="0">
                <a:solidFill>
                  <a:schemeClr val="accent3">
                    <a:lumMod val="75000"/>
                  </a:schemeClr>
                </a:solidFill>
                <a:ea typeface="ＭＳ Ｐゴシック" pitchFamily="34" charset="-128"/>
                <a:cs typeface="Arial" charset="0"/>
              </a:rPr>
              <a:t> </a:t>
            </a:r>
            <a:r>
              <a:rPr lang="en-US" sz="2600" dirty="0" smtClean="0">
                <a:solidFill>
                  <a:schemeClr val="tx1">
                    <a:lumMod val="75000"/>
                    <a:lumOff val="25000"/>
                  </a:schemeClr>
                </a:solidFill>
                <a:ea typeface="ＭＳ Ｐゴシック" pitchFamily="34" charset="-128"/>
                <a:cs typeface="Arial" charset="0"/>
              </a:rPr>
              <a:t>at what cost to different parties;</a:t>
            </a:r>
          </a:p>
          <a:p>
            <a:pPr eaLnBrk="1" hangingPunct="1">
              <a:spcBef>
                <a:spcPct val="0"/>
              </a:spcBef>
              <a:spcAft>
                <a:spcPts val="1200"/>
              </a:spcAft>
              <a:buClr>
                <a:schemeClr val="accent3">
                  <a:lumMod val="75000"/>
                </a:schemeClr>
              </a:buClr>
            </a:pPr>
            <a:r>
              <a:rPr lang="en-US" sz="2600" dirty="0" smtClean="0">
                <a:solidFill>
                  <a:schemeClr val="tx1">
                    <a:lumMod val="75000"/>
                    <a:lumOff val="25000"/>
                  </a:schemeClr>
                </a:solidFill>
                <a:ea typeface="ＭＳ Ｐゴシック" pitchFamily="34" charset="-128"/>
                <a:cs typeface="Arial" charset="0"/>
              </a:rPr>
              <a:t>And how well are the intervention components and their effects </a:t>
            </a:r>
            <a:r>
              <a:rPr lang="en-US" sz="2600" i="1" dirty="0" smtClean="0">
                <a:solidFill>
                  <a:schemeClr val="accent3">
                    <a:lumMod val="75000"/>
                  </a:schemeClr>
                </a:solidFill>
                <a:ea typeface="ＭＳ Ｐゴシック" pitchFamily="34" charset="-128"/>
                <a:cs typeface="Arial" charset="0"/>
              </a:rPr>
              <a:t>Maintained</a:t>
            </a:r>
            <a:r>
              <a:rPr lang="en-US" sz="2600" dirty="0" smtClean="0">
                <a:solidFill>
                  <a:schemeClr val="tx1">
                    <a:lumMod val="75000"/>
                    <a:lumOff val="25000"/>
                  </a:schemeClr>
                </a:solidFill>
                <a:ea typeface="ＭＳ Ｐゴシック" pitchFamily="34" charset="-128"/>
                <a:cs typeface="Arial" charset="0"/>
              </a:rPr>
              <a:t>? </a:t>
            </a:r>
          </a:p>
          <a:p>
            <a:pPr marL="0" lvl="2" indent="0">
              <a:buNone/>
            </a:pPr>
            <a:endParaRPr lang="en-US" sz="1400" dirty="0" smtClean="0">
              <a:solidFill>
                <a:schemeClr val="tx1">
                  <a:lumMod val="75000"/>
                  <a:lumOff val="25000"/>
                </a:schemeClr>
              </a:solidFill>
              <a:latin typeface="Arial" charset="0"/>
              <a:cs typeface="Arial" charset="0"/>
            </a:endParaRPr>
          </a:p>
          <a:p>
            <a:pPr marL="0" lvl="2" indent="0">
              <a:buNone/>
            </a:pPr>
            <a:endParaRPr lang="en-US" sz="1400" dirty="0">
              <a:solidFill>
                <a:schemeClr val="tx1">
                  <a:lumMod val="75000"/>
                  <a:lumOff val="25000"/>
                </a:schemeClr>
              </a:solidFill>
              <a:latin typeface="Arial" charset="0"/>
              <a:cs typeface="Arial" charset="0"/>
            </a:endParaRPr>
          </a:p>
          <a:p>
            <a:pPr marL="0" lvl="2" indent="0">
              <a:buNone/>
            </a:pPr>
            <a:r>
              <a:rPr lang="en-US" sz="1400" dirty="0" smtClean="0">
                <a:solidFill>
                  <a:schemeClr val="tx1">
                    <a:lumMod val="75000"/>
                    <a:lumOff val="25000"/>
                  </a:schemeClr>
                </a:solidFill>
                <a:latin typeface="Arial" charset="0"/>
                <a:cs typeface="Arial" charset="0"/>
              </a:rPr>
              <a:t>*</a:t>
            </a:r>
            <a:r>
              <a:rPr lang="en-US" sz="1400" dirty="0" err="1">
                <a:solidFill>
                  <a:schemeClr val="tx1">
                    <a:lumMod val="75000"/>
                    <a:lumOff val="25000"/>
                  </a:schemeClr>
                </a:solidFill>
                <a:latin typeface="Arial" charset="0"/>
                <a:cs typeface="Arial" charset="0"/>
              </a:rPr>
              <a:t>Pawson</a:t>
            </a:r>
            <a:r>
              <a:rPr lang="en-US" sz="1400" dirty="0">
                <a:solidFill>
                  <a:schemeClr val="tx1">
                    <a:lumMod val="75000"/>
                    <a:lumOff val="25000"/>
                  </a:schemeClr>
                </a:solidFill>
                <a:latin typeface="Arial" charset="0"/>
                <a:cs typeface="Arial" charset="0"/>
              </a:rPr>
              <a:t> R, et al. </a:t>
            </a:r>
            <a:r>
              <a:rPr lang="en-US" sz="1400" i="1" dirty="0">
                <a:solidFill>
                  <a:schemeClr val="tx1">
                    <a:lumMod val="75000"/>
                    <a:lumOff val="25000"/>
                  </a:schemeClr>
                </a:solidFill>
                <a:latin typeface="Arial" charset="0"/>
                <a:cs typeface="Arial" charset="0"/>
              </a:rPr>
              <a:t>J Health </a:t>
            </a:r>
            <a:r>
              <a:rPr lang="en-US" sz="1400" i="1" dirty="0" err="1">
                <a:solidFill>
                  <a:schemeClr val="tx1">
                    <a:lumMod val="75000"/>
                    <a:lumOff val="25000"/>
                  </a:schemeClr>
                </a:solidFill>
                <a:latin typeface="Arial" charset="0"/>
                <a:cs typeface="Arial" charset="0"/>
              </a:rPr>
              <a:t>Serv</a:t>
            </a:r>
            <a:r>
              <a:rPr lang="en-US" sz="1400" i="1" dirty="0">
                <a:solidFill>
                  <a:schemeClr val="tx1">
                    <a:lumMod val="75000"/>
                    <a:lumOff val="25000"/>
                  </a:schemeClr>
                </a:solidFill>
                <a:latin typeface="Arial" charset="0"/>
                <a:cs typeface="Arial" charset="0"/>
              </a:rPr>
              <a:t> Res Policy</a:t>
            </a:r>
            <a:r>
              <a:rPr lang="en-US" sz="1400" dirty="0">
                <a:solidFill>
                  <a:schemeClr val="tx1">
                    <a:lumMod val="75000"/>
                    <a:lumOff val="25000"/>
                  </a:schemeClr>
                </a:solidFill>
                <a:latin typeface="Arial" charset="0"/>
                <a:cs typeface="Arial" charset="0"/>
              </a:rPr>
              <a:t> 2005;10(S1):S21-S39.</a:t>
            </a:r>
          </a:p>
          <a:p>
            <a:pPr marL="0" indent="0">
              <a:buNone/>
            </a:pPr>
            <a:r>
              <a:rPr lang="en-US" sz="1400" dirty="0">
                <a:solidFill>
                  <a:schemeClr val="tx1">
                    <a:lumMod val="75000"/>
                    <a:lumOff val="25000"/>
                  </a:schemeClr>
                </a:solidFill>
                <a:latin typeface="Arial" charset="0"/>
                <a:cs typeface="Arial" charset="0"/>
              </a:rPr>
              <a:t>Gaglio B, Glasgow RE. Evaluation approaches…In: Brownson R, </a:t>
            </a:r>
            <a:r>
              <a:rPr lang="en-US" sz="1400" dirty="0" err="1">
                <a:solidFill>
                  <a:schemeClr val="tx1">
                    <a:lumMod val="75000"/>
                    <a:lumOff val="25000"/>
                  </a:schemeClr>
                </a:solidFill>
                <a:latin typeface="Arial" charset="0"/>
                <a:cs typeface="Arial" charset="0"/>
              </a:rPr>
              <a:t>Colditz</a:t>
            </a:r>
            <a:r>
              <a:rPr lang="en-US" sz="1400" dirty="0">
                <a:solidFill>
                  <a:schemeClr val="tx1">
                    <a:lumMod val="75000"/>
                    <a:lumOff val="25000"/>
                  </a:schemeClr>
                </a:solidFill>
                <a:latin typeface="Arial" charset="0"/>
                <a:cs typeface="Arial" charset="0"/>
              </a:rPr>
              <a:t> G, Proctor E, (</a:t>
            </a:r>
            <a:r>
              <a:rPr lang="en-US" sz="1400" dirty="0" err="1">
                <a:solidFill>
                  <a:schemeClr val="tx1">
                    <a:lumMod val="75000"/>
                    <a:lumOff val="25000"/>
                  </a:schemeClr>
                </a:solidFill>
                <a:latin typeface="Arial" charset="0"/>
                <a:cs typeface="Arial" charset="0"/>
              </a:rPr>
              <a:t>Eds</a:t>
            </a:r>
            <a:r>
              <a:rPr lang="en-US" sz="1400" dirty="0">
                <a:solidFill>
                  <a:schemeClr val="tx1">
                    <a:lumMod val="75000"/>
                    <a:lumOff val="25000"/>
                  </a:schemeClr>
                </a:solidFill>
                <a:latin typeface="Arial" charset="0"/>
                <a:cs typeface="Arial" charset="0"/>
              </a:rPr>
              <a:t>). </a:t>
            </a:r>
            <a:r>
              <a:rPr lang="en-US" sz="1400" i="1" dirty="0">
                <a:solidFill>
                  <a:schemeClr val="tx1">
                    <a:lumMod val="75000"/>
                    <a:lumOff val="25000"/>
                  </a:schemeClr>
                </a:solidFill>
                <a:latin typeface="Arial" charset="0"/>
                <a:cs typeface="Arial" charset="0"/>
              </a:rPr>
              <a:t>Dissemination and implementation research in health:  Translating science to practice</a:t>
            </a:r>
            <a:r>
              <a:rPr lang="en-US" sz="1400" dirty="0">
                <a:solidFill>
                  <a:schemeClr val="tx1">
                    <a:lumMod val="75000"/>
                    <a:lumOff val="25000"/>
                  </a:schemeClr>
                </a:solidFill>
                <a:latin typeface="Arial" charset="0"/>
                <a:cs typeface="Arial" charset="0"/>
              </a:rPr>
              <a:t>.  New York: Oxford University Press; 2012.  Pages 327-356.</a:t>
            </a:r>
          </a:p>
          <a:p>
            <a:pPr eaLnBrk="1" hangingPunct="1">
              <a:spcBef>
                <a:spcPct val="0"/>
              </a:spcBef>
              <a:spcAft>
                <a:spcPts val="1200"/>
              </a:spcAft>
              <a:buClr>
                <a:schemeClr val="accent3">
                  <a:lumMod val="75000"/>
                </a:schemeClr>
              </a:buClr>
            </a:pPr>
            <a:endParaRPr lang="en-US" sz="2300" b="1" dirty="0" smtClean="0">
              <a:solidFill>
                <a:schemeClr val="tx1">
                  <a:lumMod val="75000"/>
                  <a:lumOff val="25000"/>
                </a:schemeClr>
              </a:solidFill>
              <a:ea typeface="ＭＳ Ｐゴシック" pitchFamily="34" charset="-128"/>
              <a:cs typeface="Arial" charset="0"/>
            </a:endParaRPr>
          </a:p>
        </p:txBody>
      </p:sp>
      <p:sp>
        <p:nvSpPr>
          <p:cNvPr id="5"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31</a:t>
            </a:fld>
            <a:endParaRPr lang="en-US" sz="1600" dirty="0">
              <a:latin typeface="Calibri" pitchFamily="34" charset="0"/>
            </a:endParaRPr>
          </a:p>
        </p:txBody>
      </p:sp>
    </p:spTree>
    <p:extLst>
      <p:ext uri="{BB962C8B-B14F-4D97-AF65-F5344CB8AC3E}">
        <p14:creationId xmlns:p14="http://schemas.microsoft.com/office/powerpoint/2010/main" val="1115687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pPr eaLnBrk="1" hangingPunct="1">
              <a:defRPr/>
            </a:pPr>
            <a:r>
              <a:rPr lang="en-US" sz="4200" b="1" dirty="0" smtClean="0"/>
              <a:t>RE-AIM </a:t>
            </a:r>
            <a:r>
              <a:rPr lang="en-US" sz="4200" b="1" i="1" dirty="0" err="1" smtClean="0">
                <a:solidFill>
                  <a:srgbClr val="00B0F0"/>
                </a:solidFill>
              </a:rPr>
              <a:t>Evaluability</a:t>
            </a:r>
            <a:r>
              <a:rPr lang="en-US" sz="4200" b="1" dirty="0" smtClean="0">
                <a:solidFill>
                  <a:srgbClr val="00B0F0"/>
                </a:solidFill>
              </a:rPr>
              <a:t> </a:t>
            </a:r>
            <a:r>
              <a:rPr lang="en-US" sz="4200" b="1" dirty="0" smtClean="0"/>
              <a:t>Questions </a:t>
            </a:r>
            <a:r>
              <a:rPr lang="en-US" sz="4200" b="1" dirty="0"/>
              <a:t/>
            </a:r>
            <a:br>
              <a:rPr lang="en-US" sz="4200" b="1" dirty="0"/>
            </a:br>
            <a:r>
              <a:rPr lang="en-US" sz="4200" b="1" dirty="0" smtClean="0"/>
              <a:t>or Planning for Dissemination </a:t>
            </a:r>
          </a:p>
        </p:txBody>
      </p:sp>
      <p:sp>
        <p:nvSpPr>
          <p:cNvPr id="20483" name="Content Placeholder 2"/>
          <p:cNvSpPr>
            <a:spLocks noGrp="1"/>
          </p:cNvSpPr>
          <p:nvPr>
            <p:ph sz="quarter" idx="1"/>
          </p:nvPr>
        </p:nvSpPr>
        <p:spPr>
          <a:xfrm>
            <a:off x="612648" y="1600200"/>
            <a:ext cx="8153400" cy="5105400"/>
          </a:xfrm>
        </p:spPr>
        <p:txBody>
          <a:bodyPr>
            <a:normAutofit fontScale="92500" lnSpcReduction="10000"/>
          </a:bodyPr>
          <a:lstStyle/>
          <a:p>
            <a:pPr eaLnBrk="1" hangingPunct="1">
              <a:spcBef>
                <a:spcPct val="0"/>
              </a:spcBef>
              <a:spcAft>
                <a:spcPts val="1200"/>
              </a:spcAft>
              <a:buClr>
                <a:schemeClr val="accent3">
                  <a:lumMod val="75000"/>
                </a:schemeClr>
              </a:buClr>
            </a:pPr>
            <a:r>
              <a:rPr lang="en-US" sz="2000" dirty="0" smtClean="0">
                <a:solidFill>
                  <a:schemeClr val="tx1">
                    <a:lumMod val="75000"/>
                    <a:lumOff val="25000"/>
                  </a:schemeClr>
                </a:solidFill>
                <a:ea typeface="ＭＳ Ｐゴシック" pitchFamily="34" charset="-128"/>
                <a:cs typeface="Arial" charset="0"/>
              </a:rPr>
              <a:t>What percent and what types of patients are likely to </a:t>
            </a:r>
            <a:r>
              <a:rPr lang="en-US" sz="2000" b="1" i="1" dirty="0" smtClean="0">
                <a:solidFill>
                  <a:schemeClr val="accent4"/>
                </a:solidFill>
                <a:ea typeface="ＭＳ Ｐゴシック" pitchFamily="34" charset="-128"/>
                <a:cs typeface="Arial" charset="0"/>
              </a:rPr>
              <a:t>Receive</a:t>
            </a:r>
            <a:r>
              <a:rPr lang="en-US" sz="2000" dirty="0" smtClean="0">
                <a:solidFill>
                  <a:schemeClr val="accent4"/>
                </a:solidFill>
                <a:ea typeface="ＭＳ Ｐゴシック" pitchFamily="34" charset="-128"/>
                <a:cs typeface="Arial" charset="0"/>
              </a:rPr>
              <a:t> </a:t>
            </a:r>
            <a:r>
              <a:rPr lang="en-US" sz="2000" dirty="0" smtClean="0">
                <a:solidFill>
                  <a:schemeClr val="tx1">
                    <a:lumMod val="75000"/>
                    <a:lumOff val="25000"/>
                  </a:schemeClr>
                </a:solidFill>
                <a:ea typeface="ＭＳ Ｐゴシック" pitchFamily="34" charset="-128"/>
                <a:cs typeface="Arial" charset="0"/>
              </a:rPr>
              <a:t>this program; </a:t>
            </a:r>
          </a:p>
          <a:p>
            <a:pPr eaLnBrk="1" hangingPunct="1">
              <a:spcBef>
                <a:spcPct val="0"/>
              </a:spcBef>
              <a:spcAft>
                <a:spcPts val="1200"/>
              </a:spcAft>
              <a:buClr>
                <a:schemeClr val="accent3">
                  <a:lumMod val="75000"/>
                </a:schemeClr>
              </a:buClr>
            </a:pPr>
            <a:r>
              <a:rPr lang="en-US" sz="2000" dirty="0" smtClean="0">
                <a:solidFill>
                  <a:schemeClr val="tx1">
                    <a:lumMod val="75000"/>
                    <a:lumOff val="25000"/>
                  </a:schemeClr>
                </a:solidFill>
                <a:ea typeface="ＭＳ Ｐゴシック" pitchFamily="34" charset="-128"/>
                <a:cs typeface="Arial" charset="0"/>
              </a:rPr>
              <a:t>For whom among them is the intervention </a:t>
            </a:r>
            <a:r>
              <a:rPr lang="en-US" sz="2000" b="1" i="1" dirty="0" smtClean="0">
                <a:solidFill>
                  <a:schemeClr val="accent4"/>
                </a:solidFill>
                <a:ea typeface="ＭＳ Ｐゴシック" pitchFamily="34" charset="-128"/>
                <a:cs typeface="Arial" charset="0"/>
              </a:rPr>
              <a:t>Effective</a:t>
            </a:r>
            <a:r>
              <a:rPr lang="en-US" sz="2000" dirty="0" smtClean="0">
                <a:solidFill>
                  <a:schemeClr val="tx1">
                    <a:lumMod val="75000"/>
                    <a:lumOff val="25000"/>
                  </a:schemeClr>
                </a:solidFill>
                <a:ea typeface="ＭＳ Ｐゴシック" pitchFamily="34" charset="-128"/>
                <a:cs typeface="Arial" charset="0"/>
              </a:rPr>
              <a:t>; in improving what outcomes; what broader effects and potential negative consequences?</a:t>
            </a:r>
          </a:p>
          <a:p>
            <a:pPr eaLnBrk="1" hangingPunct="1">
              <a:spcBef>
                <a:spcPct val="0"/>
              </a:spcBef>
              <a:spcAft>
                <a:spcPts val="1200"/>
              </a:spcAft>
              <a:buClr>
                <a:schemeClr val="accent3">
                  <a:lumMod val="75000"/>
                </a:schemeClr>
              </a:buClr>
            </a:pPr>
            <a:r>
              <a:rPr lang="en-US" sz="2000" dirty="0" smtClean="0">
                <a:solidFill>
                  <a:schemeClr val="tx1">
                    <a:lumMod val="75000"/>
                    <a:lumOff val="25000"/>
                  </a:schemeClr>
                </a:solidFill>
                <a:ea typeface="ＭＳ Ｐゴシック" pitchFamily="34" charset="-128"/>
                <a:cs typeface="Arial" charset="0"/>
              </a:rPr>
              <a:t>What percent and what types of settings and practitioners are likely to </a:t>
            </a:r>
            <a:r>
              <a:rPr lang="en-US" sz="2000" b="1" i="1" dirty="0" smtClean="0">
                <a:solidFill>
                  <a:schemeClr val="accent4"/>
                </a:solidFill>
                <a:ea typeface="ＭＳ Ｐゴシック" pitchFamily="34" charset="-128"/>
                <a:cs typeface="Arial" charset="0"/>
              </a:rPr>
              <a:t>Adopt</a:t>
            </a:r>
            <a:r>
              <a:rPr lang="en-US" sz="2000" dirty="0" smtClean="0">
                <a:solidFill>
                  <a:schemeClr val="accent4"/>
                </a:solidFill>
                <a:ea typeface="ＭＳ Ｐゴシック" pitchFamily="34" charset="-128"/>
                <a:cs typeface="Arial" charset="0"/>
              </a:rPr>
              <a:t> </a:t>
            </a:r>
            <a:r>
              <a:rPr lang="en-US" sz="2000" dirty="0" smtClean="0">
                <a:solidFill>
                  <a:schemeClr val="tx1">
                    <a:lumMod val="75000"/>
                    <a:lumOff val="25000"/>
                  </a:schemeClr>
                </a:solidFill>
                <a:ea typeface="ＭＳ Ｐゴシック" pitchFamily="34" charset="-128"/>
                <a:cs typeface="Arial" charset="0"/>
              </a:rPr>
              <a:t>this program; </a:t>
            </a:r>
          </a:p>
          <a:p>
            <a:pPr eaLnBrk="1" hangingPunct="1">
              <a:spcBef>
                <a:spcPct val="0"/>
              </a:spcBef>
              <a:spcAft>
                <a:spcPts val="1200"/>
              </a:spcAft>
              <a:buClr>
                <a:schemeClr val="accent3">
                  <a:lumMod val="75000"/>
                </a:schemeClr>
              </a:buClr>
            </a:pPr>
            <a:r>
              <a:rPr lang="en-US" sz="2000" dirty="0" smtClean="0">
                <a:solidFill>
                  <a:schemeClr val="tx1">
                    <a:lumMod val="75000"/>
                    <a:lumOff val="25000"/>
                  </a:schemeClr>
                </a:solidFill>
                <a:ea typeface="ＭＳ Ｐゴシック" pitchFamily="34" charset="-128"/>
                <a:cs typeface="Arial" charset="0"/>
              </a:rPr>
              <a:t>How consistently are different parts of the program likely to be </a:t>
            </a:r>
            <a:r>
              <a:rPr lang="en-US" sz="2000" b="1" i="1" dirty="0" smtClean="0">
                <a:solidFill>
                  <a:schemeClr val="accent4"/>
                </a:solidFill>
                <a:ea typeface="ＭＳ Ｐゴシック" pitchFamily="34" charset="-128"/>
                <a:cs typeface="Arial" charset="0"/>
              </a:rPr>
              <a:t>Implemented</a:t>
            </a:r>
            <a:r>
              <a:rPr lang="en-US" sz="2000" dirty="0" smtClean="0">
                <a:solidFill>
                  <a:schemeClr val="accent4"/>
                </a:solidFill>
                <a:ea typeface="ＭＳ Ｐゴシック" pitchFamily="34" charset="-128"/>
                <a:cs typeface="Arial" charset="0"/>
              </a:rPr>
              <a:t> </a:t>
            </a:r>
            <a:r>
              <a:rPr lang="en-US" sz="2000" dirty="0" smtClean="0">
                <a:solidFill>
                  <a:schemeClr val="tx1">
                    <a:lumMod val="75000"/>
                    <a:lumOff val="25000"/>
                  </a:schemeClr>
                </a:solidFill>
                <a:ea typeface="ＭＳ Ｐゴシック" pitchFamily="34" charset="-128"/>
                <a:cs typeface="Arial" charset="0"/>
              </a:rPr>
              <a:t>across  settings, clinicians, and patient subgroups, ……. and at what cost;</a:t>
            </a:r>
          </a:p>
          <a:p>
            <a:pPr eaLnBrk="1" hangingPunct="1">
              <a:spcBef>
                <a:spcPct val="0"/>
              </a:spcBef>
              <a:spcAft>
                <a:spcPts val="1200"/>
              </a:spcAft>
              <a:buClr>
                <a:schemeClr val="accent3">
                  <a:lumMod val="75000"/>
                </a:schemeClr>
              </a:buClr>
            </a:pPr>
            <a:r>
              <a:rPr lang="en-US" sz="2000" dirty="0" smtClean="0">
                <a:solidFill>
                  <a:schemeClr val="tx1">
                    <a:lumMod val="75000"/>
                    <a:lumOff val="25000"/>
                  </a:schemeClr>
                </a:solidFill>
                <a:ea typeface="ＭＳ Ｐゴシック" pitchFamily="34" charset="-128"/>
                <a:cs typeface="Arial" charset="0"/>
              </a:rPr>
              <a:t>And how well is the </a:t>
            </a:r>
            <a:r>
              <a:rPr lang="en-US" sz="2000" dirty="0" err="1" smtClean="0">
                <a:solidFill>
                  <a:schemeClr val="tx1">
                    <a:lumMod val="75000"/>
                    <a:lumOff val="25000"/>
                  </a:schemeClr>
                </a:solidFill>
                <a:ea typeface="ＭＳ Ｐゴシック" pitchFamily="34" charset="-128"/>
                <a:cs typeface="Arial" charset="0"/>
              </a:rPr>
              <a:t>eHealth</a:t>
            </a:r>
            <a:r>
              <a:rPr lang="en-US" sz="2000" dirty="0" smtClean="0">
                <a:solidFill>
                  <a:schemeClr val="tx1">
                    <a:lumMod val="75000"/>
                    <a:lumOff val="25000"/>
                  </a:schemeClr>
                </a:solidFill>
                <a:ea typeface="ＭＳ Ｐゴシック" pitchFamily="34" charset="-128"/>
                <a:cs typeface="Arial" charset="0"/>
              </a:rPr>
              <a:t> program and its effects likely to be </a:t>
            </a:r>
            <a:r>
              <a:rPr lang="en-US" sz="2000" b="1" i="1" dirty="0" smtClean="0">
                <a:solidFill>
                  <a:schemeClr val="accent4"/>
                </a:solidFill>
                <a:ea typeface="ＭＳ Ｐゴシック" pitchFamily="34" charset="-128"/>
                <a:cs typeface="Arial" charset="0"/>
              </a:rPr>
              <a:t>Maintained</a:t>
            </a:r>
            <a:r>
              <a:rPr lang="en-US" sz="2000" dirty="0" smtClean="0">
                <a:solidFill>
                  <a:schemeClr val="tx1">
                    <a:lumMod val="75000"/>
                    <a:lumOff val="25000"/>
                  </a:schemeClr>
                </a:solidFill>
                <a:ea typeface="ＭＳ Ｐゴシック" pitchFamily="34" charset="-128"/>
                <a:cs typeface="Arial" charset="0"/>
              </a:rPr>
              <a:t>? </a:t>
            </a:r>
          </a:p>
          <a:p>
            <a:pPr marL="0" indent="0" eaLnBrk="1" hangingPunct="1">
              <a:spcBef>
                <a:spcPct val="0"/>
              </a:spcBef>
              <a:spcAft>
                <a:spcPts val="1200"/>
              </a:spcAft>
              <a:buClr>
                <a:schemeClr val="accent3">
                  <a:lumMod val="75000"/>
                </a:schemeClr>
              </a:buClr>
              <a:buNone/>
            </a:pPr>
            <a:r>
              <a:rPr lang="en-US" sz="2000" dirty="0" smtClean="0">
                <a:solidFill>
                  <a:schemeClr val="tx1">
                    <a:lumMod val="75000"/>
                    <a:lumOff val="25000"/>
                  </a:schemeClr>
                </a:solidFill>
                <a:ea typeface="ＭＳ Ｐゴシック" pitchFamily="34" charset="-128"/>
                <a:cs typeface="Arial" charset="0"/>
              </a:rPr>
              <a:t>YOUR ideas and input needed here </a:t>
            </a:r>
            <a:r>
              <a:rPr lang="en-US" sz="2000" dirty="0" smtClean="0">
                <a:solidFill>
                  <a:schemeClr val="tx1">
                    <a:lumMod val="75000"/>
                    <a:lumOff val="25000"/>
                  </a:schemeClr>
                </a:solidFill>
                <a:ea typeface="ＭＳ Ｐゴシック" pitchFamily="34" charset="-128"/>
                <a:cs typeface="Arial" charset="0"/>
                <a:sym typeface="Wingdings"/>
              </a:rPr>
              <a:t></a:t>
            </a:r>
            <a:endParaRPr lang="en-US" sz="2000" dirty="0" smtClean="0">
              <a:solidFill>
                <a:schemeClr val="tx1">
                  <a:lumMod val="75000"/>
                  <a:lumOff val="25000"/>
                </a:schemeClr>
              </a:solidFill>
              <a:ea typeface="ＭＳ Ｐゴシック" pitchFamily="34" charset="-128"/>
              <a:cs typeface="Arial" charset="0"/>
            </a:endParaRPr>
          </a:p>
          <a:p>
            <a:pPr marL="0" indent="0" eaLnBrk="1" hangingPunct="1">
              <a:spcBef>
                <a:spcPct val="0"/>
              </a:spcBef>
              <a:spcAft>
                <a:spcPts val="1200"/>
              </a:spcAft>
              <a:buClr>
                <a:schemeClr val="accent3">
                  <a:lumMod val="75000"/>
                </a:schemeClr>
              </a:buClr>
              <a:buNone/>
            </a:pPr>
            <a:endParaRPr lang="en-US" sz="2000" dirty="0" smtClean="0">
              <a:solidFill>
                <a:schemeClr val="tx1">
                  <a:lumMod val="75000"/>
                  <a:lumOff val="25000"/>
                </a:schemeClr>
              </a:solidFill>
              <a:ea typeface="ＭＳ Ｐゴシック" pitchFamily="34" charset="-128"/>
              <a:cs typeface="Arial" charset="0"/>
            </a:endParaRPr>
          </a:p>
          <a:p>
            <a:pPr marL="0" indent="0" eaLnBrk="1" hangingPunct="1">
              <a:spcBef>
                <a:spcPct val="0"/>
              </a:spcBef>
              <a:spcAft>
                <a:spcPts val="1200"/>
              </a:spcAft>
              <a:buClr>
                <a:schemeClr val="accent3">
                  <a:lumMod val="75000"/>
                </a:schemeClr>
              </a:buClr>
              <a:buNone/>
            </a:pPr>
            <a:r>
              <a:rPr lang="en-US" sz="1800" dirty="0">
                <a:solidFill>
                  <a:schemeClr val="tx1">
                    <a:lumMod val="75000"/>
                    <a:lumOff val="25000"/>
                  </a:schemeClr>
                </a:solidFill>
                <a:ea typeface="ＭＳ Ｐゴシック" charset="-128"/>
                <a:cs typeface="Arial" pitchFamily="34" charset="0"/>
              </a:rPr>
              <a:t>Leviton LC, et al. </a:t>
            </a:r>
            <a:r>
              <a:rPr lang="en-US" sz="1800" dirty="0" err="1">
                <a:solidFill>
                  <a:schemeClr val="tx1">
                    <a:lumMod val="75000"/>
                    <a:lumOff val="25000"/>
                  </a:schemeClr>
                </a:solidFill>
                <a:ea typeface="ＭＳ Ｐゴシック" charset="-128"/>
                <a:cs typeface="Arial" pitchFamily="34" charset="0"/>
              </a:rPr>
              <a:t>Evaluability</a:t>
            </a:r>
            <a:r>
              <a:rPr lang="en-US" sz="1800" dirty="0">
                <a:solidFill>
                  <a:schemeClr val="tx1">
                    <a:lumMod val="75000"/>
                    <a:lumOff val="25000"/>
                  </a:schemeClr>
                </a:solidFill>
                <a:ea typeface="ＭＳ Ｐゴシック" charset="-128"/>
                <a:cs typeface="Arial" pitchFamily="34" charset="0"/>
              </a:rPr>
              <a:t> assessment…</a:t>
            </a:r>
            <a:r>
              <a:rPr lang="en-US" sz="1800" i="1" dirty="0" err="1">
                <a:solidFill>
                  <a:schemeClr val="tx1">
                    <a:lumMod val="75000"/>
                    <a:lumOff val="25000"/>
                  </a:schemeClr>
                </a:solidFill>
                <a:ea typeface="ＭＳ Ｐゴシック" charset="-128"/>
                <a:cs typeface="Arial" pitchFamily="34" charset="0"/>
              </a:rPr>
              <a:t>Annu</a:t>
            </a:r>
            <a:r>
              <a:rPr lang="en-US" sz="1800" i="1" dirty="0">
                <a:solidFill>
                  <a:schemeClr val="tx1">
                    <a:lumMod val="75000"/>
                    <a:lumOff val="25000"/>
                  </a:schemeClr>
                </a:solidFill>
                <a:ea typeface="ＭＳ Ｐゴシック" charset="-128"/>
                <a:cs typeface="Arial" pitchFamily="34" charset="0"/>
              </a:rPr>
              <a:t> Rev Public Health</a:t>
            </a:r>
            <a:r>
              <a:rPr lang="en-US" sz="1800" dirty="0">
                <a:solidFill>
                  <a:schemeClr val="tx1">
                    <a:lumMod val="75000"/>
                    <a:lumOff val="25000"/>
                  </a:schemeClr>
                </a:solidFill>
                <a:ea typeface="ＭＳ Ｐゴシック" charset="-128"/>
                <a:cs typeface="Arial" pitchFamily="34" charset="0"/>
              </a:rPr>
              <a:t> 2010;31:213-233</a:t>
            </a:r>
            <a:r>
              <a:rPr lang="en-US" sz="1800" dirty="0" smtClean="0">
                <a:solidFill>
                  <a:schemeClr val="tx1">
                    <a:lumMod val="75000"/>
                    <a:lumOff val="25000"/>
                  </a:schemeClr>
                </a:solidFill>
                <a:ea typeface="ＭＳ Ｐゴシック" charset="-128"/>
                <a:cs typeface="Arial" pitchFamily="34" charset="0"/>
              </a:rPr>
              <a:t>.</a:t>
            </a:r>
            <a:endParaRPr lang="en-US" sz="1800" dirty="0">
              <a:solidFill>
                <a:schemeClr val="tx1">
                  <a:lumMod val="75000"/>
                  <a:lumOff val="25000"/>
                </a:schemeClr>
              </a:solidFill>
              <a:ea typeface="ＭＳ Ｐゴシック" charset="-128"/>
              <a:cs typeface="Arial" pitchFamily="34" charset="0"/>
            </a:endParaRPr>
          </a:p>
        </p:txBody>
      </p:sp>
      <p:sp>
        <p:nvSpPr>
          <p:cNvPr id="5"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32</a:t>
            </a:fld>
            <a:endParaRPr lang="en-US" sz="1600" dirty="0">
              <a:latin typeface="Calibri" pitchFamily="34" charset="0"/>
            </a:endParaRPr>
          </a:p>
        </p:txBody>
      </p:sp>
    </p:spTree>
    <p:extLst>
      <p:ext uri="{BB962C8B-B14F-4D97-AF65-F5344CB8AC3E}">
        <p14:creationId xmlns:p14="http://schemas.microsoft.com/office/powerpoint/2010/main" val="22682438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6300" y="218975"/>
            <a:ext cx="8629048" cy="5638800"/>
          </a:xfrm>
          <a:prstGeom prst="rect">
            <a:avLst/>
          </a:prstGeom>
          <a:solidFill>
            <a:schemeClr val="tx1"/>
          </a:solidFill>
          <a:ln w="38100" cmpd="thinThick">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p:txBody>
          <a:bodyPr>
            <a:noAutofit/>
          </a:bodyPr>
          <a:lstStyle/>
          <a:p>
            <a:r>
              <a:rPr lang="en-US" sz="5400" cap="small" dirty="0" smtClean="0">
                <a:solidFill>
                  <a:schemeClr val="bg2"/>
                </a:solidFill>
              </a:rPr>
              <a:t>Implementation Science Measures/Methods</a:t>
            </a:r>
            <a:endParaRPr lang="en-US" sz="5400" cap="small" dirty="0">
              <a:solidFill>
                <a:schemeClr val="bg2"/>
              </a:solidFill>
            </a:endParaRPr>
          </a:p>
        </p:txBody>
      </p:sp>
      <p:sp>
        <p:nvSpPr>
          <p:cNvPr id="5" name="Subtitle 4"/>
          <p:cNvSpPr>
            <a:spLocks noGrp="1"/>
          </p:cNvSpPr>
          <p:nvPr>
            <p:ph type="subTitle" idx="1"/>
          </p:nvPr>
        </p:nvSpPr>
        <p:spPr/>
        <p:txBody>
          <a:bodyPr/>
          <a:lstStyle/>
          <a:p>
            <a:endParaRPr lang="en-US"/>
          </a:p>
        </p:txBody>
      </p:sp>
      <p:pic>
        <p:nvPicPr>
          <p:cNvPr id="7" name="Picture 8" descr="R2Rbanner_talk.pn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6647848" y="76200"/>
            <a:ext cx="2286000" cy="1734039"/>
          </a:xfrm>
          <a:prstGeom prst="rect">
            <a:avLst/>
          </a:prstGeom>
          <a:noFill/>
          <a:ln w="9525">
            <a:noFill/>
            <a:miter lim="800000"/>
            <a:headEnd/>
            <a:tailEnd/>
          </a:ln>
        </p:spPr>
      </p:pic>
    </p:spTree>
    <p:extLst>
      <p:ext uri="{BB962C8B-B14F-4D97-AF65-F5344CB8AC3E}">
        <p14:creationId xmlns:p14="http://schemas.microsoft.com/office/powerpoint/2010/main" val="3498728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Autofit/>
          </a:bodyPr>
          <a:lstStyle/>
          <a:p>
            <a:pPr eaLnBrk="1" hangingPunct="1">
              <a:defRPr/>
            </a:pPr>
            <a:r>
              <a:rPr lang="en-US" sz="3200" b="1" dirty="0"/>
              <a:t>Types of Pragmatic Methods and Evidence Needed: 2R</a:t>
            </a:r>
            <a:r>
              <a:rPr lang="ja-JP" altLang="en-US" sz="3200" b="1" dirty="0"/>
              <a:t>’</a:t>
            </a:r>
            <a:r>
              <a:rPr lang="en-US" altLang="ja-JP" sz="3200" b="1" dirty="0"/>
              <a:t>s and </a:t>
            </a:r>
            <a:r>
              <a:rPr lang="ja-JP" altLang="en-US" sz="3200" b="1" dirty="0"/>
              <a:t>“</a:t>
            </a:r>
            <a:r>
              <a:rPr lang="en-US" altLang="ja-JP" sz="3200" b="1" dirty="0"/>
              <a:t>RCT</a:t>
            </a:r>
            <a:r>
              <a:rPr lang="ja-JP" altLang="en-US" sz="3200" b="1" dirty="0"/>
              <a:t>”</a:t>
            </a:r>
            <a:endParaRPr lang="en-US" sz="3200" b="1" dirty="0"/>
          </a:p>
        </p:txBody>
      </p:sp>
      <p:sp>
        <p:nvSpPr>
          <p:cNvPr id="46084" name="Content Placeholder 2"/>
          <p:cNvSpPr>
            <a:spLocks noGrp="1"/>
          </p:cNvSpPr>
          <p:nvPr>
            <p:ph sz="quarter" idx="1"/>
          </p:nvPr>
        </p:nvSpPr>
        <p:spPr/>
        <p:txBody>
          <a:bodyPr>
            <a:normAutofit/>
          </a:bodyPr>
          <a:lstStyle/>
          <a:p>
            <a:pPr>
              <a:lnSpc>
                <a:spcPct val="90000"/>
              </a:lnSpc>
              <a:buClr>
                <a:schemeClr val="accent3">
                  <a:lumMod val="75000"/>
                </a:schemeClr>
              </a:buClr>
              <a:defRPr/>
            </a:pPr>
            <a:r>
              <a:rPr lang="en-US" b="1" dirty="0">
                <a:solidFill>
                  <a:schemeClr val="tx1">
                    <a:lumMod val="75000"/>
                    <a:lumOff val="25000"/>
                  </a:schemeClr>
                </a:solidFill>
                <a:effectLst>
                  <a:outerShdw blurRad="38100" dist="38100" dir="2700000" algn="tl">
                    <a:srgbClr val="C0C0C0"/>
                  </a:outerShdw>
                </a:effectLst>
              </a:rPr>
              <a:t>R</a:t>
            </a:r>
            <a:r>
              <a:rPr lang="en-US" b="1" dirty="0">
                <a:solidFill>
                  <a:schemeClr val="tx1">
                    <a:lumMod val="75000"/>
                    <a:lumOff val="25000"/>
                  </a:schemeClr>
                </a:solidFill>
              </a:rPr>
              <a:t>elevant</a:t>
            </a:r>
          </a:p>
          <a:p>
            <a:pPr>
              <a:lnSpc>
                <a:spcPct val="90000"/>
              </a:lnSpc>
              <a:buClr>
                <a:schemeClr val="accent3">
                  <a:lumMod val="75000"/>
                </a:schemeClr>
              </a:buClr>
              <a:defRPr/>
            </a:pPr>
            <a:r>
              <a:rPr lang="en-US" b="1" dirty="0">
                <a:solidFill>
                  <a:schemeClr val="tx1">
                    <a:lumMod val="75000"/>
                    <a:lumOff val="25000"/>
                  </a:schemeClr>
                </a:solidFill>
                <a:effectLst>
                  <a:outerShdw blurRad="38100" dist="38100" dir="2700000" algn="tl">
                    <a:srgbClr val="C0C0C0"/>
                  </a:outerShdw>
                </a:effectLst>
              </a:rPr>
              <a:t>R</a:t>
            </a:r>
            <a:r>
              <a:rPr lang="en-US" b="1" dirty="0">
                <a:solidFill>
                  <a:schemeClr val="tx1">
                    <a:lumMod val="75000"/>
                    <a:lumOff val="25000"/>
                  </a:schemeClr>
                </a:solidFill>
              </a:rPr>
              <a:t>igorous and</a:t>
            </a:r>
          </a:p>
          <a:p>
            <a:pPr>
              <a:lnSpc>
                <a:spcPct val="90000"/>
              </a:lnSpc>
              <a:buClr>
                <a:schemeClr val="accent3">
                  <a:lumMod val="75000"/>
                </a:schemeClr>
              </a:buClr>
              <a:defRPr/>
            </a:pPr>
            <a:endParaRPr lang="en-US" b="1" dirty="0">
              <a:solidFill>
                <a:schemeClr val="tx1">
                  <a:lumMod val="75000"/>
                  <a:lumOff val="25000"/>
                </a:schemeClr>
              </a:solidFill>
            </a:endParaRPr>
          </a:p>
          <a:p>
            <a:pPr>
              <a:lnSpc>
                <a:spcPct val="90000"/>
              </a:lnSpc>
              <a:buClr>
                <a:schemeClr val="accent3">
                  <a:lumMod val="75000"/>
                </a:schemeClr>
              </a:buClr>
              <a:defRPr/>
            </a:pPr>
            <a:r>
              <a:rPr lang="en-US" b="1" dirty="0">
                <a:solidFill>
                  <a:schemeClr val="tx1">
                    <a:lumMod val="75000"/>
                    <a:lumOff val="25000"/>
                  </a:schemeClr>
                </a:solidFill>
                <a:effectLst>
                  <a:outerShdw blurRad="38100" dist="38100" dir="2700000" algn="tl">
                    <a:srgbClr val="C0C0C0"/>
                  </a:outerShdw>
                </a:effectLst>
              </a:rPr>
              <a:t>R</a:t>
            </a:r>
            <a:r>
              <a:rPr lang="en-US" b="1" dirty="0">
                <a:solidFill>
                  <a:schemeClr val="tx1">
                    <a:lumMod val="75000"/>
                    <a:lumOff val="25000"/>
                  </a:schemeClr>
                </a:solidFill>
              </a:rPr>
              <a:t>apid</a:t>
            </a:r>
          </a:p>
          <a:p>
            <a:pPr>
              <a:lnSpc>
                <a:spcPct val="90000"/>
              </a:lnSpc>
              <a:buClr>
                <a:schemeClr val="accent3">
                  <a:lumMod val="75000"/>
                </a:schemeClr>
              </a:buClr>
              <a:defRPr/>
            </a:pPr>
            <a:r>
              <a:rPr lang="en-US" b="1" dirty="0">
                <a:solidFill>
                  <a:schemeClr val="tx1">
                    <a:lumMod val="75000"/>
                    <a:lumOff val="25000"/>
                  </a:schemeClr>
                </a:solidFill>
                <a:effectLst>
                  <a:outerShdw blurRad="38100" dist="38100" dir="2700000" algn="tl">
                    <a:srgbClr val="C0C0C0"/>
                  </a:outerShdw>
                </a:effectLst>
              </a:rPr>
              <a:t>C</a:t>
            </a:r>
            <a:r>
              <a:rPr lang="en-US" b="1" dirty="0">
                <a:solidFill>
                  <a:schemeClr val="tx1">
                    <a:lumMod val="75000"/>
                    <a:lumOff val="25000"/>
                  </a:schemeClr>
                </a:solidFill>
              </a:rPr>
              <a:t>ost informative</a:t>
            </a:r>
          </a:p>
          <a:p>
            <a:pPr>
              <a:lnSpc>
                <a:spcPct val="90000"/>
              </a:lnSpc>
              <a:buClr>
                <a:schemeClr val="accent3">
                  <a:lumMod val="75000"/>
                </a:schemeClr>
              </a:buClr>
              <a:defRPr/>
            </a:pPr>
            <a:r>
              <a:rPr lang="en-US" b="1" dirty="0" smtClean="0">
                <a:solidFill>
                  <a:schemeClr val="tx1">
                    <a:lumMod val="75000"/>
                    <a:lumOff val="25000"/>
                  </a:schemeClr>
                </a:solidFill>
                <a:effectLst>
                  <a:outerShdw blurRad="38100" dist="38100" dir="2700000" algn="tl">
                    <a:srgbClr val="C0C0C0"/>
                  </a:outerShdw>
                </a:effectLst>
              </a:rPr>
              <a:t>T</a:t>
            </a:r>
            <a:r>
              <a:rPr lang="en-US" b="1" dirty="0" smtClean="0">
                <a:solidFill>
                  <a:schemeClr val="tx1">
                    <a:lumMod val="75000"/>
                    <a:lumOff val="25000"/>
                  </a:schemeClr>
                </a:solidFill>
              </a:rPr>
              <a:t>ransparent</a:t>
            </a:r>
          </a:p>
          <a:p>
            <a:pPr>
              <a:lnSpc>
                <a:spcPct val="90000"/>
              </a:lnSpc>
              <a:buClr>
                <a:schemeClr val="bg1"/>
              </a:buClr>
              <a:defRPr/>
            </a:pPr>
            <a:endParaRPr lang="en-US" sz="2000" b="1" dirty="0">
              <a:solidFill>
                <a:schemeClr val="tx1">
                  <a:lumMod val="75000"/>
                  <a:lumOff val="25000"/>
                </a:schemeClr>
              </a:solidFill>
            </a:endParaRPr>
          </a:p>
          <a:p>
            <a:pPr marL="0" indent="0">
              <a:buNone/>
              <a:defRPr/>
            </a:pPr>
            <a:r>
              <a:rPr lang="en-US" sz="1800" dirty="0">
                <a:solidFill>
                  <a:schemeClr val="tx1">
                    <a:lumMod val="75000"/>
                    <a:lumOff val="25000"/>
                  </a:schemeClr>
                </a:solidFill>
                <a:cs typeface="Arial" pitchFamily="34" charset="0"/>
              </a:rPr>
              <a:t>Glasgow R, </a:t>
            </a:r>
            <a:r>
              <a:rPr lang="en-US" sz="1800" i="1" dirty="0">
                <a:solidFill>
                  <a:schemeClr val="tx1">
                    <a:lumMod val="75000"/>
                    <a:lumOff val="25000"/>
                  </a:schemeClr>
                </a:solidFill>
                <a:cs typeface="Arial" pitchFamily="34" charset="0"/>
              </a:rPr>
              <a:t>Annals of Behavioral Medicine, 2008, 35:</a:t>
            </a:r>
            <a:r>
              <a:rPr lang="en-US" sz="1800" dirty="0">
                <a:solidFill>
                  <a:schemeClr val="tx1">
                    <a:lumMod val="75000"/>
                    <a:lumOff val="25000"/>
                  </a:schemeClr>
                </a:solidFill>
                <a:cs typeface="Arial" pitchFamily="34" charset="0"/>
              </a:rPr>
              <a:t> 19-25.</a:t>
            </a:r>
          </a:p>
          <a:p>
            <a:pPr marL="0" indent="0">
              <a:buNone/>
              <a:defRPr/>
            </a:pPr>
            <a:r>
              <a:rPr lang="en-US" sz="1800" dirty="0">
                <a:solidFill>
                  <a:schemeClr val="tx1">
                    <a:lumMod val="75000"/>
                    <a:lumOff val="25000"/>
                  </a:schemeClr>
                </a:solidFill>
                <a:cs typeface="Arial" pitchFamily="34" charset="0"/>
              </a:rPr>
              <a:t>Glasgow R, Chambers D. </a:t>
            </a:r>
            <a:r>
              <a:rPr lang="en-US" sz="1800" i="1" dirty="0">
                <a:solidFill>
                  <a:schemeClr val="tx1">
                    <a:lumMod val="75000"/>
                    <a:lumOff val="25000"/>
                  </a:schemeClr>
                </a:solidFill>
                <a:cs typeface="Arial" pitchFamily="34" charset="0"/>
              </a:rPr>
              <a:t>Clinical and Translational Science</a:t>
            </a:r>
            <a:r>
              <a:rPr lang="en-US" sz="1800" dirty="0">
                <a:solidFill>
                  <a:schemeClr val="tx1">
                    <a:lumMod val="75000"/>
                    <a:lumOff val="25000"/>
                  </a:schemeClr>
                </a:solidFill>
                <a:cs typeface="Arial" pitchFamily="34" charset="0"/>
              </a:rPr>
              <a:t>, 2012, </a:t>
            </a:r>
            <a:r>
              <a:rPr lang="en-US" sz="1800" dirty="0">
                <a:solidFill>
                  <a:schemeClr val="tx1">
                    <a:lumMod val="75000"/>
                    <a:lumOff val="25000"/>
                  </a:schemeClr>
                </a:solidFill>
                <a:ea typeface="ＭＳ Ｐゴシック" pitchFamily="1" charset="-128"/>
                <a:cs typeface="ＭＳ Ｐゴシック" pitchFamily="1" charset="-128"/>
              </a:rPr>
              <a:t>5(1):48-55</a:t>
            </a:r>
            <a:endParaRPr lang="en-US" sz="1800" dirty="0">
              <a:solidFill>
                <a:schemeClr val="tx1">
                  <a:lumMod val="75000"/>
                  <a:lumOff val="25000"/>
                </a:schemeClr>
              </a:solidFill>
              <a:cs typeface="Arial" pitchFamily="34" charset="0"/>
            </a:endParaRPr>
          </a:p>
          <a:p>
            <a:pPr marL="0" indent="0">
              <a:buNone/>
              <a:defRPr/>
            </a:pPr>
            <a:r>
              <a:rPr lang="en-US" sz="1800" dirty="0" smtClean="0">
                <a:solidFill>
                  <a:schemeClr val="tx1">
                    <a:lumMod val="75000"/>
                    <a:lumOff val="25000"/>
                  </a:schemeClr>
                </a:solidFill>
                <a:cs typeface="Arial" pitchFamily="34" charset="0"/>
                <a:hlinkClick r:id="rId3"/>
              </a:rPr>
              <a:t>http</a:t>
            </a:r>
            <a:r>
              <a:rPr lang="en-US" sz="1800" dirty="0">
                <a:solidFill>
                  <a:schemeClr val="tx1">
                    <a:lumMod val="75000"/>
                    <a:lumOff val="25000"/>
                  </a:schemeClr>
                </a:solidFill>
                <a:cs typeface="Arial" pitchFamily="34" charset="0"/>
                <a:hlinkClick r:id="rId3"/>
              </a:rPr>
              <a:t>://cancercontrol.cancer.gov/IS</a:t>
            </a:r>
            <a:r>
              <a:rPr lang="en-US" sz="1800" dirty="0" smtClean="0">
                <a:solidFill>
                  <a:schemeClr val="tx1">
                    <a:lumMod val="75000"/>
                    <a:lumOff val="25000"/>
                  </a:schemeClr>
                </a:solidFill>
                <a:cs typeface="Arial" pitchFamily="34" charset="0"/>
                <a:hlinkClick r:id="rId3"/>
              </a:rPr>
              <a:t>/</a:t>
            </a:r>
            <a:r>
              <a:rPr lang="en-US" sz="1800" dirty="0" smtClean="0">
                <a:solidFill>
                  <a:schemeClr val="tx1">
                    <a:lumMod val="75000"/>
                    <a:lumOff val="25000"/>
                  </a:schemeClr>
                </a:solidFill>
                <a:cs typeface="Arial" pitchFamily="34" charset="0"/>
              </a:rPr>
              <a:t> </a:t>
            </a:r>
            <a:endParaRPr lang="en-US" sz="1800" dirty="0">
              <a:solidFill>
                <a:schemeClr val="tx1">
                  <a:lumMod val="75000"/>
                  <a:lumOff val="25000"/>
                </a:schemeClr>
              </a:solidFill>
              <a:cs typeface="Arial" pitchFamily="34" charset="0"/>
            </a:endParaRPr>
          </a:p>
          <a:p>
            <a:pPr>
              <a:lnSpc>
                <a:spcPct val="90000"/>
              </a:lnSpc>
              <a:buClr>
                <a:schemeClr val="bg1"/>
              </a:buClr>
              <a:defRPr/>
            </a:pPr>
            <a:endParaRPr lang="en-US" sz="2000" b="1" dirty="0">
              <a:solidFill>
                <a:schemeClr val="tx1">
                  <a:lumMod val="75000"/>
                  <a:lumOff val="25000"/>
                </a:schemeClr>
              </a:solidFill>
            </a:endParaRPr>
          </a:p>
          <a:p>
            <a:pPr>
              <a:lnSpc>
                <a:spcPct val="90000"/>
              </a:lnSpc>
              <a:spcBef>
                <a:spcPct val="50000"/>
              </a:spcBef>
              <a:defRPr/>
            </a:pPr>
            <a:endParaRPr lang="en-US" sz="2200" dirty="0" smtClean="0">
              <a:solidFill>
                <a:schemeClr val="tx1">
                  <a:lumMod val="75000"/>
                  <a:lumOff val="25000"/>
                </a:schemeClr>
              </a:solidFill>
            </a:endParaRPr>
          </a:p>
        </p:txBody>
      </p:sp>
      <p:sp>
        <p:nvSpPr>
          <p:cNvPr id="5"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34</a:t>
            </a:fld>
            <a:endParaRPr lang="en-US" sz="1600" dirty="0">
              <a:latin typeface="Calibri" pitchFamily="34" charset="0"/>
            </a:endParaRPr>
          </a:p>
        </p:txBody>
      </p:sp>
    </p:spTree>
    <p:extLst>
      <p:ext uri="{BB962C8B-B14F-4D97-AF65-F5344CB8AC3E}">
        <p14:creationId xmlns:p14="http://schemas.microsoft.com/office/powerpoint/2010/main" val="1922451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pPr>
              <a:defRPr/>
            </a:pPr>
            <a:r>
              <a:rPr lang="en-US" sz="4000" b="1" dirty="0">
                <a:ea typeface="ＭＳ Ｐゴシック" charset="-128"/>
              </a:rPr>
              <a:t>Pragmatic Measures</a:t>
            </a:r>
          </a:p>
        </p:txBody>
      </p:sp>
      <p:sp>
        <p:nvSpPr>
          <p:cNvPr id="4" name="Content Placeholder 3"/>
          <p:cNvSpPr>
            <a:spLocks noGrp="1"/>
          </p:cNvSpPr>
          <p:nvPr>
            <p:ph sz="quarter" idx="1"/>
          </p:nvPr>
        </p:nvSpPr>
        <p:spPr>
          <a:xfrm>
            <a:off x="457200" y="1600199"/>
            <a:ext cx="8308848" cy="4892675"/>
          </a:xfrm>
        </p:spPr>
        <p:txBody>
          <a:bodyPr>
            <a:normAutofit fontScale="92500" lnSpcReduction="10000"/>
          </a:bodyPr>
          <a:lstStyle/>
          <a:p>
            <a:r>
              <a:rPr lang="en-US" sz="2400" b="1" u="sng" dirty="0">
                <a:solidFill>
                  <a:schemeClr val="tx1">
                    <a:lumMod val="75000"/>
                    <a:lumOff val="25000"/>
                  </a:schemeClr>
                </a:solidFill>
              </a:rPr>
              <a:t>Required Criteria</a:t>
            </a:r>
            <a:endParaRPr lang="en-US" sz="2400" b="1" dirty="0">
              <a:solidFill>
                <a:schemeClr val="tx1">
                  <a:lumMod val="75000"/>
                  <a:lumOff val="25000"/>
                </a:schemeClr>
              </a:solidFill>
            </a:endParaRPr>
          </a:p>
          <a:p>
            <a:pPr lvl="1">
              <a:buClr>
                <a:schemeClr val="accent3">
                  <a:lumMod val="75000"/>
                </a:schemeClr>
              </a:buClr>
            </a:pPr>
            <a:r>
              <a:rPr lang="en-US" sz="2000" dirty="0">
                <a:solidFill>
                  <a:schemeClr val="tx1">
                    <a:lumMod val="75000"/>
                    <a:lumOff val="25000"/>
                  </a:schemeClr>
                </a:solidFill>
              </a:rPr>
              <a:t>	Important to stakeholders</a:t>
            </a:r>
          </a:p>
          <a:p>
            <a:pPr lvl="1">
              <a:buClr>
                <a:schemeClr val="accent3">
                  <a:lumMod val="75000"/>
                </a:schemeClr>
              </a:buClr>
            </a:pPr>
            <a:r>
              <a:rPr lang="en-US" sz="2000" dirty="0">
                <a:solidFill>
                  <a:schemeClr val="tx1">
                    <a:lumMod val="75000"/>
                    <a:lumOff val="25000"/>
                  </a:schemeClr>
                </a:solidFill>
              </a:rPr>
              <a:t>	Burden is low to moderate</a:t>
            </a:r>
          </a:p>
          <a:p>
            <a:pPr lvl="1">
              <a:buClr>
                <a:schemeClr val="accent3">
                  <a:lumMod val="75000"/>
                </a:schemeClr>
              </a:buClr>
            </a:pPr>
            <a:r>
              <a:rPr lang="en-US" sz="2000" dirty="0">
                <a:solidFill>
                  <a:schemeClr val="tx1">
                    <a:lumMod val="75000"/>
                    <a:lumOff val="25000"/>
                  </a:schemeClr>
                </a:solidFill>
              </a:rPr>
              <a:t>	Broadly applicable, has norms to interpret</a:t>
            </a:r>
          </a:p>
          <a:p>
            <a:pPr lvl="1">
              <a:buClr>
                <a:schemeClr val="accent3">
                  <a:lumMod val="75000"/>
                </a:schemeClr>
              </a:buClr>
            </a:pPr>
            <a:r>
              <a:rPr lang="en-US" sz="2000" dirty="0">
                <a:solidFill>
                  <a:schemeClr val="tx1">
                    <a:lumMod val="75000"/>
                    <a:lumOff val="25000"/>
                  </a:schemeClr>
                </a:solidFill>
              </a:rPr>
              <a:t>  	Sensitive to </a:t>
            </a:r>
            <a:r>
              <a:rPr lang="en-US" sz="2000" dirty="0" smtClean="0">
                <a:solidFill>
                  <a:schemeClr val="tx1">
                    <a:lumMod val="75000"/>
                    <a:lumOff val="25000"/>
                  </a:schemeClr>
                </a:solidFill>
              </a:rPr>
              <a:t>change</a:t>
            </a:r>
          </a:p>
          <a:p>
            <a:pPr marL="365760" lvl="1" indent="0">
              <a:buClr>
                <a:schemeClr val="accent3">
                  <a:lumMod val="75000"/>
                </a:schemeClr>
              </a:buClr>
              <a:buNone/>
            </a:pPr>
            <a:endParaRPr lang="en-US" sz="2000" dirty="0">
              <a:solidFill>
                <a:schemeClr val="tx1">
                  <a:lumMod val="75000"/>
                  <a:lumOff val="25000"/>
                </a:schemeClr>
              </a:solidFill>
            </a:endParaRPr>
          </a:p>
          <a:p>
            <a:r>
              <a:rPr lang="en-US" sz="2400" b="1" u="sng" dirty="0" smtClean="0">
                <a:solidFill>
                  <a:schemeClr val="tx1">
                    <a:lumMod val="75000"/>
                    <a:lumOff val="25000"/>
                  </a:schemeClr>
                </a:solidFill>
              </a:rPr>
              <a:t>Additional </a:t>
            </a:r>
            <a:r>
              <a:rPr lang="en-US" sz="2400" b="1" u="sng" dirty="0">
                <a:solidFill>
                  <a:schemeClr val="tx1">
                    <a:lumMod val="75000"/>
                    <a:lumOff val="25000"/>
                  </a:schemeClr>
                </a:solidFill>
              </a:rPr>
              <a:t>Criteria</a:t>
            </a:r>
            <a:endParaRPr lang="en-US" sz="2400" dirty="0">
              <a:solidFill>
                <a:schemeClr val="tx1">
                  <a:lumMod val="75000"/>
                  <a:lumOff val="25000"/>
                </a:schemeClr>
              </a:solidFill>
            </a:endParaRPr>
          </a:p>
          <a:p>
            <a:pPr lvl="1">
              <a:buClr>
                <a:schemeClr val="accent3">
                  <a:lumMod val="75000"/>
                </a:schemeClr>
              </a:buClr>
            </a:pPr>
            <a:r>
              <a:rPr lang="en-US" sz="2000" b="1" dirty="0" smtClean="0">
                <a:solidFill>
                  <a:schemeClr val="tx1">
                    <a:lumMod val="75000"/>
                    <a:lumOff val="25000"/>
                  </a:schemeClr>
                </a:solidFill>
              </a:rPr>
              <a:t>  	</a:t>
            </a:r>
            <a:r>
              <a:rPr lang="en-US" sz="2000" dirty="0" smtClean="0">
                <a:solidFill>
                  <a:schemeClr val="tx1">
                    <a:lumMod val="75000"/>
                    <a:lumOff val="25000"/>
                  </a:schemeClr>
                </a:solidFill>
              </a:rPr>
              <a:t>Actionable</a:t>
            </a:r>
          </a:p>
          <a:p>
            <a:pPr lvl="1">
              <a:buClr>
                <a:schemeClr val="accent3">
                  <a:lumMod val="75000"/>
                </a:schemeClr>
              </a:buClr>
            </a:pPr>
            <a:r>
              <a:rPr lang="en-US" sz="2000" dirty="0" smtClean="0">
                <a:solidFill>
                  <a:schemeClr val="tx1">
                    <a:lumMod val="75000"/>
                    <a:lumOff val="25000"/>
                  </a:schemeClr>
                </a:solidFill>
              </a:rPr>
              <a:t>	Low probability of harm</a:t>
            </a:r>
          </a:p>
          <a:p>
            <a:pPr lvl="1">
              <a:buClr>
                <a:schemeClr val="accent3">
                  <a:lumMod val="75000"/>
                </a:schemeClr>
              </a:buClr>
            </a:pPr>
            <a:r>
              <a:rPr lang="en-US" sz="2000" dirty="0" smtClean="0">
                <a:solidFill>
                  <a:schemeClr val="tx1">
                    <a:lumMod val="75000"/>
                    <a:lumOff val="25000"/>
                  </a:schemeClr>
                </a:solidFill>
              </a:rPr>
              <a:t>	Addresses public health goal(s)</a:t>
            </a:r>
          </a:p>
          <a:p>
            <a:pPr lvl="1">
              <a:buClr>
                <a:schemeClr val="accent3">
                  <a:lumMod val="75000"/>
                </a:schemeClr>
              </a:buClr>
            </a:pPr>
            <a:r>
              <a:rPr lang="en-US" sz="2000" dirty="0" smtClean="0">
                <a:solidFill>
                  <a:schemeClr val="tx1">
                    <a:lumMod val="75000"/>
                    <a:lumOff val="25000"/>
                  </a:schemeClr>
                </a:solidFill>
              </a:rPr>
              <a:t>	Related to theory or model</a:t>
            </a:r>
          </a:p>
          <a:p>
            <a:pPr lvl="1">
              <a:buClr>
                <a:schemeClr val="accent3">
                  <a:lumMod val="75000"/>
                </a:schemeClr>
              </a:buClr>
            </a:pPr>
            <a:r>
              <a:rPr lang="en-US" sz="2000" dirty="0" smtClean="0">
                <a:solidFill>
                  <a:schemeClr val="tx1">
                    <a:lumMod val="75000"/>
                    <a:lumOff val="25000"/>
                  </a:schemeClr>
                </a:solidFill>
              </a:rPr>
              <a:t>	</a:t>
            </a:r>
            <a:r>
              <a:rPr lang="ja-JP" altLang="en-US" sz="2000" dirty="0" smtClean="0">
                <a:solidFill>
                  <a:schemeClr val="tx1">
                    <a:lumMod val="75000"/>
                    <a:lumOff val="25000"/>
                  </a:schemeClr>
                </a:solidFill>
              </a:rPr>
              <a:t>“</a:t>
            </a:r>
            <a:r>
              <a:rPr lang="en-US" sz="2000" dirty="0" smtClean="0">
                <a:solidFill>
                  <a:schemeClr val="tx1">
                    <a:lumMod val="75000"/>
                    <a:lumOff val="25000"/>
                  </a:schemeClr>
                </a:solidFill>
              </a:rPr>
              <a:t>Maps</a:t>
            </a:r>
            <a:r>
              <a:rPr lang="ja-JP" altLang="en-US" sz="2000" dirty="0" smtClean="0">
                <a:solidFill>
                  <a:schemeClr val="tx1">
                    <a:lumMod val="75000"/>
                    <a:lumOff val="25000"/>
                  </a:schemeClr>
                </a:solidFill>
              </a:rPr>
              <a:t>”</a:t>
            </a:r>
            <a:r>
              <a:rPr lang="en-US" sz="2000" dirty="0" smtClean="0">
                <a:solidFill>
                  <a:schemeClr val="tx1">
                    <a:lumMod val="75000"/>
                    <a:lumOff val="25000"/>
                  </a:schemeClr>
                </a:solidFill>
              </a:rPr>
              <a:t> to </a:t>
            </a:r>
            <a:r>
              <a:rPr lang="ja-JP" altLang="en-US" sz="2000" dirty="0" smtClean="0">
                <a:solidFill>
                  <a:schemeClr val="tx1">
                    <a:lumMod val="75000"/>
                    <a:lumOff val="25000"/>
                  </a:schemeClr>
                </a:solidFill>
              </a:rPr>
              <a:t>“</a:t>
            </a:r>
            <a:r>
              <a:rPr lang="en-US" sz="2000" dirty="0" smtClean="0">
                <a:solidFill>
                  <a:schemeClr val="tx1">
                    <a:lumMod val="75000"/>
                    <a:lumOff val="25000"/>
                  </a:schemeClr>
                </a:solidFill>
              </a:rPr>
              <a:t>gold standard</a:t>
            </a:r>
            <a:r>
              <a:rPr lang="ja-JP" altLang="en-US" sz="2000" dirty="0" smtClean="0">
                <a:solidFill>
                  <a:schemeClr val="tx1">
                    <a:lumMod val="75000"/>
                    <a:lumOff val="25000"/>
                  </a:schemeClr>
                </a:solidFill>
              </a:rPr>
              <a:t>”</a:t>
            </a:r>
            <a:r>
              <a:rPr lang="en-US" sz="2000" dirty="0" smtClean="0">
                <a:solidFill>
                  <a:schemeClr val="tx1">
                    <a:lumMod val="75000"/>
                    <a:lumOff val="25000"/>
                  </a:schemeClr>
                </a:solidFill>
              </a:rPr>
              <a:t> metric or measure</a:t>
            </a:r>
          </a:p>
          <a:p>
            <a:pPr marL="457200" lvl="1" indent="0" eaLnBrk="1" hangingPunct="1">
              <a:buNone/>
            </a:pPr>
            <a:endParaRPr lang="en-US" sz="2000" b="1" dirty="0" smtClean="0">
              <a:solidFill>
                <a:schemeClr val="tx1">
                  <a:lumMod val="75000"/>
                  <a:lumOff val="25000"/>
                </a:schemeClr>
              </a:solidFill>
            </a:endParaRPr>
          </a:p>
          <a:p>
            <a:pPr marL="0" lvl="1" indent="0" eaLnBrk="1" hangingPunct="1">
              <a:buNone/>
            </a:pPr>
            <a:r>
              <a:rPr lang="en-US" sz="1900" dirty="0" smtClean="0">
                <a:solidFill>
                  <a:schemeClr val="tx1">
                    <a:lumMod val="75000"/>
                    <a:lumOff val="25000"/>
                  </a:schemeClr>
                </a:solidFill>
              </a:rPr>
              <a:t>Glasgow</a:t>
            </a:r>
            <a:r>
              <a:rPr lang="en-US" sz="1900" dirty="0">
                <a:solidFill>
                  <a:schemeClr val="tx1">
                    <a:lumMod val="75000"/>
                    <a:lumOff val="25000"/>
                  </a:schemeClr>
                </a:solidFill>
              </a:rPr>
              <a:t>, R. E. &amp; Riley, W. T. Pragmatic measures…</a:t>
            </a:r>
            <a:r>
              <a:rPr lang="en-US" sz="1900" i="1" dirty="0">
                <a:solidFill>
                  <a:schemeClr val="tx1">
                    <a:lumMod val="75000"/>
                    <a:lumOff val="25000"/>
                  </a:schemeClr>
                </a:solidFill>
              </a:rPr>
              <a:t> Am J </a:t>
            </a:r>
            <a:r>
              <a:rPr lang="en-US" sz="1900" i="1" dirty="0" err="1">
                <a:solidFill>
                  <a:schemeClr val="tx1">
                    <a:lumMod val="75000"/>
                    <a:lumOff val="25000"/>
                  </a:schemeClr>
                </a:solidFill>
              </a:rPr>
              <a:t>Prev</a:t>
            </a:r>
            <a:r>
              <a:rPr lang="en-US" sz="1900" i="1" dirty="0">
                <a:solidFill>
                  <a:schemeClr val="tx1">
                    <a:lumMod val="75000"/>
                    <a:lumOff val="25000"/>
                  </a:schemeClr>
                </a:solidFill>
              </a:rPr>
              <a:t> </a:t>
            </a:r>
            <a:r>
              <a:rPr lang="en-US" sz="1900" i="1" dirty="0" smtClean="0">
                <a:solidFill>
                  <a:schemeClr val="tx1">
                    <a:lumMod val="75000"/>
                    <a:lumOff val="25000"/>
                  </a:schemeClr>
                </a:solidFill>
              </a:rPr>
              <a:t>Med </a:t>
            </a:r>
            <a:r>
              <a:rPr lang="en-US" sz="1900" dirty="0" smtClean="0">
                <a:solidFill>
                  <a:schemeClr val="tx1">
                    <a:lumMod val="75000"/>
                    <a:lumOff val="25000"/>
                  </a:schemeClr>
                </a:solidFill>
              </a:rPr>
              <a:t>(in </a:t>
            </a:r>
            <a:r>
              <a:rPr lang="en-US" sz="1900" dirty="0">
                <a:solidFill>
                  <a:schemeClr val="tx1">
                    <a:lumMod val="75000"/>
                    <a:lumOff val="25000"/>
                  </a:schemeClr>
                </a:solidFill>
              </a:rPr>
              <a:t>press).</a:t>
            </a:r>
          </a:p>
          <a:p>
            <a:pPr lvl="1" eaLnBrk="1" hangingPunct="1"/>
            <a:endParaRPr lang="en-US" sz="2000" dirty="0">
              <a:solidFill>
                <a:schemeClr val="tx1">
                  <a:lumMod val="75000"/>
                  <a:lumOff val="25000"/>
                </a:schemeClr>
              </a:solidFill>
            </a:endParaRPr>
          </a:p>
          <a:p>
            <a:endParaRPr lang="en-US" dirty="0"/>
          </a:p>
        </p:txBody>
      </p:sp>
      <p:sp>
        <p:nvSpPr>
          <p:cNvPr id="5"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35</a:t>
            </a:fld>
            <a:endParaRPr lang="en-US" sz="1600" dirty="0">
              <a:latin typeface="Calibri" pitchFamily="34" charset="0"/>
            </a:endParaRPr>
          </a:p>
        </p:txBody>
      </p:sp>
    </p:spTree>
    <p:extLst>
      <p:ext uri="{BB962C8B-B14F-4D97-AF65-F5344CB8AC3E}">
        <p14:creationId xmlns:p14="http://schemas.microsoft.com/office/powerpoint/2010/main" val="21965886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p:nvPr/>
        </p:nvSpPr>
        <p:spPr>
          <a:xfrm>
            <a:off x="609604" y="241101"/>
            <a:ext cx="8534396" cy="696516"/>
          </a:xfrm>
          <a:prstGeom prst="rect">
            <a:avLst/>
          </a:prstGeom>
          <a:noFill/>
          <a:ln>
            <a:noFill/>
          </a:ln>
        </p:spPr>
        <p:txBody>
          <a:bodyPr vert="horz" wrap="square" lIns="91435" tIns="45718" rIns="91435" bIns="45718" anchor="t" anchorCtr="1" compatLnSpc="1"/>
          <a:lstStyle/>
          <a:p>
            <a:pPr algn="ctr" defTabSz="914353" fontAlgn="auto">
              <a:spcBef>
                <a:spcPts val="0"/>
              </a:spcBef>
              <a:spcAft>
                <a:spcPts val="0"/>
              </a:spcAft>
              <a:defRPr sz="1800" b="0" i="0" u="none" strike="noStrike" kern="0" cap="none" spc="0" baseline="0">
                <a:solidFill>
                  <a:srgbClr val="000000"/>
                </a:solidFill>
                <a:uFillTx/>
              </a:defRPr>
            </a:pPr>
            <a:endParaRPr lang="en-US" sz="4200" b="1" dirty="0">
              <a:solidFill>
                <a:srgbClr val="00B0F0"/>
              </a:solidFill>
              <a:effectLst>
                <a:outerShdw blurRad="38100" dist="38100" dir="2700000" algn="tl">
                  <a:srgbClr val="000000">
                    <a:alpha val="43137"/>
                  </a:srgbClr>
                </a:outerShdw>
              </a:effectLst>
              <a:latin typeface="+mj-lt"/>
              <a:ea typeface="ＭＳ Ｐゴシック" pitchFamily="-109" charset="-128"/>
              <a:cs typeface="ＭＳ Ｐゴシック" pitchFamily="-109" charset="-128"/>
            </a:endParaRPr>
          </a:p>
        </p:txBody>
      </p:sp>
      <p:sp>
        <p:nvSpPr>
          <p:cNvPr id="4" name="Title 3"/>
          <p:cNvSpPr>
            <a:spLocks noGrp="1"/>
          </p:cNvSpPr>
          <p:nvPr>
            <p:ph type="title"/>
          </p:nvPr>
        </p:nvSpPr>
        <p:spPr/>
        <p:txBody>
          <a:bodyPr>
            <a:normAutofit fontScale="90000"/>
          </a:bodyPr>
          <a:lstStyle/>
          <a:p>
            <a:r>
              <a:rPr lang="en-US" b="1" dirty="0">
                <a:ea typeface="ＭＳ Ｐゴシック" pitchFamily="-109" charset="-128"/>
                <a:cs typeface="ＭＳ Ｐゴシック" pitchFamily="-109" charset="-128"/>
              </a:rPr>
              <a:t>Pragmatic Study Methods: Key </a:t>
            </a:r>
            <a:r>
              <a:rPr lang="en-US" b="1" dirty="0" smtClean="0">
                <a:ea typeface="ＭＳ Ｐゴシック" pitchFamily="-109" charset="-128"/>
                <a:cs typeface="ＭＳ Ｐゴシック" pitchFamily="-109" charset="-128"/>
              </a:rPr>
              <a:t>Characteristics</a:t>
            </a:r>
            <a:endParaRPr lang="en-US" dirty="0"/>
          </a:p>
        </p:txBody>
      </p:sp>
      <p:sp>
        <p:nvSpPr>
          <p:cNvPr id="6" name="Content Placeholder 5"/>
          <p:cNvSpPr>
            <a:spLocks noGrp="1"/>
          </p:cNvSpPr>
          <p:nvPr>
            <p:ph sz="quarter" idx="1"/>
          </p:nvPr>
        </p:nvSpPr>
        <p:spPr>
          <a:xfrm>
            <a:off x="609604" y="1828800"/>
            <a:ext cx="8153400" cy="4800600"/>
          </a:xfrm>
        </p:spPr>
        <p:txBody>
          <a:bodyPr>
            <a:normAutofit fontScale="92500" lnSpcReduction="10000"/>
          </a:bodyPr>
          <a:lstStyle/>
          <a:p>
            <a:pPr defTabSz="914353">
              <a:lnSpc>
                <a:spcPct val="90000"/>
              </a:lnSpc>
              <a:spcBef>
                <a:spcPts val="2700"/>
              </a:spcBef>
              <a:buClr>
                <a:schemeClr val="accent3">
                  <a:lumMod val="75000"/>
                </a:schemeClr>
              </a:buClr>
              <a:defRPr sz="1800" b="0" i="0" u="none" strike="noStrike" kern="0" cap="none" spc="0" baseline="0">
                <a:solidFill>
                  <a:srgbClr val="000000"/>
                </a:solidFill>
                <a:uFillTx/>
              </a:defRPr>
            </a:pPr>
            <a:r>
              <a:rPr lang="en-US" sz="2800" kern="0" dirty="0">
                <a:solidFill>
                  <a:prstClr val="black"/>
                </a:solidFill>
                <a:latin typeface="Calibri"/>
                <a:cs typeface="ヒラギノ角ゴ Pro W3"/>
              </a:rPr>
              <a:t>Questions from and important to stakeholders</a:t>
            </a:r>
          </a:p>
          <a:p>
            <a:pPr defTabSz="914353">
              <a:lnSpc>
                <a:spcPct val="90000"/>
              </a:lnSpc>
              <a:spcBef>
                <a:spcPts val="2700"/>
              </a:spcBef>
              <a:buClr>
                <a:schemeClr val="accent3">
                  <a:lumMod val="75000"/>
                </a:schemeClr>
              </a:buClr>
              <a:defRPr sz="1800" b="0" i="0" u="none" strike="noStrike" kern="0" cap="none" spc="0" baseline="0">
                <a:solidFill>
                  <a:srgbClr val="000000"/>
                </a:solidFill>
                <a:uFillTx/>
              </a:defRPr>
            </a:pPr>
            <a:r>
              <a:rPr lang="en-US" sz="2800" kern="0" dirty="0">
                <a:solidFill>
                  <a:prstClr val="black"/>
                </a:solidFill>
                <a:latin typeface="Calibri"/>
                <a:cs typeface="ヒラギノ角ゴ Pro W3"/>
              </a:rPr>
              <a:t>Multiple, heterogeneous settings</a:t>
            </a:r>
          </a:p>
          <a:p>
            <a:pPr defTabSz="914353">
              <a:lnSpc>
                <a:spcPct val="90000"/>
              </a:lnSpc>
              <a:spcBef>
                <a:spcPts val="2700"/>
              </a:spcBef>
              <a:buClr>
                <a:schemeClr val="accent3">
                  <a:lumMod val="75000"/>
                </a:schemeClr>
              </a:buClr>
              <a:defRPr sz="1800" b="0" i="0" u="none" strike="noStrike" kern="0" cap="none" spc="0" baseline="0">
                <a:solidFill>
                  <a:srgbClr val="000000"/>
                </a:solidFill>
                <a:uFillTx/>
              </a:defRPr>
            </a:pPr>
            <a:r>
              <a:rPr lang="en-US" sz="2800" kern="0" dirty="0">
                <a:solidFill>
                  <a:prstClr val="black"/>
                </a:solidFill>
                <a:latin typeface="Calibri"/>
                <a:cs typeface="ヒラギノ角ゴ Pro W3"/>
              </a:rPr>
              <a:t>Diverse populations</a:t>
            </a:r>
          </a:p>
          <a:p>
            <a:pPr defTabSz="914353">
              <a:lnSpc>
                <a:spcPct val="90000"/>
              </a:lnSpc>
              <a:spcBef>
                <a:spcPts val="2700"/>
              </a:spcBef>
              <a:buClr>
                <a:schemeClr val="accent3">
                  <a:lumMod val="75000"/>
                </a:schemeClr>
              </a:buClr>
              <a:defRPr sz="1800" b="0" i="0" u="none" strike="noStrike" kern="0" cap="none" spc="0" baseline="0">
                <a:solidFill>
                  <a:srgbClr val="000000"/>
                </a:solidFill>
                <a:uFillTx/>
              </a:defRPr>
            </a:pPr>
            <a:r>
              <a:rPr lang="en-US" sz="2800" kern="0" dirty="0">
                <a:solidFill>
                  <a:prstClr val="black"/>
                </a:solidFill>
                <a:latin typeface="Calibri"/>
                <a:cs typeface="ヒラギノ角ゴ Pro W3"/>
              </a:rPr>
              <a:t>Comparison conditions are real-world alternatives</a:t>
            </a:r>
          </a:p>
          <a:p>
            <a:pPr defTabSz="914353">
              <a:lnSpc>
                <a:spcPct val="80000"/>
              </a:lnSpc>
              <a:spcBef>
                <a:spcPts val="2700"/>
              </a:spcBef>
              <a:buClr>
                <a:schemeClr val="accent3">
                  <a:lumMod val="75000"/>
                </a:schemeClr>
              </a:buClr>
              <a:defRPr sz="1800" b="0" i="0" u="none" strike="noStrike" kern="0" cap="none" spc="0" baseline="0">
                <a:solidFill>
                  <a:srgbClr val="000000"/>
                </a:solidFill>
                <a:uFillTx/>
              </a:defRPr>
            </a:pPr>
            <a:r>
              <a:rPr lang="en-US" sz="2800" kern="0" dirty="0">
                <a:solidFill>
                  <a:prstClr val="black"/>
                </a:solidFill>
                <a:latin typeface="Calibri"/>
                <a:cs typeface="ヒラギノ角ゴ Pro W3"/>
              </a:rPr>
              <a:t>Multiple outcomes important to decision and policy makers</a:t>
            </a:r>
          </a:p>
          <a:p>
            <a:pPr defTabSz="914353">
              <a:lnSpc>
                <a:spcPct val="90000"/>
              </a:lnSpc>
              <a:spcBef>
                <a:spcPts val="300"/>
              </a:spcBef>
              <a:defRPr sz="1800" b="0" i="0" u="none" strike="noStrike" kern="0" cap="none" spc="0" baseline="0">
                <a:solidFill>
                  <a:srgbClr val="000000"/>
                </a:solidFill>
                <a:uFillTx/>
              </a:defRPr>
            </a:pPr>
            <a:endParaRPr lang="en-US" kern="0" dirty="0" smtClean="0">
              <a:solidFill>
                <a:prstClr val="black"/>
              </a:solidFill>
              <a:latin typeface="Calibri"/>
              <a:ea typeface="ＭＳ Ｐゴシック" pitchFamily="16"/>
              <a:cs typeface="ヒラギノ角ゴ Pro W3"/>
            </a:endParaRPr>
          </a:p>
          <a:p>
            <a:pPr defTabSz="914353">
              <a:lnSpc>
                <a:spcPct val="90000"/>
              </a:lnSpc>
              <a:spcBef>
                <a:spcPts val="300"/>
              </a:spcBef>
              <a:defRPr sz="1800" b="0" i="0" u="none" strike="noStrike" kern="0" cap="none" spc="0" baseline="0">
                <a:solidFill>
                  <a:srgbClr val="000000"/>
                </a:solidFill>
                <a:uFillTx/>
              </a:defRPr>
            </a:pPr>
            <a:endParaRPr lang="en-US" kern="0" dirty="0" smtClean="0">
              <a:solidFill>
                <a:prstClr val="black"/>
              </a:solidFill>
              <a:latin typeface="Calibri"/>
              <a:ea typeface="ＭＳ Ｐゴシック" pitchFamily="16"/>
              <a:cs typeface="ヒラギノ角ゴ Pro W3"/>
            </a:endParaRPr>
          </a:p>
          <a:p>
            <a:pPr marL="0" indent="0" defTabSz="914353">
              <a:lnSpc>
                <a:spcPct val="90000"/>
              </a:lnSpc>
              <a:spcBef>
                <a:spcPts val="300"/>
              </a:spcBef>
              <a:buNone/>
              <a:defRPr sz="1800" b="0" i="0" u="none" strike="noStrike" kern="0" cap="none" spc="0" baseline="0">
                <a:solidFill>
                  <a:srgbClr val="000000"/>
                </a:solidFill>
                <a:uFillTx/>
              </a:defRPr>
            </a:pPr>
            <a:endParaRPr lang="en-US" kern="0" dirty="0">
              <a:solidFill>
                <a:prstClr val="black"/>
              </a:solidFill>
              <a:latin typeface="Calibri"/>
              <a:ea typeface="ＭＳ Ｐゴシック" pitchFamily="16"/>
              <a:cs typeface="ヒラギノ角ゴ Pro W3"/>
            </a:endParaRPr>
          </a:p>
          <a:p>
            <a:pPr marL="0" indent="0" defTabSz="914353">
              <a:lnSpc>
                <a:spcPct val="90000"/>
              </a:lnSpc>
              <a:spcBef>
                <a:spcPts val="300"/>
              </a:spcBef>
              <a:buNone/>
              <a:defRPr sz="1800" b="0" i="0" u="none" strike="noStrike" kern="0" cap="none" spc="0" baseline="0">
                <a:solidFill>
                  <a:srgbClr val="000000"/>
                </a:solidFill>
                <a:uFillTx/>
              </a:defRPr>
            </a:pPr>
            <a:r>
              <a:rPr lang="en-US" kern="0" dirty="0">
                <a:solidFill>
                  <a:prstClr val="black"/>
                </a:solidFill>
                <a:latin typeface="Calibri"/>
                <a:ea typeface="ＭＳ Ｐゴシック" pitchFamily="16"/>
                <a:cs typeface="ヒラギノ角ゴ Pro W3"/>
              </a:rPr>
              <a:t>Thorpe KE et al., </a:t>
            </a:r>
            <a:r>
              <a:rPr lang="en-US" i="1" kern="0" dirty="0">
                <a:solidFill>
                  <a:prstClr val="black"/>
                </a:solidFill>
                <a:latin typeface="Calibri"/>
                <a:ea typeface="ＭＳ Ｐゴシック" pitchFamily="16"/>
                <a:cs typeface="ヒラギノ角ゴ Pro W3"/>
              </a:rPr>
              <a:t>Can Med </a:t>
            </a:r>
            <a:r>
              <a:rPr lang="en-US" i="1" kern="0" dirty="0" err="1">
                <a:solidFill>
                  <a:prstClr val="black"/>
                </a:solidFill>
                <a:latin typeface="Calibri"/>
                <a:ea typeface="ＭＳ Ｐゴシック" pitchFamily="16"/>
                <a:cs typeface="ヒラギノ角ゴ Pro W3"/>
              </a:rPr>
              <a:t>Assoc</a:t>
            </a:r>
            <a:r>
              <a:rPr lang="en-US" i="1" kern="0" dirty="0">
                <a:solidFill>
                  <a:prstClr val="black"/>
                </a:solidFill>
                <a:latin typeface="Calibri"/>
                <a:ea typeface="ＭＳ Ｐゴシック" pitchFamily="16"/>
                <a:cs typeface="ヒラギノ角ゴ Pro W3"/>
              </a:rPr>
              <a:t> J</a:t>
            </a:r>
            <a:r>
              <a:rPr lang="en-US" kern="0" dirty="0">
                <a:solidFill>
                  <a:prstClr val="black"/>
                </a:solidFill>
                <a:latin typeface="Calibri"/>
                <a:ea typeface="ＭＳ Ｐゴシック" pitchFamily="16"/>
                <a:cs typeface="ヒラギノ角ゴ Pro W3"/>
              </a:rPr>
              <a:t>, 2009;180:E47-57</a:t>
            </a:r>
          </a:p>
          <a:p>
            <a:pPr marL="0" indent="0" defTabSz="914353">
              <a:lnSpc>
                <a:spcPct val="90000"/>
              </a:lnSpc>
              <a:spcBef>
                <a:spcPts val="300"/>
              </a:spcBef>
              <a:buNone/>
              <a:defRPr sz="1800" b="0" i="0" u="none" strike="noStrike" kern="0" cap="none" spc="0" baseline="0">
                <a:solidFill>
                  <a:srgbClr val="000000"/>
                </a:solidFill>
                <a:uFillTx/>
              </a:defRPr>
            </a:pPr>
            <a:r>
              <a:rPr lang="en-US" kern="0" dirty="0">
                <a:solidFill>
                  <a:prstClr val="black"/>
                </a:solidFill>
                <a:latin typeface="Calibri"/>
                <a:ea typeface="ＭＳ Ｐゴシック" pitchFamily="16"/>
                <a:cs typeface="ヒラギノ角ゴ Pro W3"/>
              </a:rPr>
              <a:t>Tunis SR et al. Practical clinical trials…</a:t>
            </a:r>
            <a:r>
              <a:rPr lang="en-US" i="1" kern="0" dirty="0">
                <a:solidFill>
                  <a:prstClr val="black"/>
                </a:solidFill>
                <a:latin typeface="Calibri"/>
                <a:ea typeface="ＭＳ Ｐゴシック" pitchFamily="16"/>
                <a:cs typeface="ヒラギノ角ゴ Pro W3"/>
              </a:rPr>
              <a:t>JAMA</a:t>
            </a:r>
            <a:r>
              <a:rPr lang="en-US" kern="0" dirty="0">
                <a:solidFill>
                  <a:prstClr val="black"/>
                </a:solidFill>
                <a:latin typeface="Calibri"/>
                <a:ea typeface="ＭＳ Ｐゴシック" pitchFamily="16"/>
                <a:cs typeface="ヒラギノ角ゴ Pro W3"/>
              </a:rPr>
              <a:t> 2003;290:1624-1632</a:t>
            </a:r>
          </a:p>
          <a:p>
            <a:pPr marL="0" indent="0" defTabSz="914353">
              <a:lnSpc>
                <a:spcPct val="90000"/>
              </a:lnSpc>
              <a:spcBef>
                <a:spcPts val="300"/>
              </a:spcBef>
              <a:buNone/>
              <a:defRPr sz="1800" b="0" i="0" u="none" strike="noStrike" kern="0" cap="none" spc="0" baseline="0">
                <a:solidFill>
                  <a:srgbClr val="000000"/>
                </a:solidFill>
                <a:uFillTx/>
              </a:defRPr>
            </a:pPr>
            <a:r>
              <a:rPr lang="en-US" kern="0" dirty="0">
                <a:solidFill>
                  <a:prstClr val="black"/>
                </a:solidFill>
                <a:latin typeface="Calibri"/>
                <a:ea typeface="ＭＳ Ｐゴシック" pitchFamily="16"/>
                <a:cs typeface="ヒラギノ角ゴ Pro W3"/>
              </a:rPr>
              <a:t>Glasgow RE et al. Practical clinical trials…</a:t>
            </a:r>
            <a:r>
              <a:rPr lang="en-US" i="1" kern="0" dirty="0">
                <a:solidFill>
                  <a:prstClr val="black"/>
                </a:solidFill>
                <a:latin typeface="Calibri"/>
                <a:ea typeface="ＭＳ Ｐゴシック" pitchFamily="16"/>
                <a:cs typeface="ヒラギノ角ゴ Pro W3"/>
              </a:rPr>
              <a:t>Med Care </a:t>
            </a:r>
            <a:r>
              <a:rPr lang="en-US" kern="0" dirty="0">
                <a:solidFill>
                  <a:prstClr val="black"/>
                </a:solidFill>
                <a:latin typeface="Calibri"/>
                <a:ea typeface="ＭＳ Ｐゴシック" pitchFamily="16"/>
                <a:cs typeface="ヒラギノ角ゴ Pro W3"/>
              </a:rPr>
              <a:t>2005;43(6):</a:t>
            </a:r>
            <a:r>
              <a:rPr lang="en-US" kern="0" dirty="0" smtClean="0">
                <a:solidFill>
                  <a:prstClr val="black"/>
                </a:solidFill>
                <a:latin typeface="Calibri"/>
                <a:ea typeface="ＭＳ Ｐゴシック" pitchFamily="16"/>
                <a:cs typeface="ヒラギノ角ゴ Pro W3"/>
              </a:rPr>
              <a:t>551-557</a:t>
            </a:r>
            <a:endParaRPr lang="en-US" i="1" kern="0" dirty="0">
              <a:solidFill>
                <a:prstClr val="black"/>
              </a:solidFill>
              <a:latin typeface="Calibri"/>
              <a:ea typeface="ＭＳ Ｐゴシック" pitchFamily="16"/>
              <a:cs typeface="ヒラギノ角ゴ Pro W3"/>
            </a:endParaRPr>
          </a:p>
        </p:txBody>
      </p:sp>
      <p:sp>
        <p:nvSpPr>
          <p:cNvPr id="7"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36</a:t>
            </a:fld>
            <a:endParaRPr lang="en-US" sz="1600" dirty="0">
              <a:latin typeface="Calibri" pitchFamily="34" charset="0"/>
            </a:endParaRPr>
          </a:p>
        </p:txBody>
      </p:sp>
    </p:spTree>
    <p:extLst>
      <p:ext uri="{BB962C8B-B14F-4D97-AF65-F5344CB8AC3E}">
        <p14:creationId xmlns:p14="http://schemas.microsoft.com/office/powerpoint/2010/main" val="2815831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46484" y="1"/>
            <a:ext cx="8229600" cy="750094"/>
          </a:xfrm>
          <a:prstGeom prst="rect">
            <a:avLst/>
          </a:prstGeom>
          <a:noFill/>
          <a:ln>
            <a:noFill/>
          </a:ln>
        </p:spPr>
        <p:txBody>
          <a:bodyPr vert="horz" wrap="square" lIns="91435" tIns="45718" rIns="91435" bIns="45718" anchor="t" anchorCtr="1" compatLnSpc="1"/>
          <a:lstStyle/>
          <a:p>
            <a:pPr defTabSz="914353" fontAlgn="auto">
              <a:spcBef>
                <a:spcPts val="0"/>
              </a:spcBef>
              <a:spcAft>
                <a:spcPts val="0"/>
              </a:spcAft>
              <a:defRPr sz="1800" b="0" i="0" u="none" strike="noStrike" kern="0" cap="none" spc="0" baseline="0">
                <a:solidFill>
                  <a:srgbClr val="000000"/>
                </a:solidFill>
                <a:uFillTx/>
              </a:defRPr>
            </a:pPr>
            <a:endParaRPr lang="en-US" sz="4200" b="1" dirty="0">
              <a:solidFill>
                <a:srgbClr val="00B0F0"/>
              </a:solidFill>
              <a:effectLst>
                <a:outerShdw blurRad="38100" dist="38100" dir="2700000" algn="tl">
                  <a:srgbClr val="000000">
                    <a:alpha val="43137"/>
                  </a:srgbClr>
                </a:outerShdw>
              </a:effectLst>
              <a:latin typeface="+mj-lt"/>
              <a:ea typeface="ＭＳ Ｐゴシック" pitchFamily="-109" charset="-128"/>
              <a:cs typeface="ＭＳ Ｐゴシック" pitchFamily="-109" charset="-128"/>
            </a:endParaRPr>
          </a:p>
        </p:txBody>
      </p:sp>
      <p:grpSp>
        <p:nvGrpSpPr>
          <p:cNvPr id="4" name="Group 24"/>
          <p:cNvGrpSpPr/>
          <p:nvPr/>
        </p:nvGrpSpPr>
        <p:grpSpPr>
          <a:xfrm>
            <a:off x="2107406" y="4713284"/>
            <a:ext cx="6019796" cy="2144716"/>
            <a:chOff x="2057400" y="4554141"/>
            <a:chExt cx="6019796" cy="2144716"/>
          </a:xfrm>
        </p:grpSpPr>
        <p:pic>
          <p:nvPicPr>
            <p:cNvPr id="5" name="Picture 2" descr="http://www.pbcompliance.com/images/map415.gif"/>
            <p:cNvPicPr>
              <a:picLocks noChangeAspect="1"/>
            </p:cNvPicPr>
            <p:nvPr/>
          </p:nvPicPr>
          <p:blipFill>
            <a:blip r:embed="rId3" cstate="print">
              <a:duotone>
                <a:schemeClr val="accent4">
                  <a:shade val="45000"/>
                  <a:satMod val="135000"/>
                </a:schemeClr>
                <a:prstClr val="white"/>
              </a:duotone>
            </a:blip>
            <a:srcRect/>
            <a:stretch>
              <a:fillRect/>
            </a:stretch>
          </p:blipFill>
          <p:spPr>
            <a:xfrm>
              <a:off x="2964656" y="4554141"/>
              <a:ext cx="3505196" cy="2144716"/>
            </a:xfrm>
            <a:prstGeom prst="rect">
              <a:avLst/>
            </a:prstGeom>
            <a:noFill/>
            <a:ln>
              <a:noFill/>
            </a:ln>
          </p:spPr>
        </p:pic>
        <p:cxnSp>
          <p:nvCxnSpPr>
            <p:cNvPr id="6" name="Straight Arrow Connector 7"/>
            <p:cNvCxnSpPr/>
            <p:nvPr/>
          </p:nvCxnSpPr>
          <p:spPr>
            <a:xfrm flipH="1">
              <a:off x="5943600" y="5181621"/>
              <a:ext cx="1066803" cy="381021"/>
            </a:xfrm>
            <a:prstGeom prst="straightConnector1">
              <a:avLst/>
            </a:prstGeom>
            <a:noFill/>
            <a:ln w="19046">
              <a:solidFill>
                <a:srgbClr val="000000"/>
              </a:solidFill>
              <a:prstDash val="solid"/>
              <a:round/>
              <a:tailEnd type="arrow"/>
            </a:ln>
          </p:spPr>
        </p:cxnSp>
        <p:cxnSp>
          <p:nvCxnSpPr>
            <p:cNvPr id="7" name="Straight Arrow Connector 8"/>
            <p:cNvCxnSpPr/>
            <p:nvPr/>
          </p:nvCxnSpPr>
          <p:spPr>
            <a:xfrm flipH="1">
              <a:off x="4724403" y="6019860"/>
              <a:ext cx="2590797" cy="304807"/>
            </a:xfrm>
            <a:prstGeom prst="straightConnector1">
              <a:avLst/>
            </a:prstGeom>
            <a:noFill/>
            <a:ln w="19046">
              <a:solidFill>
                <a:srgbClr val="000000"/>
              </a:solidFill>
              <a:prstDash val="solid"/>
              <a:round/>
              <a:tailEnd type="arrow"/>
            </a:ln>
          </p:spPr>
        </p:cxnSp>
        <p:sp>
          <p:nvSpPr>
            <p:cNvPr id="8" name="TextBox 11"/>
            <p:cNvSpPr txBox="1"/>
            <p:nvPr/>
          </p:nvSpPr>
          <p:spPr>
            <a:xfrm>
              <a:off x="7086600" y="5105396"/>
              <a:ext cx="457200" cy="276999"/>
            </a:xfrm>
            <a:prstGeom prst="rect">
              <a:avLst/>
            </a:prstGeom>
            <a:noFill/>
            <a:ln>
              <a:noFill/>
            </a:ln>
          </p:spPr>
          <p:txBody>
            <a:bodyPr vert="horz" wrap="square" lIns="91440" tIns="45720" rIns="91440" bIns="45720" anchor="t" anchorCtr="0" compatLnSpc="1">
              <a:spAutoFit/>
            </a:bodyPr>
            <a:lstStyle/>
            <a:p>
              <a:pPr defTabSz="914353" fontAlgn="auto">
                <a:spcBef>
                  <a:spcPts val="0"/>
                </a:spcBef>
                <a:spcAft>
                  <a:spcPts val="0"/>
                </a:spcAft>
                <a:defRPr sz="1800" b="0" i="0" u="none" strike="noStrike" kern="0" cap="none" spc="0" baseline="0">
                  <a:solidFill>
                    <a:srgbClr val="000000"/>
                  </a:solidFill>
                  <a:uFillTx/>
                </a:defRPr>
              </a:pPr>
              <a:r>
                <a:rPr lang="en-US" sz="1200" b="1" dirty="0">
                  <a:solidFill>
                    <a:srgbClr val="000000"/>
                  </a:solidFill>
                  <a:latin typeface="Arial"/>
                  <a:ea typeface="ＭＳ Ｐゴシック" pitchFamily="16"/>
                </a:rPr>
                <a:t>VA</a:t>
              </a:r>
            </a:p>
          </p:txBody>
        </p:sp>
        <p:sp>
          <p:nvSpPr>
            <p:cNvPr id="9" name="TextBox 12"/>
            <p:cNvSpPr txBox="1"/>
            <p:nvPr/>
          </p:nvSpPr>
          <p:spPr>
            <a:xfrm>
              <a:off x="7315200" y="5867403"/>
              <a:ext cx="457200" cy="276999"/>
            </a:xfrm>
            <a:prstGeom prst="rect">
              <a:avLst/>
            </a:prstGeom>
            <a:noFill/>
            <a:ln>
              <a:noFill/>
            </a:ln>
          </p:spPr>
          <p:txBody>
            <a:bodyPr vert="horz" wrap="square" lIns="91440" tIns="45720" rIns="91440" bIns="45720" anchor="t" anchorCtr="0" compatLnSpc="1">
              <a:spAutoFit/>
            </a:bodyPr>
            <a:lstStyle/>
            <a:p>
              <a:pPr defTabSz="914353" fontAlgn="auto">
                <a:spcBef>
                  <a:spcPts val="0"/>
                </a:spcBef>
                <a:spcAft>
                  <a:spcPts val="0"/>
                </a:spcAft>
                <a:defRPr sz="1800" b="0" i="0" u="none" strike="noStrike" kern="0" cap="none" spc="0" baseline="0">
                  <a:solidFill>
                    <a:srgbClr val="000000"/>
                  </a:solidFill>
                  <a:uFillTx/>
                </a:defRPr>
              </a:pPr>
              <a:r>
                <a:rPr lang="en-US" sz="1200" b="1" dirty="0">
                  <a:solidFill>
                    <a:srgbClr val="000000"/>
                  </a:solidFill>
                  <a:latin typeface="Arial"/>
                  <a:ea typeface="ＭＳ Ｐゴシック" pitchFamily="16"/>
                </a:rPr>
                <a:t>TX</a:t>
              </a:r>
            </a:p>
          </p:txBody>
        </p:sp>
        <p:cxnSp>
          <p:nvCxnSpPr>
            <p:cNvPr id="10" name="Straight Arrow Connector 13"/>
            <p:cNvCxnSpPr/>
            <p:nvPr/>
          </p:nvCxnSpPr>
          <p:spPr>
            <a:xfrm flipH="1">
              <a:off x="6107906" y="4876816"/>
              <a:ext cx="1512091" cy="79161"/>
            </a:xfrm>
            <a:prstGeom prst="straightConnector1">
              <a:avLst/>
            </a:prstGeom>
            <a:noFill/>
            <a:ln w="19046">
              <a:solidFill>
                <a:srgbClr val="000000"/>
              </a:solidFill>
              <a:prstDash val="solid"/>
              <a:round/>
              <a:tailEnd type="arrow"/>
            </a:ln>
          </p:spPr>
        </p:cxnSp>
        <p:sp>
          <p:nvSpPr>
            <p:cNvPr id="11" name="TextBox 15"/>
            <p:cNvSpPr txBox="1"/>
            <p:nvPr/>
          </p:nvSpPr>
          <p:spPr>
            <a:xfrm>
              <a:off x="7619996" y="4724403"/>
              <a:ext cx="457200" cy="276999"/>
            </a:xfrm>
            <a:prstGeom prst="rect">
              <a:avLst/>
            </a:prstGeom>
            <a:noFill/>
            <a:ln>
              <a:noFill/>
            </a:ln>
          </p:spPr>
          <p:txBody>
            <a:bodyPr vert="horz" wrap="square" lIns="91440" tIns="45720" rIns="91440" bIns="45720" anchor="t" anchorCtr="0" compatLnSpc="1">
              <a:spAutoFit/>
            </a:bodyPr>
            <a:lstStyle/>
            <a:p>
              <a:pPr defTabSz="914353" fontAlgn="auto">
                <a:spcBef>
                  <a:spcPts val="0"/>
                </a:spcBef>
                <a:spcAft>
                  <a:spcPts val="0"/>
                </a:spcAft>
                <a:defRPr sz="1800" b="0" i="0" u="none" strike="noStrike" kern="0" cap="none" spc="0" baseline="0">
                  <a:solidFill>
                    <a:srgbClr val="000000"/>
                  </a:solidFill>
                  <a:uFillTx/>
                </a:defRPr>
              </a:pPr>
              <a:r>
                <a:rPr lang="en-US" sz="1200" b="1" dirty="0">
                  <a:solidFill>
                    <a:srgbClr val="000000"/>
                  </a:solidFill>
                  <a:latin typeface="Arial"/>
                  <a:ea typeface="ＭＳ Ｐゴシック" pitchFamily="16"/>
                </a:rPr>
                <a:t>VT</a:t>
              </a:r>
            </a:p>
          </p:txBody>
        </p:sp>
        <p:cxnSp>
          <p:nvCxnSpPr>
            <p:cNvPr id="12" name="Straight Arrow Connector 16"/>
            <p:cNvCxnSpPr/>
            <p:nvPr/>
          </p:nvCxnSpPr>
          <p:spPr>
            <a:xfrm>
              <a:off x="2514600" y="5257827"/>
              <a:ext cx="990596" cy="381012"/>
            </a:xfrm>
            <a:prstGeom prst="straightConnector1">
              <a:avLst/>
            </a:prstGeom>
            <a:noFill/>
            <a:ln w="19046">
              <a:solidFill>
                <a:srgbClr val="000000"/>
              </a:solidFill>
              <a:prstDash val="solid"/>
              <a:round/>
              <a:tailEnd type="arrow"/>
            </a:ln>
          </p:spPr>
        </p:cxnSp>
        <p:sp>
          <p:nvSpPr>
            <p:cNvPr id="13" name="TextBox 20"/>
            <p:cNvSpPr txBox="1"/>
            <p:nvPr/>
          </p:nvSpPr>
          <p:spPr>
            <a:xfrm>
              <a:off x="2133596" y="5105396"/>
              <a:ext cx="457200" cy="276999"/>
            </a:xfrm>
            <a:prstGeom prst="rect">
              <a:avLst/>
            </a:prstGeom>
            <a:noFill/>
            <a:ln>
              <a:noFill/>
            </a:ln>
          </p:spPr>
          <p:txBody>
            <a:bodyPr vert="horz" wrap="square" lIns="91440" tIns="45720" rIns="91440" bIns="45720" anchor="t" anchorCtr="0" compatLnSpc="1">
              <a:spAutoFit/>
            </a:bodyPr>
            <a:lstStyle/>
            <a:p>
              <a:pPr defTabSz="914353" fontAlgn="auto">
                <a:spcBef>
                  <a:spcPts val="0"/>
                </a:spcBef>
                <a:spcAft>
                  <a:spcPts val="0"/>
                </a:spcAft>
                <a:defRPr sz="1800" b="0" i="0" u="none" strike="noStrike" kern="0" cap="none" spc="0" baseline="0">
                  <a:solidFill>
                    <a:srgbClr val="000000"/>
                  </a:solidFill>
                  <a:uFillTx/>
                </a:defRPr>
              </a:pPr>
              <a:r>
                <a:rPr lang="en-US" sz="1200" b="1" dirty="0">
                  <a:solidFill>
                    <a:srgbClr val="000000"/>
                  </a:solidFill>
                  <a:latin typeface="Arial"/>
                  <a:ea typeface="ＭＳ Ｐゴシック" pitchFamily="16"/>
                </a:rPr>
                <a:t>CA</a:t>
              </a:r>
            </a:p>
          </p:txBody>
        </p:sp>
        <p:cxnSp>
          <p:nvCxnSpPr>
            <p:cNvPr id="14" name="Straight Arrow Connector 21"/>
            <p:cNvCxnSpPr/>
            <p:nvPr/>
          </p:nvCxnSpPr>
          <p:spPr>
            <a:xfrm>
              <a:off x="2438403" y="4953012"/>
              <a:ext cx="1143000" cy="152412"/>
            </a:xfrm>
            <a:prstGeom prst="straightConnector1">
              <a:avLst/>
            </a:prstGeom>
            <a:noFill/>
            <a:ln w="19046">
              <a:solidFill>
                <a:srgbClr val="000000"/>
              </a:solidFill>
              <a:prstDash val="solid"/>
              <a:round/>
              <a:tailEnd type="arrow"/>
            </a:ln>
          </p:spPr>
        </p:cxnSp>
        <p:sp>
          <p:nvSpPr>
            <p:cNvPr id="15" name="TextBox 23"/>
            <p:cNvSpPr txBox="1"/>
            <p:nvPr/>
          </p:nvSpPr>
          <p:spPr>
            <a:xfrm>
              <a:off x="2057400" y="4800600"/>
              <a:ext cx="457200" cy="276999"/>
            </a:xfrm>
            <a:prstGeom prst="rect">
              <a:avLst/>
            </a:prstGeom>
            <a:noFill/>
            <a:ln>
              <a:noFill/>
            </a:ln>
          </p:spPr>
          <p:txBody>
            <a:bodyPr vert="horz" wrap="square" lIns="91440" tIns="45720" rIns="91440" bIns="45720" anchor="t" anchorCtr="0" compatLnSpc="1">
              <a:spAutoFit/>
            </a:bodyPr>
            <a:lstStyle/>
            <a:p>
              <a:pPr defTabSz="914353" fontAlgn="auto">
                <a:spcBef>
                  <a:spcPts val="0"/>
                </a:spcBef>
                <a:spcAft>
                  <a:spcPts val="0"/>
                </a:spcAft>
                <a:defRPr sz="1800" b="0" i="0" u="none" strike="noStrike" kern="0" cap="none" spc="0" baseline="0">
                  <a:solidFill>
                    <a:srgbClr val="000000"/>
                  </a:solidFill>
                  <a:uFillTx/>
                </a:defRPr>
              </a:pPr>
              <a:r>
                <a:rPr lang="en-US" sz="1200" b="1" dirty="0">
                  <a:solidFill>
                    <a:srgbClr val="000000"/>
                  </a:solidFill>
                  <a:latin typeface="Arial"/>
                  <a:ea typeface="ＭＳ Ｐゴシック" pitchFamily="16"/>
                </a:rPr>
                <a:t>OR</a:t>
              </a:r>
            </a:p>
          </p:txBody>
        </p:sp>
      </p:grpSp>
      <p:sp>
        <p:nvSpPr>
          <p:cNvPr id="16" name="TextBox 15"/>
          <p:cNvSpPr txBox="1"/>
          <p:nvPr/>
        </p:nvSpPr>
        <p:spPr>
          <a:xfrm>
            <a:off x="7136606" y="5824328"/>
            <a:ext cx="350757" cy="248866"/>
          </a:xfrm>
          <a:prstGeom prst="rect">
            <a:avLst/>
          </a:prstGeom>
          <a:noFill/>
        </p:spPr>
        <p:txBody>
          <a:bodyPr wrap="none" lIns="64291" tIns="32146" rIns="64291" bIns="32146" rtlCol="0">
            <a:spAutoFit/>
          </a:bodyPr>
          <a:lstStyle/>
          <a:p>
            <a:r>
              <a:rPr lang="en-US" sz="1200" b="1" dirty="0">
                <a:latin typeface="Arial" pitchFamily="34" charset="0"/>
                <a:cs typeface="Arial" pitchFamily="34" charset="0"/>
              </a:rPr>
              <a:t>NC</a:t>
            </a:r>
          </a:p>
        </p:txBody>
      </p:sp>
      <p:cxnSp>
        <p:nvCxnSpPr>
          <p:cNvPr id="17" name="Straight Arrow Connector 13"/>
          <p:cNvCxnSpPr/>
          <p:nvPr/>
        </p:nvCxnSpPr>
        <p:spPr>
          <a:xfrm flipH="1" flipV="1">
            <a:off x="6011465" y="5815653"/>
            <a:ext cx="1125141" cy="160734"/>
          </a:xfrm>
          <a:prstGeom prst="straightConnector1">
            <a:avLst/>
          </a:prstGeom>
          <a:noFill/>
          <a:ln w="19046">
            <a:solidFill>
              <a:srgbClr val="000000"/>
            </a:solidFill>
            <a:prstDash val="solid"/>
            <a:round/>
            <a:tailEnd type="arrow"/>
          </a:ln>
        </p:spPr>
      </p:cxnSp>
      <p:sp>
        <p:nvSpPr>
          <p:cNvPr id="19" name="Title 18"/>
          <p:cNvSpPr>
            <a:spLocks noGrp="1"/>
          </p:cNvSpPr>
          <p:nvPr>
            <p:ph type="title"/>
          </p:nvPr>
        </p:nvSpPr>
        <p:spPr/>
        <p:txBody>
          <a:bodyPr>
            <a:normAutofit/>
          </a:bodyPr>
          <a:lstStyle/>
          <a:p>
            <a:r>
              <a:rPr lang="en-US" b="1" dirty="0">
                <a:ea typeface="ＭＳ Ｐゴシック" pitchFamily="-109" charset="-128"/>
                <a:cs typeface="ＭＳ Ｐゴシック" pitchFamily="-109" charset="-128"/>
              </a:rPr>
              <a:t>MOHR Project- Key </a:t>
            </a:r>
            <a:r>
              <a:rPr lang="en-US" b="1" dirty="0" smtClean="0">
                <a:ea typeface="ＭＳ Ｐゴシック" pitchFamily="-109" charset="-128"/>
                <a:cs typeface="ＭＳ Ｐゴシック" pitchFamily="-109" charset="-128"/>
              </a:rPr>
              <a:t>Points</a:t>
            </a:r>
            <a:endParaRPr lang="en-US" dirty="0"/>
          </a:p>
        </p:txBody>
      </p:sp>
      <p:sp>
        <p:nvSpPr>
          <p:cNvPr id="20" name="Content Placeholder 19"/>
          <p:cNvSpPr>
            <a:spLocks noGrp="1"/>
          </p:cNvSpPr>
          <p:nvPr>
            <p:ph sz="quarter" idx="1"/>
          </p:nvPr>
        </p:nvSpPr>
        <p:spPr>
          <a:xfrm>
            <a:off x="612648" y="1457425"/>
            <a:ext cx="8153400" cy="4495800"/>
          </a:xfrm>
        </p:spPr>
        <p:txBody>
          <a:bodyPr>
            <a:normAutofit/>
          </a:bodyPr>
          <a:lstStyle/>
          <a:p>
            <a:pPr defTabSz="914353">
              <a:spcBef>
                <a:spcPts val="1800"/>
              </a:spcBef>
              <a:buClr>
                <a:schemeClr val="accent3">
                  <a:lumMod val="75000"/>
                </a:schemeClr>
              </a:buClr>
              <a:defRPr sz="1800" b="0" i="0" u="none" strike="noStrike" kern="0" cap="none" spc="0" baseline="0">
                <a:solidFill>
                  <a:srgbClr val="000000"/>
                </a:solidFill>
                <a:uFillTx/>
              </a:defRPr>
            </a:pPr>
            <a:r>
              <a:rPr lang="en-US" sz="2000" kern="0" dirty="0">
                <a:ea typeface="ＭＳ Ｐゴシック" pitchFamily="16"/>
                <a:cs typeface="ヒラギノ角ゴ Pro W3"/>
              </a:rPr>
              <a:t>Cluster randomized trial of 9 pairs of clinics. Approximately half of clinics community health centers; others AHRQ type PBRN clinics</a:t>
            </a:r>
          </a:p>
          <a:p>
            <a:pPr defTabSz="914353">
              <a:spcBef>
                <a:spcPts val="1800"/>
              </a:spcBef>
              <a:buClr>
                <a:schemeClr val="accent3">
                  <a:lumMod val="75000"/>
                </a:schemeClr>
              </a:buClr>
              <a:defRPr sz="1800" b="0" i="0" u="none" strike="noStrike" kern="0" cap="none" spc="0" baseline="0">
                <a:solidFill>
                  <a:srgbClr val="000000"/>
                </a:solidFill>
                <a:uFillTx/>
              </a:defRPr>
            </a:pPr>
            <a:r>
              <a:rPr lang="en-US" sz="2000" kern="0" dirty="0">
                <a:solidFill>
                  <a:srgbClr val="000000"/>
                </a:solidFill>
                <a:ea typeface="ＭＳ Ｐゴシック" pitchFamily="16"/>
                <a:cs typeface="ヒラギノ角ゴ Pro W3"/>
              </a:rPr>
              <a:t>Designing</a:t>
            </a:r>
            <a:r>
              <a:rPr lang="en-US" sz="2000" kern="0" dirty="0">
                <a:ea typeface="ＭＳ Ｐゴシック" pitchFamily="16"/>
                <a:cs typeface="ヒラギノ角ゴ Pro W3"/>
              </a:rPr>
              <a:t> for flexibility and adoption—e.g.,  varying levels of clinic integration of EHRs, different levels and modalities of decision aids</a:t>
            </a:r>
          </a:p>
          <a:p>
            <a:pPr defTabSz="914353">
              <a:spcBef>
                <a:spcPts val="1800"/>
              </a:spcBef>
              <a:buClr>
                <a:schemeClr val="accent3">
                  <a:lumMod val="75000"/>
                </a:schemeClr>
              </a:buClr>
              <a:defRPr sz="1800" b="0" i="0" u="none" strike="noStrike" kern="0" cap="none" spc="0" baseline="0">
                <a:solidFill>
                  <a:srgbClr val="000000"/>
                </a:solidFill>
                <a:uFillTx/>
              </a:defRPr>
            </a:pPr>
            <a:r>
              <a:rPr lang="en-US" sz="2000" kern="0" dirty="0">
                <a:ea typeface="ＭＳ Ｐゴシック" pitchFamily="16"/>
                <a:cs typeface="ヒラギノ角ゴ Pro W3"/>
              </a:rPr>
              <a:t>WHAT is delivered—e.g., Automated assessment tool, feedback, goal setting materials, follow-up are STANDARD;</a:t>
            </a:r>
          </a:p>
          <a:p>
            <a:pPr defTabSz="914353">
              <a:spcBef>
                <a:spcPts val="1800"/>
              </a:spcBef>
              <a:buClr>
                <a:schemeClr val="accent3">
                  <a:lumMod val="75000"/>
                </a:schemeClr>
              </a:buClr>
              <a:defRPr sz="1800" b="0" i="0" u="none" strike="noStrike" kern="0" cap="none" spc="0" baseline="0">
                <a:solidFill>
                  <a:srgbClr val="000000"/>
                </a:solidFill>
                <a:uFillTx/>
              </a:defRPr>
            </a:pPr>
            <a:r>
              <a:rPr lang="en-US" sz="2000" kern="0" dirty="0">
                <a:ea typeface="ＭＳ Ｐゴシック" pitchFamily="16"/>
                <a:cs typeface="ヒラギノ角ゴ Pro W3"/>
              </a:rPr>
              <a:t>HOW this is delivered is customized to setting</a:t>
            </a:r>
          </a:p>
          <a:p>
            <a:pPr defTabSz="914353">
              <a:spcBef>
                <a:spcPts val="1200"/>
              </a:spcBef>
              <a:buClr>
                <a:schemeClr val="accent3">
                  <a:lumMod val="75000"/>
                </a:schemeClr>
              </a:buClr>
              <a:defRPr sz="1800" b="0" i="0" u="none" strike="noStrike" kern="0" cap="none" spc="0" baseline="0">
                <a:solidFill>
                  <a:srgbClr val="000000"/>
                </a:solidFill>
                <a:uFillTx/>
              </a:defRPr>
            </a:pPr>
            <a:r>
              <a:rPr lang="en-US" sz="2000" kern="0" dirty="0">
                <a:ea typeface="ＭＳ Ｐゴシック" pitchFamily="16"/>
                <a:cs typeface="ヒラギノ角ゴ Pro W3"/>
              </a:rPr>
              <a:t>Study goal = Sustainable, routine use of intervention</a:t>
            </a:r>
          </a:p>
          <a:p>
            <a:endParaRPr lang="en-US" dirty="0"/>
          </a:p>
        </p:txBody>
      </p:sp>
      <p:sp>
        <p:nvSpPr>
          <p:cNvPr id="21" name="Rectangle 20"/>
          <p:cNvSpPr/>
          <p:nvPr/>
        </p:nvSpPr>
        <p:spPr>
          <a:xfrm>
            <a:off x="0" y="6457890"/>
            <a:ext cx="3253198" cy="338554"/>
          </a:xfrm>
          <a:prstGeom prst="rect">
            <a:avLst/>
          </a:prstGeom>
        </p:spPr>
        <p:txBody>
          <a:bodyPr wrap="none">
            <a:spAutoFit/>
          </a:bodyPr>
          <a:lstStyle/>
          <a:p>
            <a:pPr marL="73324" lvl="1" indent="0">
              <a:spcBef>
                <a:spcPts val="1200"/>
              </a:spcBef>
              <a:buSzPct val="100000"/>
              <a:buNone/>
            </a:pPr>
            <a:r>
              <a:rPr lang="en-US" sz="1600" b="1" u="sng" dirty="0" smtClean="0">
                <a:hlinkClick r:id="rId4"/>
              </a:rPr>
              <a:t>www.MyOwnHealthReport.org</a:t>
            </a:r>
            <a:r>
              <a:rPr lang="en-US" sz="1600" dirty="0" smtClean="0"/>
              <a:t> </a:t>
            </a:r>
            <a:endParaRPr lang="en-US" dirty="0">
              <a:solidFill>
                <a:sysClr val="windowText" lastClr="000000"/>
              </a:solidFill>
              <a:cs typeface="Arial" pitchFamily="34" charset="0"/>
            </a:endParaRPr>
          </a:p>
        </p:txBody>
      </p:sp>
      <p:sp>
        <p:nvSpPr>
          <p:cNvPr id="22"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37</a:t>
            </a:fld>
            <a:endParaRPr lang="en-US" sz="1600" dirty="0">
              <a:latin typeface="Calibri" pitchFamily="34" charset="0"/>
            </a:endParaRPr>
          </a:p>
        </p:txBody>
      </p:sp>
    </p:spTree>
    <p:extLst>
      <p:ext uri="{BB962C8B-B14F-4D97-AF65-F5344CB8AC3E}">
        <p14:creationId xmlns:p14="http://schemas.microsoft.com/office/powerpoint/2010/main" val="2534866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304800" y="228600"/>
            <a:ext cx="8229600" cy="1143000"/>
          </a:xfrm>
        </p:spPr>
        <p:txBody>
          <a:bodyPr/>
          <a:lstStyle/>
          <a:p>
            <a:pPr eaLnBrk="1" hangingPunct="1"/>
            <a:r>
              <a:rPr lang="en-US" dirty="0" smtClean="0">
                <a:ea typeface="ＭＳ Ｐゴシック" pitchFamily="34" charset="-128"/>
              </a:rPr>
              <a:t>    Rapid Learning Approaches</a:t>
            </a:r>
          </a:p>
        </p:txBody>
      </p:sp>
      <p:sp>
        <p:nvSpPr>
          <p:cNvPr id="29698" name="Content Placeholder 2"/>
          <p:cNvSpPr>
            <a:spLocks noGrp="1"/>
          </p:cNvSpPr>
          <p:nvPr>
            <p:ph idx="1"/>
          </p:nvPr>
        </p:nvSpPr>
        <p:spPr/>
        <p:txBody>
          <a:bodyPr>
            <a:noAutofit/>
          </a:bodyPr>
          <a:lstStyle/>
          <a:p>
            <a:pPr>
              <a:buNone/>
            </a:pPr>
            <a:r>
              <a:rPr lang="en-US" sz="2800" dirty="0" smtClean="0"/>
              <a:t>Data Collected: </a:t>
            </a:r>
            <a:r>
              <a:rPr lang="en-US" sz="2800" dirty="0" smtClean="0">
                <a:solidFill>
                  <a:srgbClr val="C00000"/>
                </a:solidFill>
              </a:rPr>
              <a:t> </a:t>
            </a:r>
            <a:endParaRPr lang="en-US" sz="2800" dirty="0" smtClean="0"/>
          </a:p>
          <a:p>
            <a:pPr eaLnBrk="1" hangingPunct="1"/>
            <a:r>
              <a:rPr lang="en-US" sz="2400" dirty="0" smtClean="0"/>
              <a:t>With real (and complex) patients </a:t>
            </a:r>
          </a:p>
          <a:p>
            <a:pPr eaLnBrk="1" hangingPunct="1">
              <a:buFontTx/>
              <a:buNone/>
            </a:pPr>
            <a:endParaRPr lang="en-US" sz="2400" dirty="0" smtClean="0"/>
          </a:p>
          <a:p>
            <a:pPr eaLnBrk="1" hangingPunct="1"/>
            <a:r>
              <a:rPr lang="en-US" sz="2400" dirty="0" smtClean="0"/>
              <a:t>By real-world staff</a:t>
            </a:r>
          </a:p>
          <a:p>
            <a:pPr eaLnBrk="1" hangingPunct="1">
              <a:buFontTx/>
              <a:buNone/>
            </a:pPr>
            <a:endParaRPr lang="en-US" sz="2400" dirty="0" smtClean="0"/>
          </a:p>
          <a:p>
            <a:pPr eaLnBrk="1" hangingPunct="1"/>
            <a:r>
              <a:rPr lang="en-US" sz="2400" dirty="0" smtClean="0"/>
              <a:t>Under real-world conditions and settings</a:t>
            </a:r>
          </a:p>
          <a:p>
            <a:pPr eaLnBrk="1" hangingPunct="1">
              <a:buFontTx/>
              <a:buNone/>
            </a:pPr>
            <a:endParaRPr lang="en-US" sz="2400" dirty="0" smtClean="0"/>
          </a:p>
          <a:p>
            <a:r>
              <a:rPr lang="en-US" sz="2400" dirty="0" smtClean="0"/>
              <a:t>And evaluated through real-time data (often with Electronic Health Records)</a:t>
            </a:r>
            <a:r>
              <a:rPr lang="en-US" sz="2800" dirty="0">
                <a:latin typeface="Calibri" pitchFamily="34" charset="0"/>
              </a:rPr>
              <a:t> </a:t>
            </a:r>
            <a:endParaRPr lang="en-US" sz="2800" dirty="0" smtClean="0">
              <a:latin typeface="Calibri" pitchFamily="34" charset="0"/>
            </a:endParaRPr>
          </a:p>
          <a:p>
            <a:pPr marL="0" indent="0">
              <a:buNone/>
            </a:pPr>
            <a:endParaRPr lang="en-US" sz="1800" dirty="0">
              <a:latin typeface="Calibri" pitchFamily="34" charset="0"/>
            </a:endParaRPr>
          </a:p>
          <a:p>
            <a:pPr marL="0" indent="0">
              <a:buNone/>
            </a:pPr>
            <a:r>
              <a:rPr lang="en-US" sz="1800" dirty="0" err="1" smtClean="0">
                <a:latin typeface="Calibri" pitchFamily="34" charset="0"/>
              </a:rPr>
              <a:t>Tunis,S.R</a:t>
            </a:r>
            <a:r>
              <a:rPr lang="en-US" sz="1800" dirty="0">
                <a:latin typeface="Calibri" pitchFamily="34" charset="0"/>
              </a:rPr>
              <a:t>.; </a:t>
            </a:r>
            <a:r>
              <a:rPr lang="en-US" sz="1800" dirty="0" err="1">
                <a:latin typeface="Calibri" pitchFamily="34" charset="0"/>
              </a:rPr>
              <a:t>Carino,T.V</a:t>
            </a:r>
            <a:r>
              <a:rPr lang="en-US" sz="1800" dirty="0">
                <a:latin typeface="Calibri" pitchFamily="34" charset="0"/>
              </a:rPr>
              <a:t>.; </a:t>
            </a:r>
            <a:r>
              <a:rPr lang="en-US" sz="1800" dirty="0" err="1">
                <a:latin typeface="Calibri" pitchFamily="34" charset="0"/>
              </a:rPr>
              <a:t>Williams,R.D</a:t>
            </a:r>
            <a:r>
              <a:rPr lang="en-US" sz="1800" dirty="0">
                <a:latin typeface="Calibri" pitchFamily="34" charset="0"/>
              </a:rPr>
              <a:t>.; </a:t>
            </a:r>
            <a:r>
              <a:rPr lang="en-US" sz="1800" dirty="0" err="1">
                <a:latin typeface="Calibri" pitchFamily="34" charset="0"/>
              </a:rPr>
              <a:t>Bach,P.B</a:t>
            </a:r>
            <a:r>
              <a:rPr lang="en-US" sz="1800" dirty="0">
                <a:latin typeface="Calibri" pitchFamily="34" charset="0"/>
              </a:rPr>
              <a:t>. A Rapid Learning Health System. </a:t>
            </a:r>
            <a:r>
              <a:rPr lang="en-US" sz="1800" i="1" dirty="0">
                <a:latin typeface="Calibri" pitchFamily="34" charset="0"/>
              </a:rPr>
              <a:t>Health Affairs</a:t>
            </a:r>
            <a:r>
              <a:rPr lang="en-US" sz="1800" dirty="0">
                <a:latin typeface="Calibri" pitchFamily="34" charset="0"/>
              </a:rPr>
              <a:t> (supplement). 2007;26(2):140-149. </a:t>
            </a:r>
          </a:p>
          <a:p>
            <a:pPr eaLnBrk="1" hangingPunct="1"/>
            <a:endParaRPr lang="en-US" sz="2800" dirty="0" smtClean="0"/>
          </a:p>
          <a:p>
            <a:pPr eaLnBrk="1" hangingPunct="1"/>
            <a:endParaRPr lang="en-US" sz="2800" dirty="0" smtClean="0"/>
          </a:p>
        </p:txBody>
      </p:sp>
      <p:sp>
        <p:nvSpPr>
          <p:cNvPr id="7"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38</a:t>
            </a:fld>
            <a:endParaRPr lang="en-US" sz="1600" dirty="0">
              <a:latin typeface="Calibri" pitchFamily="34" charset="0"/>
            </a:endParaRPr>
          </a:p>
        </p:txBody>
      </p:sp>
    </p:spTree>
    <p:extLst>
      <p:ext uri="{BB962C8B-B14F-4D97-AF65-F5344CB8AC3E}">
        <p14:creationId xmlns:p14="http://schemas.microsoft.com/office/powerpoint/2010/main" val="1689246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defRPr/>
            </a:pPr>
            <a:r>
              <a:rPr lang="en-US" sz="3400" b="1" dirty="0" smtClean="0">
                <a:ea typeface="+mj-ea"/>
              </a:rPr>
              <a:t>All Models (and Methods) are Wrong…</a:t>
            </a:r>
          </a:p>
        </p:txBody>
      </p:sp>
      <p:sp>
        <p:nvSpPr>
          <p:cNvPr id="41987" name="Content Placeholder 2"/>
          <p:cNvSpPr>
            <a:spLocks noGrp="1"/>
          </p:cNvSpPr>
          <p:nvPr>
            <p:ph sz="quarter" idx="1"/>
          </p:nvPr>
        </p:nvSpPr>
        <p:spPr/>
        <p:txBody>
          <a:bodyPr/>
          <a:lstStyle/>
          <a:p>
            <a:pPr eaLnBrk="1" hangingPunct="1">
              <a:buFont typeface="Wingdings 2" charset="2"/>
              <a:buNone/>
              <a:defRPr/>
            </a:pPr>
            <a:endParaRPr lang="en-US" b="1" dirty="0" smtClean="0">
              <a:solidFill>
                <a:schemeClr val="tx1">
                  <a:lumMod val="75000"/>
                  <a:lumOff val="25000"/>
                </a:schemeClr>
              </a:solidFill>
              <a:latin typeface="+mj-lt"/>
              <a:ea typeface="ＭＳ Ｐゴシック" charset="-128"/>
            </a:endParaRPr>
          </a:p>
          <a:p>
            <a:pPr algn="ctr" eaLnBrk="1" hangingPunct="1">
              <a:spcBef>
                <a:spcPct val="0"/>
              </a:spcBef>
              <a:buFont typeface="Wingdings 2" charset="2"/>
              <a:buNone/>
              <a:defRPr/>
            </a:pPr>
            <a:r>
              <a:rPr lang="en-US" sz="3400" b="1" dirty="0">
                <a:solidFill>
                  <a:srgbClr val="00B050"/>
                </a:solidFill>
                <a:latin typeface="+mj-lt"/>
                <a:ea typeface="+mj-ea"/>
              </a:rPr>
              <a:t>….Some are useful</a:t>
            </a:r>
          </a:p>
          <a:p>
            <a:pPr eaLnBrk="1" hangingPunct="1">
              <a:defRPr/>
            </a:pPr>
            <a:endParaRPr lang="en-US" b="1" dirty="0" smtClean="0">
              <a:solidFill>
                <a:schemeClr val="tx1">
                  <a:lumMod val="75000"/>
                  <a:lumOff val="25000"/>
                </a:schemeClr>
              </a:solidFill>
              <a:latin typeface="+mj-lt"/>
              <a:ea typeface="ＭＳ Ｐゴシック" charset="-128"/>
            </a:endParaRPr>
          </a:p>
          <a:p>
            <a:pPr algn="ctr" eaLnBrk="1" hangingPunct="1">
              <a:spcBef>
                <a:spcPct val="30000"/>
              </a:spcBef>
              <a:buFont typeface="Wingdings 2" charset="2"/>
              <a:buNone/>
              <a:defRPr/>
            </a:pPr>
            <a:r>
              <a:rPr lang="en-US" b="1" i="1" dirty="0" smtClean="0">
                <a:solidFill>
                  <a:schemeClr val="tx1">
                    <a:lumMod val="75000"/>
                    <a:lumOff val="25000"/>
                  </a:schemeClr>
                </a:solidFill>
                <a:latin typeface="+mj-lt"/>
                <a:ea typeface="ＭＳ Ｐゴシック" charset="-128"/>
              </a:rPr>
              <a:t>“To every complex question,</a:t>
            </a:r>
          </a:p>
          <a:p>
            <a:pPr algn="ctr" eaLnBrk="1" hangingPunct="1">
              <a:spcBef>
                <a:spcPct val="30000"/>
              </a:spcBef>
              <a:buFont typeface="Wingdings 2" charset="2"/>
              <a:buNone/>
              <a:defRPr/>
            </a:pPr>
            <a:r>
              <a:rPr lang="en-US" b="1" i="1" dirty="0" smtClean="0">
                <a:solidFill>
                  <a:schemeClr val="tx1">
                    <a:lumMod val="75000"/>
                    <a:lumOff val="25000"/>
                  </a:schemeClr>
                </a:solidFill>
                <a:latin typeface="+mj-lt"/>
                <a:ea typeface="ＭＳ Ｐゴシック" charset="-128"/>
              </a:rPr>
              <a:t>there is a simple answer…</a:t>
            </a:r>
          </a:p>
          <a:p>
            <a:pPr algn="ctr" eaLnBrk="1" hangingPunct="1">
              <a:spcBef>
                <a:spcPct val="30000"/>
              </a:spcBef>
              <a:buFont typeface="Wingdings 2" charset="2"/>
              <a:buNone/>
              <a:defRPr/>
            </a:pPr>
            <a:r>
              <a:rPr lang="en-US" b="1" i="1" dirty="0" smtClean="0">
                <a:solidFill>
                  <a:schemeClr val="tx1">
                    <a:lumMod val="75000"/>
                    <a:lumOff val="25000"/>
                  </a:schemeClr>
                </a:solidFill>
                <a:latin typeface="+mj-lt"/>
                <a:ea typeface="ＭＳ Ｐゴシック" charset="-128"/>
              </a:rPr>
              <a:t>and it is wrong.”</a:t>
            </a:r>
          </a:p>
          <a:p>
            <a:pPr algn="ctr" eaLnBrk="1" hangingPunct="1">
              <a:buFont typeface="Wingdings 2" charset="2"/>
              <a:buNone/>
              <a:defRPr/>
            </a:pPr>
            <a:endParaRPr lang="en-US" b="1" i="1" dirty="0" smtClean="0">
              <a:solidFill>
                <a:schemeClr val="tx1">
                  <a:lumMod val="75000"/>
                  <a:lumOff val="25000"/>
                </a:schemeClr>
              </a:solidFill>
              <a:latin typeface="+mj-lt"/>
              <a:ea typeface="ＭＳ Ｐゴシック" charset="-128"/>
            </a:endParaRPr>
          </a:p>
          <a:p>
            <a:pPr algn="ctr" eaLnBrk="1" hangingPunct="1">
              <a:buFont typeface="Wingdings 2" charset="2"/>
              <a:buNone/>
              <a:defRPr/>
            </a:pPr>
            <a:r>
              <a:rPr lang="en-US" b="1" dirty="0" smtClean="0">
                <a:solidFill>
                  <a:schemeClr val="tx1">
                    <a:lumMod val="75000"/>
                    <a:lumOff val="25000"/>
                  </a:schemeClr>
                </a:solidFill>
                <a:latin typeface="+mj-lt"/>
                <a:ea typeface="ＭＳ Ｐゴシック" charset="-128"/>
              </a:rPr>
              <a:t>H. L. Mencken</a:t>
            </a:r>
          </a:p>
        </p:txBody>
      </p:sp>
      <p:sp>
        <p:nvSpPr>
          <p:cNvPr id="4"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39</a:t>
            </a:fld>
            <a:endParaRPr lang="en-US" sz="1600" dirty="0">
              <a:latin typeface="Calibri" pitchFamily="34" charset="0"/>
            </a:endParaRPr>
          </a:p>
        </p:txBody>
      </p:sp>
    </p:spTree>
    <p:extLst>
      <p:ext uri="{BB962C8B-B14F-4D97-AF65-F5344CB8AC3E}">
        <p14:creationId xmlns:p14="http://schemas.microsoft.com/office/powerpoint/2010/main" val="3159201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324600" y="1066800"/>
            <a:ext cx="3108357" cy="2037549"/>
            <a:chOff x="990601" y="1219200"/>
            <a:chExt cx="7772400" cy="4572000"/>
          </a:xfrm>
        </p:grpSpPr>
        <p:grpSp>
          <p:nvGrpSpPr>
            <p:cNvPr id="8" name="Group 7"/>
            <p:cNvGrpSpPr/>
            <p:nvPr/>
          </p:nvGrpSpPr>
          <p:grpSpPr>
            <a:xfrm>
              <a:off x="990601" y="1219200"/>
              <a:ext cx="7772400" cy="4572000"/>
              <a:chOff x="609601" y="1600200"/>
              <a:chExt cx="7772400" cy="4572000"/>
            </a:xfrm>
          </p:grpSpPr>
          <p:pic>
            <p:nvPicPr>
              <p:cNvPr id="13" name="Picture 12" descr="http://www.uwseneca.org/images/hp_storycard_building_blocks.jpg"/>
              <p:cNvPicPr>
                <a:picLocks noChangeAspect="1" noChangeArrowheads="1"/>
              </p:cNvPicPr>
              <p:nvPr/>
            </p:nvPicPr>
            <p:blipFill>
              <a:blip r:embed="rId3" cstate="print">
                <a:clrChange>
                  <a:clrFrom>
                    <a:srgbClr val="FFFFFF"/>
                  </a:clrFrom>
                  <a:clrTo>
                    <a:srgbClr val="FFFFFF">
                      <a:alpha val="0"/>
                    </a:srgbClr>
                  </a:clrTo>
                </a:clrChange>
              </a:blip>
              <a:srcRect l="3545" t="673" r="1089" b="1949"/>
              <a:stretch>
                <a:fillRect/>
              </a:stretch>
            </p:blipFill>
            <p:spPr bwMode="auto">
              <a:xfrm>
                <a:off x="609601" y="1600200"/>
                <a:ext cx="7772400" cy="4572000"/>
              </a:xfrm>
              <a:prstGeom prst="rect">
                <a:avLst/>
              </a:prstGeom>
              <a:noFill/>
            </p:spPr>
          </p:pic>
          <p:pic>
            <p:nvPicPr>
              <p:cNvPr id="16" name="Picture 8" descr="http://www.uwseneca.org/images/hp_storycard_building_blocks.jpg"/>
              <p:cNvPicPr>
                <a:picLocks noChangeAspect="1" noChangeArrowheads="1"/>
              </p:cNvPicPr>
              <p:nvPr/>
            </p:nvPicPr>
            <p:blipFill>
              <a:blip r:embed="rId3" cstate="print">
                <a:clrChange>
                  <a:clrFrom>
                    <a:srgbClr val="FFFFFF"/>
                  </a:clrFrom>
                  <a:clrTo>
                    <a:srgbClr val="FFFFFF">
                      <a:alpha val="0"/>
                    </a:srgbClr>
                  </a:clrTo>
                </a:clrChange>
              </a:blip>
              <a:srcRect l="38945" t="41115" r="38800" b="48134"/>
              <a:stretch>
                <a:fillRect/>
              </a:stretch>
            </p:blipFill>
            <p:spPr bwMode="auto">
              <a:xfrm>
                <a:off x="3419857" y="2828256"/>
                <a:ext cx="2116041" cy="687091"/>
              </a:xfrm>
              <a:prstGeom prst="rect">
                <a:avLst/>
              </a:prstGeom>
              <a:noFill/>
            </p:spPr>
          </p:pic>
          <p:pic>
            <p:nvPicPr>
              <p:cNvPr id="17" name="Picture 8" descr="http://www.uwseneca.org/images/hp_storycard_building_blocks.jpg"/>
              <p:cNvPicPr>
                <a:picLocks noChangeAspect="1" noChangeArrowheads="1"/>
              </p:cNvPicPr>
              <p:nvPr/>
            </p:nvPicPr>
            <p:blipFill>
              <a:blip r:embed="rId3" cstate="print">
                <a:clrChange>
                  <a:clrFrom>
                    <a:srgbClr val="FFFFFF"/>
                  </a:clrFrom>
                  <a:clrTo>
                    <a:srgbClr val="FFFFFF">
                      <a:alpha val="0"/>
                    </a:srgbClr>
                  </a:clrTo>
                </a:clrChange>
              </a:blip>
              <a:srcRect l="14038" t="78313" r="66546" b="11486"/>
              <a:stretch>
                <a:fillRect/>
              </a:stretch>
            </p:blipFill>
            <p:spPr bwMode="auto">
              <a:xfrm>
                <a:off x="1378703" y="4660496"/>
                <a:ext cx="2033186" cy="615345"/>
              </a:xfrm>
              <a:prstGeom prst="rect">
                <a:avLst/>
              </a:prstGeom>
              <a:noFill/>
            </p:spPr>
          </p:pic>
          <p:pic>
            <p:nvPicPr>
              <p:cNvPr id="18" name="Picture 8" descr="http://www.uwseneca.org/images/hp_storycard_building_blocks.jpg"/>
              <p:cNvPicPr>
                <a:picLocks noChangeAspect="1" noChangeArrowheads="1"/>
              </p:cNvPicPr>
              <p:nvPr/>
            </p:nvPicPr>
            <p:blipFill>
              <a:blip r:embed="rId3" cstate="print">
                <a:clrChange>
                  <a:clrFrom>
                    <a:srgbClr val="FFFFFF"/>
                  </a:clrFrom>
                  <a:clrTo>
                    <a:srgbClr val="FFFFFF">
                      <a:alpha val="0"/>
                    </a:srgbClr>
                  </a:clrTo>
                </a:clrChange>
              </a:blip>
              <a:srcRect l="63286" t="83680" r="13996" b="12195"/>
              <a:stretch>
                <a:fillRect/>
              </a:stretch>
            </p:blipFill>
            <p:spPr bwMode="auto">
              <a:xfrm>
                <a:off x="5478536" y="4660499"/>
                <a:ext cx="1851537" cy="916120"/>
              </a:xfrm>
              <a:prstGeom prst="rect">
                <a:avLst/>
              </a:prstGeom>
              <a:noFill/>
            </p:spPr>
          </p:pic>
        </p:grpSp>
        <p:sp>
          <p:nvSpPr>
            <p:cNvPr id="10" name="Rectangle 9"/>
            <p:cNvSpPr/>
            <p:nvPr/>
          </p:nvSpPr>
          <p:spPr>
            <a:xfrm rot="250513">
              <a:off x="1657340" y="4227822"/>
              <a:ext cx="2270760" cy="897796"/>
            </a:xfrm>
            <a:prstGeom prst="rect">
              <a:avLst/>
            </a:prstGeom>
          </p:spPr>
          <p:txBody>
            <a:bodyPr wrap="square">
              <a:spAutoFit/>
            </a:bodyPr>
            <a:lstStyle/>
            <a:p>
              <a:pPr algn="ctr"/>
              <a:r>
                <a:rPr lang="en-US" sz="1000" b="1" dirty="0" smtClean="0">
                  <a:solidFill>
                    <a:schemeClr val="accent1"/>
                  </a:solidFill>
                </a:rPr>
                <a:t>CAPACITY BUILDING </a:t>
              </a:r>
            </a:p>
          </p:txBody>
        </p:sp>
        <p:sp>
          <p:nvSpPr>
            <p:cNvPr id="11" name="Rectangle 10"/>
            <p:cNvSpPr/>
            <p:nvPr/>
          </p:nvSpPr>
          <p:spPr>
            <a:xfrm rot="18956261">
              <a:off x="5526553" y="4495974"/>
              <a:ext cx="2801431" cy="552489"/>
            </a:xfrm>
            <a:prstGeom prst="rect">
              <a:avLst/>
            </a:prstGeom>
          </p:spPr>
          <p:txBody>
            <a:bodyPr wrap="square">
              <a:spAutoFit/>
            </a:bodyPr>
            <a:lstStyle/>
            <a:p>
              <a:pPr algn="ctr"/>
              <a:r>
                <a:rPr lang="en-US" sz="1000" b="1" dirty="0" smtClean="0">
                  <a:solidFill>
                    <a:schemeClr val="bg1"/>
                  </a:solidFill>
                </a:rPr>
                <a:t>COMMUNITY</a:t>
              </a:r>
            </a:p>
          </p:txBody>
        </p:sp>
        <p:sp>
          <p:nvSpPr>
            <p:cNvPr id="12" name="Rectangle 11"/>
            <p:cNvSpPr/>
            <p:nvPr/>
          </p:nvSpPr>
          <p:spPr>
            <a:xfrm rot="21223260">
              <a:off x="3757248" y="2511005"/>
              <a:ext cx="2259298" cy="559595"/>
            </a:xfrm>
            <a:prstGeom prst="rect">
              <a:avLst/>
            </a:prstGeom>
          </p:spPr>
          <p:txBody>
            <a:bodyPr wrap="square">
              <a:spAutoFit/>
            </a:bodyPr>
            <a:lstStyle/>
            <a:p>
              <a:pPr algn="ctr"/>
              <a:r>
                <a:rPr lang="en-US" sz="1000" b="1" dirty="0" smtClean="0">
                  <a:solidFill>
                    <a:schemeClr val="accent3">
                      <a:lumMod val="75000"/>
                    </a:schemeClr>
                  </a:solidFill>
                </a:rPr>
                <a:t>EVIDENCE</a:t>
              </a:r>
            </a:p>
          </p:txBody>
        </p:sp>
      </p:grpSp>
      <p:sp>
        <p:nvSpPr>
          <p:cNvPr id="2" name="Title 1"/>
          <p:cNvSpPr>
            <a:spLocks noGrp="1"/>
          </p:cNvSpPr>
          <p:nvPr>
            <p:ph type="title"/>
          </p:nvPr>
        </p:nvSpPr>
        <p:spPr>
          <a:xfrm>
            <a:off x="1016306" y="228600"/>
            <a:ext cx="8153400" cy="990600"/>
          </a:xfrm>
        </p:spPr>
        <p:txBody>
          <a:bodyPr>
            <a:normAutofit fontScale="90000"/>
          </a:bodyPr>
          <a:lstStyle/>
          <a:p>
            <a:r>
              <a:rPr lang="en-US" sz="4000" b="1" dirty="0"/>
              <a:t>R2R Pilot Mentorship </a:t>
            </a:r>
            <a:r>
              <a:rPr lang="en-US" sz="4000" b="1" dirty="0" smtClean="0"/>
              <a:t>Pilot Program: </a:t>
            </a:r>
            <a:r>
              <a:rPr lang="en-US" sz="3600" b="1" dirty="0" smtClean="0">
                <a:solidFill>
                  <a:schemeClr val="accent3">
                    <a:lumMod val="75000"/>
                  </a:schemeClr>
                </a:solidFill>
              </a:rPr>
              <a:t>Development – 2010 &amp; 2011</a:t>
            </a:r>
            <a:endParaRPr lang="en-US" sz="3600" b="1" dirty="0">
              <a:solidFill>
                <a:schemeClr val="accent3">
                  <a:lumMod val="75000"/>
                </a:schemeClr>
              </a:solidFill>
            </a:endParaRPr>
          </a:p>
        </p:txBody>
      </p:sp>
      <p:sp>
        <p:nvSpPr>
          <p:cNvPr id="3" name="Content Placeholder 2"/>
          <p:cNvSpPr>
            <a:spLocks noGrp="1"/>
          </p:cNvSpPr>
          <p:nvPr>
            <p:ph sz="quarter" idx="1"/>
          </p:nvPr>
        </p:nvSpPr>
        <p:spPr>
          <a:xfrm>
            <a:off x="316735" y="1718016"/>
            <a:ext cx="8153400" cy="4495800"/>
          </a:xfrm>
        </p:spPr>
        <p:txBody>
          <a:bodyPr>
            <a:normAutofit/>
          </a:bodyPr>
          <a:lstStyle/>
          <a:p>
            <a:r>
              <a:rPr lang="en-US" dirty="0" smtClean="0">
                <a:solidFill>
                  <a:schemeClr val="tx1">
                    <a:lumMod val="85000"/>
                    <a:lumOff val="15000"/>
                  </a:schemeClr>
                </a:solidFill>
              </a:rPr>
              <a:t>2010</a:t>
            </a:r>
          </a:p>
          <a:p>
            <a:pPr lvl="1"/>
            <a:r>
              <a:rPr lang="en-US" sz="2200" dirty="0" smtClean="0">
                <a:solidFill>
                  <a:schemeClr val="tx1">
                    <a:lumMod val="85000"/>
                    <a:lumOff val="15000"/>
                  </a:schemeClr>
                </a:solidFill>
              </a:rPr>
              <a:t>The idea of the mentorship program is born</a:t>
            </a:r>
          </a:p>
          <a:p>
            <a:pPr lvl="1"/>
            <a:r>
              <a:rPr lang="en-US" sz="2200" dirty="0" smtClean="0">
                <a:solidFill>
                  <a:schemeClr val="tx1">
                    <a:lumMod val="85000"/>
                    <a:lumOff val="15000"/>
                  </a:schemeClr>
                </a:solidFill>
              </a:rPr>
              <a:t>Literature reviews conducted</a:t>
            </a:r>
          </a:p>
          <a:p>
            <a:pPr lvl="1"/>
            <a:r>
              <a:rPr lang="en-US" sz="2200" dirty="0" smtClean="0">
                <a:solidFill>
                  <a:schemeClr val="tx1">
                    <a:lumMod val="85000"/>
                    <a:lumOff val="15000"/>
                  </a:schemeClr>
                </a:solidFill>
              </a:rPr>
              <a:t>External planning </a:t>
            </a:r>
            <a:r>
              <a:rPr lang="en-US" sz="2200" dirty="0">
                <a:solidFill>
                  <a:schemeClr val="tx1">
                    <a:lumMod val="85000"/>
                    <a:lumOff val="15000"/>
                  </a:schemeClr>
                </a:solidFill>
              </a:rPr>
              <a:t>g</a:t>
            </a:r>
            <a:r>
              <a:rPr lang="en-US" sz="2200" dirty="0" smtClean="0">
                <a:solidFill>
                  <a:schemeClr val="tx1">
                    <a:lumMod val="85000"/>
                    <a:lumOff val="15000"/>
                  </a:schemeClr>
                </a:solidFill>
              </a:rPr>
              <a:t>roup assembled </a:t>
            </a:r>
          </a:p>
          <a:p>
            <a:pPr lvl="1"/>
            <a:r>
              <a:rPr lang="en-US" sz="2200" dirty="0" smtClean="0">
                <a:solidFill>
                  <a:schemeClr val="tx1">
                    <a:lumMod val="85000"/>
                    <a:lumOff val="15000"/>
                  </a:schemeClr>
                </a:solidFill>
              </a:rPr>
              <a:t>Key informant </a:t>
            </a:r>
            <a:r>
              <a:rPr lang="en-US" sz="2200" dirty="0">
                <a:solidFill>
                  <a:schemeClr val="tx1">
                    <a:lumMod val="85000"/>
                    <a:lumOff val="15000"/>
                  </a:schemeClr>
                </a:solidFill>
              </a:rPr>
              <a:t>i</a:t>
            </a:r>
            <a:r>
              <a:rPr lang="en-US" sz="2200" dirty="0" smtClean="0">
                <a:solidFill>
                  <a:schemeClr val="tx1">
                    <a:lumMod val="85000"/>
                    <a:lumOff val="15000"/>
                  </a:schemeClr>
                </a:solidFill>
              </a:rPr>
              <a:t>nterviews completed</a:t>
            </a:r>
            <a:endParaRPr lang="en-US" dirty="0">
              <a:solidFill>
                <a:schemeClr val="tx1">
                  <a:lumMod val="85000"/>
                  <a:lumOff val="15000"/>
                </a:schemeClr>
              </a:solidFill>
            </a:endParaRPr>
          </a:p>
        </p:txBody>
      </p:sp>
      <p:sp>
        <p:nvSpPr>
          <p:cNvPr id="15" name="TextBox 14"/>
          <p:cNvSpPr txBox="1"/>
          <p:nvPr/>
        </p:nvSpPr>
        <p:spPr>
          <a:xfrm>
            <a:off x="0" y="6596390"/>
            <a:ext cx="8458200" cy="261610"/>
          </a:xfrm>
          <a:prstGeom prst="rect">
            <a:avLst/>
          </a:prstGeom>
          <a:noFill/>
        </p:spPr>
        <p:txBody>
          <a:bodyPr wrap="square" rtlCol="0">
            <a:spAutoFit/>
          </a:bodyPr>
          <a:lstStyle/>
          <a:p>
            <a:r>
              <a:rPr lang="en-US" sz="1100" dirty="0" smtClean="0">
                <a:solidFill>
                  <a:schemeClr val="tx1">
                    <a:lumMod val="85000"/>
                    <a:lumOff val="15000"/>
                  </a:schemeClr>
                </a:solidFill>
              </a:rPr>
              <a:t>Purcell et al, Research to Reality (R2R): Building Community, Capacity, and Evidence.  </a:t>
            </a:r>
            <a:r>
              <a:rPr lang="en-US" sz="1100" i="1" dirty="0" smtClean="0">
                <a:solidFill>
                  <a:schemeClr val="tx1">
                    <a:lumMod val="85000"/>
                    <a:lumOff val="15000"/>
                  </a:schemeClr>
                </a:solidFill>
              </a:rPr>
              <a:t>Health Promotion Practice</a:t>
            </a:r>
            <a:r>
              <a:rPr lang="en-US" sz="1100" dirty="0" smtClean="0">
                <a:solidFill>
                  <a:schemeClr val="tx1">
                    <a:lumMod val="85000"/>
                    <a:lumOff val="15000"/>
                  </a:schemeClr>
                </a:solidFill>
              </a:rPr>
              <a:t>. 2013 [</a:t>
            </a:r>
            <a:r>
              <a:rPr lang="en-US" sz="1100" dirty="0" err="1" smtClean="0">
                <a:solidFill>
                  <a:schemeClr val="tx1">
                    <a:lumMod val="85000"/>
                    <a:lumOff val="15000"/>
                  </a:schemeClr>
                </a:solidFill>
              </a:rPr>
              <a:t>ePub</a:t>
            </a:r>
            <a:r>
              <a:rPr lang="en-US" sz="1100" dirty="0" smtClean="0">
                <a:solidFill>
                  <a:schemeClr val="tx1">
                    <a:lumMod val="85000"/>
                    <a:lumOff val="15000"/>
                  </a:schemeClr>
                </a:solidFill>
              </a:rPr>
              <a:t>]</a:t>
            </a:r>
            <a:endParaRPr lang="en-US" sz="1100" dirty="0">
              <a:solidFill>
                <a:schemeClr val="tx1">
                  <a:lumMod val="85000"/>
                  <a:lumOff val="15000"/>
                </a:schemeClr>
              </a:solidFill>
            </a:endParaRPr>
          </a:p>
        </p:txBody>
      </p:sp>
      <p:pic>
        <p:nvPicPr>
          <p:cNvPr id="9" name="Picture 8" descr="R2Rbanner_talk.png"/>
          <p:cNvPicPr>
            <a:picLocks noChangeAspect="1"/>
          </p:cNvPicPr>
          <p:nvPr/>
        </p:nvPicPr>
        <p:blipFill>
          <a:blip r:embed="rId4" cstate="print"/>
          <a:srcRect/>
          <a:stretch>
            <a:fillRect/>
          </a:stretch>
        </p:blipFill>
        <p:spPr bwMode="auto">
          <a:xfrm>
            <a:off x="0" y="0"/>
            <a:ext cx="1066800" cy="809218"/>
          </a:xfrm>
          <a:prstGeom prst="rect">
            <a:avLst/>
          </a:prstGeom>
          <a:noFill/>
          <a:ln w="9525">
            <a:noFill/>
            <a:miter lim="800000"/>
            <a:headEnd/>
            <a:tailEnd/>
          </a:ln>
        </p:spPr>
      </p:pic>
    </p:spTree>
    <p:extLst>
      <p:ext uri="{BB962C8B-B14F-4D97-AF65-F5344CB8AC3E}">
        <p14:creationId xmlns:p14="http://schemas.microsoft.com/office/powerpoint/2010/main" val="58297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6300" y="218975"/>
            <a:ext cx="8629048" cy="5638800"/>
          </a:xfrm>
          <a:prstGeom prst="rect">
            <a:avLst/>
          </a:prstGeom>
          <a:solidFill>
            <a:schemeClr val="tx1"/>
          </a:solidFill>
          <a:ln w="38100" cmpd="thinThick">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p:txBody>
          <a:bodyPr>
            <a:noAutofit/>
          </a:bodyPr>
          <a:lstStyle/>
          <a:p>
            <a:r>
              <a:rPr lang="en-US" sz="5400" cap="small" dirty="0" smtClean="0">
                <a:solidFill>
                  <a:schemeClr val="bg2"/>
                </a:solidFill>
              </a:rPr>
              <a:t>Future Directions and Opportunities</a:t>
            </a:r>
            <a:endParaRPr lang="en-US" sz="5400" cap="small" dirty="0">
              <a:solidFill>
                <a:schemeClr val="bg2"/>
              </a:solidFill>
            </a:endParaRPr>
          </a:p>
        </p:txBody>
      </p:sp>
      <p:sp>
        <p:nvSpPr>
          <p:cNvPr id="5" name="Subtitle 4"/>
          <p:cNvSpPr>
            <a:spLocks noGrp="1"/>
          </p:cNvSpPr>
          <p:nvPr>
            <p:ph type="subTitle" idx="1"/>
          </p:nvPr>
        </p:nvSpPr>
        <p:spPr/>
        <p:txBody>
          <a:bodyPr/>
          <a:lstStyle/>
          <a:p>
            <a:endParaRPr lang="en-US" dirty="0"/>
          </a:p>
        </p:txBody>
      </p:sp>
      <p:pic>
        <p:nvPicPr>
          <p:cNvPr id="6" name="Picture 8" descr="R2Rbanner_talk.pn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6647848" y="76200"/>
            <a:ext cx="2286000" cy="1734039"/>
          </a:xfrm>
          <a:prstGeom prst="rect">
            <a:avLst/>
          </a:prstGeom>
          <a:noFill/>
          <a:ln w="9525">
            <a:noFill/>
            <a:miter lim="800000"/>
            <a:headEnd/>
            <a:tailEnd/>
          </a:ln>
        </p:spPr>
      </p:pic>
    </p:spTree>
    <p:extLst>
      <p:ext uri="{BB962C8B-B14F-4D97-AF65-F5344CB8AC3E}">
        <p14:creationId xmlns:p14="http://schemas.microsoft.com/office/powerpoint/2010/main" val="4155472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noAutofit/>
          </a:bodyPr>
          <a:lstStyle/>
          <a:p>
            <a:pPr eaLnBrk="1" hangingPunct="1">
              <a:defRPr/>
            </a:pPr>
            <a:r>
              <a:rPr lang="en-US" sz="2800" b="1" dirty="0" smtClean="0">
                <a:ea typeface="ＭＳ Ｐゴシック" charset="-128"/>
              </a:rPr>
              <a:t>Future Evidence Needs and Opportunities—Keys to Advance Translation</a:t>
            </a:r>
          </a:p>
        </p:txBody>
      </p:sp>
      <p:sp>
        <p:nvSpPr>
          <p:cNvPr id="34819" name="Content Placeholder 2"/>
          <p:cNvSpPr>
            <a:spLocks noGrp="1"/>
          </p:cNvSpPr>
          <p:nvPr>
            <p:ph sz="quarter" idx="1"/>
          </p:nvPr>
        </p:nvSpPr>
        <p:spPr/>
        <p:txBody>
          <a:bodyPr>
            <a:normAutofit lnSpcReduction="10000"/>
          </a:bodyPr>
          <a:lstStyle/>
          <a:p>
            <a:pPr eaLnBrk="1" hangingPunct="1">
              <a:spcBef>
                <a:spcPct val="0"/>
              </a:spcBef>
              <a:spcAft>
                <a:spcPts val="1200"/>
              </a:spcAft>
              <a:buClr>
                <a:schemeClr val="accent3">
                  <a:lumMod val="75000"/>
                </a:schemeClr>
              </a:buClr>
            </a:pPr>
            <a:r>
              <a:rPr lang="en-US" sz="2500" dirty="0" smtClean="0">
                <a:solidFill>
                  <a:schemeClr val="tx1">
                    <a:lumMod val="75000"/>
                    <a:lumOff val="25000"/>
                  </a:schemeClr>
                </a:solidFill>
                <a:ea typeface="ＭＳ Ｐゴシック" pitchFamily="34" charset="-128"/>
                <a:cs typeface="Arial" charset="0"/>
              </a:rPr>
              <a:t>Context—key factors that may moderate results </a:t>
            </a:r>
          </a:p>
          <a:p>
            <a:pPr eaLnBrk="1" hangingPunct="1">
              <a:spcBef>
                <a:spcPct val="0"/>
              </a:spcBef>
              <a:spcAft>
                <a:spcPts val="1200"/>
              </a:spcAft>
              <a:buClr>
                <a:schemeClr val="accent3">
                  <a:lumMod val="75000"/>
                </a:schemeClr>
              </a:buClr>
            </a:pPr>
            <a:r>
              <a:rPr lang="en-US" sz="2500" dirty="0" smtClean="0">
                <a:solidFill>
                  <a:schemeClr val="tx1">
                    <a:lumMod val="75000"/>
                    <a:lumOff val="25000"/>
                  </a:schemeClr>
                </a:solidFill>
                <a:ea typeface="ＭＳ Ｐゴシック" pitchFamily="34" charset="-128"/>
                <a:cs typeface="Arial" charset="0"/>
              </a:rPr>
              <a:t>Scalability—potential to impact large numbers</a:t>
            </a:r>
          </a:p>
          <a:p>
            <a:pPr eaLnBrk="1" hangingPunct="1">
              <a:spcBef>
                <a:spcPct val="0"/>
              </a:spcBef>
              <a:spcAft>
                <a:spcPts val="1200"/>
              </a:spcAft>
              <a:buClr>
                <a:schemeClr val="accent3">
                  <a:lumMod val="75000"/>
                </a:schemeClr>
              </a:buClr>
            </a:pPr>
            <a:r>
              <a:rPr lang="en-US" sz="2500" dirty="0" smtClean="0">
                <a:solidFill>
                  <a:schemeClr val="tx1">
                    <a:lumMod val="75000"/>
                    <a:lumOff val="25000"/>
                  </a:schemeClr>
                </a:solidFill>
                <a:ea typeface="ＭＳ Ｐゴシック" pitchFamily="34" charset="-128"/>
                <a:cs typeface="Arial" charset="0"/>
              </a:rPr>
              <a:t>Sustainability</a:t>
            </a:r>
          </a:p>
          <a:p>
            <a:pPr eaLnBrk="1" hangingPunct="1">
              <a:spcBef>
                <a:spcPct val="0"/>
              </a:spcBef>
              <a:spcAft>
                <a:spcPts val="1200"/>
              </a:spcAft>
              <a:buClr>
                <a:schemeClr val="accent3">
                  <a:lumMod val="75000"/>
                </a:schemeClr>
              </a:buClr>
            </a:pPr>
            <a:r>
              <a:rPr lang="en-US" sz="2500" dirty="0" smtClean="0">
                <a:solidFill>
                  <a:schemeClr val="tx1">
                    <a:lumMod val="75000"/>
                    <a:lumOff val="25000"/>
                  </a:schemeClr>
                </a:solidFill>
                <a:ea typeface="ＭＳ Ｐゴシック" pitchFamily="34" charset="-128"/>
                <a:cs typeface="Arial" charset="0"/>
              </a:rPr>
              <a:t>Health equity impacts</a:t>
            </a:r>
          </a:p>
          <a:p>
            <a:pPr eaLnBrk="1" hangingPunct="1">
              <a:spcBef>
                <a:spcPct val="0"/>
              </a:spcBef>
              <a:spcAft>
                <a:spcPts val="1200"/>
              </a:spcAft>
              <a:buClr>
                <a:schemeClr val="accent3">
                  <a:lumMod val="75000"/>
                </a:schemeClr>
              </a:buClr>
            </a:pPr>
            <a:r>
              <a:rPr lang="en-US" sz="2500" dirty="0" smtClean="0">
                <a:solidFill>
                  <a:schemeClr val="tx1">
                    <a:lumMod val="75000"/>
                    <a:lumOff val="25000"/>
                  </a:schemeClr>
                </a:solidFill>
                <a:ea typeface="ＭＳ Ｐゴシック" pitchFamily="34" charset="-128"/>
                <a:cs typeface="Arial" charset="0"/>
              </a:rPr>
              <a:t>Patient/citizen/consumer and community perspective and engagement throughout</a:t>
            </a:r>
          </a:p>
          <a:p>
            <a:pPr eaLnBrk="1" hangingPunct="1">
              <a:spcBef>
                <a:spcPct val="0"/>
              </a:spcBef>
              <a:spcAft>
                <a:spcPts val="1200"/>
              </a:spcAft>
              <a:buClr>
                <a:schemeClr val="accent3">
                  <a:lumMod val="75000"/>
                </a:schemeClr>
              </a:buClr>
            </a:pPr>
            <a:r>
              <a:rPr lang="en-US" sz="2500" dirty="0" smtClean="0">
                <a:solidFill>
                  <a:schemeClr val="tx1">
                    <a:lumMod val="75000"/>
                    <a:lumOff val="25000"/>
                  </a:schemeClr>
                </a:solidFill>
                <a:ea typeface="ＭＳ Ｐゴシック" pitchFamily="34" charset="-128"/>
                <a:cs typeface="Arial" charset="0"/>
              </a:rPr>
              <a:t>Multi-level interactions, especially between policy and practice</a:t>
            </a:r>
          </a:p>
          <a:p>
            <a:pPr eaLnBrk="1" hangingPunct="1">
              <a:spcBef>
                <a:spcPct val="0"/>
              </a:spcBef>
              <a:spcAft>
                <a:spcPts val="1200"/>
              </a:spcAft>
              <a:buClr>
                <a:schemeClr val="accent3">
                  <a:lumMod val="75000"/>
                </a:schemeClr>
              </a:buClr>
            </a:pPr>
            <a:r>
              <a:rPr lang="en-US" sz="2500" dirty="0" smtClean="0">
                <a:solidFill>
                  <a:schemeClr val="tx1">
                    <a:lumMod val="75000"/>
                    <a:lumOff val="25000"/>
                  </a:schemeClr>
                </a:solidFill>
                <a:ea typeface="ＭＳ Ｐゴシック" pitchFamily="34" charset="-128"/>
                <a:cs typeface="Arial" charset="0"/>
              </a:rPr>
              <a:t>Practice Based Evidence- and how to evaluate it</a:t>
            </a:r>
          </a:p>
          <a:p>
            <a:pPr marL="0" indent="0">
              <a:spcBef>
                <a:spcPct val="0"/>
              </a:spcBef>
              <a:spcAft>
                <a:spcPts val="1200"/>
              </a:spcAft>
              <a:buClr>
                <a:schemeClr val="accent3">
                  <a:lumMod val="75000"/>
                </a:schemeClr>
              </a:buClr>
              <a:buNone/>
            </a:pPr>
            <a:endParaRPr lang="en-US" sz="2500" dirty="0" smtClean="0">
              <a:solidFill>
                <a:schemeClr val="tx1">
                  <a:lumMod val="75000"/>
                  <a:lumOff val="25000"/>
                </a:schemeClr>
              </a:solidFill>
              <a:ea typeface="ＭＳ Ｐゴシック" pitchFamily="34" charset="-128"/>
              <a:cs typeface="Arial" charset="0"/>
            </a:endParaRPr>
          </a:p>
          <a:p>
            <a:pPr eaLnBrk="1" hangingPunct="1">
              <a:spcBef>
                <a:spcPct val="0"/>
              </a:spcBef>
              <a:spcAft>
                <a:spcPts val="1200"/>
              </a:spcAft>
              <a:buClr>
                <a:schemeClr val="accent3">
                  <a:lumMod val="75000"/>
                </a:schemeClr>
              </a:buClr>
            </a:pPr>
            <a:endParaRPr lang="en-US" sz="2500" b="1" dirty="0" smtClean="0">
              <a:solidFill>
                <a:schemeClr val="tx1">
                  <a:lumMod val="75000"/>
                  <a:lumOff val="25000"/>
                </a:schemeClr>
              </a:solidFill>
              <a:ea typeface="ＭＳ Ｐゴシック" pitchFamily="34" charset="-128"/>
              <a:cs typeface="Arial" charset="0"/>
            </a:endParaRPr>
          </a:p>
        </p:txBody>
      </p:sp>
      <p:sp>
        <p:nvSpPr>
          <p:cNvPr id="5"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41</a:t>
            </a:fld>
            <a:endParaRPr lang="en-US" sz="1600" dirty="0">
              <a:latin typeface="Calibri" pitchFamily="34" charset="0"/>
            </a:endParaRPr>
          </a:p>
        </p:txBody>
      </p:sp>
    </p:spTree>
    <p:extLst>
      <p:ext uri="{BB962C8B-B14F-4D97-AF65-F5344CB8AC3E}">
        <p14:creationId xmlns:p14="http://schemas.microsoft.com/office/powerpoint/2010/main" val="19892064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pPr lvl="0">
              <a:defRPr/>
            </a:pPr>
            <a:r>
              <a:rPr lang="en-US" sz="3200" b="1" dirty="0">
                <a:ea typeface="ＭＳ Ｐゴシック" charset="-128"/>
              </a:rPr>
              <a:t>Future Evidence Needs and </a:t>
            </a:r>
            <a:r>
              <a:rPr lang="en-US" sz="3200" b="1" dirty="0" smtClean="0">
                <a:ea typeface="ＭＳ Ｐゴシック" charset="-128"/>
              </a:rPr>
              <a:t>Opportunities—Keys </a:t>
            </a:r>
            <a:r>
              <a:rPr lang="en-US" sz="3200" b="1" dirty="0">
                <a:ea typeface="ＭＳ Ｐゴシック" charset="-128"/>
              </a:rPr>
              <a:t>to Advance </a:t>
            </a:r>
            <a:r>
              <a:rPr lang="en-US" sz="3200" b="1" dirty="0" smtClean="0">
                <a:ea typeface="ＭＳ Ｐゴシック" charset="-128"/>
              </a:rPr>
              <a:t>Translation Continued</a:t>
            </a:r>
            <a:r>
              <a:rPr lang="en-US" sz="3200" dirty="0">
                <a:solidFill>
                  <a:schemeClr val="tx1">
                    <a:lumMod val="95000"/>
                    <a:lumOff val="5000"/>
                  </a:schemeClr>
                </a:solidFill>
              </a:rPr>
              <a:t/>
            </a:r>
            <a:br>
              <a:rPr lang="en-US" sz="3200" dirty="0">
                <a:solidFill>
                  <a:schemeClr val="tx1">
                    <a:lumMod val="95000"/>
                    <a:lumOff val="5000"/>
                  </a:schemeClr>
                </a:solidFill>
              </a:rPr>
            </a:br>
            <a:endParaRPr lang="en-US" sz="3200" b="1" dirty="0" smtClean="0"/>
          </a:p>
        </p:txBody>
      </p:sp>
      <p:sp>
        <p:nvSpPr>
          <p:cNvPr id="45059" name="Content Placeholder 2"/>
          <p:cNvSpPr>
            <a:spLocks noGrp="1"/>
          </p:cNvSpPr>
          <p:nvPr>
            <p:ph sz="quarter" idx="1"/>
          </p:nvPr>
        </p:nvSpPr>
        <p:spPr>
          <a:xfrm>
            <a:off x="664029" y="1676400"/>
            <a:ext cx="8153400" cy="4495800"/>
          </a:xfrm>
        </p:spPr>
        <p:txBody>
          <a:bodyPr>
            <a:normAutofit fontScale="92500" lnSpcReduction="20000"/>
          </a:bodyPr>
          <a:lstStyle/>
          <a:p>
            <a:pPr lvl="0">
              <a:spcBef>
                <a:spcPts val="600"/>
              </a:spcBef>
              <a:spcAft>
                <a:spcPts val="600"/>
              </a:spcAft>
              <a:buClr>
                <a:schemeClr val="accent3">
                  <a:lumMod val="75000"/>
                </a:schemeClr>
              </a:buClr>
              <a:defRPr/>
            </a:pPr>
            <a:r>
              <a:rPr lang="en-US" sz="2400" dirty="0"/>
              <a:t>C</a:t>
            </a:r>
            <a:r>
              <a:rPr lang="en-US" sz="2400" dirty="0" smtClean="0"/>
              <a:t>ritical </a:t>
            </a:r>
            <a:r>
              <a:rPr lang="en-US" sz="2400" dirty="0"/>
              <a:t>evaluation of training programs or resources that address these issues (e.g. TACTICC, CPCRN 2-1-1, lessons learned from EBM and nursing mentorship process, PBRNs, etc</a:t>
            </a:r>
            <a:r>
              <a:rPr lang="en-US" sz="2400" dirty="0" smtClean="0"/>
              <a:t>.)</a:t>
            </a:r>
          </a:p>
          <a:p>
            <a:pPr lvl="0">
              <a:spcBef>
                <a:spcPts val="600"/>
              </a:spcBef>
              <a:spcAft>
                <a:spcPts val="600"/>
              </a:spcAft>
              <a:buClr>
                <a:schemeClr val="accent3">
                  <a:lumMod val="75000"/>
                </a:schemeClr>
              </a:buClr>
              <a:defRPr/>
            </a:pPr>
            <a:r>
              <a:rPr lang="en-US" sz="2400" dirty="0" smtClean="0"/>
              <a:t>Partnership/Collaboration to implement approaches such as the Chronic Care model, the EIT, or the Health Literate Care Model</a:t>
            </a:r>
          </a:p>
          <a:p>
            <a:pPr lvl="0">
              <a:spcBef>
                <a:spcPts val="600"/>
              </a:spcBef>
              <a:spcAft>
                <a:spcPts val="600"/>
              </a:spcAft>
              <a:buClr>
                <a:schemeClr val="accent3">
                  <a:lumMod val="75000"/>
                </a:schemeClr>
              </a:buClr>
              <a:defRPr/>
            </a:pPr>
            <a:r>
              <a:rPr lang="en-US" sz="2400" dirty="0"/>
              <a:t>E</a:t>
            </a:r>
            <a:r>
              <a:rPr lang="en-US" sz="2400" dirty="0" smtClean="0"/>
              <a:t>xisting </a:t>
            </a:r>
            <a:r>
              <a:rPr lang="en-US" sz="2400" dirty="0"/>
              <a:t>NIH mechanisms could help to build the science in this </a:t>
            </a:r>
            <a:r>
              <a:rPr lang="en-US" sz="2400" dirty="0" smtClean="0"/>
              <a:t>area</a:t>
            </a:r>
          </a:p>
          <a:p>
            <a:pPr lvl="0">
              <a:spcBef>
                <a:spcPts val="600"/>
              </a:spcBef>
              <a:spcAft>
                <a:spcPts val="600"/>
              </a:spcAft>
              <a:buClr>
                <a:schemeClr val="accent3">
                  <a:lumMod val="75000"/>
                </a:schemeClr>
              </a:buClr>
              <a:defRPr/>
            </a:pPr>
            <a:r>
              <a:rPr lang="en-US" sz="2400" dirty="0" smtClean="0">
                <a:solidFill>
                  <a:schemeClr val="tx1">
                    <a:lumMod val="95000"/>
                    <a:lumOff val="5000"/>
                  </a:schemeClr>
                </a:solidFill>
              </a:rPr>
              <a:t>Partnerships with existing delivery infrastructures</a:t>
            </a:r>
          </a:p>
          <a:p>
            <a:pPr lvl="0">
              <a:spcBef>
                <a:spcPts val="600"/>
              </a:spcBef>
              <a:spcAft>
                <a:spcPts val="600"/>
              </a:spcAft>
              <a:buClr>
                <a:schemeClr val="accent3">
                  <a:lumMod val="75000"/>
                </a:schemeClr>
              </a:buClr>
              <a:defRPr/>
            </a:pPr>
            <a:r>
              <a:rPr lang="en-US" sz="2400" dirty="0" smtClean="0">
                <a:solidFill>
                  <a:schemeClr val="tx1">
                    <a:lumMod val="95000"/>
                    <a:lumOff val="5000"/>
                  </a:schemeClr>
                </a:solidFill>
              </a:rPr>
              <a:t>Taking training/mentoring programs to scale-and how to sustain them</a:t>
            </a:r>
          </a:p>
          <a:p>
            <a:pPr marL="0" lvl="0" indent="0">
              <a:spcBef>
                <a:spcPts val="600"/>
              </a:spcBef>
              <a:spcAft>
                <a:spcPts val="600"/>
              </a:spcAft>
              <a:buClr>
                <a:schemeClr val="accent3">
                  <a:lumMod val="75000"/>
                </a:schemeClr>
              </a:buClr>
              <a:buNone/>
              <a:defRPr/>
            </a:pPr>
            <a:r>
              <a:rPr lang="en-US" sz="3000" b="1" dirty="0" smtClean="0">
                <a:solidFill>
                  <a:schemeClr val="accent4"/>
                </a:solidFill>
              </a:rPr>
              <a:t>Your input needed…</a:t>
            </a:r>
            <a:endParaRPr lang="en-US" sz="3000" b="1" dirty="0">
              <a:solidFill>
                <a:schemeClr val="accent4"/>
              </a:solidFill>
            </a:endParaRPr>
          </a:p>
          <a:p>
            <a:pPr>
              <a:spcBef>
                <a:spcPts val="600"/>
              </a:spcBef>
              <a:spcAft>
                <a:spcPts val="600"/>
              </a:spcAft>
              <a:buClr>
                <a:schemeClr val="accent3">
                  <a:lumMod val="75000"/>
                </a:schemeClr>
              </a:buClr>
              <a:defRPr/>
            </a:pPr>
            <a:endParaRPr lang="en-US" sz="2400" dirty="0" smtClean="0">
              <a:solidFill>
                <a:schemeClr val="tx1">
                  <a:lumMod val="75000"/>
                  <a:lumOff val="25000"/>
                </a:schemeClr>
              </a:solidFill>
              <a:ea typeface="ＭＳ Ｐゴシック" charset="-128"/>
            </a:endParaRPr>
          </a:p>
        </p:txBody>
      </p:sp>
      <p:sp>
        <p:nvSpPr>
          <p:cNvPr id="5"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42</a:t>
            </a:fld>
            <a:endParaRPr lang="en-US" sz="1600" dirty="0">
              <a:latin typeface="Calibri" pitchFamily="34" charset="0"/>
            </a:endParaRPr>
          </a:p>
        </p:txBody>
      </p:sp>
    </p:spTree>
    <p:extLst>
      <p:ext uri="{BB962C8B-B14F-4D97-AF65-F5344CB8AC3E}">
        <p14:creationId xmlns:p14="http://schemas.microsoft.com/office/powerpoint/2010/main" val="13383922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Trans-NIH_D&amp;I_PAR_Factsheet_Image"/>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rot="619098">
            <a:off x="6813378" y="1553736"/>
            <a:ext cx="2102323" cy="27389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747" name="Title 1"/>
          <p:cNvSpPr>
            <a:spLocks noGrp="1"/>
          </p:cNvSpPr>
          <p:nvPr>
            <p:ph type="title"/>
          </p:nvPr>
        </p:nvSpPr>
        <p:spPr/>
        <p:txBody>
          <a:bodyPr>
            <a:noAutofit/>
          </a:bodyPr>
          <a:lstStyle/>
          <a:p>
            <a:pPr algn="l" eaLnBrk="1" hangingPunct="1"/>
            <a:r>
              <a:rPr lang="en-US" sz="2800" b="1" dirty="0" smtClean="0">
                <a:ea typeface="ＭＳ Ｐゴシック" pitchFamily="34" charset="-128"/>
              </a:rPr>
              <a:t>The Trans-NIH D&amp;I Funding Announcement</a:t>
            </a:r>
          </a:p>
        </p:txBody>
      </p:sp>
      <p:sp>
        <p:nvSpPr>
          <p:cNvPr id="50179" name="Content Placeholder 3"/>
          <p:cNvSpPr>
            <a:spLocks noGrp="1"/>
          </p:cNvSpPr>
          <p:nvPr>
            <p:ph sz="quarter" idx="1"/>
          </p:nvPr>
        </p:nvSpPr>
        <p:spPr>
          <a:xfrm>
            <a:off x="152400" y="1676400"/>
            <a:ext cx="7010400" cy="4495800"/>
          </a:xfrm>
        </p:spPr>
        <p:txBody>
          <a:bodyPr>
            <a:normAutofit fontScale="92500" lnSpcReduction="10000"/>
          </a:bodyPr>
          <a:lstStyle/>
          <a:p>
            <a:pPr>
              <a:spcAft>
                <a:spcPts val="1200"/>
              </a:spcAft>
              <a:buClr>
                <a:schemeClr val="accent3">
                  <a:lumMod val="75000"/>
                </a:schemeClr>
              </a:buClr>
              <a:defRPr/>
            </a:pPr>
            <a:r>
              <a:rPr lang="en-US" sz="2000" dirty="0" smtClean="0">
                <a:solidFill>
                  <a:schemeClr val="tx1">
                    <a:lumMod val="75000"/>
                    <a:lumOff val="25000"/>
                  </a:schemeClr>
                </a:solidFill>
                <a:ea typeface="ＭＳ Ｐゴシック" charset="-128"/>
              </a:rPr>
              <a:t>R01 - PAR 13-055 </a:t>
            </a:r>
            <a:r>
              <a:rPr lang="en-US" sz="2000" b="0" dirty="0" smtClean="0">
                <a:solidFill>
                  <a:schemeClr val="tx1">
                    <a:lumMod val="75000"/>
                    <a:lumOff val="25000"/>
                  </a:schemeClr>
                </a:solidFill>
                <a:ea typeface="ＭＳ Ｐゴシック" charset="-128"/>
              </a:rPr>
              <a:t>($500k per annum up to five years)                 </a:t>
            </a:r>
            <a:r>
              <a:rPr lang="en-US" sz="2000" dirty="0" smtClean="0">
                <a:solidFill>
                  <a:schemeClr val="tx1">
                    <a:lumMod val="75000"/>
                    <a:lumOff val="25000"/>
                  </a:schemeClr>
                </a:solidFill>
                <a:ea typeface="ＭＳ Ｐゴシック" charset="-128"/>
              </a:rPr>
              <a:t/>
            </a:r>
            <a:br>
              <a:rPr lang="en-US" sz="2000" dirty="0" smtClean="0">
                <a:solidFill>
                  <a:schemeClr val="tx1">
                    <a:lumMod val="75000"/>
                    <a:lumOff val="25000"/>
                  </a:schemeClr>
                </a:solidFill>
                <a:ea typeface="ＭＳ Ｐゴシック" charset="-128"/>
              </a:rPr>
            </a:br>
            <a:r>
              <a:rPr lang="en-US" sz="2000" dirty="0" smtClean="0">
                <a:solidFill>
                  <a:schemeClr val="tx1">
                    <a:lumMod val="75000"/>
                    <a:lumOff val="25000"/>
                  </a:schemeClr>
                </a:solidFill>
                <a:ea typeface="ＭＳ Ｐゴシック" charset="-128"/>
              </a:rPr>
              <a:t>R03 - PAR 13-056 </a:t>
            </a:r>
            <a:r>
              <a:rPr lang="en-US" sz="2000" b="0" dirty="0" smtClean="0">
                <a:solidFill>
                  <a:schemeClr val="tx1">
                    <a:lumMod val="75000"/>
                    <a:lumOff val="25000"/>
                  </a:schemeClr>
                </a:solidFill>
                <a:ea typeface="ＭＳ Ｐゴシック" charset="-128"/>
              </a:rPr>
              <a:t>($50K per annum up to two years) </a:t>
            </a:r>
            <a:r>
              <a:rPr lang="en-US" sz="2000" dirty="0" smtClean="0">
                <a:solidFill>
                  <a:schemeClr val="tx1">
                    <a:lumMod val="75000"/>
                    <a:lumOff val="25000"/>
                  </a:schemeClr>
                </a:solidFill>
                <a:ea typeface="ＭＳ Ｐゴシック" charset="-128"/>
              </a:rPr>
              <a:t/>
            </a:r>
            <a:br>
              <a:rPr lang="en-US" sz="2000" dirty="0" smtClean="0">
                <a:solidFill>
                  <a:schemeClr val="tx1">
                    <a:lumMod val="75000"/>
                    <a:lumOff val="25000"/>
                  </a:schemeClr>
                </a:solidFill>
                <a:ea typeface="ＭＳ Ｐゴシック" charset="-128"/>
              </a:rPr>
            </a:br>
            <a:r>
              <a:rPr lang="en-US" sz="2000" dirty="0" smtClean="0">
                <a:solidFill>
                  <a:schemeClr val="tx1">
                    <a:lumMod val="75000"/>
                    <a:lumOff val="25000"/>
                  </a:schemeClr>
                </a:solidFill>
                <a:ea typeface="ＭＳ Ｐゴシック" charset="-128"/>
              </a:rPr>
              <a:t>R21 - PAR 13-054 </a:t>
            </a:r>
            <a:r>
              <a:rPr lang="en-US" sz="2000" b="0" dirty="0" smtClean="0">
                <a:solidFill>
                  <a:schemeClr val="tx1">
                    <a:lumMod val="75000"/>
                    <a:lumOff val="25000"/>
                  </a:schemeClr>
                </a:solidFill>
                <a:ea typeface="ＭＳ Ｐゴシック" charset="-128"/>
              </a:rPr>
              <a:t>($275K up to two years)</a:t>
            </a:r>
          </a:p>
          <a:p>
            <a:pPr>
              <a:spcAft>
                <a:spcPts val="1200"/>
              </a:spcAft>
              <a:buClr>
                <a:schemeClr val="accent3">
                  <a:lumMod val="75000"/>
                </a:schemeClr>
              </a:buClr>
              <a:defRPr/>
            </a:pPr>
            <a:r>
              <a:rPr lang="en-US" sz="2000" dirty="0" smtClean="0">
                <a:solidFill>
                  <a:schemeClr val="tx1">
                    <a:lumMod val="75000"/>
                    <a:lumOff val="25000"/>
                  </a:schemeClr>
                </a:solidFill>
                <a:ea typeface="ＭＳ Ｐゴシック" charset="-128"/>
              </a:rPr>
              <a:t>Participating Institutes: </a:t>
            </a:r>
            <a:r>
              <a:rPr lang="en-US" sz="2000" b="0" dirty="0" smtClean="0">
                <a:solidFill>
                  <a:schemeClr val="tx1">
                    <a:lumMod val="75000"/>
                    <a:lumOff val="25000"/>
                  </a:schemeClr>
                </a:solidFill>
                <a:ea typeface="ＭＳ Ｐゴシック" charset="-128"/>
              </a:rPr>
              <a:t>NIMH, NCI, NIDA, NIAAA, </a:t>
            </a:r>
            <a:br>
              <a:rPr lang="en-US" sz="2000" b="0" dirty="0" smtClean="0">
                <a:solidFill>
                  <a:schemeClr val="tx1">
                    <a:lumMod val="75000"/>
                    <a:lumOff val="25000"/>
                  </a:schemeClr>
                </a:solidFill>
                <a:ea typeface="ＭＳ Ｐゴシック" charset="-128"/>
              </a:rPr>
            </a:br>
            <a:r>
              <a:rPr lang="en-US" sz="2000" b="0" dirty="0" smtClean="0">
                <a:solidFill>
                  <a:schemeClr val="tx1">
                    <a:lumMod val="75000"/>
                    <a:lumOff val="25000"/>
                  </a:schemeClr>
                </a:solidFill>
                <a:ea typeface="ＭＳ Ｐゴシック" charset="-128"/>
              </a:rPr>
              <a:t>NIAID, NHLBI, NINR, NIDDK, NINDS, NIDCD, </a:t>
            </a:r>
            <a:br>
              <a:rPr lang="en-US" sz="2000" b="0" dirty="0" smtClean="0">
                <a:solidFill>
                  <a:schemeClr val="tx1">
                    <a:lumMod val="75000"/>
                    <a:lumOff val="25000"/>
                  </a:schemeClr>
                </a:solidFill>
                <a:ea typeface="ＭＳ Ｐゴシック" charset="-128"/>
              </a:rPr>
            </a:br>
            <a:r>
              <a:rPr lang="en-US" sz="2000" b="0" dirty="0" smtClean="0">
                <a:solidFill>
                  <a:schemeClr val="tx1">
                    <a:lumMod val="75000"/>
                    <a:lumOff val="25000"/>
                  </a:schemeClr>
                </a:solidFill>
                <a:ea typeface="ＭＳ Ｐゴシック" charset="-128"/>
              </a:rPr>
              <a:t>NIDCR, NCCAM, NHGRI*, NIA* &amp; Office of Behavioral &amp; Social Sciences Research</a:t>
            </a:r>
          </a:p>
          <a:p>
            <a:pPr>
              <a:spcAft>
                <a:spcPts val="1200"/>
              </a:spcAft>
              <a:buClr>
                <a:schemeClr val="accent3">
                  <a:lumMod val="75000"/>
                </a:schemeClr>
              </a:buClr>
              <a:defRPr/>
            </a:pPr>
            <a:r>
              <a:rPr lang="en-US" sz="2000" dirty="0" smtClean="0">
                <a:solidFill>
                  <a:schemeClr val="tx1">
                    <a:lumMod val="75000"/>
                    <a:lumOff val="25000"/>
                  </a:schemeClr>
                </a:solidFill>
                <a:ea typeface="ＭＳ Ｐゴシック" charset="-128"/>
              </a:rPr>
              <a:t>Standing review committee, Dissemination and Implementation Health Research</a:t>
            </a:r>
          </a:p>
          <a:p>
            <a:pPr>
              <a:spcAft>
                <a:spcPts val="1200"/>
              </a:spcAft>
              <a:buClr>
                <a:schemeClr val="accent3">
                  <a:lumMod val="75000"/>
                </a:schemeClr>
              </a:buClr>
              <a:defRPr/>
            </a:pPr>
            <a:r>
              <a:rPr lang="en-US" sz="2000" dirty="0" smtClean="0">
                <a:solidFill>
                  <a:schemeClr val="tx1">
                    <a:lumMod val="75000"/>
                    <a:lumOff val="25000"/>
                  </a:schemeClr>
                </a:solidFill>
                <a:ea typeface="ＭＳ Ｐゴシック" charset="-128"/>
              </a:rPr>
              <a:t>Three submission dates per year:  February, June, October</a:t>
            </a:r>
          </a:p>
          <a:p>
            <a:pPr marL="0" indent="0">
              <a:spcAft>
                <a:spcPts val="1200"/>
              </a:spcAft>
              <a:buClr>
                <a:schemeClr val="accent3">
                  <a:lumMod val="75000"/>
                </a:schemeClr>
              </a:buClr>
              <a:buNone/>
              <a:defRPr/>
            </a:pPr>
            <a:r>
              <a:rPr lang="en-US" sz="1400" dirty="0" smtClean="0">
                <a:solidFill>
                  <a:schemeClr val="tx1">
                    <a:lumMod val="75000"/>
                    <a:lumOff val="25000"/>
                  </a:schemeClr>
                </a:solidFill>
                <a:ea typeface="ＭＳ Ｐゴシック" charset="-128"/>
              </a:rPr>
              <a:t>* New Institute Added  to PAR in 2013</a:t>
            </a:r>
            <a:endParaRPr lang="en-US" sz="1400" dirty="0">
              <a:solidFill>
                <a:schemeClr val="tx1">
                  <a:lumMod val="75000"/>
                  <a:lumOff val="25000"/>
                </a:schemeClr>
              </a:solidFill>
              <a:ea typeface="ＭＳ Ｐゴシック" charset="-128"/>
            </a:endParaRPr>
          </a:p>
          <a:p>
            <a:pPr marL="0" indent="0">
              <a:spcAft>
                <a:spcPts val="1200"/>
              </a:spcAft>
              <a:buNone/>
              <a:defRPr/>
            </a:pPr>
            <a:r>
              <a:rPr lang="en-US" sz="2000" dirty="0" smtClean="0">
                <a:solidFill>
                  <a:schemeClr val="tx1">
                    <a:lumMod val="75000"/>
                    <a:lumOff val="25000"/>
                  </a:schemeClr>
                </a:solidFill>
                <a:ea typeface="ＭＳ Ｐゴシック" charset="-128"/>
                <a:hlinkClick r:id="rId4"/>
              </a:rPr>
              <a:t>http</a:t>
            </a:r>
            <a:r>
              <a:rPr lang="en-US" sz="2000" dirty="0">
                <a:solidFill>
                  <a:schemeClr val="tx1">
                    <a:lumMod val="75000"/>
                    <a:lumOff val="25000"/>
                  </a:schemeClr>
                </a:solidFill>
                <a:ea typeface="ＭＳ Ｐゴシック" charset="-128"/>
                <a:hlinkClick r:id="rId4"/>
              </a:rPr>
              <a:t>://</a:t>
            </a:r>
            <a:r>
              <a:rPr lang="en-US" sz="2000" dirty="0" smtClean="0">
                <a:solidFill>
                  <a:schemeClr val="tx1">
                    <a:lumMod val="75000"/>
                    <a:lumOff val="25000"/>
                  </a:schemeClr>
                </a:solidFill>
                <a:ea typeface="ＭＳ Ｐゴシック" charset="-128"/>
                <a:hlinkClick r:id="rId4"/>
              </a:rPr>
              <a:t>cancercontrol.cancer.gov/funding_apply.html#is</a:t>
            </a:r>
            <a:r>
              <a:rPr lang="en-US" sz="2000" dirty="0" smtClean="0">
                <a:solidFill>
                  <a:schemeClr val="tx1">
                    <a:lumMod val="75000"/>
                    <a:lumOff val="25000"/>
                  </a:schemeClr>
                </a:solidFill>
                <a:ea typeface="ＭＳ Ｐゴシック" charset="-128"/>
              </a:rPr>
              <a:t> </a:t>
            </a:r>
          </a:p>
        </p:txBody>
      </p:sp>
      <p:sp>
        <p:nvSpPr>
          <p:cNvPr id="31749" name="Text Placeholder 13"/>
          <p:cNvSpPr>
            <a:spLocks noGrp="1"/>
          </p:cNvSpPr>
          <p:nvPr>
            <p:ph type="body" sz="quarter" idx="4294967295"/>
          </p:nvPr>
        </p:nvSpPr>
        <p:spPr>
          <a:xfrm>
            <a:off x="0" y="6248400"/>
            <a:ext cx="4125913" cy="273050"/>
          </a:xfrm>
        </p:spPr>
        <p:txBody>
          <a:bodyPr>
            <a:normAutofit fontScale="47500" lnSpcReduction="20000"/>
          </a:bodyPr>
          <a:lstStyle/>
          <a:p>
            <a:endParaRPr lang="en-US" smtClean="0">
              <a:latin typeface="Calibri" pitchFamily="34" charset="0"/>
              <a:ea typeface="ＭＳ Ｐゴシック" pitchFamily="34" charset="-128"/>
              <a:cs typeface="Arial" charset="0"/>
            </a:endParaRPr>
          </a:p>
          <a:p>
            <a:endParaRPr lang="en-US" smtClean="0">
              <a:ea typeface="ＭＳ Ｐゴシック" pitchFamily="34" charset="-128"/>
              <a:cs typeface="Arial" charset="0"/>
            </a:endParaRPr>
          </a:p>
        </p:txBody>
      </p:sp>
      <p:sp>
        <p:nvSpPr>
          <p:cNvPr id="6"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43</a:t>
            </a:fld>
            <a:endParaRPr lang="en-US" sz="1600" dirty="0">
              <a:latin typeface="Calibri" pitchFamily="34" charset="0"/>
            </a:endParaRPr>
          </a:p>
        </p:txBody>
      </p:sp>
    </p:spTree>
    <p:extLst>
      <p:ext uri="{BB962C8B-B14F-4D97-AF65-F5344CB8AC3E}">
        <p14:creationId xmlns:p14="http://schemas.microsoft.com/office/powerpoint/2010/main" val="15359697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Autofit/>
          </a:bodyPr>
          <a:lstStyle/>
          <a:p>
            <a:pPr eaLnBrk="1" hangingPunct="1">
              <a:defRPr/>
            </a:pPr>
            <a:r>
              <a:rPr lang="en-US" sz="4200" b="1" dirty="0" smtClean="0"/>
              <a:t>Take Home Points</a:t>
            </a:r>
          </a:p>
        </p:txBody>
      </p:sp>
      <p:sp>
        <p:nvSpPr>
          <p:cNvPr id="36868" name="Content Placeholder 11"/>
          <p:cNvSpPr>
            <a:spLocks noGrp="1"/>
          </p:cNvSpPr>
          <p:nvPr>
            <p:ph sz="quarter" idx="1"/>
          </p:nvPr>
        </p:nvSpPr>
        <p:spPr>
          <a:xfrm>
            <a:off x="612648" y="1752600"/>
            <a:ext cx="8153400" cy="4495800"/>
          </a:xfrm>
        </p:spPr>
        <p:txBody>
          <a:bodyPr>
            <a:normAutofit fontScale="92500" lnSpcReduction="10000"/>
          </a:bodyPr>
          <a:lstStyle/>
          <a:p>
            <a:pPr eaLnBrk="1" hangingPunct="1">
              <a:buClr>
                <a:schemeClr val="accent3">
                  <a:lumMod val="75000"/>
                </a:schemeClr>
              </a:buClr>
            </a:pPr>
            <a:r>
              <a:rPr lang="en-US" sz="2400" b="1" dirty="0" smtClean="0">
                <a:solidFill>
                  <a:schemeClr val="tx1">
                    <a:lumMod val="75000"/>
                    <a:lumOff val="25000"/>
                  </a:schemeClr>
                </a:solidFill>
                <a:ea typeface="ＭＳ Ｐゴシック" pitchFamily="34" charset="-128"/>
                <a:cs typeface="Arial" charset="0"/>
              </a:rPr>
              <a:t>There is a pressing need for a DIFFERENT type of research, models and methods — “IS” that translates more rapidly, and is more relevant to stakeholders</a:t>
            </a:r>
          </a:p>
          <a:p>
            <a:pPr eaLnBrk="1" hangingPunct="1">
              <a:buClr>
                <a:schemeClr val="accent3">
                  <a:lumMod val="75000"/>
                </a:schemeClr>
              </a:buClr>
            </a:pPr>
            <a:endParaRPr lang="en-US" sz="2400" b="1" dirty="0">
              <a:solidFill>
                <a:schemeClr val="tx1">
                  <a:lumMod val="75000"/>
                  <a:lumOff val="25000"/>
                </a:schemeClr>
              </a:solidFill>
              <a:ea typeface="ＭＳ Ｐゴシック" pitchFamily="34" charset="-128"/>
              <a:cs typeface="Arial" charset="0"/>
            </a:endParaRPr>
          </a:p>
          <a:p>
            <a:pPr eaLnBrk="1" hangingPunct="1">
              <a:buClr>
                <a:schemeClr val="accent3">
                  <a:lumMod val="75000"/>
                </a:schemeClr>
              </a:buClr>
            </a:pPr>
            <a:r>
              <a:rPr lang="en-US" sz="2400" b="1" dirty="0" smtClean="0">
                <a:solidFill>
                  <a:schemeClr val="tx1">
                    <a:lumMod val="75000"/>
                    <a:lumOff val="25000"/>
                  </a:schemeClr>
                </a:solidFill>
                <a:ea typeface="ＭＳ Ｐゴシック" pitchFamily="34" charset="-128"/>
                <a:cs typeface="Arial" charset="0"/>
              </a:rPr>
              <a:t>An equally pressing need  for training and collaborative partnership learning opportunities</a:t>
            </a:r>
          </a:p>
          <a:p>
            <a:pPr eaLnBrk="1" hangingPunct="1">
              <a:buClr>
                <a:schemeClr val="accent3">
                  <a:lumMod val="75000"/>
                </a:schemeClr>
              </a:buClr>
            </a:pPr>
            <a:endParaRPr lang="en-US" sz="2400" b="1" dirty="0">
              <a:solidFill>
                <a:schemeClr val="tx1">
                  <a:lumMod val="75000"/>
                  <a:lumOff val="25000"/>
                </a:schemeClr>
              </a:solidFill>
              <a:ea typeface="ＭＳ Ｐゴシック" pitchFamily="34" charset="-128"/>
              <a:cs typeface="Arial" charset="0"/>
            </a:endParaRPr>
          </a:p>
          <a:p>
            <a:pPr eaLnBrk="1" hangingPunct="1">
              <a:buClr>
                <a:schemeClr val="accent3">
                  <a:lumMod val="75000"/>
                </a:schemeClr>
              </a:buClr>
            </a:pPr>
            <a:r>
              <a:rPr lang="en-US" sz="2400" b="1" dirty="0" smtClean="0">
                <a:solidFill>
                  <a:schemeClr val="tx1">
                    <a:lumMod val="75000"/>
                    <a:lumOff val="25000"/>
                  </a:schemeClr>
                </a:solidFill>
                <a:ea typeface="ＭＳ Ｐゴシック" pitchFamily="34" charset="-128"/>
                <a:cs typeface="Arial" charset="0"/>
              </a:rPr>
              <a:t>We, the field, the NCI , the health care system and your country NEED your continued engagement and feedback, creative ideas</a:t>
            </a:r>
          </a:p>
          <a:p>
            <a:pPr eaLnBrk="1" hangingPunct="1">
              <a:buClr>
                <a:schemeClr val="accent3">
                  <a:lumMod val="75000"/>
                </a:schemeClr>
              </a:buClr>
            </a:pPr>
            <a:endParaRPr lang="en-US" sz="2400" b="1" dirty="0">
              <a:solidFill>
                <a:schemeClr val="tx1">
                  <a:lumMod val="75000"/>
                  <a:lumOff val="25000"/>
                </a:schemeClr>
              </a:solidFill>
              <a:ea typeface="ＭＳ Ｐゴシック" pitchFamily="34" charset="-128"/>
              <a:cs typeface="Arial" charset="0"/>
            </a:endParaRPr>
          </a:p>
          <a:p>
            <a:pPr marL="0" indent="0" algn="ctr">
              <a:buClr>
                <a:schemeClr val="accent3">
                  <a:lumMod val="75000"/>
                </a:schemeClr>
              </a:buClr>
              <a:buNone/>
            </a:pPr>
            <a:r>
              <a:rPr lang="en-US" sz="2600" b="1" dirty="0" smtClean="0">
                <a:solidFill>
                  <a:srgbClr val="C00000"/>
                </a:solidFill>
              </a:rPr>
              <a:t>Thank You! </a:t>
            </a:r>
            <a:endParaRPr lang="en-US" sz="2600" b="1" dirty="0">
              <a:solidFill>
                <a:srgbClr val="C00000"/>
              </a:solidFill>
            </a:endParaRPr>
          </a:p>
          <a:p>
            <a:pPr eaLnBrk="1" hangingPunct="1">
              <a:buClr>
                <a:schemeClr val="accent3">
                  <a:lumMod val="75000"/>
                </a:schemeClr>
              </a:buClr>
            </a:pPr>
            <a:endParaRPr lang="en-US" sz="2400" b="1" dirty="0" smtClean="0">
              <a:solidFill>
                <a:schemeClr val="tx1">
                  <a:lumMod val="75000"/>
                  <a:lumOff val="25000"/>
                </a:schemeClr>
              </a:solidFill>
              <a:ea typeface="ＭＳ Ｐゴシック" pitchFamily="34" charset="-128"/>
              <a:cs typeface="Arial" charset="0"/>
            </a:endParaRPr>
          </a:p>
          <a:p>
            <a:pPr eaLnBrk="1" hangingPunct="1">
              <a:buClr>
                <a:schemeClr val="accent3">
                  <a:lumMod val="75000"/>
                </a:schemeClr>
              </a:buClr>
            </a:pPr>
            <a:endParaRPr lang="en-US" sz="2400" b="1" dirty="0">
              <a:solidFill>
                <a:schemeClr val="tx1">
                  <a:lumMod val="75000"/>
                  <a:lumOff val="25000"/>
                </a:schemeClr>
              </a:solidFill>
              <a:ea typeface="ＭＳ Ｐゴシック" pitchFamily="34" charset="-128"/>
              <a:cs typeface="Arial" charset="0"/>
            </a:endParaRPr>
          </a:p>
          <a:p>
            <a:pPr eaLnBrk="1" hangingPunct="1">
              <a:buClr>
                <a:schemeClr val="accent3">
                  <a:lumMod val="75000"/>
                </a:schemeClr>
              </a:buClr>
            </a:pPr>
            <a:endParaRPr lang="en-US" sz="2400" b="1" dirty="0" smtClean="0">
              <a:solidFill>
                <a:schemeClr val="tx1">
                  <a:lumMod val="75000"/>
                  <a:lumOff val="25000"/>
                </a:schemeClr>
              </a:solidFill>
              <a:ea typeface="ＭＳ Ｐゴシック" pitchFamily="34" charset="-128"/>
              <a:cs typeface="Arial" charset="0"/>
            </a:endParaRPr>
          </a:p>
          <a:p>
            <a:pPr marL="0" indent="0" eaLnBrk="1" hangingPunct="1">
              <a:buClr>
                <a:schemeClr val="accent3">
                  <a:lumMod val="75000"/>
                </a:schemeClr>
              </a:buClr>
              <a:buNone/>
            </a:pPr>
            <a:endParaRPr lang="en-US" sz="2400" b="1" dirty="0" smtClean="0">
              <a:solidFill>
                <a:schemeClr val="tx1">
                  <a:lumMod val="75000"/>
                  <a:lumOff val="25000"/>
                </a:schemeClr>
              </a:solidFill>
              <a:ea typeface="ＭＳ Ｐゴシック" pitchFamily="34" charset="-128"/>
              <a:cs typeface="Arial" charset="0"/>
            </a:endParaRPr>
          </a:p>
        </p:txBody>
      </p:sp>
      <p:pic>
        <p:nvPicPr>
          <p:cNvPr id="1026" name="Picture 2" descr="http://thumbs.dreamstime.com/thumblarge_29/1131606791xIUu9S.jpg"/>
          <p:cNvPicPr>
            <a:picLocks noChangeAspect="1" noChangeArrowheads="1"/>
          </p:cNvPicPr>
          <p:nvPr/>
        </p:nvPicPr>
        <p:blipFill rotWithShape="1">
          <a:blip r:embed="rId3">
            <a:extLst>
              <a:ext uri="{28A0092B-C50C-407E-A947-70E740481C1C}">
                <a14:useLocalDpi xmlns:a14="http://schemas.microsoft.com/office/drawing/2010/main" val="0"/>
              </a:ext>
            </a:extLst>
          </a:blip>
          <a:srcRect l="11474" r="14505" b="5095"/>
          <a:stretch/>
        </p:blipFill>
        <p:spPr bwMode="auto">
          <a:xfrm>
            <a:off x="7010400" y="74113"/>
            <a:ext cx="1600199" cy="1538759"/>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44</a:t>
            </a:fld>
            <a:endParaRPr lang="en-US" sz="1600" dirty="0">
              <a:latin typeface="Calibri" pitchFamily="34" charset="0"/>
            </a:endParaRPr>
          </a:p>
        </p:txBody>
      </p:sp>
    </p:spTree>
    <p:extLst>
      <p:ext uri="{BB962C8B-B14F-4D97-AF65-F5344CB8AC3E}">
        <p14:creationId xmlns:p14="http://schemas.microsoft.com/office/powerpoint/2010/main" val="34486640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lock - time for questions."/>
          <p:cNvPicPr>
            <a:picLocks noChangeAspect="1" noChangeArrowheads="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t="7332"/>
          <a:stretch/>
        </p:blipFill>
        <p:spPr bwMode="auto">
          <a:xfrm>
            <a:off x="0" y="2495258"/>
            <a:ext cx="6153150" cy="436274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pPr algn="ctr"/>
            <a:r>
              <a:rPr lang="en-US" b="1" dirty="0" smtClean="0"/>
              <a:t>Questions and Discussions</a:t>
            </a:r>
            <a:endParaRPr lang="en-US" b="1" dirty="0"/>
          </a:p>
        </p:txBody>
      </p:sp>
      <p:sp>
        <p:nvSpPr>
          <p:cNvPr id="37891" name="Content Placeholder 2"/>
          <p:cNvSpPr>
            <a:spLocks noGrp="1"/>
          </p:cNvSpPr>
          <p:nvPr>
            <p:ph sz="quarter" idx="1"/>
          </p:nvPr>
        </p:nvSpPr>
        <p:spPr>
          <a:xfrm>
            <a:off x="4953000" y="1600200"/>
            <a:ext cx="4114800" cy="4495800"/>
          </a:xfrm>
          <a:noFill/>
        </p:spPr>
        <p:txBody>
          <a:bodyPr>
            <a:normAutofit/>
          </a:bodyPr>
          <a:lstStyle/>
          <a:p>
            <a:pPr eaLnBrk="1" hangingPunct="1">
              <a:buClr>
                <a:srgbClr val="0070C0"/>
              </a:buClr>
              <a:buFontTx/>
              <a:buNone/>
            </a:pPr>
            <a:r>
              <a:rPr lang="en-US" sz="1900" b="1" dirty="0" smtClean="0">
                <a:solidFill>
                  <a:schemeClr val="tx1">
                    <a:lumMod val="75000"/>
                    <a:lumOff val="25000"/>
                  </a:schemeClr>
                </a:solidFill>
                <a:ea typeface="ＭＳ Ｐゴシック" pitchFamily="34" charset="-128"/>
                <a:cs typeface="Arial" charset="0"/>
              </a:rPr>
              <a:t>Contact me:  </a:t>
            </a:r>
            <a:r>
              <a:rPr lang="en-US" sz="1900" b="1" dirty="0" smtClean="0">
                <a:solidFill>
                  <a:schemeClr val="tx1">
                    <a:lumMod val="75000"/>
                    <a:lumOff val="25000"/>
                  </a:schemeClr>
                </a:solidFill>
                <a:ea typeface="ＭＳ Ｐゴシック" pitchFamily="34" charset="-128"/>
                <a:cs typeface="Arial" charset="0"/>
                <a:hlinkClick r:id="rId4"/>
              </a:rPr>
              <a:t>glasgowre@mail.nih.gov</a:t>
            </a:r>
            <a:r>
              <a:rPr lang="en-US" sz="1900" b="1" dirty="0" smtClean="0">
                <a:solidFill>
                  <a:schemeClr val="tx1">
                    <a:lumMod val="75000"/>
                    <a:lumOff val="25000"/>
                  </a:schemeClr>
                </a:solidFill>
                <a:ea typeface="ＭＳ Ｐゴシック" pitchFamily="34" charset="-128"/>
                <a:cs typeface="Arial" charset="0"/>
              </a:rPr>
              <a:t> </a:t>
            </a:r>
          </a:p>
          <a:p>
            <a:pPr eaLnBrk="1" hangingPunct="1">
              <a:buClr>
                <a:srgbClr val="0070C0"/>
              </a:buClr>
              <a:buFontTx/>
              <a:buNone/>
            </a:pPr>
            <a:endParaRPr lang="en-US" sz="1900" b="1" dirty="0" smtClean="0">
              <a:solidFill>
                <a:schemeClr val="tx1">
                  <a:lumMod val="75000"/>
                  <a:lumOff val="25000"/>
                </a:schemeClr>
              </a:solidFill>
              <a:ea typeface="ＭＳ Ｐゴシック" pitchFamily="34" charset="-128"/>
              <a:cs typeface="Arial" charset="0"/>
            </a:endParaRPr>
          </a:p>
          <a:p>
            <a:pPr eaLnBrk="1" hangingPunct="1">
              <a:buClr>
                <a:srgbClr val="0070C0"/>
              </a:buClr>
              <a:buFontTx/>
              <a:buNone/>
            </a:pPr>
            <a:r>
              <a:rPr lang="en-US" sz="1900" b="1" dirty="0" smtClean="0">
                <a:solidFill>
                  <a:schemeClr val="tx1">
                    <a:lumMod val="75000"/>
                    <a:lumOff val="25000"/>
                  </a:schemeClr>
                </a:solidFill>
                <a:ea typeface="ＭＳ Ｐゴシック" pitchFamily="34" charset="-128"/>
                <a:cs typeface="Arial" charset="0"/>
              </a:rPr>
              <a:t>IS Team Website: </a:t>
            </a:r>
            <a:r>
              <a:rPr lang="en-US" sz="1900" b="1" dirty="0" smtClean="0">
                <a:solidFill>
                  <a:schemeClr val="tx1">
                    <a:lumMod val="75000"/>
                    <a:lumOff val="25000"/>
                  </a:schemeClr>
                </a:solidFill>
                <a:ea typeface="ＭＳ Ｐゴシック" pitchFamily="34" charset="-128"/>
                <a:cs typeface="Arial" charset="0"/>
                <a:hlinkClick r:id="rId5"/>
              </a:rPr>
              <a:t>http://dccps.cancer.gov/is/</a:t>
            </a:r>
            <a:r>
              <a:rPr lang="en-US" sz="1900" b="1" dirty="0" smtClean="0">
                <a:solidFill>
                  <a:schemeClr val="tx1">
                    <a:lumMod val="75000"/>
                    <a:lumOff val="25000"/>
                  </a:schemeClr>
                </a:solidFill>
                <a:ea typeface="ＭＳ Ｐゴシック" pitchFamily="34" charset="-128"/>
                <a:cs typeface="Arial" charset="0"/>
              </a:rPr>
              <a:t> </a:t>
            </a:r>
          </a:p>
          <a:p>
            <a:pPr eaLnBrk="1" hangingPunct="1">
              <a:buClr>
                <a:srgbClr val="0070C0"/>
              </a:buClr>
              <a:buFontTx/>
              <a:buNone/>
            </a:pPr>
            <a:endParaRPr lang="en-US" sz="1900" b="1" dirty="0" smtClean="0">
              <a:solidFill>
                <a:schemeClr val="tx1">
                  <a:lumMod val="75000"/>
                  <a:lumOff val="25000"/>
                </a:schemeClr>
              </a:solidFill>
              <a:ea typeface="ＭＳ Ｐゴシック" pitchFamily="34" charset="-128"/>
              <a:cs typeface="Arial" charset="0"/>
            </a:endParaRPr>
          </a:p>
          <a:p>
            <a:pPr eaLnBrk="1" hangingPunct="1">
              <a:buClr>
                <a:srgbClr val="0070C0"/>
              </a:buClr>
              <a:buFontTx/>
              <a:buNone/>
            </a:pPr>
            <a:r>
              <a:rPr lang="en-US" sz="1900" b="1" dirty="0" smtClean="0">
                <a:solidFill>
                  <a:schemeClr val="tx1">
                    <a:lumMod val="75000"/>
                    <a:lumOff val="25000"/>
                  </a:schemeClr>
                </a:solidFill>
                <a:ea typeface="ＭＳ Ｐゴシック" pitchFamily="34" charset="-128"/>
                <a:cs typeface="Arial" charset="0"/>
              </a:rPr>
              <a:t>IS Team Email: </a:t>
            </a:r>
            <a:r>
              <a:rPr lang="en-US" sz="1900" b="1" dirty="0" smtClean="0">
                <a:solidFill>
                  <a:schemeClr val="tx1">
                    <a:lumMod val="75000"/>
                    <a:lumOff val="25000"/>
                  </a:schemeClr>
                </a:solidFill>
                <a:ea typeface="ＭＳ Ｐゴシック" pitchFamily="34" charset="-128"/>
                <a:cs typeface="Arial" charset="0"/>
                <a:hlinkClick r:id="rId6"/>
              </a:rPr>
              <a:t>NCIdccpsISteam@mail.nih.gov</a:t>
            </a:r>
            <a:r>
              <a:rPr lang="en-US" sz="1900" b="1" dirty="0" smtClean="0">
                <a:solidFill>
                  <a:schemeClr val="tx1">
                    <a:lumMod val="75000"/>
                    <a:lumOff val="25000"/>
                  </a:schemeClr>
                </a:solidFill>
                <a:ea typeface="ＭＳ Ｐゴシック" pitchFamily="34" charset="-128"/>
                <a:cs typeface="Arial" charset="0"/>
              </a:rPr>
              <a:t> </a:t>
            </a:r>
          </a:p>
          <a:p>
            <a:pPr eaLnBrk="1" hangingPunct="1">
              <a:spcBef>
                <a:spcPct val="50000"/>
              </a:spcBef>
              <a:buFontTx/>
              <a:buNone/>
            </a:pPr>
            <a:endParaRPr lang="en-US" sz="1900" b="1" dirty="0" smtClean="0">
              <a:solidFill>
                <a:srgbClr val="FF0000"/>
              </a:solidFill>
              <a:ea typeface="ＭＳ Ｐゴシック" pitchFamily="34" charset="-128"/>
              <a:cs typeface="Arial" charset="0"/>
            </a:endParaRPr>
          </a:p>
        </p:txBody>
      </p:sp>
      <p:sp>
        <p:nvSpPr>
          <p:cNvPr id="6" name="Slide Number Placeholder 3"/>
          <p:cNvSpPr txBox="1">
            <a:spLocks/>
          </p:cNvSpPr>
          <p:nvPr/>
        </p:nvSpPr>
        <p:spPr bwMode="auto">
          <a:xfrm>
            <a:off x="8610600" y="6492875"/>
            <a:ext cx="457200" cy="365125"/>
          </a:xfrm>
          <a:prstGeom prst="rect">
            <a:avLst/>
          </a:prstGeom>
          <a:noFill/>
          <a:ln w="9525">
            <a:noFill/>
            <a:miter lim="800000"/>
            <a:headEnd/>
            <a:tailEnd/>
          </a:ln>
        </p:spPr>
        <p:txBody>
          <a:bodyPr/>
          <a:lstStyle/>
          <a:p>
            <a:fld id="{F149F3A1-F2E2-499F-A753-A1C5B3B9CE24}" type="slidenum">
              <a:rPr lang="en-US" sz="1600">
                <a:latin typeface="Calibri" pitchFamily="34" charset="0"/>
              </a:rPr>
              <a:pPr/>
              <a:t>45</a:t>
            </a:fld>
            <a:endParaRPr lang="en-US" sz="1600" dirty="0">
              <a:latin typeface="Calibri" pitchFamily="34" charset="0"/>
            </a:endParaRPr>
          </a:p>
        </p:txBody>
      </p:sp>
    </p:spTree>
    <p:extLst>
      <p:ext uri="{BB962C8B-B14F-4D97-AF65-F5344CB8AC3E}">
        <p14:creationId xmlns:p14="http://schemas.microsoft.com/office/powerpoint/2010/main" val="7221076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l="29336" t="12380" r="13050" b="6250"/>
          <a:stretch>
            <a:fillRect/>
          </a:stretch>
        </p:blipFill>
        <p:spPr bwMode="auto">
          <a:xfrm>
            <a:off x="1371601" y="990601"/>
            <a:ext cx="6707579" cy="5334000"/>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
        <p:nvSpPr>
          <p:cNvPr id="2" name="Title 1"/>
          <p:cNvSpPr txBox="1">
            <a:spLocks/>
          </p:cNvSpPr>
          <p:nvPr/>
        </p:nvSpPr>
        <p:spPr>
          <a:xfrm>
            <a:off x="641445" y="325437"/>
            <a:ext cx="7588155" cy="665163"/>
          </a:xfrm>
          <a:prstGeom prst="rect">
            <a:avLst/>
          </a:prstGeom>
        </p:spPr>
        <p:txBody>
          <a:bodyPr lIns="91425" tIns="45713" rIns="91425" bIns="45713"/>
          <a:lstStyle/>
          <a:p>
            <a:pPr defTabSz="914259" fontAlgn="auto">
              <a:spcBef>
                <a:spcPts val="0"/>
              </a:spcBef>
              <a:spcAft>
                <a:spcPts val="0"/>
              </a:spcAft>
              <a:defRPr/>
            </a:pPr>
            <a:r>
              <a:rPr lang="en-US" b="1" kern="0" dirty="0" smtClean="0">
                <a:solidFill>
                  <a:schemeClr val="tx2"/>
                </a:solidFill>
                <a:latin typeface="Avenir 85 Heavy"/>
                <a:ea typeface="Verdana" pitchFamily="34" charset="0"/>
                <a:cs typeface="Verdana" pitchFamily="34" charset="0"/>
              </a:rPr>
              <a:t>Evidence-Based Program and RE-AIM </a:t>
            </a:r>
            <a:r>
              <a:rPr lang="en-US" b="1" kern="0" dirty="0">
                <a:solidFill>
                  <a:schemeClr val="tx2"/>
                </a:solidFill>
                <a:latin typeface="Avenir 85 Heavy"/>
                <a:ea typeface="Verdana" pitchFamily="34" charset="0"/>
                <a:cs typeface="Verdana" pitchFamily="34" charset="0"/>
              </a:rPr>
              <a:t>Resources</a:t>
            </a:r>
          </a:p>
        </p:txBody>
      </p:sp>
      <p:pic>
        <p:nvPicPr>
          <p:cNvPr id="4" name="Picture 3"/>
          <p:cNvPicPr>
            <a:picLocks noChangeAspect="1" noChangeArrowheads="1"/>
          </p:cNvPicPr>
          <p:nvPr/>
        </p:nvPicPr>
        <p:blipFill>
          <a:blip r:embed="rId4" cstate="print"/>
          <a:srcRect l="1351" t="21511" r="51585" b="22072"/>
          <a:stretch>
            <a:fillRect/>
          </a:stretch>
        </p:blipFill>
        <p:spPr bwMode="auto">
          <a:xfrm>
            <a:off x="152403" y="2133600"/>
            <a:ext cx="3415771" cy="2971800"/>
          </a:xfrm>
          <a:prstGeom prst="rect">
            <a:avLst/>
          </a:prstGeom>
          <a:ln>
            <a:solidFill>
              <a:schemeClr val="accent5">
                <a:lumMod val="75000"/>
              </a:schemeClr>
            </a:solidFill>
          </a:ln>
          <a:effectLst>
            <a:outerShdw blurRad="292100" dist="139700" dir="2700000" algn="tl" rotWithShape="0">
              <a:srgbClr val="333333">
                <a:alpha val="65000"/>
              </a:srgbClr>
            </a:outerShdw>
          </a:effectLst>
        </p:spPr>
      </p:pic>
      <p:sp>
        <p:nvSpPr>
          <p:cNvPr id="5" name="Rectangle 26"/>
          <p:cNvSpPr>
            <a:spLocks noChangeArrowheads="1"/>
          </p:cNvSpPr>
          <p:nvPr/>
        </p:nvSpPr>
        <p:spPr bwMode="auto">
          <a:xfrm>
            <a:off x="-76199" y="5071646"/>
            <a:ext cx="4577232" cy="341194"/>
          </a:xfrm>
          <a:prstGeom prst="rect">
            <a:avLst/>
          </a:prstGeom>
          <a:noFill/>
          <a:ln w="9525">
            <a:noFill/>
            <a:miter lim="800000"/>
            <a:headEnd/>
            <a:tailEnd/>
          </a:ln>
        </p:spPr>
        <p:txBody>
          <a:bodyPr wrap="none" lIns="91425" tIns="45713" rIns="91425" bIns="45713">
            <a:spAutoFit/>
          </a:bodyPr>
          <a:lstStyle/>
          <a:p>
            <a:pPr defTabSz="914259" fontAlgn="auto">
              <a:spcBef>
                <a:spcPts val="0"/>
              </a:spcBef>
              <a:spcAft>
                <a:spcPts val="0"/>
              </a:spcAft>
            </a:pPr>
            <a:r>
              <a:rPr lang="en-US" sz="1600" b="1" u="sng" dirty="0">
                <a:solidFill>
                  <a:srgbClr val="E25D22"/>
                </a:solidFill>
                <a:latin typeface="Calibri"/>
                <a:ea typeface="+mn-ea"/>
              </a:rPr>
              <a:t>http://re-aim.org/resources_and_tools/index.html</a:t>
            </a:r>
          </a:p>
        </p:txBody>
      </p:sp>
      <p:pic>
        <p:nvPicPr>
          <p:cNvPr id="13313" name="Picture 1"/>
          <p:cNvPicPr>
            <a:picLocks noChangeAspect="1" noChangeArrowheads="1"/>
          </p:cNvPicPr>
          <p:nvPr/>
        </p:nvPicPr>
        <p:blipFill>
          <a:blip r:embed="rId5" cstate="print"/>
          <a:srcRect l="72141" t="15625" r="5572" b="3125"/>
          <a:stretch>
            <a:fillRect/>
          </a:stretch>
        </p:blipFill>
        <p:spPr bwMode="auto">
          <a:xfrm>
            <a:off x="6019803" y="1371601"/>
            <a:ext cx="2446215" cy="5021179"/>
          </a:xfrm>
          <a:prstGeom prst="rect">
            <a:avLst/>
          </a:prstGeom>
          <a:ln>
            <a:solidFill>
              <a:schemeClr val="accent5">
                <a:lumMod val="75000"/>
              </a:schemeClr>
            </a:solidFill>
          </a:ln>
          <a:effectLst>
            <a:outerShdw blurRad="292100" dist="139700" dir="2700000" algn="tl" rotWithShape="0">
              <a:srgbClr val="333333">
                <a:alpha val="65000"/>
              </a:srgbClr>
            </a:outerShdw>
          </a:effectLst>
        </p:spPr>
      </p:pic>
      <p:sp>
        <p:nvSpPr>
          <p:cNvPr id="15" name="Rectangle 26"/>
          <p:cNvSpPr>
            <a:spLocks noChangeArrowheads="1"/>
          </p:cNvSpPr>
          <p:nvPr/>
        </p:nvSpPr>
        <p:spPr bwMode="auto">
          <a:xfrm>
            <a:off x="2752740" y="6367047"/>
            <a:ext cx="3453457" cy="341194"/>
          </a:xfrm>
          <a:prstGeom prst="rect">
            <a:avLst/>
          </a:prstGeom>
          <a:noFill/>
          <a:ln w="9525">
            <a:noFill/>
            <a:miter lim="800000"/>
            <a:headEnd/>
            <a:tailEnd/>
          </a:ln>
        </p:spPr>
        <p:txBody>
          <a:bodyPr wrap="none" lIns="91425" tIns="45713" rIns="91425" bIns="45713">
            <a:spAutoFit/>
          </a:bodyPr>
          <a:lstStyle/>
          <a:p>
            <a:pPr defTabSz="914259" fontAlgn="auto">
              <a:spcBef>
                <a:spcPts val="0"/>
              </a:spcBef>
              <a:spcAft>
                <a:spcPts val="0"/>
              </a:spcAft>
            </a:pPr>
            <a:r>
              <a:rPr lang="en-US" sz="1600" b="1" u="sng" dirty="0">
                <a:solidFill>
                  <a:srgbClr val="E25D22"/>
                </a:solidFill>
                <a:latin typeface="Calibri"/>
                <a:ea typeface="+mn-ea"/>
              </a:rPr>
              <a:t>http://rtips.cancer.gov/rtips/index.do</a:t>
            </a:r>
          </a:p>
        </p:txBody>
      </p:sp>
    </p:spTree>
    <p:extLst>
      <p:ext uri="{BB962C8B-B14F-4D97-AF65-F5344CB8AC3E}">
        <p14:creationId xmlns:p14="http://schemas.microsoft.com/office/powerpoint/2010/main" val="262243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0662" r="10428" b="11945"/>
          <a:stretch/>
        </p:blipFill>
        <p:spPr>
          <a:xfrm>
            <a:off x="1728722" y="-1"/>
            <a:ext cx="5415028" cy="6832003"/>
          </a:xfrm>
          <a:prstGeom prst="rect">
            <a:avLst/>
          </a:prstGeom>
        </p:spPr>
      </p:pic>
      <p:sp>
        <p:nvSpPr>
          <p:cNvPr id="17" name="Rectangle 16"/>
          <p:cNvSpPr/>
          <p:nvPr/>
        </p:nvSpPr>
        <p:spPr>
          <a:xfrm>
            <a:off x="10264" y="6425929"/>
            <a:ext cx="4351319" cy="400110"/>
          </a:xfrm>
          <a:prstGeom prst="rect">
            <a:avLst/>
          </a:prstGeom>
        </p:spPr>
        <p:txBody>
          <a:bodyPr wrap="none">
            <a:spAutoFit/>
          </a:bodyPr>
          <a:lstStyle/>
          <a:p>
            <a:pPr eaLnBrk="1" fontAlgn="auto" hangingPunct="1">
              <a:spcBef>
                <a:spcPts val="0"/>
              </a:spcBef>
              <a:spcAft>
                <a:spcPts val="0"/>
              </a:spcAft>
            </a:pPr>
            <a:r>
              <a:rPr lang="en-US" sz="2000" b="1" dirty="0" smtClean="0">
                <a:solidFill>
                  <a:srgbClr val="C00000"/>
                </a:solidFill>
                <a:latin typeface="Perpetua"/>
                <a:ea typeface="+mn-ea"/>
              </a:rPr>
              <a:t>http://researchtoreality.cancer.gov</a:t>
            </a:r>
            <a:endParaRPr lang="en-US" sz="2000" b="1" dirty="0">
              <a:solidFill>
                <a:srgbClr val="C00000"/>
              </a:solidFill>
              <a:latin typeface="Perpetua"/>
              <a:ea typeface="+mn-ea"/>
            </a:endParaRPr>
          </a:p>
        </p:txBody>
      </p:sp>
    </p:spTree>
    <p:extLst>
      <p:ext uri="{BB962C8B-B14F-4D97-AF65-F5344CB8AC3E}">
        <p14:creationId xmlns:p14="http://schemas.microsoft.com/office/powerpoint/2010/main" val="10183477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5400" cap="small" dirty="0" smtClean="0"/>
              <a:t>Online Communities of Practice</a:t>
            </a:r>
            <a:endParaRPr lang="en-US" sz="5400" cap="small" dirty="0"/>
          </a:p>
        </p:txBody>
      </p:sp>
      <p:sp>
        <p:nvSpPr>
          <p:cNvPr id="5" name="Subtitle 4"/>
          <p:cNvSpPr>
            <a:spLocks noGrp="1"/>
          </p:cNvSpPr>
          <p:nvPr>
            <p:ph type="subTitle" idx="1"/>
          </p:nvPr>
        </p:nvSpPr>
        <p:spPr/>
        <p:txBody>
          <a:bodyPr>
            <a:normAutofit/>
          </a:bodyPr>
          <a:lstStyle/>
          <a:p>
            <a:r>
              <a:rPr lang="en-US" dirty="0" smtClean="0"/>
              <a:t>Cynthia Vinson, MPA, PhD(C) </a:t>
            </a:r>
          </a:p>
        </p:txBody>
      </p:sp>
      <p:sp>
        <p:nvSpPr>
          <p:cNvPr id="2" name="TextBox 1"/>
          <p:cNvSpPr txBox="1"/>
          <p:nvPr/>
        </p:nvSpPr>
        <p:spPr>
          <a:xfrm>
            <a:off x="152400" y="76200"/>
            <a:ext cx="4191000" cy="861774"/>
          </a:xfrm>
          <a:prstGeom prst="rect">
            <a:avLst/>
          </a:prstGeom>
          <a:noFill/>
        </p:spPr>
        <p:txBody>
          <a:bodyPr wrap="square" rtlCol="0">
            <a:spAutoFit/>
          </a:bodyPr>
          <a:lstStyle/>
          <a:p>
            <a:r>
              <a:rPr lang="en-US" sz="1600" dirty="0" smtClean="0"/>
              <a:t>March 7</a:t>
            </a:r>
            <a:r>
              <a:rPr lang="en-US" sz="1600" baseline="30000" dirty="0" smtClean="0"/>
              <a:t>th</a:t>
            </a:r>
            <a:r>
              <a:rPr lang="en-US" sz="1600" dirty="0" smtClean="0"/>
              <a:t>, 2013</a:t>
            </a:r>
          </a:p>
          <a:p>
            <a:r>
              <a:rPr lang="en-US" sz="1600" dirty="0" smtClean="0"/>
              <a:t>R2R Mentorship Close-Out Meeting</a:t>
            </a:r>
          </a:p>
          <a:p>
            <a:r>
              <a:rPr lang="en-US" sz="1600" dirty="0" smtClean="0"/>
              <a:t>Bethesda, MD</a:t>
            </a:r>
            <a:endParaRPr lang="en-US" sz="1600" dirty="0"/>
          </a:p>
        </p:txBody>
      </p:sp>
      <p:pic>
        <p:nvPicPr>
          <p:cNvPr id="6" name="Picture 8" descr="R2Rbanner_talk.png"/>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6647848" y="76200"/>
            <a:ext cx="2286000" cy="1734039"/>
          </a:xfrm>
          <a:prstGeom prst="rect">
            <a:avLst/>
          </a:prstGeom>
          <a:noFill/>
          <a:ln w="9525">
            <a:noFill/>
            <a:miter lim="800000"/>
            <a:headEnd/>
            <a:tailEnd/>
          </a:ln>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8182" t="14109" r="13196" b="42946"/>
          <a:stretch/>
        </p:blipFill>
        <p:spPr>
          <a:xfrm>
            <a:off x="0" y="5978012"/>
            <a:ext cx="2300748" cy="809933"/>
          </a:xfrm>
          <a:prstGeom prst="rect">
            <a:avLst/>
          </a:prstGeom>
        </p:spPr>
      </p:pic>
    </p:spTree>
    <p:extLst>
      <p:ext uri="{BB962C8B-B14F-4D97-AF65-F5344CB8AC3E}">
        <p14:creationId xmlns:p14="http://schemas.microsoft.com/office/powerpoint/2010/main" val="23567881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pPr>
              <a:defRPr/>
            </a:pPr>
            <a:r>
              <a:rPr lang="en-US" dirty="0" smtClean="0"/>
              <a:t>Background</a:t>
            </a:r>
            <a:endParaRPr lang="en-US" dirty="0"/>
          </a:p>
        </p:txBody>
      </p:sp>
      <p:sp>
        <p:nvSpPr>
          <p:cNvPr id="9219" name="Content Placeholder 2"/>
          <p:cNvSpPr>
            <a:spLocks noGrp="1"/>
          </p:cNvSpPr>
          <p:nvPr>
            <p:ph sz="quarter" idx="1"/>
          </p:nvPr>
        </p:nvSpPr>
        <p:spPr>
          <a:xfrm>
            <a:off x="381000" y="1600200"/>
            <a:ext cx="8001000" cy="4953000"/>
          </a:xfrm>
        </p:spPr>
        <p:txBody>
          <a:bodyPr>
            <a:normAutofit fontScale="92500" lnSpcReduction="20000"/>
          </a:bodyPr>
          <a:lstStyle/>
          <a:p>
            <a:r>
              <a:rPr lang="en-US" dirty="0" smtClean="0"/>
              <a:t>National Cancer Institute (NCI) leads national cancer program</a:t>
            </a:r>
          </a:p>
          <a:p>
            <a:pPr lvl="1"/>
            <a:r>
              <a:rPr lang="en-US" dirty="0" smtClean="0"/>
              <a:t>Cancer is the 2</a:t>
            </a:r>
            <a:r>
              <a:rPr lang="en-US" baseline="30000" dirty="0" smtClean="0"/>
              <a:t>nd</a:t>
            </a:r>
            <a:r>
              <a:rPr lang="en-US" dirty="0" smtClean="0"/>
              <a:t> leading cause of death in the U.S</a:t>
            </a:r>
          </a:p>
          <a:p>
            <a:pPr lvl="1"/>
            <a:r>
              <a:rPr lang="en-US" dirty="0" smtClean="0"/>
              <a:t>$5 billion annual budget</a:t>
            </a:r>
          </a:p>
          <a:p>
            <a:pPr lvl="2"/>
            <a:r>
              <a:rPr lang="en-US" dirty="0" smtClean="0"/>
              <a:t>Very small amount spent on dissemination and implementation (D&amp;I)</a:t>
            </a:r>
          </a:p>
          <a:p>
            <a:r>
              <a:rPr lang="en-US" dirty="0" smtClean="0"/>
              <a:t>It takes an average of 17 years for research to move into </a:t>
            </a:r>
            <a:r>
              <a:rPr lang="en-US" dirty="0" smtClean="0"/>
              <a:t>practice. </a:t>
            </a:r>
            <a:r>
              <a:rPr lang="en-US" dirty="0" smtClean="0"/>
              <a:t>(</a:t>
            </a:r>
            <a:r>
              <a:rPr lang="en-US" dirty="0" err="1" smtClean="0"/>
              <a:t>Balas</a:t>
            </a:r>
            <a:r>
              <a:rPr lang="en-US" dirty="0" smtClean="0"/>
              <a:t> &amp; Boren, 2000)</a:t>
            </a:r>
          </a:p>
          <a:p>
            <a:r>
              <a:rPr lang="en-US" dirty="0" smtClean="0"/>
              <a:t>Programmatic changes, limits on travel &amp; meetings impacting ability for NCI to translate research into practice.</a:t>
            </a:r>
          </a:p>
          <a:p>
            <a:r>
              <a:rPr lang="en-US" dirty="0" smtClean="0"/>
              <a:t>Virtual communities of practice (VCoP) identified as solution.</a:t>
            </a:r>
          </a:p>
        </p:txBody>
      </p:sp>
    </p:spTree>
    <p:extLst>
      <p:ext uri="{BB962C8B-B14F-4D97-AF65-F5344CB8AC3E}">
        <p14:creationId xmlns:p14="http://schemas.microsoft.com/office/powerpoint/2010/main" val="1442294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306" y="228600"/>
            <a:ext cx="8153400" cy="990600"/>
          </a:xfrm>
        </p:spPr>
        <p:txBody>
          <a:bodyPr>
            <a:normAutofit fontScale="90000"/>
          </a:bodyPr>
          <a:lstStyle/>
          <a:p>
            <a:r>
              <a:rPr lang="en-US" sz="4000" b="1" dirty="0"/>
              <a:t>R2R Pilot Mentorship </a:t>
            </a:r>
            <a:r>
              <a:rPr lang="en-US" sz="4000" b="1" dirty="0" smtClean="0"/>
              <a:t>Pilot Program: </a:t>
            </a:r>
            <a:r>
              <a:rPr lang="en-US" sz="3600" b="1" dirty="0" smtClean="0">
                <a:solidFill>
                  <a:schemeClr val="accent3">
                    <a:lumMod val="75000"/>
                  </a:schemeClr>
                </a:solidFill>
              </a:rPr>
              <a:t>Development – 2010 &amp; 2011</a:t>
            </a:r>
            <a:endParaRPr lang="en-US" sz="3600" b="1" dirty="0">
              <a:solidFill>
                <a:schemeClr val="accent3">
                  <a:lumMod val="75000"/>
                </a:schemeClr>
              </a:solidFill>
            </a:endParaRPr>
          </a:p>
        </p:txBody>
      </p:sp>
      <p:sp>
        <p:nvSpPr>
          <p:cNvPr id="15" name="TextBox 14"/>
          <p:cNvSpPr txBox="1"/>
          <p:nvPr/>
        </p:nvSpPr>
        <p:spPr>
          <a:xfrm>
            <a:off x="0" y="6596390"/>
            <a:ext cx="8458200" cy="261610"/>
          </a:xfrm>
          <a:prstGeom prst="rect">
            <a:avLst/>
          </a:prstGeom>
          <a:noFill/>
        </p:spPr>
        <p:txBody>
          <a:bodyPr wrap="square" rtlCol="0">
            <a:spAutoFit/>
          </a:bodyPr>
          <a:lstStyle/>
          <a:p>
            <a:r>
              <a:rPr lang="en-US" sz="1100" dirty="0" smtClean="0">
                <a:solidFill>
                  <a:schemeClr val="tx1">
                    <a:lumMod val="85000"/>
                    <a:lumOff val="15000"/>
                  </a:schemeClr>
                </a:solidFill>
              </a:rPr>
              <a:t>Purcell et al, Research to Reality (R2R): Building Community, Capacity, and Evidence.  </a:t>
            </a:r>
            <a:r>
              <a:rPr lang="en-US" sz="1100" i="1" dirty="0" smtClean="0">
                <a:solidFill>
                  <a:schemeClr val="tx1">
                    <a:lumMod val="85000"/>
                    <a:lumOff val="15000"/>
                  </a:schemeClr>
                </a:solidFill>
              </a:rPr>
              <a:t>Health Promotion Practice</a:t>
            </a:r>
            <a:r>
              <a:rPr lang="en-US" sz="1100" dirty="0" smtClean="0">
                <a:solidFill>
                  <a:schemeClr val="tx1">
                    <a:lumMod val="85000"/>
                    <a:lumOff val="15000"/>
                  </a:schemeClr>
                </a:solidFill>
              </a:rPr>
              <a:t>. 2013 [</a:t>
            </a:r>
            <a:r>
              <a:rPr lang="en-US" sz="1100" dirty="0" err="1" smtClean="0">
                <a:solidFill>
                  <a:schemeClr val="tx1">
                    <a:lumMod val="85000"/>
                    <a:lumOff val="15000"/>
                  </a:schemeClr>
                </a:solidFill>
              </a:rPr>
              <a:t>ePub</a:t>
            </a:r>
            <a:r>
              <a:rPr lang="en-US" sz="1100" dirty="0" smtClean="0">
                <a:solidFill>
                  <a:schemeClr val="tx1">
                    <a:lumMod val="85000"/>
                    <a:lumOff val="15000"/>
                  </a:schemeClr>
                </a:solidFill>
              </a:rPr>
              <a:t>]</a:t>
            </a:r>
            <a:endParaRPr lang="en-US" sz="1100" dirty="0">
              <a:solidFill>
                <a:schemeClr val="tx1">
                  <a:lumMod val="85000"/>
                  <a:lumOff val="15000"/>
                </a:schemeClr>
              </a:solidFill>
            </a:endParaRPr>
          </a:p>
        </p:txBody>
      </p:sp>
      <p:pic>
        <p:nvPicPr>
          <p:cNvPr id="14" name="Picture 13"/>
          <p:cNvPicPr/>
          <p:nvPr/>
        </p:nvPicPr>
        <p:blipFill rotWithShape="1">
          <a:blip r:embed="rId3" cstate="print"/>
          <a:srcRect t="20281" r="1283" b="5085"/>
          <a:stretch/>
        </p:blipFill>
        <p:spPr bwMode="auto">
          <a:xfrm>
            <a:off x="0" y="1528590"/>
            <a:ext cx="9174067" cy="5067800"/>
          </a:xfrm>
          <a:prstGeom prst="rect">
            <a:avLst/>
          </a:prstGeom>
          <a:noFill/>
          <a:ln w="9525">
            <a:noFill/>
            <a:miter lim="800000"/>
            <a:headEnd/>
            <a:tailEnd/>
          </a:ln>
        </p:spPr>
      </p:pic>
      <p:pic>
        <p:nvPicPr>
          <p:cNvPr id="9" name="Picture 8" descr="R2Rbanner_talk.png"/>
          <p:cNvPicPr>
            <a:picLocks noChangeAspect="1"/>
          </p:cNvPicPr>
          <p:nvPr/>
        </p:nvPicPr>
        <p:blipFill>
          <a:blip r:embed="rId4" cstate="print"/>
          <a:srcRect/>
          <a:stretch>
            <a:fillRect/>
          </a:stretch>
        </p:blipFill>
        <p:spPr bwMode="auto">
          <a:xfrm>
            <a:off x="0" y="0"/>
            <a:ext cx="1066800" cy="809218"/>
          </a:xfrm>
          <a:prstGeom prst="rect">
            <a:avLst/>
          </a:prstGeom>
          <a:noFill/>
          <a:ln w="9525">
            <a:noFill/>
            <a:miter lim="800000"/>
            <a:headEnd/>
            <a:tailEnd/>
          </a:ln>
        </p:spPr>
      </p:pic>
    </p:spTree>
    <p:extLst>
      <p:ext uri="{BB962C8B-B14F-4D97-AF65-F5344CB8AC3E}">
        <p14:creationId xmlns:p14="http://schemas.microsoft.com/office/powerpoint/2010/main" val="42325845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990600"/>
          </a:xfrm>
        </p:spPr>
        <p:txBody>
          <a:bodyPr/>
          <a:lstStyle/>
          <a:p>
            <a:pPr eaLnBrk="1" fontAlgn="auto" hangingPunct="1">
              <a:spcAft>
                <a:spcPts val="0"/>
              </a:spcAft>
              <a:defRPr/>
            </a:pPr>
            <a:r>
              <a:rPr lang="en-US" dirty="0" smtClean="0"/>
              <a:t>Initial Framework </a:t>
            </a:r>
            <a:endParaRPr lang="en-US" dirty="0"/>
          </a:p>
        </p:txBody>
      </p:sp>
      <p:sp>
        <p:nvSpPr>
          <p:cNvPr id="10243" name="Text Box 32"/>
          <p:cNvSpPr txBox="1">
            <a:spLocks noChangeAspect="1" noChangeArrowheads="1"/>
          </p:cNvSpPr>
          <p:nvPr/>
        </p:nvSpPr>
        <p:spPr bwMode="auto">
          <a:xfrm>
            <a:off x="1912938" y="6181725"/>
            <a:ext cx="5140325" cy="495300"/>
          </a:xfrm>
          <a:prstGeom prst="rect">
            <a:avLst/>
          </a:prstGeom>
          <a:solidFill>
            <a:srgbClr val="FFFFFF"/>
          </a:solidFill>
          <a:ln w="9525">
            <a:noFill/>
            <a:miter lim="800000"/>
            <a:headEnd/>
            <a:tailEnd/>
          </a:ln>
        </p:spPr>
        <p:txBody>
          <a:bodyPr/>
          <a:lstStyle/>
          <a:p>
            <a:endParaRPr lang="en-US"/>
          </a:p>
        </p:txBody>
      </p:sp>
      <p:sp>
        <p:nvSpPr>
          <p:cNvPr id="10247" name="Oval 33"/>
          <p:cNvSpPr>
            <a:spLocks noChangeAspect="1" noChangeArrowheads="1"/>
          </p:cNvSpPr>
          <p:nvPr/>
        </p:nvSpPr>
        <p:spPr bwMode="auto">
          <a:xfrm>
            <a:off x="3184525" y="2414588"/>
            <a:ext cx="2717800" cy="2817812"/>
          </a:xfrm>
          <a:prstGeom prst="ellipse">
            <a:avLst/>
          </a:prstGeom>
          <a:solidFill>
            <a:srgbClr val="B8CCE4"/>
          </a:solidFill>
          <a:ln w="31750">
            <a:solidFill>
              <a:srgbClr val="365F91"/>
            </a:solidFill>
            <a:round/>
            <a:headEnd/>
            <a:tailEnd/>
          </a:ln>
        </p:spPr>
        <p:txBody>
          <a:bodyPr/>
          <a:lstStyle/>
          <a:p>
            <a:pPr algn="ctr">
              <a:spcAft>
                <a:spcPts val="1000"/>
              </a:spcAft>
            </a:pPr>
            <a:endParaRPr lang="en-US" sz="1100">
              <a:latin typeface="Times New Roman" pitchFamily="18" charset="0"/>
            </a:endParaRPr>
          </a:p>
          <a:p>
            <a:pPr algn="ctr">
              <a:spcAft>
                <a:spcPts val="1000"/>
              </a:spcAft>
            </a:pPr>
            <a:endParaRPr lang="en-US" sz="1100">
              <a:latin typeface="Times New Roman" pitchFamily="18" charset="0"/>
            </a:endParaRPr>
          </a:p>
          <a:p>
            <a:pPr algn="ctr">
              <a:spcAft>
                <a:spcPts val="1000"/>
              </a:spcAft>
            </a:pPr>
            <a:endParaRPr lang="en-US" sz="1400" b="1">
              <a:latin typeface="Calibri" pitchFamily="34" charset="0"/>
            </a:endParaRPr>
          </a:p>
          <a:p>
            <a:pPr algn="ctr">
              <a:spcAft>
                <a:spcPts val="1000"/>
              </a:spcAft>
            </a:pPr>
            <a:r>
              <a:rPr lang="en-US" sz="1400" b="1">
                <a:latin typeface="Calibri" pitchFamily="34" charset="0"/>
              </a:rPr>
              <a:t>Learning Collaborative</a:t>
            </a:r>
            <a:endParaRPr lang="en-US" sz="1400" b="1">
              <a:latin typeface="Times New Roman" pitchFamily="18" charset="0"/>
            </a:endParaRPr>
          </a:p>
          <a:p>
            <a:endParaRPr lang="en-US"/>
          </a:p>
        </p:txBody>
      </p:sp>
      <p:grpSp>
        <p:nvGrpSpPr>
          <p:cNvPr id="3" name="Group 34"/>
          <p:cNvGrpSpPr>
            <a:grpSpLocks noChangeAspect="1"/>
          </p:cNvGrpSpPr>
          <p:nvPr/>
        </p:nvGrpSpPr>
        <p:grpSpPr bwMode="auto">
          <a:xfrm>
            <a:off x="990600" y="2362200"/>
            <a:ext cx="3022600" cy="1909763"/>
            <a:chOff x="1005" y="4050"/>
            <a:chExt cx="4290" cy="2715"/>
          </a:xfrm>
        </p:grpSpPr>
        <p:sp>
          <p:nvSpPr>
            <p:cNvPr id="10268" name="Oval 35"/>
            <p:cNvSpPr>
              <a:spLocks noChangeAspect="1" noChangeArrowheads="1"/>
            </p:cNvSpPr>
            <p:nvPr/>
          </p:nvSpPr>
          <p:spPr bwMode="auto">
            <a:xfrm>
              <a:off x="1005" y="4050"/>
              <a:ext cx="4109" cy="2715"/>
            </a:xfrm>
            <a:prstGeom prst="ellipse">
              <a:avLst/>
            </a:prstGeom>
            <a:solidFill>
              <a:srgbClr val="FFFFFF">
                <a:alpha val="0"/>
              </a:srgbClr>
            </a:solidFill>
            <a:ln w="19050">
              <a:solidFill>
                <a:srgbClr val="365F91"/>
              </a:solidFill>
              <a:round/>
              <a:headEnd/>
              <a:tailEnd/>
            </a:ln>
          </p:spPr>
          <p:txBody>
            <a:bodyPr/>
            <a:lstStyle/>
            <a:p>
              <a:pPr algn="ctr">
                <a:spcAft>
                  <a:spcPts val="1000"/>
                </a:spcAft>
              </a:pPr>
              <a:endParaRPr lang="en-US" sz="1100" b="1">
                <a:latin typeface="Times New Roman" pitchFamily="18" charset="0"/>
              </a:endParaRPr>
            </a:p>
            <a:p>
              <a:pPr algn="ctr">
                <a:spcAft>
                  <a:spcPts val="1000"/>
                </a:spcAft>
              </a:pPr>
              <a:r>
                <a:rPr lang="en-US" sz="1400" b="1">
                  <a:latin typeface="Times New Roman" pitchFamily="18" charset="0"/>
                </a:rPr>
                <a:t>Domain</a:t>
              </a:r>
              <a:endParaRPr lang="en-US"/>
            </a:p>
          </p:txBody>
        </p:sp>
        <p:sp>
          <p:nvSpPr>
            <p:cNvPr id="10269" name="Text Box 36"/>
            <p:cNvSpPr txBox="1">
              <a:spLocks noChangeAspect="1" noChangeArrowheads="1"/>
            </p:cNvSpPr>
            <p:nvPr/>
          </p:nvSpPr>
          <p:spPr bwMode="auto">
            <a:xfrm>
              <a:off x="2400" y="4230"/>
              <a:ext cx="1800" cy="420"/>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Tobacco Control</a:t>
              </a:r>
              <a:endParaRPr lang="en-US"/>
            </a:p>
          </p:txBody>
        </p:sp>
        <p:sp>
          <p:nvSpPr>
            <p:cNvPr id="10270" name="Text Box 37"/>
            <p:cNvSpPr txBox="1">
              <a:spLocks noChangeAspect="1" noChangeArrowheads="1"/>
            </p:cNvSpPr>
            <p:nvPr/>
          </p:nvSpPr>
          <p:spPr bwMode="auto">
            <a:xfrm>
              <a:off x="1755" y="4515"/>
              <a:ext cx="765" cy="37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Diet</a:t>
              </a:r>
              <a:endParaRPr lang="en-US"/>
            </a:p>
          </p:txBody>
        </p:sp>
        <p:sp>
          <p:nvSpPr>
            <p:cNvPr id="10271" name="Text Box 38"/>
            <p:cNvSpPr txBox="1">
              <a:spLocks noChangeAspect="1" noChangeArrowheads="1"/>
            </p:cNvSpPr>
            <p:nvPr/>
          </p:nvSpPr>
          <p:spPr bwMode="auto">
            <a:xfrm>
              <a:off x="1155" y="4890"/>
              <a:ext cx="1365" cy="37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Genomics</a:t>
              </a:r>
              <a:endParaRPr lang="en-US"/>
            </a:p>
          </p:txBody>
        </p:sp>
        <p:sp>
          <p:nvSpPr>
            <p:cNvPr id="10272" name="Text Box 39"/>
            <p:cNvSpPr txBox="1">
              <a:spLocks noChangeAspect="1" noChangeArrowheads="1"/>
            </p:cNvSpPr>
            <p:nvPr/>
          </p:nvSpPr>
          <p:spPr bwMode="auto">
            <a:xfrm>
              <a:off x="3384" y="4550"/>
              <a:ext cx="1665" cy="37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Survivorship</a:t>
              </a:r>
              <a:endParaRPr lang="en-US"/>
            </a:p>
          </p:txBody>
        </p:sp>
        <p:sp>
          <p:nvSpPr>
            <p:cNvPr id="10273" name="Text Box 40"/>
            <p:cNvSpPr txBox="1">
              <a:spLocks noChangeAspect="1" noChangeArrowheads="1"/>
            </p:cNvSpPr>
            <p:nvPr/>
          </p:nvSpPr>
          <p:spPr bwMode="auto">
            <a:xfrm>
              <a:off x="1290" y="5535"/>
              <a:ext cx="1230"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Sun Safety</a:t>
              </a:r>
              <a:endParaRPr lang="en-US"/>
            </a:p>
          </p:txBody>
        </p:sp>
        <p:sp>
          <p:nvSpPr>
            <p:cNvPr id="10274" name="Text Box 41"/>
            <p:cNvSpPr txBox="1">
              <a:spLocks noChangeAspect="1" noChangeArrowheads="1"/>
            </p:cNvSpPr>
            <p:nvPr/>
          </p:nvSpPr>
          <p:spPr bwMode="auto">
            <a:xfrm>
              <a:off x="2835" y="5460"/>
              <a:ext cx="1230" cy="40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Screening</a:t>
              </a:r>
              <a:endParaRPr lang="en-US"/>
            </a:p>
          </p:txBody>
        </p:sp>
        <p:sp>
          <p:nvSpPr>
            <p:cNvPr id="10275" name="Text Box 42"/>
            <p:cNvSpPr txBox="1">
              <a:spLocks noChangeAspect="1" noChangeArrowheads="1"/>
            </p:cNvSpPr>
            <p:nvPr/>
          </p:nvSpPr>
          <p:spPr bwMode="auto">
            <a:xfrm>
              <a:off x="2160" y="6030"/>
              <a:ext cx="1905"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Physical Activity</a:t>
              </a:r>
              <a:endParaRPr lang="en-US"/>
            </a:p>
          </p:txBody>
        </p:sp>
        <p:sp>
          <p:nvSpPr>
            <p:cNvPr id="10276" name="Text Box 43"/>
            <p:cNvSpPr txBox="1">
              <a:spLocks noChangeAspect="1" noChangeArrowheads="1"/>
            </p:cNvSpPr>
            <p:nvPr/>
          </p:nvSpPr>
          <p:spPr bwMode="auto">
            <a:xfrm>
              <a:off x="4065" y="5400"/>
              <a:ext cx="1230" cy="465"/>
            </a:xfrm>
            <a:prstGeom prst="rect">
              <a:avLst/>
            </a:prstGeom>
            <a:solidFill>
              <a:srgbClr val="FFFFFF">
                <a:alpha val="0"/>
              </a:srgbClr>
            </a:solidFill>
            <a:ln w="9525">
              <a:noFill/>
              <a:miter lim="800000"/>
              <a:headEnd/>
              <a:tailEnd/>
            </a:ln>
          </p:spPr>
          <p:txBody>
            <a:bodyPr/>
            <a:lstStyle/>
            <a:p>
              <a:pPr algn="ctr">
                <a:spcAft>
                  <a:spcPts val="1000"/>
                </a:spcAft>
              </a:pPr>
              <a:r>
                <a:rPr lang="en-US" sz="1100">
                  <a:latin typeface="Calibri" pitchFamily="34" charset="0"/>
                </a:rPr>
                <a:t>Obesity</a:t>
              </a:r>
              <a:endParaRPr lang="en-US"/>
            </a:p>
          </p:txBody>
        </p:sp>
      </p:grpSp>
      <p:grpSp>
        <p:nvGrpSpPr>
          <p:cNvPr id="4" name="Group 44"/>
          <p:cNvGrpSpPr>
            <a:grpSpLocks noChangeAspect="1"/>
          </p:cNvGrpSpPr>
          <p:nvPr/>
        </p:nvGrpSpPr>
        <p:grpSpPr bwMode="auto">
          <a:xfrm>
            <a:off x="3124200" y="4619625"/>
            <a:ext cx="2849563" cy="1600200"/>
            <a:chOff x="3870" y="6209"/>
            <a:chExt cx="4230" cy="2276"/>
          </a:xfrm>
        </p:grpSpPr>
        <p:sp>
          <p:nvSpPr>
            <p:cNvPr id="10260" name="Oval 45"/>
            <p:cNvSpPr>
              <a:spLocks noChangeAspect="1" noChangeArrowheads="1"/>
            </p:cNvSpPr>
            <p:nvPr/>
          </p:nvSpPr>
          <p:spPr bwMode="auto">
            <a:xfrm>
              <a:off x="3870" y="6209"/>
              <a:ext cx="4230" cy="2276"/>
            </a:xfrm>
            <a:prstGeom prst="ellipse">
              <a:avLst/>
            </a:prstGeom>
            <a:solidFill>
              <a:srgbClr val="FFFFFF">
                <a:alpha val="0"/>
              </a:srgbClr>
            </a:solidFill>
            <a:ln w="19050">
              <a:solidFill>
                <a:srgbClr val="365F91"/>
              </a:solidFill>
              <a:round/>
              <a:headEnd/>
              <a:tailEnd/>
            </a:ln>
          </p:spPr>
          <p:txBody>
            <a:bodyPr/>
            <a:lstStyle/>
            <a:p>
              <a:pPr algn="ctr">
                <a:spcAft>
                  <a:spcPts val="1000"/>
                </a:spcAft>
              </a:pPr>
              <a:endParaRPr lang="en-US" sz="1400" b="1">
                <a:latin typeface="Times New Roman" pitchFamily="18" charset="0"/>
              </a:endParaRPr>
            </a:p>
            <a:p>
              <a:pPr algn="ctr">
                <a:spcAft>
                  <a:spcPts val="1000"/>
                </a:spcAft>
              </a:pPr>
              <a:r>
                <a:rPr lang="en-US" sz="1400" b="1">
                  <a:latin typeface="Calibri" pitchFamily="34" charset="0"/>
                </a:rPr>
                <a:t>Practice</a:t>
              </a:r>
              <a:endParaRPr lang="en-US"/>
            </a:p>
          </p:txBody>
        </p:sp>
        <p:sp>
          <p:nvSpPr>
            <p:cNvPr id="10261" name="Text Box 46"/>
            <p:cNvSpPr txBox="1">
              <a:spLocks noChangeAspect="1" noChangeArrowheads="1"/>
            </p:cNvSpPr>
            <p:nvPr/>
          </p:nvSpPr>
          <p:spPr bwMode="auto">
            <a:xfrm>
              <a:off x="4800" y="6390"/>
              <a:ext cx="1230"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Tools</a:t>
              </a:r>
              <a:endParaRPr lang="en-US"/>
            </a:p>
          </p:txBody>
        </p:sp>
        <p:sp>
          <p:nvSpPr>
            <p:cNvPr id="10262" name="Text Box 47"/>
            <p:cNvSpPr txBox="1">
              <a:spLocks noChangeAspect="1" noChangeArrowheads="1"/>
            </p:cNvSpPr>
            <p:nvPr/>
          </p:nvSpPr>
          <p:spPr bwMode="auto">
            <a:xfrm>
              <a:off x="6585" y="6855"/>
              <a:ext cx="1410"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Publications</a:t>
              </a:r>
              <a:endParaRPr lang="en-US"/>
            </a:p>
          </p:txBody>
        </p:sp>
        <p:sp>
          <p:nvSpPr>
            <p:cNvPr id="10263" name="Text Box 48"/>
            <p:cNvSpPr txBox="1">
              <a:spLocks noChangeAspect="1" noChangeArrowheads="1"/>
            </p:cNvSpPr>
            <p:nvPr/>
          </p:nvSpPr>
          <p:spPr bwMode="auto">
            <a:xfrm>
              <a:off x="4230" y="6855"/>
              <a:ext cx="1230"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Meetings</a:t>
              </a:r>
              <a:endParaRPr lang="en-US"/>
            </a:p>
          </p:txBody>
        </p:sp>
        <p:sp>
          <p:nvSpPr>
            <p:cNvPr id="10264" name="Text Box 49"/>
            <p:cNvSpPr txBox="1">
              <a:spLocks noChangeAspect="1" noChangeArrowheads="1"/>
            </p:cNvSpPr>
            <p:nvPr/>
          </p:nvSpPr>
          <p:spPr bwMode="auto">
            <a:xfrm>
              <a:off x="4335" y="7320"/>
              <a:ext cx="1230"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Websites</a:t>
              </a:r>
              <a:endParaRPr lang="en-US"/>
            </a:p>
          </p:txBody>
        </p:sp>
        <p:sp>
          <p:nvSpPr>
            <p:cNvPr id="10265" name="Text Box 50"/>
            <p:cNvSpPr txBox="1">
              <a:spLocks noChangeAspect="1" noChangeArrowheads="1"/>
            </p:cNvSpPr>
            <p:nvPr/>
          </p:nvSpPr>
          <p:spPr bwMode="auto">
            <a:xfrm>
              <a:off x="6585" y="7320"/>
              <a:ext cx="1230"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Training</a:t>
              </a:r>
              <a:endParaRPr lang="en-US"/>
            </a:p>
          </p:txBody>
        </p:sp>
        <p:sp>
          <p:nvSpPr>
            <p:cNvPr id="10266" name="Text Box 51"/>
            <p:cNvSpPr txBox="1">
              <a:spLocks noChangeAspect="1" noChangeArrowheads="1"/>
            </p:cNvSpPr>
            <p:nvPr/>
          </p:nvSpPr>
          <p:spPr bwMode="auto">
            <a:xfrm>
              <a:off x="5355" y="7485"/>
              <a:ext cx="1410" cy="818"/>
            </a:xfrm>
            <a:prstGeom prst="rect">
              <a:avLst/>
            </a:prstGeom>
            <a:solidFill>
              <a:srgbClr val="FFFFFF">
                <a:alpha val="0"/>
              </a:srgbClr>
            </a:solidFill>
            <a:ln w="9525">
              <a:noFill/>
              <a:miter lim="800000"/>
              <a:headEnd/>
              <a:tailEnd/>
            </a:ln>
          </p:spPr>
          <p:txBody>
            <a:bodyPr/>
            <a:lstStyle/>
            <a:p>
              <a:pPr algn="ctr">
                <a:spcAft>
                  <a:spcPts val="1000"/>
                </a:spcAft>
              </a:pPr>
              <a:r>
                <a:rPr lang="en-US" sz="1100">
                  <a:latin typeface="Calibri" pitchFamily="34" charset="0"/>
                </a:rPr>
                <a:t>Body of Knowledge</a:t>
              </a:r>
              <a:endParaRPr lang="en-US"/>
            </a:p>
          </p:txBody>
        </p:sp>
        <p:sp>
          <p:nvSpPr>
            <p:cNvPr id="10267" name="Text Box 52"/>
            <p:cNvSpPr txBox="1">
              <a:spLocks noChangeAspect="1" noChangeArrowheads="1"/>
            </p:cNvSpPr>
            <p:nvPr/>
          </p:nvSpPr>
          <p:spPr bwMode="auto">
            <a:xfrm>
              <a:off x="6195" y="6390"/>
              <a:ext cx="1230"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Methods</a:t>
              </a:r>
              <a:endParaRPr lang="en-US"/>
            </a:p>
          </p:txBody>
        </p:sp>
      </p:grpSp>
      <p:grpSp>
        <p:nvGrpSpPr>
          <p:cNvPr id="5" name="Group 53"/>
          <p:cNvGrpSpPr>
            <a:grpSpLocks noChangeAspect="1"/>
          </p:cNvGrpSpPr>
          <p:nvPr/>
        </p:nvGrpSpPr>
        <p:grpSpPr bwMode="auto">
          <a:xfrm>
            <a:off x="5067300" y="2362200"/>
            <a:ext cx="3003550" cy="1825625"/>
            <a:chOff x="6203" y="3930"/>
            <a:chExt cx="4161" cy="2595"/>
          </a:xfrm>
        </p:grpSpPr>
        <p:sp>
          <p:nvSpPr>
            <p:cNvPr id="10250" name="Text Box 54"/>
            <p:cNvSpPr txBox="1">
              <a:spLocks noChangeAspect="1" noChangeArrowheads="1"/>
            </p:cNvSpPr>
            <p:nvPr/>
          </p:nvSpPr>
          <p:spPr bwMode="auto">
            <a:xfrm>
              <a:off x="8423" y="4230"/>
              <a:ext cx="1523" cy="675"/>
            </a:xfrm>
            <a:prstGeom prst="rect">
              <a:avLst/>
            </a:prstGeom>
            <a:solidFill>
              <a:srgbClr val="FFFFFF">
                <a:alpha val="0"/>
              </a:srgbClr>
            </a:solidFill>
            <a:ln w="9525">
              <a:noFill/>
              <a:miter lim="800000"/>
              <a:headEnd/>
              <a:tailEnd/>
            </a:ln>
          </p:spPr>
          <p:txBody>
            <a:bodyPr/>
            <a:lstStyle/>
            <a:p>
              <a:pPr algn="ctr">
                <a:spcAft>
                  <a:spcPts val="1000"/>
                </a:spcAft>
              </a:pPr>
              <a:r>
                <a:rPr lang="en-US" sz="1100">
                  <a:latin typeface="Calibri" pitchFamily="34" charset="0"/>
                </a:rPr>
                <a:t>Health department</a:t>
              </a:r>
              <a:endParaRPr lang="en-US"/>
            </a:p>
          </p:txBody>
        </p:sp>
        <p:grpSp>
          <p:nvGrpSpPr>
            <p:cNvPr id="6" name="Group 55"/>
            <p:cNvGrpSpPr>
              <a:grpSpLocks noChangeAspect="1"/>
            </p:cNvGrpSpPr>
            <p:nvPr/>
          </p:nvGrpSpPr>
          <p:grpSpPr bwMode="auto">
            <a:xfrm>
              <a:off x="6203" y="3930"/>
              <a:ext cx="4161" cy="2595"/>
              <a:chOff x="6203" y="3930"/>
              <a:chExt cx="4161" cy="2595"/>
            </a:xfrm>
          </p:grpSpPr>
          <p:sp>
            <p:nvSpPr>
              <p:cNvPr id="10252" name="Oval 56"/>
              <p:cNvSpPr>
                <a:spLocks noChangeAspect="1" noChangeArrowheads="1"/>
              </p:cNvSpPr>
              <p:nvPr/>
            </p:nvSpPr>
            <p:spPr bwMode="auto">
              <a:xfrm>
                <a:off x="6203" y="3930"/>
                <a:ext cx="4143" cy="2595"/>
              </a:xfrm>
              <a:prstGeom prst="ellipse">
                <a:avLst/>
              </a:prstGeom>
              <a:solidFill>
                <a:srgbClr val="FFFFFF">
                  <a:alpha val="0"/>
                </a:srgbClr>
              </a:solidFill>
              <a:ln w="19050">
                <a:solidFill>
                  <a:srgbClr val="365F91"/>
                </a:solidFill>
                <a:round/>
                <a:headEnd/>
                <a:tailEnd/>
              </a:ln>
            </p:spPr>
            <p:txBody>
              <a:bodyPr/>
              <a:lstStyle/>
              <a:p>
                <a:pPr algn="ctr">
                  <a:spcAft>
                    <a:spcPts val="1000"/>
                  </a:spcAft>
                </a:pPr>
                <a:endParaRPr lang="en-US" sz="1400" b="1">
                  <a:latin typeface="Times New Roman" pitchFamily="18" charset="0"/>
                </a:endParaRPr>
              </a:p>
              <a:p>
                <a:pPr algn="ctr">
                  <a:spcAft>
                    <a:spcPts val="1000"/>
                  </a:spcAft>
                </a:pPr>
                <a:r>
                  <a:rPr lang="en-US" sz="1400" b="1">
                    <a:latin typeface="Calibri" pitchFamily="34" charset="0"/>
                  </a:rPr>
                  <a:t>Community</a:t>
                </a:r>
                <a:endParaRPr lang="en-US"/>
              </a:p>
            </p:txBody>
          </p:sp>
          <p:sp>
            <p:nvSpPr>
              <p:cNvPr id="10253" name="Text Box 57"/>
              <p:cNvSpPr txBox="1">
                <a:spLocks noChangeAspect="1" noChangeArrowheads="1"/>
              </p:cNvSpPr>
              <p:nvPr/>
            </p:nvSpPr>
            <p:spPr bwMode="auto">
              <a:xfrm>
                <a:off x="7026" y="4213"/>
                <a:ext cx="1741" cy="877"/>
              </a:xfrm>
              <a:prstGeom prst="rect">
                <a:avLst/>
              </a:prstGeom>
              <a:solidFill>
                <a:srgbClr val="FFFFFF">
                  <a:alpha val="0"/>
                </a:srgbClr>
              </a:solidFill>
              <a:ln w="9525">
                <a:noFill/>
                <a:miter lim="800000"/>
                <a:headEnd/>
                <a:tailEnd/>
              </a:ln>
            </p:spPr>
            <p:txBody>
              <a:bodyPr/>
              <a:lstStyle/>
              <a:p>
                <a:pPr algn="ctr">
                  <a:spcAft>
                    <a:spcPts val="1000"/>
                  </a:spcAft>
                </a:pPr>
                <a:r>
                  <a:rPr lang="en-US" sz="1100">
                    <a:latin typeface="Calibri" pitchFamily="34" charset="0"/>
                  </a:rPr>
                  <a:t>Public Health Practitioners</a:t>
                </a:r>
                <a:endParaRPr lang="en-US"/>
              </a:p>
            </p:txBody>
          </p:sp>
          <p:sp>
            <p:nvSpPr>
              <p:cNvPr id="10254" name="Text Box 58"/>
              <p:cNvSpPr txBox="1">
                <a:spLocks noChangeAspect="1" noChangeArrowheads="1"/>
              </p:cNvSpPr>
              <p:nvPr/>
            </p:nvSpPr>
            <p:spPr bwMode="auto">
              <a:xfrm>
                <a:off x="7466" y="5270"/>
                <a:ext cx="1147"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Clinicians</a:t>
                </a:r>
                <a:endParaRPr lang="en-US"/>
              </a:p>
            </p:txBody>
          </p:sp>
          <p:sp>
            <p:nvSpPr>
              <p:cNvPr id="10255" name="Text Box 59"/>
              <p:cNvSpPr txBox="1">
                <a:spLocks noChangeAspect="1" noChangeArrowheads="1"/>
              </p:cNvSpPr>
              <p:nvPr/>
            </p:nvSpPr>
            <p:spPr bwMode="auto">
              <a:xfrm>
                <a:off x="6604" y="4950"/>
                <a:ext cx="756" cy="49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NCI</a:t>
                </a:r>
                <a:endParaRPr lang="en-US"/>
              </a:p>
            </p:txBody>
          </p:sp>
          <p:sp>
            <p:nvSpPr>
              <p:cNvPr id="10256" name="Text Box 60"/>
              <p:cNvSpPr txBox="1">
                <a:spLocks noChangeAspect="1" noChangeArrowheads="1"/>
              </p:cNvSpPr>
              <p:nvPr/>
            </p:nvSpPr>
            <p:spPr bwMode="auto">
              <a:xfrm>
                <a:off x="8759" y="5460"/>
                <a:ext cx="1148"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Advocates</a:t>
                </a:r>
                <a:endParaRPr lang="en-US"/>
              </a:p>
            </p:txBody>
          </p:sp>
          <p:sp>
            <p:nvSpPr>
              <p:cNvPr id="10257" name="Text Box 61"/>
              <p:cNvSpPr txBox="1">
                <a:spLocks noChangeAspect="1" noChangeArrowheads="1"/>
              </p:cNvSpPr>
              <p:nvPr/>
            </p:nvSpPr>
            <p:spPr bwMode="auto">
              <a:xfrm>
                <a:off x="8040" y="5925"/>
                <a:ext cx="1511"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Policymakers</a:t>
                </a:r>
                <a:endParaRPr lang="en-US"/>
              </a:p>
            </p:txBody>
          </p:sp>
          <p:sp>
            <p:nvSpPr>
              <p:cNvPr id="10258" name="Text Box 62"/>
              <p:cNvSpPr txBox="1">
                <a:spLocks noChangeAspect="1" noChangeArrowheads="1"/>
              </p:cNvSpPr>
              <p:nvPr/>
            </p:nvSpPr>
            <p:spPr bwMode="auto">
              <a:xfrm>
                <a:off x="9062" y="4920"/>
                <a:ext cx="1302"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Researchers</a:t>
                </a:r>
                <a:endParaRPr lang="en-US"/>
              </a:p>
            </p:txBody>
          </p:sp>
          <p:sp>
            <p:nvSpPr>
              <p:cNvPr id="10259" name="Text Box 63"/>
              <p:cNvSpPr txBox="1">
                <a:spLocks noChangeAspect="1" noChangeArrowheads="1"/>
              </p:cNvSpPr>
              <p:nvPr/>
            </p:nvSpPr>
            <p:spPr bwMode="auto">
              <a:xfrm>
                <a:off x="6294" y="5466"/>
                <a:ext cx="1106" cy="37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Coalitions</a:t>
                </a:r>
                <a:endParaRPr lang="en-US"/>
              </a:p>
            </p:txBody>
          </p:sp>
        </p:grpSp>
      </p:grpSp>
      <p:sp>
        <p:nvSpPr>
          <p:cNvPr id="10248" name="Text Box 31"/>
          <p:cNvSpPr txBox="1">
            <a:spLocks noChangeAspect="1" noChangeArrowheads="1"/>
          </p:cNvSpPr>
          <p:nvPr/>
        </p:nvSpPr>
        <p:spPr bwMode="auto">
          <a:xfrm>
            <a:off x="2133600" y="1295400"/>
            <a:ext cx="4775200" cy="838200"/>
          </a:xfrm>
          <a:prstGeom prst="rect">
            <a:avLst/>
          </a:prstGeom>
          <a:solidFill>
            <a:srgbClr val="FFFFFF"/>
          </a:solidFill>
          <a:ln w="9525">
            <a:noFill/>
            <a:miter lim="800000"/>
            <a:headEnd/>
            <a:tailEnd/>
          </a:ln>
        </p:spPr>
        <p:txBody>
          <a:bodyPr/>
          <a:lstStyle/>
          <a:p>
            <a:pPr algn="ctr">
              <a:spcAft>
                <a:spcPts val="1000"/>
              </a:spcAft>
            </a:pPr>
            <a:r>
              <a:rPr lang="en-US" sz="2000" b="1">
                <a:latin typeface="Times New Roman" pitchFamily="18" charset="0"/>
              </a:rPr>
              <a:t>Virtual Communities of Practice to Move Cancer Control Research Into Practice</a:t>
            </a:r>
            <a:endParaRPr lang="en-US" sz="2000"/>
          </a:p>
        </p:txBody>
      </p:sp>
      <p:sp>
        <p:nvSpPr>
          <p:cNvPr id="10245" name="Rectangle 62"/>
          <p:cNvSpPr>
            <a:spLocks noChangeArrowheads="1"/>
          </p:cNvSpPr>
          <p:nvPr/>
        </p:nvSpPr>
        <p:spPr bwMode="auto">
          <a:xfrm>
            <a:off x="457200" y="6400800"/>
            <a:ext cx="8305800" cy="307975"/>
          </a:xfrm>
          <a:prstGeom prst="rect">
            <a:avLst/>
          </a:prstGeom>
          <a:noFill/>
          <a:ln w="9525">
            <a:noFill/>
            <a:miter lim="800000"/>
            <a:headEnd/>
            <a:tailEnd/>
          </a:ln>
        </p:spPr>
        <p:txBody>
          <a:bodyPr>
            <a:spAutoFit/>
          </a:bodyPr>
          <a:lstStyle/>
          <a:p>
            <a:r>
              <a:rPr lang="en-US" sz="1400"/>
              <a:t>Modified from Wenger’s Community of Practice Framework (Wenger, 2004)</a:t>
            </a:r>
          </a:p>
        </p:txBody>
      </p:sp>
    </p:spTree>
    <p:extLst>
      <p:ext uri="{BB962C8B-B14F-4D97-AF65-F5344CB8AC3E}">
        <p14:creationId xmlns:p14="http://schemas.microsoft.com/office/powerpoint/2010/main" val="3185769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7"/>
                                        </p:tgtEl>
                                        <p:attrNameLst>
                                          <p:attrName>style.visibility</p:attrName>
                                        </p:attrNameLst>
                                      </p:cBhvr>
                                      <p:to>
                                        <p:strVal val="visible"/>
                                      </p:to>
                                    </p:set>
                                    <p:animEffect transition="in" filter="blinds(horizontal)">
                                      <p:cBhvr>
                                        <p:cTn id="22" dur="500"/>
                                        <p:tgtEl>
                                          <p:spTgt spid="1024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245"/>
                                        </p:tgtEl>
                                        <p:attrNameLst>
                                          <p:attrName>style.visibility</p:attrName>
                                        </p:attrNameLst>
                                      </p:cBhvr>
                                      <p:to>
                                        <p:strVal val="visible"/>
                                      </p:to>
                                    </p:set>
                                    <p:animEffect transition="in" filter="blinds(horizontal)">
                                      <p:cBhvr>
                                        <p:cTn id="25"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nimBg="1"/>
      <p:bldP spid="1024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Primary Research Questions</a:t>
            </a:r>
            <a:endParaRPr lang="en-US" dirty="0"/>
          </a:p>
        </p:txBody>
      </p:sp>
      <p:sp>
        <p:nvSpPr>
          <p:cNvPr id="11267" name="Content Placeholder 2"/>
          <p:cNvSpPr>
            <a:spLocks noGrp="1"/>
          </p:cNvSpPr>
          <p:nvPr>
            <p:ph sz="quarter" idx="1"/>
          </p:nvPr>
        </p:nvSpPr>
        <p:spPr>
          <a:xfrm>
            <a:off x="457200" y="1600200"/>
            <a:ext cx="7467600" cy="4873625"/>
          </a:xfrm>
        </p:spPr>
        <p:txBody>
          <a:bodyPr/>
          <a:lstStyle/>
          <a:p>
            <a:r>
              <a:rPr lang="en-US" i="1" smtClean="0"/>
              <a:t>What do key stakeholders believe is needed to create and sustain federally-sponsored virtual communities of practices aimed at moving cancer control research into practice?</a:t>
            </a:r>
            <a:r>
              <a:rPr lang="en-US" smtClean="0"/>
              <a:t>  </a:t>
            </a:r>
          </a:p>
        </p:txBody>
      </p:sp>
    </p:spTree>
    <p:extLst>
      <p:ext uri="{BB962C8B-B14F-4D97-AF65-F5344CB8AC3E}">
        <p14:creationId xmlns:p14="http://schemas.microsoft.com/office/powerpoint/2010/main" val="22561430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pPr eaLnBrk="1" fontAlgn="auto" hangingPunct="1">
              <a:spcAft>
                <a:spcPts val="0"/>
              </a:spcAft>
              <a:defRPr/>
            </a:pPr>
            <a:r>
              <a:rPr lang="en-US" dirty="0" smtClean="0"/>
              <a:t>Research sub-questions</a:t>
            </a:r>
            <a:endParaRPr lang="en-US" dirty="0"/>
          </a:p>
        </p:txBody>
      </p:sp>
      <p:sp>
        <p:nvSpPr>
          <p:cNvPr id="12291" name="Content Placeholder 2"/>
          <p:cNvSpPr>
            <a:spLocks noGrp="1"/>
          </p:cNvSpPr>
          <p:nvPr>
            <p:ph sz="quarter" idx="1"/>
          </p:nvPr>
        </p:nvSpPr>
        <p:spPr>
          <a:xfrm>
            <a:off x="381000" y="1524000"/>
            <a:ext cx="8077200" cy="4873625"/>
          </a:xfrm>
        </p:spPr>
        <p:txBody>
          <a:bodyPr>
            <a:normAutofit fontScale="92500" lnSpcReduction="20000"/>
          </a:bodyPr>
          <a:lstStyle/>
          <a:p>
            <a:pPr marL="457200" indent="-457200">
              <a:buFont typeface="+mj-lt"/>
              <a:buAutoNum type="arabicPeriod"/>
              <a:defRPr/>
            </a:pPr>
            <a:r>
              <a:rPr lang="en-US" dirty="0" smtClean="0"/>
              <a:t>How do researchers, practitioners, and intermediaries want to develop and share knowledge in a virtual environment?</a:t>
            </a:r>
            <a:endParaRPr lang="en-US" sz="2000" dirty="0" smtClean="0"/>
          </a:p>
          <a:p>
            <a:pPr marL="457200" indent="-457200">
              <a:buFont typeface="+mj-lt"/>
              <a:buAutoNum type="arabicPeriod"/>
              <a:defRPr/>
            </a:pPr>
            <a:r>
              <a:rPr lang="en-US" dirty="0" smtClean="0"/>
              <a:t>What specific topic areas are appropriate for developing virtual communities of practice for moving cancer control research into practice?</a:t>
            </a:r>
            <a:endParaRPr lang="en-US" sz="2000" dirty="0" smtClean="0"/>
          </a:p>
          <a:p>
            <a:pPr lvl="1">
              <a:defRPr/>
            </a:pPr>
            <a:r>
              <a:rPr lang="en-US" sz="2400" dirty="0" smtClean="0"/>
              <a:t>Should the communities be topic specific or can a broad community of practice that focuses on all aspects of moving cancer control research into practice be successful (effective)?</a:t>
            </a:r>
            <a:endParaRPr lang="en-US" sz="2000" dirty="0" smtClean="0"/>
          </a:p>
          <a:p>
            <a:pPr lvl="1">
              <a:defRPr/>
            </a:pPr>
            <a:r>
              <a:rPr lang="en-US" sz="2400" dirty="0" smtClean="0"/>
              <a:t>Since researchers/practitioners/intermediaries work in silos, should separate communities of practice (COPs) be created for each group or should COPs be designed to include all three groups? </a:t>
            </a:r>
            <a:endParaRPr lang="en-US" sz="2000" dirty="0" smtClean="0"/>
          </a:p>
          <a:p>
            <a:pPr eaLnBrk="1" hangingPunct="1">
              <a:defRPr/>
            </a:pPr>
            <a:endParaRPr lang="en-US" dirty="0" smtClean="0"/>
          </a:p>
        </p:txBody>
      </p:sp>
    </p:spTree>
    <p:extLst>
      <p:ext uri="{BB962C8B-B14F-4D97-AF65-F5344CB8AC3E}">
        <p14:creationId xmlns:p14="http://schemas.microsoft.com/office/powerpoint/2010/main" val="611596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7" dur="500"/>
                                        <p:tgtEl>
                                          <p:spTgt spid="12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2" dur="500"/>
                                        <p:tgtEl>
                                          <p:spTgt spid="1229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5"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pPr eaLnBrk="1" fontAlgn="auto" hangingPunct="1">
              <a:spcAft>
                <a:spcPts val="0"/>
              </a:spcAft>
              <a:defRPr/>
            </a:pPr>
            <a:r>
              <a:rPr lang="en-US" dirty="0" smtClean="0"/>
              <a:t>Literature Review Map</a:t>
            </a:r>
            <a:endParaRPr lang="en-US" dirty="0"/>
          </a:p>
        </p:txBody>
      </p:sp>
      <p:sp>
        <p:nvSpPr>
          <p:cNvPr id="13315" name="TextBox 4"/>
          <p:cNvSpPr txBox="1">
            <a:spLocks noChangeArrowheads="1"/>
          </p:cNvSpPr>
          <p:nvPr/>
        </p:nvSpPr>
        <p:spPr bwMode="auto">
          <a:xfrm>
            <a:off x="381000" y="1752600"/>
            <a:ext cx="2209800" cy="923925"/>
          </a:xfrm>
          <a:prstGeom prst="rect">
            <a:avLst/>
          </a:prstGeom>
          <a:noFill/>
          <a:ln w="9525">
            <a:solidFill>
              <a:schemeClr val="accent1"/>
            </a:solidFill>
            <a:miter lim="800000"/>
            <a:headEnd/>
            <a:tailEnd/>
          </a:ln>
        </p:spPr>
        <p:txBody>
          <a:bodyPr>
            <a:spAutoFit/>
          </a:bodyPr>
          <a:lstStyle/>
          <a:p>
            <a:pPr algn="ctr"/>
            <a:r>
              <a:rPr lang="en-US" b="1"/>
              <a:t>Dissemination and Implementation</a:t>
            </a:r>
          </a:p>
        </p:txBody>
      </p:sp>
      <p:sp>
        <p:nvSpPr>
          <p:cNvPr id="13316" name="TextBox 5"/>
          <p:cNvSpPr txBox="1">
            <a:spLocks noChangeArrowheads="1"/>
          </p:cNvSpPr>
          <p:nvPr/>
        </p:nvSpPr>
        <p:spPr bwMode="auto">
          <a:xfrm>
            <a:off x="381000" y="2819400"/>
            <a:ext cx="2209800" cy="3540125"/>
          </a:xfrm>
          <a:prstGeom prst="rect">
            <a:avLst/>
          </a:prstGeom>
          <a:noFill/>
          <a:ln w="9525">
            <a:solidFill>
              <a:schemeClr val="accent1"/>
            </a:solidFill>
            <a:miter lim="800000"/>
            <a:headEnd/>
            <a:tailEnd/>
          </a:ln>
        </p:spPr>
        <p:txBody>
          <a:bodyPr>
            <a:spAutoFit/>
          </a:bodyPr>
          <a:lstStyle/>
          <a:p>
            <a:pPr marL="166688" indent="-166688">
              <a:buFont typeface="Arial" charset="0"/>
              <a:buChar char="•"/>
            </a:pPr>
            <a:r>
              <a:rPr lang="en-US" sz="1600"/>
              <a:t>Rogers (1995)</a:t>
            </a:r>
          </a:p>
          <a:p>
            <a:pPr marL="166688" indent="-166688">
              <a:buFont typeface="Arial" charset="0"/>
              <a:buChar char="•"/>
            </a:pPr>
            <a:r>
              <a:rPr lang="en-US" sz="1600"/>
              <a:t>Haynes &amp; Haines (1998)</a:t>
            </a:r>
          </a:p>
          <a:p>
            <a:pPr marL="166688" indent="-166688">
              <a:buFont typeface="Arial" charset="0"/>
              <a:buChar char="•"/>
            </a:pPr>
            <a:r>
              <a:rPr lang="en-US" sz="1600"/>
              <a:t>Balas &amp; Boren (2000)</a:t>
            </a:r>
          </a:p>
          <a:p>
            <a:pPr marL="166688" indent="-166688">
              <a:buFont typeface="Arial" charset="0"/>
              <a:buChar char="•"/>
            </a:pPr>
            <a:r>
              <a:rPr lang="en-US" sz="1600"/>
              <a:t>Dzewaltowski et. al. (2004)</a:t>
            </a:r>
          </a:p>
          <a:p>
            <a:pPr marL="166688" indent="-166688">
              <a:buFont typeface="Arial" charset="0"/>
              <a:buChar char="•"/>
            </a:pPr>
            <a:r>
              <a:rPr lang="en-US" sz="1600"/>
              <a:t>Singhal and Dearing (2006)</a:t>
            </a:r>
          </a:p>
          <a:p>
            <a:pPr marL="166688" indent="-166688">
              <a:buFont typeface="Arial" charset="0"/>
              <a:buChar char="•"/>
            </a:pPr>
            <a:r>
              <a:rPr lang="en-US" sz="1600"/>
              <a:t>Green et al. (2009)</a:t>
            </a:r>
          </a:p>
          <a:p>
            <a:pPr marL="166688" indent="-166688">
              <a:buFont typeface="Arial" charset="0"/>
              <a:buChar char="•"/>
            </a:pPr>
            <a:r>
              <a:rPr lang="en-US" sz="1600"/>
              <a:t>Glasgow et. al. (2012)</a:t>
            </a:r>
          </a:p>
          <a:p>
            <a:pPr marL="166688" indent="-166688">
              <a:buFont typeface="Arial" charset="0"/>
              <a:buChar char="•"/>
            </a:pPr>
            <a:r>
              <a:rPr lang="en-US" sz="1600"/>
              <a:t>Brownson, Colditz &amp; Proctor (2012)</a:t>
            </a:r>
            <a:endParaRPr lang="en-US"/>
          </a:p>
        </p:txBody>
      </p:sp>
      <p:sp>
        <p:nvSpPr>
          <p:cNvPr id="13317" name="TextBox 7"/>
          <p:cNvSpPr txBox="1">
            <a:spLocks noChangeArrowheads="1"/>
          </p:cNvSpPr>
          <p:nvPr/>
        </p:nvSpPr>
        <p:spPr bwMode="auto">
          <a:xfrm>
            <a:off x="2895600" y="1752600"/>
            <a:ext cx="2514600" cy="646113"/>
          </a:xfrm>
          <a:prstGeom prst="rect">
            <a:avLst/>
          </a:prstGeom>
          <a:noFill/>
          <a:ln w="9525">
            <a:solidFill>
              <a:schemeClr val="accent1"/>
            </a:solidFill>
            <a:miter lim="800000"/>
            <a:headEnd/>
            <a:tailEnd/>
          </a:ln>
        </p:spPr>
        <p:txBody>
          <a:bodyPr>
            <a:spAutoFit/>
          </a:bodyPr>
          <a:lstStyle/>
          <a:p>
            <a:pPr algn="ctr"/>
            <a:r>
              <a:rPr lang="en-US" b="1"/>
              <a:t>Communities of Practice</a:t>
            </a:r>
          </a:p>
        </p:txBody>
      </p:sp>
      <p:sp>
        <p:nvSpPr>
          <p:cNvPr id="13318" name="TextBox 10"/>
          <p:cNvSpPr txBox="1">
            <a:spLocks noChangeArrowheads="1"/>
          </p:cNvSpPr>
          <p:nvPr/>
        </p:nvSpPr>
        <p:spPr bwMode="auto">
          <a:xfrm>
            <a:off x="2971800" y="2819400"/>
            <a:ext cx="2438400" cy="2800350"/>
          </a:xfrm>
          <a:prstGeom prst="rect">
            <a:avLst/>
          </a:prstGeom>
          <a:noFill/>
          <a:ln w="9525">
            <a:solidFill>
              <a:schemeClr val="accent1"/>
            </a:solidFill>
            <a:miter lim="800000"/>
            <a:headEnd/>
            <a:tailEnd/>
          </a:ln>
        </p:spPr>
        <p:txBody>
          <a:bodyPr>
            <a:spAutoFit/>
          </a:bodyPr>
          <a:lstStyle/>
          <a:p>
            <a:pPr marL="166688" indent="-166688">
              <a:buFont typeface="Arial" charset="0"/>
              <a:buChar char="•"/>
            </a:pPr>
            <a:r>
              <a:rPr lang="en-US" sz="1600"/>
              <a:t>Orr (1990)</a:t>
            </a:r>
          </a:p>
          <a:p>
            <a:pPr marL="166688" indent="-166688">
              <a:buFont typeface="Arial" charset="0"/>
              <a:buChar char="•"/>
            </a:pPr>
            <a:r>
              <a:rPr lang="en-US" sz="1600"/>
              <a:t>Brown &amp; Duguid (1991)</a:t>
            </a:r>
          </a:p>
          <a:p>
            <a:pPr marL="166688" indent="-166688">
              <a:buFont typeface="Arial" charset="0"/>
              <a:buChar char="•"/>
            </a:pPr>
            <a:r>
              <a:rPr lang="en-US" sz="1600"/>
              <a:t>Wenger (1997)</a:t>
            </a:r>
          </a:p>
          <a:p>
            <a:pPr marL="166688" indent="-166688">
              <a:buFont typeface="Arial" charset="0"/>
              <a:buChar char="•"/>
            </a:pPr>
            <a:r>
              <a:rPr lang="en-US" sz="1600"/>
              <a:t>Wenger (1998)</a:t>
            </a:r>
          </a:p>
          <a:p>
            <a:pPr marL="166688" indent="-166688">
              <a:buFont typeface="Arial" charset="0"/>
              <a:buChar char="•"/>
            </a:pPr>
            <a:r>
              <a:rPr lang="en-US" sz="1600"/>
              <a:t>Snyder, Wenger &amp; de Sousa Briggs (2000)</a:t>
            </a:r>
          </a:p>
          <a:p>
            <a:pPr marL="166688" indent="-166688">
              <a:buFont typeface="Arial" charset="0"/>
              <a:buChar char="•"/>
            </a:pPr>
            <a:r>
              <a:rPr lang="en-US" sz="1600"/>
              <a:t>Wenger (2004)</a:t>
            </a:r>
          </a:p>
          <a:p>
            <a:pPr marL="166688" indent="-166688">
              <a:buFont typeface="Arial" charset="0"/>
              <a:buChar char="•"/>
            </a:pPr>
            <a:r>
              <a:rPr lang="en-US" sz="1600"/>
              <a:t>Conner &amp; Clawson (2004)</a:t>
            </a:r>
          </a:p>
          <a:p>
            <a:pPr marL="166688" indent="-166688">
              <a:buFont typeface="Arial" charset="0"/>
              <a:buChar char="•"/>
            </a:pPr>
            <a:r>
              <a:rPr lang="en-US" sz="1600"/>
              <a:t>Wenger (2009)</a:t>
            </a:r>
          </a:p>
        </p:txBody>
      </p:sp>
      <p:sp>
        <p:nvSpPr>
          <p:cNvPr id="13319" name="TextBox 10"/>
          <p:cNvSpPr txBox="1">
            <a:spLocks noChangeArrowheads="1"/>
          </p:cNvSpPr>
          <p:nvPr/>
        </p:nvSpPr>
        <p:spPr bwMode="auto">
          <a:xfrm>
            <a:off x="2286000" y="914400"/>
            <a:ext cx="3429000" cy="646113"/>
          </a:xfrm>
          <a:prstGeom prst="rect">
            <a:avLst/>
          </a:prstGeom>
          <a:noFill/>
          <a:ln w="9525">
            <a:solidFill>
              <a:schemeClr val="accent1"/>
            </a:solidFill>
            <a:miter lim="800000"/>
            <a:headEnd/>
            <a:tailEnd/>
          </a:ln>
        </p:spPr>
        <p:txBody>
          <a:bodyPr>
            <a:spAutoFit/>
          </a:bodyPr>
          <a:lstStyle/>
          <a:p>
            <a:pPr algn="ctr"/>
            <a:r>
              <a:rPr lang="en-US" b="1" i="1"/>
              <a:t>Social Learning Theory</a:t>
            </a:r>
          </a:p>
          <a:p>
            <a:pPr algn="ctr"/>
            <a:r>
              <a:rPr lang="en-US"/>
              <a:t>Bandura (1977)</a:t>
            </a:r>
          </a:p>
        </p:txBody>
      </p:sp>
      <p:sp>
        <p:nvSpPr>
          <p:cNvPr id="13320" name="TextBox 7"/>
          <p:cNvSpPr txBox="1">
            <a:spLocks noChangeArrowheads="1"/>
          </p:cNvSpPr>
          <p:nvPr/>
        </p:nvSpPr>
        <p:spPr bwMode="auto">
          <a:xfrm>
            <a:off x="5715000" y="1752600"/>
            <a:ext cx="2514600" cy="646113"/>
          </a:xfrm>
          <a:prstGeom prst="rect">
            <a:avLst/>
          </a:prstGeom>
          <a:noFill/>
          <a:ln w="9525">
            <a:solidFill>
              <a:schemeClr val="accent1"/>
            </a:solidFill>
            <a:miter lim="800000"/>
            <a:headEnd/>
            <a:tailEnd/>
          </a:ln>
        </p:spPr>
        <p:txBody>
          <a:bodyPr>
            <a:spAutoFit/>
          </a:bodyPr>
          <a:lstStyle/>
          <a:p>
            <a:pPr algn="ctr"/>
            <a:r>
              <a:rPr lang="en-US" b="1"/>
              <a:t>Virtual Communities of Practice</a:t>
            </a:r>
          </a:p>
        </p:txBody>
      </p:sp>
      <p:sp>
        <p:nvSpPr>
          <p:cNvPr id="13321" name="TextBox 80"/>
          <p:cNvSpPr txBox="1">
            <a:spLocks noChangeArrowheads="1"/>
          </p:cNvSpPr>
          <p:nvPr/>
        </p:nvSpPr>
        <p:spPr bwMode="auto">
          <a:xfrm>
            <a:off x="5715000" y="2819400"/>
            <a:ext cx="2438400" cy="2554288"/>
          </a:xfrm>
          <a:prstGeom prst="rect">
            <a:avLst/>
          </a:prstGeom>
          <a:noFill/>
          <a:ln w="6350">
            <a:solidFill>
              <a:schemeClr val="tx1"/>
            </a:solidFill>
            <a:miter lim="800000"/>
            <a:headEnd/>
            <a:tailEnd/>
          </a:ln>
        </p:spPr>
        <p:txBody>
          <a:bodyPr>
            <a:spAutoFit/>
          </a:bodyPr>
          <a:lstStyle/>
          <a:p>
            <a:pPr marL="166688" indent="-166688">
              <a:buFont typeface="Arial" charset="0"/>
              <a:buChar char="•"/>
            </a:pPr>
            <a:r>
              <a:rPr lang="en-US" sz="1600"/>
              <a:t>Kim (2000)</a:t>
            </a:r>
          </a:p>
          <a:p>
            <a:pPr marL="166688" indent="-166688">
              <a:buFont typeface="Arial" charset="0"/>
              <a:buChar char="•"/>
            </a:pPr>
            <a:r>
              <a:rPr lang="en-US" sz="1600"/>
              <a:t>Andrews, Preece &amp; Turoff (2001)</a:t>
            </a:r>
          </a:p>
          <a:p>
            <a:pPr marL="166688" indent="-166688">
              <a:buFont typeface="Arial" charset="0"/>
              <a:buChar char="•"/>
            </a:pPr>
            <a:r>
              <a:rPr lang="en-US" sz="1600"/>
              <a:t>Lai et al (2006)</a:t>
            </a:r>
          </a:p>
          <a:p>
            <a:pPr marL="166688" indent="-166688">
              <a:buFont typeface="Arial" charset="0"/>
              <a:buChar char="•"/>
            </a:pPr>
            <a:r>
              <a:rPr lang="en-US" sz="1600"/>
              <a:t>Conner &amp; Clawson (2004)</a:t>
            </a:r>
          </a:p>
          <a:p>
            <a:pPr marL="166688" indent="-166688">
              <a:buFont typeface="Arial" charset="0"/>
              <a:buChar char="•"/>
            </a:pPr>
            <a:r>
              <a:rPr lang="en-US" sz="1600"/>
              <a:t>Maloney-Krichmar &amp; Preece (2005)</a:t>
            </a:r>
          </a:p>
          <a:p>
            <a:pPr marL="166688" indent="-166688">
              <a:buFont typeface="Arial" charset="0"/>
              <a:buChar char="•"/>
            </a:pPr>
            <a:r>
              <a:rPr lang="en-US" sz="1600"/>
              <a:t>Iriberri &amp; Leroy (2009)</a:t>
            </a:r>
          </a:p>
          <a:p>
            <a:pPr marL="166688" indent="-166688">
              <a:buFont typeface="Arial" charset="0"/>
              <a:buChar char="•"/>
            </a:pPr>
            <a:r>
              <a:rPr lang="en-US" sz="1600"/>
              <a:t>Millington (2012)</a:t>
            </a:r>
          </a:p>
        </p:txBody>
      </p:sp>
    </p:spTree>
    <p:extLst>
      <p:ext uri="{BB962C8B-B14F-4D97-AF65-F5344CB8AC3E}">
        <p14:creationId xmlns:p14="http://schemas.microsoft.com/office/powerpoint/2010/main" val="17903215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990600"/>
          </a:xfrm>
        </p:spPr>
        <p:txBody>
          <a:bodyPr>
            <a:normAutofit fontScale="90000"/>
          </a:bodyPr>
          <a:lstStyle/>
          <a:p>
            <a:pPr eaLnBrk="1" fontAlgn="auto" hangingPunct="1">
              <a:spcAft>
                <a:spcPts val="0"/>
              </a:spcAft>
              <a:defRPr/>
            </a:pPr>
            <a:r>
              <a:rPr lang="en-US" dirty="0" smtClean="0"/>
              <a:t>Research Approach</a:t>
            </a:r>
            <a:br>
              <a:rPr lang="en-US" dirty="0" smtClean="0"/>
            </a:br>
            <a:r>
              <a:rPr lang="en-US" dirty="0" smtClean="0"/>
              <a:t>Concept mapping</a:t>
            </a:r>
            <a:endParaRPr lang="en-US" dirty="0"/>
          </a:p>
        </p:txBody>
      </p:sp>
      <p:sp>
        <p:nvSpPr>
          <p:cNvPr id="14339" name="Content Placeholder 2"/>
          <p:cNvSpPr>
            <a:spLocks noGrp="1"/>
          </p:cNvSpPr>
          <p:nvPr>
            <p:ph sz="quarter" idx="1"/>
          </p:nvPr>
        </p:nvSpPr>
        <p:spPr>
          <a:xfrm>
            <a:off x="457200" y="1679575"/>
            <a:ext cx="7620000" cy="4873625"/>
          </a:xfrm>
        </p:spPr>
        <p:txBody>
          <a:bodyPr>
            <a:normAutofit fontScale="85000" lnSpcReduction="20000"/>
          </a:bodyPr>
          <a:lstStyle/>
          <a:p>
            <a:pPr lvl="1" eaLnBrk="1" hangingPunct="1"/>
            <a:r>
              <a:rPr lang="en-US" dirty="0" smtClean="0"/>
              <a:t>Sequential mixed-methods</a:t>
            </a:r>
          </a:p>
          <a:p>
            <a:pPr lvl="1" eaLnBrk="1" hangingPunct="1"/>
            <a:r>
              <a:rPr lang="en-US" dirty="0" smtClean="0"/>
              <a:t>Qualitative processes </a:t>
            </a:r>
          </a:p>
          <a:p>
            <a:pPr lvl="2" eaLnBrk="1" hangingPunct="1"/>
            <a:r>
              <a:rPr lang="en-US" dirty="0" smtClean="0"/>
              <a:t>On-line brainstorming, categorizing ideas, rating</a:t>
            </a:r>
          </a:p>
          <a:p>
            <a:pPr lvl="3" eaLnBrk="1" hangingPunct="1"/>
            <a:r>
              <a:rPr lang="en-US" dirty="0" smtClean="0"/>
              <a:t>Focus prompt:  </a:t>
            </a:r>
          </a:p>
          <a:p>
            <a:pPr lvl="4" eaLnBrk="1" hangingPunct="1"/>
            <a:r>
              <a:rPr lang="en-US" i="1" dirty="0" smtClean="0"/>
              <a:t>One issue that should be addressed in order to create successful government-sponsored virtual communities of practice designed to move cancer control research into practice is . . . </a:t>
            </a:r>
          </a:p>
          <a:p>
            <a:pPr lvl="3" eaLnBrk="1" hangingPunct="1"/>
            <a:r>
              <a:rPr lang="en-US" dirty="0" smtClean="0"/>
              <a:t>Sorting </a:t>
            </a:r>
          </a:p>
          <a:p>
            <a:pPr lvl="3" eaLnBrk="1" hangingPunct="1"/>
            <a:r>
              <a:rPr lang="en-US" dirty="0" smtClean="0"/>
              <a:t>Rating </a:t>
            </a:r>
          </a:p>
          <a:p>
            <a:pPr lvl="4" eaLnBrk="1" hangingPunct="1"/>
            <a:r>
              <a:rPr lang="en-US" dirty="0" smtClean="0"/>
              <a:t>Importance for creating virtual communities of practice?</a:t>
            </a:r>
          </a:p>
          <a:p>
            <a:pPr lvl="4" eaLnBrk="1" hangingPunct="1"/>
            <a:r>
              <a:rPr lang="en-US" dirty="0" smtClean="0"/>
              <a:t>Importance for sustaining virtual communities of practice?</a:t>
            </a:r>
          </a:p>
          <a:p>
            <a:pPr lvl="4" eaLnBrk="1" hangingPunct="1"/>
            <a:r>
              <a:rPr lang="en-US" dirty="0" smtClean="0"/>
              <a:t>Feasibility for creating and/or sustaining virtual communities of practice?</a:t>
            </a:r>
          </a:p>
          <a:p>
            <a:pPr lvl="2" eaLnBrk="1" hangingPunct="1"/>
            <a:r>
              <a:rPr lang="en-US" dirty="0" smtClean="0"/>
              <a:t>Interpretation Meeting/Webinar </a:t>
            </a:r>
          </a:p>
          <a:p>
            <a:pPr lvl="3" eaLnBrk="1" hangingPunct="1"/>
            <a:r>
              <a:rPr lang="en-US" dirty="0" smtClean="0"/>
              <a:t>Federal </a:t>
            </a:r>
            <a:r>
              <a:rPr lang="en-US" dirty="0" err="1" smtClean="0"/>
              <a:t>VCoP</a:t>
            </a:r>
            <a:r>
              <a:rPr lang="en-US" dirty="0" smtClean="0"/>
              <a:t> Workgroup participated</a:t>
            </a:r>
          </a:p>
          <a:p>
            <a:pPr lvl="4" eaLnBrk="1" hangingPunct="1"/>
            <a:r>
              <a:rPr lang="en-US" dirty="0" smtClean="0"/>
              <a:t>Provided insight and guidance on cluster names and interpretation of final results.</a:t>
            </a:r>
          </a:p>
          <a:p>
            <a:pPr lvl="2" eaLnBrk="1" hangingPunct="1"/>
            <a:endParaRPr lang="en-US" dirty="0" smtClean="0"/>
          </a:p>
          <a:p>
            <a:pPr lvl="2" eaLnBrk="1" hangingPunct="1">
              <a:buFont typeface="Wingdings" pitchFamily="2" charset="2"/>
              <a:buNone/>
            </a:pPr>
            <a:endParaRPr lang="en-US" dirty="0" smtClean="0"/>
          </a:p>
        </p:txBody>
      </p:sp>
    </p:spTree>
    <p:extLst>
      <p:ext uri="{BB962C8B-B14F-4D97-AF65-F5344CB8AC3E}">
        <p14:creationId xmlns:p14="http://schemas.microsoft.com/office/powerpoint/2010/main" val="5501977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pPr eaLnBrk="1" fontAlgn="auto" hangingPunct="1">
              <a:spcAft>
                <a:spcPts val="0"/>
              </a:spcAft>
              <a:defRPr/>
            </a:pPr>
            <a:r>
              <a:rPr lang="en-US" dirty="0" smtClean="0"/>
              <a:t>Research Approach (cont.)</a:t>
            </a:r>
            <a:endParaRPr lang="en-US" dirty="0"/>
          </a:p>
        </p:txBody>
      </p:sp>
      <p:sp>
        <p:nvSpPr>
          <p:cNvPr id="15363" name="Content Placeholder 2"/>
          <p:cNvSpPr>
            <a:spLocks noGrp="1"/>
          </p:cNvSpPr>
          <p:nvPr>
            <p:ph sz="quarter" idx="1"/>
          </p:nvPr>
        </p:nvSpPr>
        <p:spPr>
          <a:xfrm>
            <a:off x="381000" y="1603375"/>
            <a:ext cx="5257800" cy="4873625"/>
          </a:xfrm>
        </p:spPr>
        <p:txBody>
          <a:bodyPr/>
          <a:lstStyle/>
          <a:p>
            <a:pPr lvl="1" eaLnBrk="1" hangingPunct="1">
              <a:buFont typeface="Wingdings 2" pitchFamily="18" charset="2"/>
              <a:buNone/>
            </a:pPr>
            <a:r>
              <a:rPr lang="en-US" sz="2400" dirty="0" smtClean="0"/>
              <a:t>Study Sample:</a:t>
            </a:r>
          </a:p>
          <a:p>
            <a:pPr lvl="1" eaLnBrk="1" hangingPunct="1"/>
            <a:r>
              <a:rPr lang="en-US" dirty="0" smtClean="0"/>
              <a:t>Cancer Control P.L.A.N.E.T (Plan, Link, Act, Network with Evidence-based Tool) web portal (1,300 subscribers primarily practitioners)</a:t>
            </a:r>
          </a:p>
          <a:p>
            <a:pPr lvl="1" eaLnBrk="1" hangingPunct="1">
              <a:buFont typeface="Wingdings 2" pitchFamily="18" charset="2"/>
              <a:buNone/>
            </a:pPr>
            <a:r>
              <a:rPr lang="en-US" sz="2400" dirty="0" smtClean="0"/>
              <a:t>Demographics</a:t>
            </a:r>
            <a:r>
              <a:rPr lang="en-US" dirty="0" smtClean="0"/>
              <a:t>:</a:t>
            </a:r>
          </a:p>
          <a:p>
            <a:pPr lvl="1" eaLnBrk="1" hangingPunct="1"/>
            <a:r>
              <a:rPr lang="en-US" dirty="0" smtClean="0"/>
              <a:t>Type of organization respondent works for?</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2" eaLnBrk="1" hangingPunct="1"/>
            <a:endParaRPr lang="en-US" dirty="0" smtClean="0"/>
          </a:p>
          <a:p>
            <a:pPr lvl="2" eaLnBrk="1" hangingPunct="1"/>
            <a:endParaRPr lang="en-US" dirty="0" smtClean="0"/>
          </a:p>
        </p:txBody>
      </p:sp>
      <p:grpSp>
        <p:nvGrpSpPr>
          <p:cNvPr id="3" name="Group 5"/>
          <p:cNvGrpSpPr>
            <a:grpSpLocks/>
          </p:cNvGrpSpPr>
          <p:nvPr/>
        </p:nvGrpSpPr>
        <p:grpSpPr bwMode="auto">
          <a:xfrm>
            <a:off x="5314950" y="2616131"/>
            <a:ext cx="3829050" cy="3248025"/>
            <a:chOff x="1524000" y="1981200"/>
            <a:chExt cx="3830232" cy="3246870"/>
          </a:xfrm>
        </p:grpSpPr>
        <p:pic>
          <p:nvPicPr>
            <p:cNvPr id="15365" name="Picture 4"/>
            <p:cNvPicPr>
              <a:picLocks noChangeAspect="1" noChangeArrowheads="1"/>
            </p:cNvPicPr>
            <p:nvPr/>
          </p:nvPicPr>
          <p:blipFill>
            <a:blip r:embed="rId3" cstate="print"/>
            <a:srcRect/>
            <a:stretch>
              <a:fillRect/>
            </a:stretch>
          </p:blipFill>
          <p:spPr bwMode="auto">
            <a:xfrm>
              <a:off x="1524000" y="1981200"/>
              <a:ext cx="3830232" cy="3246870"/>
            </a:xfrm>
            <a:prstGeom prst="rect">
              <a:avLst/>
            </a:prstGeom>
            <a:noFill/>
            <a:ln w="9525">
              <a:noFill/>
              <a:miter lim="800000"/>
              <a:headEnd/>
              <a:tailEnd/>
            </a:ln>
          </p:spPr>
        </p:pic>
        <p:sp>
          <p:nvSpPr>
            <p:cNvPr id="15366" name="TextBox 2"/>
            <p:cNvSpPr txBox="1">
              <a:spLocks noChangeArrowheads="1"/>
            </p:cNvSpPr>
            <p:nvPr/>
          </p:nvSpPr>
          <p:spPr bwMode="auto">
            <a:xfrm>
              <a:off x="3646219" y="2935790"/>
              <a:ext cx="838200" cy="246221"/>
            </a:xfrm>
            <a:prstGeom prst="rect">
              <a:avLst/>
            </a:prstGeom>
            <a:noFill/>
            <a:ln w="9525">
              <a:noFill/>
              <a:miter lim="800000"/>
              <a:headEnd/>
              <a:tailEnd/>
            </a:ln>
          </p:spPr>
          <p:txBody>
            <a:bodyPr>
              <a:spAutoFit/>
            </a:bodyPr>
            <a:lstStyle/>
            <a:p>
              <a:r>
                <a:rPr lang="en-US" sz="1000"/>
                <a:t>Research</a:t>
              </a:r>
            </a:p>
          </p:txBody>
        </p:sp>
        <p:sp>
          <p:nvSpPr>
            <p:cNvPr id="15367" name="TextBox 3"/>
            <p:cNvSpPr txBox="1">
              <a:spLocks noChangeArrowheads="1"/>
            </p:cNvSpPr>
            <p:nvPr/>
          </p:nvSpPr>
          <p:spPr bwMode="auto">
            <a:xfrm>
              <a:off x="3331771" y="4114799"/>
              <a:ext cx="1295400" cy="276999"/>
            </a:xfrm>
            <a:prstGeom prst="rect">
              <a:avLst/>
            </a:prstGeom>
            <a:noFill/>
            <a:ln w="9525">
              <a:noFill/>
              <a:miter lim="800000"/>
              <a:headEnd/>
              <a:tailEnd/>
            </a:ln>
          </p:spPr>
          <p:txBody>
            <a:bodyPr>
              <a:spAutoFit/>
            </a:bodyPr>
            <a:lstStyle/>
            <a:p>
              <a:r>
                <a:rPr lang="en-US" sz="1200"/>
                <a:t>Practice</a:t>
              </a:r>
            </a:p>
          </p:txBody>
        </p:sp>
        <p:sp>
          <p:nvSpPr>
            <p:cNvPr id="15368" name="TextBox 4"/>
            <p:cNvSpPr txBox="1">
              <a:spLocks noChangeArrowheads="1"/>
            </p:cNvSpPr>
            <p:nvPr/>
          </p:nvSpPr>
          <p:spPr bwMode="auto">
            <a:xfrm>
              <a:off x="2378034" y="2916987"/>
              <a:ext cx="1562100" cy="276999"/>
            </a:xfrm>
            <a:prstGeom prst="rect">
              <a:avLst/>
            </a:prstGeom>
            <a:noFill/>
            <a:ln w="9525">
              <a:noFill/>
              <a:miter lim="800000"/>
              <a:headEnd/>
              <a:tailEnd/>
            </a:ln>
          </p:spPr>
          <p:txBody>
            <a:bodyPr>
              <a:spAutoFit/>
            </a:bodyPr>
            <a:lstStyle/>
            <a:p>
              <a:r>
                <a:rPr lang="en-US" sz="1200"/>
                <a:t>Intermediary</a:t>
              </a:r>
            </a:p>
          </p:txBody>
        </p:sp>
      </p:grpSp>
    </p:spTree>
    <p:extLst>
      <p:ext uri="{BB962C8B-B14F-4D97-AF65-F5344CB8AC3E}">
        <p14:creationId xmlns:p14="http://schemas.microsoft.com/office/powerpoint/2010/main" val="20600368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Demographics Cont.</a:t>
            </a:r>
            <a:endParaRPr lang="en-US" dirty="0"/>
          </a:p>
        </p:txBody>
      </p:sp>
      <p:sp>
        <p:nvSpPr>
          <p:cNvPr id="16387" name="Content Placeholder 2"/>
          <p:cNvSpPr>
            <a:spLocks noGrp="1"/>
          </p:cNvSpPr>
          <p:nvPr>
            <p:ph sz="quarter" idx="1"/>
          </p:nvPr>
        </p:nvSpPr>
        <p:spPr>
          <a:xfrm>
            <a:off x="457200" y="1600200"/>
            <a:ext cx="7467600" cy="4873625"/>
          </a:xfrm>
        </p:spPr>
        <p:txBody>
          <a:bodyPr/>
          <a:lstStyle/>
          <a:p>
            <a:r>
              <a:rPr lang="en-US" smtClean="0"/>
              <a:t>Individual Level of Expertise with VCoP</a:t>
            </a:r>
          </a:p>
          <a:p>
            <a:endParaRPr lang="en-US" smtClean="0"/>
          </a:p>
        </p:txBody>
      </p:sp>
      <p:pic>
        <p:nvPicPr>
          <p:cNvPr id="16388" name="Picture 2"/>
          <p:cNvPicPr>
            <a:picLocks noChangeAspect="1" noChangeArrowheads="1"/>
          </p:cNvPicPr>
          <p:nvPr/>
        </p:nvPicPr>
        <p:blipFill>
          <a:blip r:embed="rId3" cstate="print"/>
          <a:srcRect/>
          <a:stretch>
            <a:fillRect/>
          </a:stretch>
        </p:blipFill>
        <p:spPr bwMode="auto">
          <a:xfrm>
            <a:off x="1143000" y="2209800"/>
            <a:ext cx="5395913" cy="4257675"/>
          </a:xfrm>
          <a:prstGeom prst="rect">
            <a:avLst/>
          </a:prstGeom>
          <a:noFill/>
          <a:ln w="9525">
            <a:noFill/>
            <a:miter lim="800000"/>
            <a:headEnd/>
            <a:tailEnd/>
          </a:ln>
        </p:spPr>
      </p:pic>
    </p:spTree>
    <p:extLst>
      <p:ext uri="{BB962C8B-B14F-4D97-AF65-F5344CB8AC3E}">
        <p14:creationId xmlns:p14="http://schemas.microsoft.com/office/powerpoint/2010/main" val="243751629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15963"/>
          </a:xfrm>
        </p:spPr>
        <p:txBody>
          <a:bodyPr>
            <a:normAutofit fontScale="90000"/>
          </a:bodyPr>
          <a:lstStyle/>
          <a:p>
            <a:pPr>
              <a:defRPr/>
            </a:pPr>
            <a:r>
              <a:rPr lang="en-US" dirty="0" smtClean="0"/>
              <a:t>Response rate</a:t>
            </a:r>
            <a:endParaRPr lang="en-US" dirty="0"/>
          </a:p>
        </p:txBody>
      </p:sp>
      <p:sp>
        <p:nvSpPr>
          <p:cNvPr id="3" name="Content Placeholder 2"/>
          <p:cNvSpPr>
            <a:spLocks noGrp="1"/>
          </p:cNvSpPr>
          <p:nvPr>
            <p:ph sz="quarter" idx="1"/>
          </p:nvPr>
        </p:nvSpPr>
        <p:spPr>
          <a:xfrm>
            <a:off x="457200" y="1524000"/>
            <a:ext cx="8305800" cy="5562600"/>
          </a:xfrm>
        </p:spPr>
        <p:txBody>
          <a:bodyPr>
            <a:normAutofit fontScale="92500" lnSpcReduction="20000"/>
          </a:bodyPr>
          <a:lstStyle/>
          <a:p>
            <a:pPr>
              <a:defRPr/>
            </a:pPr>
            <a:r>
              <a:rPr lang="en-US" dirty="0" smtClean="0"/>
              <a:t>Brainstorming</a:t>
            </a:r>
          </a:p>
          <a:p>
            <a:pPr lvl="1">
              <a:defRPr/>
            </a:pPr>
            <a:r>
              <a:rPr lang="en-US" dirty="0" smtClean="0"/>
              <a:t>193 statements originally brainstormed</a:t>
            </a:r>
          </a:p>
          <a:p>
            <a:pPr lvl="2">
              <a:defRPr/>
            </a:pPr>
            <a:r>
              <a:rPr lang="en-US" dirty="0" smtClean="0"/>
              <a:t>Duplicates combined (132 statements)</a:t>
            </a:r>
          </a:p>
          <a:p>
            <a:pPr lvl="2">
              <a:defRPr/>
            </a:pPr>
            <a:r>
              <a:rPr lang="en-US" dirty="0" smtClean="0"/>
              <a:t>2 categories of statements identified</a:t>
            </a:r>
          </a:p>
          <a:p>
            <a:pPr marL="1347787" lvl="3" indent="-342900">
              <a:buFont typeface="Wingdings" pitchFamily="2" charset="2"/>
              <a:buChar char="v"/>
              <a:defRPr/>
            </a:pPr>
            <a:r>
              <a:rPr lang="en-US" b="1" i="1" dirty="0" smtClean="0"/>
              <a:t>70 statements related to </a:t>
            </a:r>
            <a:r>
              <a:rPr lang="en-US" b="1" i="1" u="sng" dirty="0" smtClean="0"/>
              <a:t>creating/sustaining</a:t>
            </a:r>
            <a:r>
              <a:rPr lang="en-US" b="1" i="1" dirty="0" smtClean="0"/>
              <a:t> gov’t sponsored VCoP</a:t>
            </a:r>
          </a:p>
          <a:p>
            <a:pPr marL="1347787" lvl="3" indent="-342900">
              <a:buFont typeface="Wingdings" pitchFamily="2" charset="2"/>
              <a:buChar char="v"/>
              <a:defRPr/>
            </a:pPr>
            <a:r>
              <a:rPr lang="en-US" dirty="0" smtClean="0"/>
              <a:t>62 statements related to </a:t>
            </a:r>
            <a:r>
              <a:rPr lang="en-US" u="sng" dirty="0" smtClean="0"/>
              <a:t>usability and site design</a:t>
            </a:r>
          </a:p>
          <a:p>
            <a:pPr marL="433387" indent="-342900">
              <a:defRPr/>
            </a:pPr>
            <a:r>
              <a:rPr lang="en-US" dirty="0" smtClean="0"/>
              <a:t>Sorting</a:t>
            </a:r>
          </a:p>
          <a:p>
            <a:pPr marL="800100" lvl="1" indent="-342900">
              <a:defRPr/>
            </a:pPr>
            <a:r>
              <a:rPr lang="en-US" dirty="0" smtClean="0"/>
              <a:t>78 individuals started sorting/39 completed all sorts (50%)</a:t>
            </a:r>
          </a:p>
          <a:p>
            <a:pPr marL="433387" indent="-342900">
              <a:defRPr/>
            </a:pPr>
            <a:r>
              <a:rPr lang="en-US" dirty="0" smtClean="0"/>
              <a:t>Rating</a:t>
            </a:r>
          </a:p>
          <a:p>
            <a:pPr marL="800100" lvl="1" indent="-342900">
              <a:defRPr/>
            </a:pPr>
            <a:r>
              <a:rPr lang="en-US" dirty="0" smtClean="0"/>
              <a:t>66 individuals started first rating</a:t>
            </a:r>
          </a:p>
          <a:p>
            <a:pPr marL="1074737" lvl="2" indent="-342900">
              <a:defRPr/>
            </a:pPr>
            <a:r>
              <a:rPr lang="en-US" dirty="0" smtClean="0"/>
              <a:t>Rating 1=57 completed (86%)</a:t>
            </a:r>
          </a:p>
          <a:p>
            <a:pPr marL="1074737" lvl="2" indent="-342900">
              <a:defRPr/>
            </a:pPr>
            <a:r>
              <a:rPr lang="en-US" dirty="0" smtClean="0"/>
              <a:t>Rating 2= 43 completed (65%)</a:t>
            </a:r>
          </a:p>
          <a:p>
            <a:pPr marL="1074737" lvl="2" indent="-342900">
              <a:defRPr/>
            </a:pPr>
            <a:r>
              <a:rPr lang="en-US" dirty="0" smtClean="0"/>
              <a:t>Rating 3= 40 completed (60%)</a:t>
            </a:r>
            <a:endParaRPr lang="en-US" dirty="0"/>
          </a:p>
        </p:txBody>
      </p:sp>
    </p:spTree>
    <p:extLst>
      <p:ext uri="{BB962C8B-B14F-4D97-AF65-F5344CB8AC3E}">
        <p14:creationId xmlns:p14="http://schemas.microsoft.com/office/powerpoint/2010/main" val="18819010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a:spLocks noGrp="1"/>
          </p:cNvSpPr>
          <p:nvPr>
            <p:ph type="title" idx="4294967295"/>
          </p:nvPr>
        </p:nvSpPr>
        <p:spPr>
          <a:xfrm>
            <a:off x="457200" y="304800"/>
            <a:ext cx="8229600" cy="1143000"/>
          </a:xfrm>
        </p:spPr>
        <p:txBody>
          <a:bodyPr/>
          <a:lstStyle/>
          <a:p>
            <a:pPr>
              <a:defRPr/>
            </a:pPr>
            <a:r>
              <a:rPr lang="en-US" dirty="0" smtClean="0"/>
              <a:t>Point Map</a:t>
            </a:r>
            <a:endParaRPr lang="en-US" dirty="0"/>
          </a:p>
        </p:txBody>
      </p:sp>
      <p:grpSp>
        <p:nvGrpSpPr>
          <p:cNvPr id="3" name="Points"/>
          <p:cNvGrpSpPr>
            <a:grpSpLocks/>
          </p:cNvGrpSpPr>
          <p:nvPr/>
        </p:nvGrpSpPr>
        <p:grpSpPr bwMode="auto">
          <a:xfrm>
            <a:off x="228600" y="1295400"/>
            <a:ext cx="8001000" cy="4648200"/>
            <a:chOff x="914400" y="1828800"/>
            <a:chExt cx="7315200" cy="4114800"/>
          </a:xfrm>
        </p:grpSpPr>
        <p:sp>
          <p:nvSpPr>
            <p:cNvPr id="1000" name="diagram_1155_cluster__point_87356"/>
            <p:cNvSpPr/>
            <p:nvPr/>
          </p:nvSpPr>
          <p:spPr>
            <a:xfrm>
              <a:off x="3172823" y="3222885"/>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01" name="diagram_1155_cluster__point_87314"/>
            <p:cNvSpPr/>
            <p:nvPr/>
          </p:nvSpPr>
          <p:spPr>
            <a:xfrm>
              <a:off x="2994298" y="3090784"/>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02" name="diagram_1155_cluster__point_87339"/>
            <p:cNvSpPr/>
            <p:nvPr/>
          </p:nvSpPr>
          <p:spPr>
            <a:xfrm>
              <a:off x="4827451" y="3584055"/>
              <a:ext cx="50800" cy="51997"/>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03" name="diagram_1155_cluster__point_87341"/>
            <p:cNvSpPr/>
            <p:nvPr/>
          </p:nvSpPr>
          <p:spPr>
            <a:xfrm>
              <a:off x="6203406" y="4539678"/>
              <a:ext cx="50800" cy="51997"/>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04" name="diagram_1155_cluster__point_87359"/>
            <p:cNvSpPr/>
            <p:nvPr/>
          </p:nvSpPr>
          <p:spPr>
            <a:xfrm>
              <a:off x="3611154" y="2757722"/>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05" name="diagram_1155_cluster__point_87357"/>
            <p:cNvSpPr/>
            <p:nvPr/>
          </p:nvSpPr>
          <p:spPr>
            <a:xfrm>
              <a:off x="5984240" y="4535461"/>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06" name="diagram_1155_cluster__point_87306"/>
            <p:cNvSpPr/>
            <p:nvPr/>
          </p:nvSpPr>
          <p:spPr>
            <a:xfrm>
              <a:off x="3859349" y="2761938"/>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07" name="diagram_1155_cluster__point_87328"/>
            <p:cNvSpPr/>
            <p:nvPr/>
          </p:nvSpPr>
          <p:spPr>
            <a:xfrm>
              <a:off x="6223726" y="2222292"/>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08" name="diagram_1155_cluster__point_87365"/>
            <p:cNvSpPr/>
            <p:nvPr/>
          </p:nvSpPr>
          <p:spPr>
            <a:xfrm>
              <a:off x="3241040" y="2971332"/>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09" name="diagram_1155_cluster__point_87337"/>
            <p:cNvSpPr/>
            <p:nvPr/>
          </p:nvSpPr>
          <p:spPr>
            <a:xfrm>
              <a:off x="4357189" y="4151807"/>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10" name="diagram_1155_cluster__point_87329"/>
            <p:cNvSpPr/>
            <p:nvPr/>
          </p:nvSpPr>
          <p:spPr>
            <a:xfrm>
              <a:off x="4852126" y="3955062"/>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11" name="diagram_1155_cluster__point_87316"/>
            <p:cNvSpPr/>
            <p:nvPr/>
          </p:nvSpPr>
          <p:spPr>
            <a:xfrm>
              <a:off x="6267269" y="4795448"/>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12" name="diagram_1155_cluster__point_87355"/>
            <p:cNvSpPr/>
            <p:nvPr/>
          </p:nvSpPr>
          <p:spPr>
            <a:xfrm>
              <a:off x="4974046" y="5093377"/>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13" name="diagram_1155_cluster__point_87352"/>
            <p:cNvSpPr/>
            <p:nvPr/>
          </p:nvSpPr>
          <p:spPr>
            <a:xfrm>
              <a:off x="5056777" y="2395148"/>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14" name="diagram_1155_cluster__point_87340"/>
            <p:cNvSpPr/>
            <p:nvPr/>
          </p:nvSpPr>
          <p:spPr>
            <a:xfrm>
              <a:off x="2419532" y="4503139"/>
              <a:ext cx="50800" cy="51997"/>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15" name="diagram_1155_cluster__point_87320"/>
            <p:cNvSpPr/>
            <p:nvPr/>
          </p:nvSpPr>
          <p:spPr>
            <a:xfrm>
              <a:off x="4705531" y="2313639"/>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16" name="diagram_1155_cluster__point_87351"/>
            <p:cNvSpPr/>
            <p:nvPr/>
          </p:nvSpPr>
          <p:spPr>
            <a:xfrm>
              <a:off x="5971177" y="4209425"/>
              <a:ext cx="50800" cy="51998"/>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17" name="diagram_1155_cluster__point_87326"/>
            <p:cNvSpPr/>
            <p:nvPr/>
          </p:nvSpPr>
          <p:spPr>
            <a:xfrm>
              <a:off x="6228080" y="2354393"/>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18" name="diagram_1155_cluster__point_87322"/>
            <p:cNvSpPr/>
            <p:nvPr/>
          </p:nvSpPr>
          <p:spPr>
            <a:xfrm>
              <a:off x="5450115" y="2587677"/>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19" name="diagram_1155_cluster__point_87363"/>
            <p:cNvSpPr/>
            <p:nvPr/>
          </p:nvSpPr>
          <p:spPr>
            <a:xfrm>
              <a:off x="4535715" y="5581025"/>
              <a:ext cx="50800" cy="51998"/>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20" name="diagram_1155_cluster__point_87338"/>
            <p:cNvSpPr/>
            <p:nvPr/>
          </p:nvSpPr>
          <p:spPr>
            <a:xfrm>
              <a:off x="3849189" y="3064084"/>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21" name="diagram_1155_cluster__point_87304"/>
            <p:cNvSpPr/>
            <p:nvPr/>
          </p:nvSpPr>
          <p:spPr>
            <a:xfrm>
              <a:off x="6235337" y="5028732"/>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22" name="diagram_1155_cluster__point_87311"/>
            <p:cNvSpPr/>
            <p:nvPr/>
          </p:nvSpPr>
          <p:spPr>
            <a:xfrm>
              <a:off x="2190206" y="4671779"/>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23" name="diagram_1155_cluster__point_87331"/>
            <p:cNvSpPr/>
            <p:nvPr/>
          </p:nvSpPr>
          <p:spPr>
            <a:xfrm>
              <a:off x="6876869" y="3232723"/>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24" name="diagram_1155_cluster__point_87307"/>
            <p:cNvSpPr/>
            <p:nvPr/>
          </p:nvSpPr>
          <p:spPr>
            <a:xfrm>
              <a:off x="2016035" y="4764530"/>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25" name="diagram_1155_cluster__point_87318"/>
            <p:cNvSpPr/>
            <p:nvPr/>
          </p:nvSpPr>
          <p:spPr>
            <a:xfrm>
              <a:off x="5847806" y="2254615"/>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26" name="diagram_1155_cluster__point_87361"/>
            <p:cNvSpPr/>
            <p:nvPr/>
          </p:nvSpPr>
          <p:spPr>
            <a:xfrm>
              <a:off x="2235200" y="4819338"/>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27" name="diagram_1155_cluster__point_87315"/>
            <p:cNvSpPr/>
            <p:nvPr/>
          </p:nvSpPr>
          <p:spPr>
            <a:xfrm>
              <a:off x="3647440" y="2400769"/>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28" name="diagram_1155_cluster__point_87364"/>
            <p:cNvSpPr/>
            <p:nvPr/>
          </p:nvSpPr>
          <p:spPr>
            <a:xfrm>
              <a:off x="3506651" y="2794261"/>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29" name="diagram_1155_cluster__point_87309"/>
            <p:cNvSpPr/>
            <p:nvPr/>
          </p:nvSpPr>
          <p:spPr>
            <a:xfrm>
              <a:off x="6598194" y="4472222"/>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30" name="diagram_1155_cluster__point_87353"/>
            <p:cNvSpPr/>
            <p:nvPr/>
          </p:nvSpPr>
          <p:spPr>
            <a:xfrm>
              <a:off x="5428343" y="3437901"/>
              <a:ext cx="50800" cy="51997"/>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31" name="diagram_1155_cluster__point_87349"/>
            <p:cNvSpPr/>
            <p:nvPr/>
          </p:nvSpPr>
          <p:spPr>
            <a:xfrm>
              <a:off x="5158377" y="4521408"/>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32" name="diagram_1155_cluster__point_87330"/>
            <p:cNvSpPr/>
            <p:nvPr/>
          </p:nvSpPr>
          <p:spPr>
            <a:xfrm>
              <a:off x="2583543" y="4133538"/>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33" name="diagram_1155_cluster__point_87370"/>
            <p:cNvSpPr/>
            <p:nvPr/>
          </p:nvSpPr>
          <p:spPr>
            <a:xfrm>
              <a:off x="6336937" y="4399145"/>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34" name="diagram_1155_cluster__point_87324"/>
            <p:cNvSpPr/>
            <p:nvPr/>
          </p:nvSpPr>
          <p:spPr>
            <a:xfrm>
              <a:off x="3676469" y="3716156"/>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35" name="diagram_1155_cluster__point_87358"/>
            <p:cNvSpPr/>
            <p:nvPr/>
          </p:nvSpPr>
          <p:spPr>
            <a:xfrm>
              <a:off x="5664926" y="2494925"/>
              <a:ext cx="50800" cy="51998"/>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36" name="diagram_1155_cluster__point_87369"/>
            <p:cNvSpPr/>
            <p:nvPr/>
          </p:nvSpPr>
          <p:spPr>
            <a:xfrm>
              <a:off x="6277429" y="2204023"/>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37" name="diagram_1155_cluster__point_87312"/>
            <p:cNvSpPr/>
            <p:nvPr/>
          </p:nvSpPr>
          <p:spPr>
            <a:xfrm>
              <a:off x="5339806" y="4924738"/>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38" name="diagram_1155_cluster__point_87354"/>
            <p:cNvSpPr/>
            <p:nvPr/>
          </p:nvSpPr>
          <p:spPr>
            <a:xfrm>
              <a:off x="4590869" y="4484870"/>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39" name="diagram_1155_cluster__point_87334"/>
            <p:cNvSpPr/>
            <p:nvPr/>
          </p:nvSpPr>
          <p:spPr>
            <a:xfrm>
              <a:off x="6817360" y="4567784"/>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40" name="diagram_1155_cluster__point_87313"/>
            <p:cNvSpPr/>
            <p:nvPr/>
          </p:nvSpPr>
          <p:spPr>
            <a:xfrm>
              <a:off x="5820229" y="4878361"/>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41" name="diagram_1155_cluster__point_87321"/>
            <p:cNvSpPr/>
            <p:nvPr/>
          </p:nvSpPr>
          <p:spPr>
            <a:xfrm>
              <a:off x="6966857" y="3808907"/>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42" name="diagram_1155_cluster__point_87371"/>
            <p:cNvSpPr/>
            <p:nvPr/>
          </p:nvSpPr>
          <p:spPr>
            <a:xfrm>
              <a:off x="5619931" y="4858687"/>
              <a:ext cx="50800" cy="51998"/>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43" name="diagram_1155_cluster__point_87336"/>
            <p:cNvSpPr/>
            <p:nvPr/>
          </p:nvSpPr>
          <p:spPr>
            <a:xfrm>
              <a:off x="2998651" y="4508761"/>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44" name="diagram_1155_cluster__point_87333"/>
            <p:cNvSpPr/>
            <p:nvPr/>
          </p:nvSpPr>
          <p:spPr>
            <a:xfrm>
              <a:off x="2721429" y="3220075"/>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45" name="diagram_1155_cluster__point_87325"/>
            <p:cNvSpPr/>
            <p:nvPr/>
          </p:nvSpPr>
          <p:spPr>
            <a:xfrm>
              <a:off x="5439954" y="5097593"/>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46" name="diagram_1155_cluster__point_87372"/>
            <p:cNvSpPr/>
            <p:nvPr/>
          </p:nvSpPr>
          <p:spPr>
            <a:xfrm>
              <a:off x="6958149" y="4192561"/>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47" name="diagram_1155_cluster__point_87335"/>
            <p:cNvSpPr/>
            <p:nvPr/>
          </p:nvSpPr>
          <p:spPr>
            <a:xfrm>
              <a:off x="2344058" y="3886200"/>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48" name="diagram_1155_cluster__point_87367"/>
            <p:cNvSpPr/>
            <p:nvPr/>
          </p:nvSpPr>
          <p:spPr>
            <a:xfrm>
              <a:off x="4567646" y="5034353"/>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49" name="diagram_1155_cluster__point_87362"/>
            <p:cNvSpPr/>
            <p:nvPr/>
          </p:nvSpPr>
          <p:spPr>
            <a:xfrm>
              <a:off x="5014686" y="3808907"/>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50" name="diagram_1155_cluster__point_87346"/>
            <p:cNvSpPr/>
            <p:nvPr/>
          </p:nvSpPr>
          <p:spPr>
            <a:xfrm>
              <a:off x="3455852" y="4466601"/>
              <a:ext cx="50800" cy="51997"/>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51" name="diagram_1155_cluster__point_87343"/>
            <p:cNvSpPr/>
            <p:nvPr/>
          </p:nvSpPr>
          <p:spPr>
            <a:xfrm>
              <a:off x="6149703" y="4594485"/>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52" name="diagram_1155_cluster__point_87350"/>
            <p:cNvSpPr/>
            <p:nvPr/>
          </p:nvSpPr>
          <p:spPr>
            <a:xfrm>
              <a:off x="6707052" y="4787016"/>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53" name="diagram_1155_cluster__point_87342"/>
            <p:cNvSpPr/>
            <p:nvPr/>
          </p:nvSpPr>
          <p:spPr>
            <a:xfrm>
              <a:off x="2902857" y="4448331"/>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54" name="diagram_1155_cluster__point_87308"/>
            <p:cNvSpPr/>
            <p:nvPr/>
          </p:nvSpPr>
          <p:spPr>
            <a:xfrm>
              <a:off x="2898503" y="5174886"/>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55" name="diagram_1155_cluster__point_87344"/>
            <p:cNvSpPr/>
            <p:nvPr/>
          </p:nvSpPr>
          <p:spPr>
            <a:xfrm>
              <a:off x="6537234" y="3991600"/>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56" name="diagram_1155_cluster__point_87332"/>
            <p:cNvSpPr/>
            <p:nvPr/>
          </p:nvSpPr>
          <p:spPr>
            <a:xfrm>
              <a:off x="3142343" y="2830799"/>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57" name="diagram_1155_cluster__point_87347"/>
            <p:cNvSpPr/>
            <p:nvPr/>
          </p:nvSpPr>
          <p:spPr>
            <a:xfrm>
              <a:off x="5760720" y="2986790"/>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58" name="diagram_1155_cluster__point_87345"/>
            <p:cNvSpPr/>
            <p:nvPr/>
          </p:nvSpPr>
          <p:spPr>
            <a:xfrm>
              <a:off x="6400800" y="4764530"/>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59" name="diagram_1155_cluster__point_87310"/>
            <p:cNvSpPr/>
            <p:nvPr/>
          </p:nvSpPr>
          <p:spPr>
            <a:xfrm>
              <a:off x="3521166" y="4965492"/>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60" name="diagram_1155_cluster__point_87368"/>
            <p:cNvSpPr/>
            <p:nvPr/>
          </p:nvSpPr>
          <p:spPr>
            <a:xfrm>
              <a:off x="5924731" y="2152025"/>
              <a:ext cx="50800" cy="51998"/>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61" name="diagram_1155_cluster__point_87305"/>
            <p:cNvSpPr/>
            <p:nvPr/>
          </p:nvSpPr>
          <p:spPr>
            <a:xfrm>
              <a:off x="3142343" y="3853878"/>
              <a:ext cx="50800" cy="51997"/>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62" name="diagram_1155_cluster__point_87366"/>
            <p:cNvSpPr/>
            <p:nvPr/>
          </p:nvSpPr>
          <p:spPr>
            <a:xfrm>
              <a:off x="4193178" y="5314013"/>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63" name="diagram_1155_cluster__point_87323"/>
            <p:cNvSpPr/>
            <p:nvPr/>
          </p:nvSpPr>
          <p:spPr>
            <a:xfrm>
              <a:off x="2743200" y="2934793"/>
              <a:ext cx="50800" cy="51997"/>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64" name="diagram_1155_cluster__point_87317"/>
            <p:cNvSpPr/>
            <p:nvPr/>
          </p:nvSpPr>
          <p:spPr>
            <a:xfrm>
              <a:off x="3309257" y="5061054"/>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65" name="diagram_1155_cluster__point_87327"/>
            <p:cNvSpPr/>
            <p:nvPr/>
          </p:nvSpPr>
          <p:spPr>
            <a:xfrm>
              <a:off x="6940731" y="2903876"/>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66" name="diagram_1155_cluster__point_87319"/>
            <p:cNvSpPr/>
            <p:nvPr/>
          </p:nvSpPr>
          <p:spPr>
            <a:xfrm>
              <a:off x="4270103" y="4791231"/>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67" name="diagram_1155_cluster__point_87348"/>
            <p:cNvSpPr/>
            <p:nvPr/>
          </p:nvSpPr>
          <p:spPr>
            <a:xfrm>
              <a:off x="7159898" y="4279692"/>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68" name="diagram_1155_cluster__point_87303"/>
            <p:cNvSpPr/>
            <p:nvPr/>
          </p:nvSpPr>
          <p:spPr>
            <a:xfrm>
              <a:off x="6373223" y="2830799"/>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69" name="diagram_1155_cluster__point_87360"/>
            <p:cNvSpPr/>
            <p:nvPr/>
          </p:nvSpPr>
          <p:spPr>
            <a:xfrm>
              <a:off x="6400800" y="5087756"/>
              <a:ext cx="50800" cy="50592"/>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9530" name="diagram_1155_cluster__point_87356_number"/>
            <p:cNvSpPr txBox="1">
              <a:spLocks noChangeArrowheads="1"/>
            </p:cNvSpPr>
            <p:nvPr/>
          </p:nvSpPr>
          <p:spPr bwMode="auto">
            <a:xfrm>
              <a:off x="3264408" y="3131820"/>
              <a:ext cx="0" cy="0"/>
            </a:xfrm>
            <a:prstGeom prst="rect">
              <a:avLst/>
            </a:prstGeom>
            <a:noFill/>
            <a:ln w="9525">
              <a:noFill/>
              <a:miter lim="800000"/>
              <a:headEnd/>
              <a:tailEnd/>
            </a:ln>
          </p:spPr>
          <p:txBody>
            <a:bodyPr wrap="none"/>
            <a:lstStyle/>
            <a:p>
              <a:r>
                <a:rPr lang="en-US" sz="1000">
                  <a:solidFill>
                    <a:srgbClr val="000000"/>
                  </a:solidFill>
                </a:rPr>
                <a:t>1</a:t>
              </a:r>
              <a:endParaRPr lang="en-US" sz="1000"/>
            </a:p>
          </p:txBody>
        </p:sp>
        <p:sp>
          <p:nvSpPr>
            <p:cNvPr id="19531" name="diagram_1155_cluster__point_87314_number"/>
            <p:cNvSpPr txBox="1">
              <a:spLocks noChangeArrowheads="1"/>
            </p:cNvSpPr>
            <p:nvPr/>
          </p:nvSpPr>
          <p:spPr bwMode="auto">
            <a:xfrm>
              <a:off x="3086100" y="2999232"/>
              <a:ext cx="0" cy="0"/>
            </a:xfrm>
            <a:prstGeom prst="rect">
              <a:avLst/>
            </a:prstGeom>
            <a:noFill/>
            <a:ln w="9525">
              <a:noFill/>
              <a:miter lim="800000"/>
              <a:headEnd/>
              <a:tailEnd/>
            </a:ln>
          </p:spPr>
          <p:txBody>
            <a:bodyPr wrap="none"/>
            <a:lstStyle/>
            <a:p>
              <a:r>
                <a:rPr lang="en-US" sz="1000">
                  <a:solidFill>
                    <a:srgbClr val="000000"/>
                  </a:solidFill>
                </a:rPr>
                <a:t>2</a:t>
              </a:r>
              <a:endParaRPr lang="en-US" sz="1000"/>
            </a:p>
          </p:txBody>
        </p:sp>
        <p:sp>
          <p:nvSpPr>
            <p:cNvPr id="19532" name="diagram_1155_cluster__point_87339_number"/>
            <p:cNvSpPr txBox="1">
              <a:spLocks noChangeArrowheads="1"/>
            </p:cNvSpPr>
            <p:nvPr/>
          </p:nvSpPr>
          <p:spPr bwMode="auto">
            <a:xfrm>
              <a:off x="4919472" y="3493008"/>
              <a:ext cx="0" cy="0"/>
            </a:xfrm>
            <a:prstGeom prst="rect">
              <a:avLst/>
            </a:prstGeom>
            <a:noFill/>
            <a:ln w="9525">
              <a:noFill/>
              <a:miter lim="800000"/>
              <a:headEnd/>
              <a:tailEnd/>
            </a:ln>
          </p:spPr>
          <p:txBody>
            <a:bodyPr wrap="none"/>
            <a:lstStyle/>
            <a:p>
              <a:r>
                <a:rPr lang="en-US" sz="1000">
                  <a:solidFill>
                    <a:srgbClr val="000000"/>
                  </a:solidFill>
                </a:rPr>
                <a:t>3</a:t>
              </a:r>
              <a:endParaRPr lang="en-US" sz="1000"/>
            </a:p>
          </p:txBody>
        </p:sp>
        <p:sp>
          <p:nvSpPr>
            <p:cNvPr id="19533" name="diagram_1155_cluster__point_87341_number"/>
            <p:cNvSpPr txBox="1">
              <a:spLocks noChangeArrowheads="1"/>
            </p:cNvSpPr>
            <p:nvPr/>
          </p:nvSpPr>
          <p:spPr bwMode="auto">
            <a:xfrm>
              <a:off x="6295644" y="4448556"/>
              <a:ext cx="0" cy="0"/>
            </a:xfrm>
            <a:prstGeom prst="rect">
              <a:avLst/>
            </a:prstGeom>
            <a:noFill/>
            <a:ln w="9525">
              <a:noFill/>
              <a:miter lim="800000"/>
              <a:headEnd/>
              <a:tailEnd/>
            </a:ln>
          </p:spPr>
          <p:txBody>
            <a:bodyPr wrap="none"/>
            <a:lstStyle/>
            <a:p>
              <a:r>
                <a:rPr lang="en-US" sz="1000">
                  <a:solidFill>
                    <a:srgbClr val="000000"/>
                  </a:solidFill>
                </a:rPr>
                <a:t>4</a:t>
              </a:r>
              <a:endParaRPr lang="en-US" sz="1000"/>
            </a:p>
          </p:txBody>
        </p:sp>
        <p:sp>
          <p:nvSpPr>
            <p:cNvPr id="19534" name="diagram_1155_cluster__point_87359_number"/>
            <p:cNvSpPr txBox="1">
              <a:spLocks noChangeArrowheads="1"/>
            </p:cNvSpPr>
            <p:nvPr/>
          </p:nvSpPr>
          <p:spPr bwMode="auto">
            <a:xfrm>
              <a:off x="3703320" y="2665476"/>
              <a:ext cx="0" cy="0"/>
            </a:xfrm>
            <a:prstGeom prst="rect">
              <a:avLst/>
            </a:prstGeom>
            <a:noFill/>
            <a:ln w="9525">
              <a:noFill/>
              <a:miter lim="800000"/>
              <a:headEnd/>
              <a:tailEnd/>
            </a:ln>
          </p:spPr>
          <p:txBody>
            <a:bodyPr wrap="none"/>
            <a:lstStyle/>
            <a:p>
              <a:r>
                <a:rPr lang="en-US" sz="1000">
                  <a:solidFill>
                    <a:srgbClr val="000000"/>
                  </a:solidFill>
                </a:rPr>
                <a:t>5</a:t>
              </a:r>
              <a:endParaRPr lang="en-US" sz="1000"/>
            </a:p>
          </p:txBody>
        </p:sp>
        <p:sp>
          <p:nvSpPr>
            <p:cNvPr id="19535" name="diagram_1155_cluster__point_87357_number"/>
            <p:cNvSpPr txBox="1">
              <a:spLocks noChangeArrowheads="1"/>
            </p:cNvSpPr>
            <p:nvPr/>
          </p:nvSpPr>
          <p:spPr bwMode="auto">
            <a:xfrm>
              <a:off x="6076188" y="4443984"/>
              <a:ext cx="0" cy="0"/>
            </a:xfrm>
            <a:prstGeom prst="rect">
              <a:avLst/>
            </a:prstGeom>
            <a:noFill/>
            <a:ln w="9525">
              <a:noFill/>
              <a:miter lim="800000"/>
              <a:headEnd/>
              <a:tailEnd/>
            </a:ln>
          </p:spPr>
          <p:txBody>
            <a:bodyPr wrap="none"/>
            <a:lstStyle/>
            <a:p>
              <a:r>
                <a:rPr lang="en-US" sz="1000">
                  <a:solidFill>
                    <a:srgbClr val="000000"/>
                  </a:solidFill>
                </a:rPr>
                <a:t>6</a:t>
              </a:r>
              <a:endParaRPr lang="en-US" sz="1000"/>
            </a:p>
          </p:txBody>
        </p:sp>
        <p:sp>
          <p:nvSpPr>
            <p:cNvPr id="19536" name="diagram_1155_cluster__point_87306_number"/>
            <p:cNvSpPr txBox="1">
              <a:spLocks noChangeArrowheads="1"/>
            </p:cNvSpPr>
            <p:nvPr/>
          </p:nvSpPr>
          <p:spPr bwMode="auto">
            <a:xfrm>
              <a:off x="3950208" y="2670048"/>
              <a:ext cx="0" cy="0"/>
            </a:xfrm>
            <a:prstGeom prst="rect">
              <a:avLst/>
            </a:prstGeom>
            <a:noFill/>
            <a:ln w="9525">
              <a:noFill/>
              <a:miter lim="800000"/>
              <a:headEnd/>
              <a:tailEnd/>
            </a:ln>
          </p:spPr>
          <p:txBody>
            <a:bodyPr wrap="none"/>
            <a:lstStyle/>
            <a:p>
              <a:r>
                <a:rPr lang="en-US" sz="1000">
                  <a:solidFill>
                    <a:srgbClr val="000000"/>
                  </a:solidFill>
                </a:rPr>
                <a:t>7</a:t>
              </a:r>
              <a:endParaRPr lang="en-US" sz="1000"/>
            </a:p>
          </p:txBody>
        </p:sp>
        <p:sp>
          <p:nvSpPr>
            <p:cNvPr id="19537" name="diagram_1155_cluster__point_87328_number"/>
            <p:cNvSpPr txBox="1">
              <a:spLocks noChangeArrowheads="1"/>
            </p:cNvSpPr>
            <p:nvPr/>
          </p:nvSpPr>
          <p:spPr bwMode="auto">
            <a:xfrm>
              <a:off x="6313932" y="2130552"/>
              <a:ext cx="0" cy="0"/>
            </a:xfrm>
            <a:prstGeom prst="rect">
              <a:avLst/>
            </a:prstGeom>
            <a:noFill/>
            <a:ln w="9525">
              <a:noFill/>
              <a:miter lim="800000"/>
              <a:headEnd/>
              <a:tailEnd/>
            </a:ln>
          </p:spPr>
          <p:txBody>
            <a:bodyPr wrap="none"/>
            <a:lstStyle/>
            <a:p>
              <a:r>
                <a:rPr lang="en-US" sz="1000">
                  <a:solidFill>
                    <a:srgbClr val="000000"/>
                  </a:solidFill>
                </a:rPr>
                <a:t>8</a:t>
              </a:r>
              <a:endParaRPr lang="en-US" sz="1000"/>
            </a:p>
          </p:txBody>
        </p:sp>
        <p:sp>
          <p:nvSpPr>
            <p:cNvPr id="19538" name="diagram_1155_cluster__point_87365_number"/>
            <p:cNvSpPr txBox="1">
              <a:spLocks noChangeArrowheads="1"/>
            </p:cNvSpPr>
            <p:nvPr/>
          </p:nvSpPr>
          <p:spPr bwMode="auto">
            <a:xfrm>
              <a:off x="3332988" y="2880360"/>
              <a:ext cx="0" cy="0"/>
            </a:xfrm>
            <a:prstGeom prst="rect">
              <a:avLst/>
            </a:prstGeom>
            <a:noFill/>
            <a:ln w="9525">
              <a:noFill/>
              <a:miter lim="800000"/>
              <a:headEnd/>
              <a:tailEnd/>
            </a:ln>
          </p:spPr>
          <p:txBody>
            <a:bodyPr wrap="none"/>
            <a:lstStyle/>
            <a:p>
              <a:r>
                <a:rPr lang="en-US" sz="1000">
                  <a:solidFill>
                    <a:srgbClr val="000000"/>
                  </a:solidFill>
                </a:rPr>
                <a:t>9</a:t>
              </a:r>
              <a:endParaRPr lang="en-US" sz="1000"/>
            </a:p>
          </p:txBody>
        </p:sp>
        <p:sp>
          <p:nvSpPr>
            <p:cNvPr id="19539" name="diagram_1155_cluster__point_87337_number"/>
            <p:cNvSpPr txBox="1">
              <a:spLocks noChangeArrowheads="1"/>
            </p:cNvSpPr>
            <p:nvPr/>
          </p:nvSpPr>
          <p:spPr bwMode="auto">
            <a:xfrm>
              <a:off x="4448556" y="4059936"/>
              <a:ext cx="0" cy="0"/>
            </a:xfrm>
            <a:prstGeom prst="rect">
              <a:avLst/>
            </a:prstGeom>
            <a:noFill/>
            <a:ln w="9525">
              <a:noFill/>
              <a:miter lim="800000"/>
              <a:headEnd/>
              <a:tailEnd/>
            </a:ln>
          </p:spPr>
          <p:txBody>
            <a:bodyPr wrap="none"/>
            <a:lstStyle/>
            <a:p>
              <a:r>
                <a:rPr lang="en-US" sz="1000">
                  <a:solidFill>
                    <a:srgbClr val="000000"/>
                  </a:solidFill>
                </a:rPr>
                <a:t>10</a:t>
              </a:r>
              <a:endParaRPr lang="en-US" sz="1000"/>
            </a:p>
          </p:txBody>
        </p:sp>
        <p:sp>
          <p:nvSpPr>
            <p:cNvPr id="19540" name="diagram_1155_cluster__point_87329_number"/>
            <p:cNvSpPr txBox="1">
              <a:spLocks noChangeArrowheads="1"/>
            </p:cNvSpPr>
            <p:nvPr/>
          </p:nvSpPr>
          <p:spPr bwMode="auto">
            <a:xfrm>
              <a:off x="4942332" y="3863340"/>
              <a:ext cx="0" cy="0"/>
            </a:xfrm>
            <a:prstGeom prst="rect">
              <a:avLst/>
            </a:prstGeom>
            <a:noFill/>
            <a:ln w="9525">
              <a:noFill/>
              <a:miter lim="800000"/>
              <a:headEnd/>
              <a:tailEnd/>
            </a:ln>
          </p:spPr>
          <p:txBody>
            <a:bodyPr wrap="none"/>
            <a:lstStyle/>
            <a:p>
              <a:r>
                <a:rPr lang="en-US" sz="1000">
                  <a:solidFill>
                    <a:srgbClr val="000000"/>
                  </a:solidFill>
                </a:rPr>
                <a:t>11</a:t>
              </a:r>
              <a:endParaRPr lang="en-US" sz="1000"/>
            </a:p>
          </p:txBody>
        </p:sp>
        <p:sp>
          <p:nvSpPr>
            <p:cNvPr id="19541" name="diagram_1155_cluster__point_87316_number"/>
            <p:cNvSpPr txBox="1">
              <a:spLocks noChangeArrowheads="1"/>
            </p:cNvSpPr>
            <p:nvPr/>
          </p:nvSpPr>
          <p:spPr bwMode="auto">
            <a:xfrm>
              <a:off x="6359652" y="4704588"/>
              <a:ext cx="0" cy="0"/>
            </a:xfrm>
            <a:prstGeom prst="rect">
              <a:avLst/>
            </a:prstGeom>
            <a:noFill/>
            <a:ln w="9525">
              <a:noFill/>
              <a:miter lim="800000"/>
              <a:headEnd/>
              <a:tailEnd/>
            </a:ln>
          </p:spPr>
          <p:txBody>
            <a:bodyPr wrap="none"/>
            <a:lstStyle/>
            <a:p>
              <a:r>
                <a:rPr lang="en-US" sz="1000">
                  <a:solidFill>
                    <a:srgbClr val="000000"/>
                  </a:solidFill>
                </a:rPr>
                <a:t>12</a:t>
              </a:r>
              <a:endParaRPr lang="en-US" sz="1000"/>
            </a:p>
          </p:txBody>
        </p:sp>
        <p:sp>
          <p:nvSpPr>
            <p:cNvPr id="19542" name="diagram_1155_cluster__point_87355_number"/>
            <p:cNvSpPr txBox="1">
              <a:spLocks noChangeArrowheads="1"/>
            </p:cNvSpPr>
            <p:nvPr/>
          </p:nvSpPr>
          <p:spPr bwMode="auto">
            <a:xfrm>
              <a:off x="5065776" y="5001768"/>
              <a:ext cx="0" cy="0"/>
            </a:xfrm>
            <a:prstGeom prst="rect">
              <a:avLst/>
            </a:prstGeom>
            <a:noFill/>
            <a:ln w="9525">
              <a:noFill/>
              <a:miter lim="800000"/>
              <a:headEnd/>
              <a:tailEnd/>
            </a:ln>
          </p:spPr>
          <p:txBody>
            <a:bodyPr wrap="none"/>
            <a:lstStyle/>
            <a:p>
              <a:r>
                <a:rPr lang="en-US" sz="1000">
                  <a:solidFill>
                    <a:srgbClr val="000000"/>
                  </a:solidFill>
                </a:rPr>
                <a:t>13</a:t>
              </a:r>
              <a:endParaRPr lang="en-US" sz="1000"/>
            </a:p>
          </p:txBody>
        </p:sp>
        <p:sp>
          <p:nvSpPr>
            <p:cNvPr id="19543" name="diagram_1155_cluster__point_87352_number"/>
            <p:cNvSpPr txBox="1">
              <a:spLocks noChangeArrowheads="1"/>
            </p:cNvSpPr>
            <p:nvPr/>
          </p:nvSpPr>
          <p:spPr bwMode="auto">
            <a:xfrm>
              <a:off x="5148072" y="2304288"/>
              <a:ext cx="0" cy="0"/>
            </a:xfrm>
            <a:prstGeom prst="rect">
              <a:avLst/>
            </a:prstGeom>
            <a:noFill/>
            <a:ln w="9525">
              <a:noFill/>
              <a:miter lim="800000"/>
              <a:headEnd/>
              <a:tailEnd/>
            </a:ln>
          </p:spPr>
          <p:txBody>
            <a:bodyPr wrap="none"/>
            <a:lstStyle/>
            <a:p>
              <a:r>
                <a:rPr lang="en-US" sz="1000">
                  <a:solidFill>
                    <a:srgbClr val="000000"/>
                  </a:solidFill>
                </a:rPr>
                <a:t>14</a:t>
              </a:r>
              <a:endParaRPr lang="en-US" sz="1000"/>
            </a:p>
          </p:txBody>
        </p:sp>
        <p:sp>
          <p:nvSpPr>
            <p:cNvPr id="19544" name="diagram_1155_cluster__point_87340_number"/>
            <p:cNvSpPr txBox="1">
              <a:spLocks noChangeArrowheads="1"/>
            </p:cNvSpPr>
            <p:nvPr/>
          </p:nvSpPr>
          <p:spPr bwMode="auto">
            <a:xfrm>
              <a:off x="2510028" y="4411980"/>
              <a:ext cx="0" cy="0"/>
            </a:xfrm>
            <a:prstGeom prst="rect">
              <a:avLst/>
            </a:prstGeom>
            <a:noFill/>
            <a:ln w="9525">
              <a:noFill/>
              <a:miter lim="800000"/>
              <a:headEnd/>
              <a:tailEnd/>
            </a:ln>
          </p:spPr>
          <p:txBody>
            <a:bodyPr wrap="none"/>
            <a:lstStyle/>
            <a:p>
              <a:r>
                <a:rPr lang="en-US" sz="1000">
                  <a:solidFill>
                    <a:srgbClr val="000000"/>
                  </a:solidFill>
                </a:rPr>
                <a:t>15</a:t>
              </a:r>
              <a:endParaRPr lang="en-US" sz="1000"/>
            </a:p>
          </p:txBody>
        </p:sp>
        <p:sp>
          <p:nvSpPr>
            <p:cNvPr id="19545" name="diagram_1155_cluster__point_87320_number"/>
            <p:cNvSpPr txBox="1">
              <a:spLocks noChangeArrowheads="1"/>
            </p:cNvSpPr>
            <p:nvPr/>
          </p:nvSpPr>
          <p:spPr bwMode="auto">
            <a:xfrm>
              <a:off x="4796028" y="2221992"/>
              <a:ext cx="0" cy="0"/>
            </a:xfrm>
            <a:prstGeom prst="rect">
              <a:avLst/>
            </a:prstGeom>
            <a:noFill/>
            <a:ln w="9525">
              <a:noFill/>
              <a:miter lim="800000"/>
              <a:headEnd/>
              <a:tailEnd/>
            </a:ln>
          </p:spPr>
          <p:txBody>
            <a:bodyPr wrap="none"/>
            <a:lstStyle/>
            <a:p>
              <a:r>
                <a:rPr lang="en-US" sz="1000">
                  <a:solidFill>
                    <a:srgbClr val="000000"/>
                  </a:solidFill>
                </a:rPr>
                <a:t>16</a:t>
              </a:r>
              <a:endParaRPr lang="en-US" sz="1000"/>
            </a:p>
          </p:txBody>
        </p:sp>
        <p:sp>
          <p:nvSpPr>
            <p:cNvPr id="19546" name="diagram_1155_cluster__point_87351_number"/>
            <p:cNvSpPr txBox="1">
              <a:spLocks noChangeArrowheads="1"/>
            </p:cNvSpPr>
            <p:nvPr/>
          </p:nvSpPr>
          <p:spPr bwMode="auto">
            <a:xfrm>
              <a:off x="6062472" y="4119372"/>
              <a:ext cx="0" cy="0"/>
            </a:xfrm>
            <a:prstGeom prst="rect">
              <a:avLst/>
            </a:prstGeom>
            <a:noFill/>
            <a:ln w="9525">
              <a:noFill/>
              <a:miter lim="800000"/>
              <a:headEnd/>
              <a:tailEnd/>
            </a:ln>
          </p:spPr>
          <p:txBody>
            <a:bodyPr wrap="none"/>
            <a:lstStyle/>
            <a:p>
              <a:r>
                <a:rPr lang="en-US" sz="1000">
                  <a:solidFill>
                    <a:srgbClr val="000000"/>
                  </a:solidFill>
                </a:rPr>
                <a:t>17</a:t>
              </a:r>
              <a:endParaRPr lang="en-US" sz="1000"/>
            </a:p>
          </p:txBody>
        </p:sp>
        <p:sp>
          <p:nvSpPr>
            <p:cNvPr id="19547" name="diagram_1155_cluster__point_87326_number"/>
            <p:cNvSpPr txBox="1">
              <a:spLocks noChangeArrowheads="1"/>
            </p:cNvSpPr>
            <p:nvPr/>
          </p:nvSpPr>
          <p:spPr bwMode="auto">
            <a:xfrm>
              <a:off x="6318504" y="2263140"/>
              <a:ext cx="0" cy="0"/>
            </a:xfrm>
            <a:prstGeom prst="rect">
              <a:avLst/>
            </a:prstGeom>
            <a:noFill/>
            <a:ln w="9525">
              <a:noFill/>
              <a:miter lim="800000"/>
              <a:headEnd/>
              <a:tailEnd/>
            </a:ln>
          </p:spPr>
          <p:txBody>
            <a:bodyPr wrap="none"/>
            <a:lstStyle/>
            <a:p>
              <a:r>
                <a:rPr lang="en-US" sz="1000">
                  <a:solidFill>
                    <a:srgbClr val="000000"/>
                  </a:solidFill>
                </a:rPr>
                <a:t>18</a:t>
              </a:r>
              <a:endParaRPr lang="en-US" sz="1000"/>
            </a:p>
          </p:txBody>
        </p:sp>
        <p:sp>
          <p:nvSpPr>
            <p:cNvPr id="19548" name="diagram_1155_cluster__point_87322_number"/>
            <p:cNvSpPr txBox="1">
              <a:spLocks noChangeArrowheads="1"/>
            </p:cNvSpPr>
            <p:nvPr/>
          </p:nvSpPr>
          <p:spPr bwMode="auto">
            <a:xfrm>
              <a:off x="5541264" y="2496312"/>
              <a:ext cx="0" cy="0"/>
            </a:xfrm>
            <a:prstGeom prst="rect">
              <a:avLst/>
            </a:prstGeom>
            <a:noFill/>
            <a:ln w="9525">
              <a:noFill/>
              <a:miter lim="800000"/>
              <a:headEnd/>
              <a:tailEnd/>
            </a:ln>
          </p:spPr>
          <p:txBody>
            <a:bodyPr wrap="none"/>
            <a:lstStyle/>
            <a:p>
              <a:r>
                <a:rPr lang="en-US" sz="1000">
                  <a:solidFill>
                    <a:srgbClr val="000000"/>
                  </a:solidFill>
                </a:rPr>
                <a:t>19</a:t>
              </a:r>
              <a:endParaRPr lang="en-US" sz="1000"/>
            </a:p>
          </p:txBody>
        </p:sp>
        <p:sp>
          <p:nvSpPr>
            <p:cNvPr id="19549" name="diagram_1155_cluster__point_87363_number"/>
            <p:cNvSpPr txBox="1">
              <a:spLocks noChangeArrowheads="1"/>
            </p:cNvSpPr>
            <p:nvPr/>
          </p:nvSpPr>
          <p:spPr bwMode="auto">
            <a:xfrm>
              <a:off x="4626864" y="5490972"/>
              <a:ext cx="0" cy="0"/>
            </a:xfrm>
            <a:prstGeom prst="rect">
              <a:avLst/>
            </a:prstGeom>
            <a:noFill/>
            <a:ln w="9525">
              <a:noFill/>
              <a:miter lim="800000"/>
              <a:headEnd/>
              <a:tailEnd/>
            </a:ln>
          </p:spPr>
          <p:txBody>
            <a:bodyPr wrap="none"/>
            <a:lstStyle/>
            <a:p>
              <a:r>
                <a:rPr lang="en-US" sz="1000">
                  <a:solidFill>
                    <a:srgbClr val="000000"/>
                  </a:solidFill>
                </a:rPr>
                <a:t>20</a:t>
              </a:r>
              <a:endParaRPr lang="en-US" sz="1000"/>
            </a:p>
          </p:txBody>
        </p:sp>
        <p:sp>
          <p:nvSpPr>
            <p:cNvPr id="19550" name="diagram_1155_cluster__point_87338_number"/>
            <p:cNvSpPr txBox="1">
              <a:spLocks noChangeArrowheads="1"/>
            </p:cNvSpPr>
            <p:nvPr/>
          </p:nvSpPr>
          <p:spPr bwMode="auto">
            <a:xfrm>
              <a:off x="3941064" y="2971800"/>
              <a:ext cx="0" cy="0"/>
            </a:xfrm>
            <a:prstGeom prst="rect">
              <a:avLst/>
            </a:prstGeom>
            <a:noFill/>
            <a:ln w="9525">
              <a:noFill/>
              <a:miter lim="800000"/>
              <a:headEnd/>
              <a:tailEnd/>
            </a:ln>
          </p:spPr>
          <p:txBody>
            <a:bodyPr wrap="none"/>
            <a:lstStyle/>
            <a:p>
              <a:r>
                <a:rPr lang="en-US" sz="1000">
                  <a:solidFill>
                    <a:srgbClr val="000000"/>
                  </a:solidFill>
                </a:rPr>
                <a:t>21</a:t>
              </a:r>
              <a:endParaRPr lang="en-US" sz="1000"/>
            </a:p>
          </p:txBody>
        </p:sp>
        <p:sp>
          <p:nvSpPr>
            <p:cNvPr id="19551" name="diagram_1155_cluster__point_87304_number"/>
            <p:cNvSpPr txBox="1">
              <a:spLocks noChangeArrowheads="1"/>
            </p:cNvSpPr>
            <p:nvPr/>
          </p:nvSpPr>
          <p:spPr bwMode="auto">
            <a:xfrm>
              <a:off x="6327648" y="4937760"/>
              <a:ext cx="0" cy="0"/>
            </a:xfrm>
            <a:prstGeom prst="rect">
              <a:avLst/>
            </a:prstGeom>
            <a:noFill/>
            <a:ln w="9525">
              <a:noFill/>
              <a:miter lim="800000"/>
              <a:headEnd/>
              <a:tailEnd/>
            </a:ln>
          </p:spPr>
          <p:txBody>
            <a:bodyPr wrap="none"/>
            <a:lstStyle/>
            <a:p>
              <a:r>
                <a:rPr lang="en-US" sz="1000">
                  <a:solidFill>
                    <a:srgbClr val="000000"/>
                  </a:solidFill>
                </a:rPr>
                <a:t>22</a:t>
              </a:r>
              <a:endParaRPr lang="en-US" sz="1000"/>
            </a:p>
          </p:txBody>
        </p:sp>
        <p:sp>
          <p:nvSpPr>
            <p:cNvPr id="19552" name="diagram_1155_cluster__point_87311_number"/>
            <p:cNvSpPr txBox="1">
              <a:spLocks noChangeArrowheads="1"/>
            </p:cNvSpPr>
            <p:nvPr/>
          </p:nvSpPr>
          <p:spPr bwMode="auto">
            <a:xfrm>
              <a:off x="2281428" y="4581144"/>
              <a:ext cx="0" cy="0"/>
            </a:xfrm>
            <a:prstGeom prst="rect">
              <a:avLst/>
            </a:prstGeom>
            <a:noFill/>
            <a:ln w="9525">
              <a:noFill/>
              <a:miter lim="800000"/>
              <a:headEnd/>
              <a:tailEnd/>
            </a:ln>
          </p:spPr>
          <p:txBody>
            <a:bodyPr wrap="none"/>
            <a:lstStyle/>
            <a:p>
              <a:r>
                <a:rPr lang="en-US" sz="1000">
                  <a:solidFill>
                    <a:srgbClr val="000000"/>
                  </a:solidFill>
                </a:rPr>
                <a:t>23</a:t>
              </a:r>
              <a:endParaRPr lang="en-US" sz="1000"/>
            </a:p>
          </p:txBody>
        </p:sp>
        <p:sp>
          <p:nvSpPr>
            <p:cNvPr id="19553" name="diagram_1155_cluster__point_87331_number"/>
            <p:cNvSpPr txBox="1">
              <a:spLocks noChangeArrowheads="1"/>
            </p:cNvSpPr>
            <p:nvPr/>
          </p:nvSpPr>
          <p:spPr bwMode="auto">
            <a:xfrm>
              <a:off x="6967728" y="3140964"/>
              <a:ext cx="0" cy="0"/>
            </a:xfrm>
            <a:prstGeom prst="rect">
              <a:avLst/>
            </a:prstGeom>
            <a:noFill/>
            <a:ln w="9525">
              <a:noFill/>
              <a:miter lim="800000"/>
              <a:headEnd/>
              <a:tailEnd/>
            </a:ln>
          </p:spPr>
          <p:txBody>
            <a:bodyPr wrap="none"/>
            <a:lstStyle/>
            <a:p>
              <a:r>
                <a:rPr lang="en-US" sz="1000">
                  <a:solidFill>
                    <a:srgbClr val="000000"/>
                  </a:solidFill>
                </a:rPr>
                <a:t>24</a:t>
              </a:r>
              <a:endParaRPr lang="en-US" sz="1000"/>
            </a:p>
          </p:txBody>
        </p:sp>
        <p:sp>
          <p:nvSpPr>
            <p:cNvPr id="19554" name="diagram_1155_cluster__point_87307_number"/>
            <p:cNvSpPr txBox="1">
              <a:spLocks noChangeArrowheads="1"/>
            </p:cNvSpPr>
            <p:nvPr/>
          </p:nvSpPr>
          <p:spPr bwMode="auto">
            <a:xfrm>
              <a:off x="2107692" y="4672584"/>
              <a:ext cx="0" cy="0"/>
            </a:xfrm>
            <a:prstGeom prst="rect">
              <a:avLst/>
            </a:prstGeom>
            <a:noFill/>
            <a:ln w="9525">
              <a:noFill/>
              <a:miter lim="800000"/>
              <a:headEnd/>
              <a:tailEnd/>
            </a:ln>
          </p:spPr>
          <p:txBody>
            <a:bodyPr wrap="none"/>
            <a:lstStyle/>
            <a:p>
              <a:r>
                <a:rPr lang="en-US" sz="1000">
                  <a:solidFill>
                    <a:srgbClr val="000000"/>
                  </a:solidFill>
                </a:rPr>
                <a:t>25</a:t>
              </a:r>
              <a:endParaRPr lang="en-US" sz="1000"/>
            </a:p>
          </p:txBody>
        </p:sp>
        <p:sp>
          <p:nvSpPr>
            <p:cNvPr id="19555" name="diagram_1155_cluster__point_87318_number"/>
            <p:cNvSpPr txBox="1">
              <a:spLocks noChangeArrowheads="1"/>
            </p:cNvSpPr>
            <p:nvPr/>
          </p:nvSpPr>
          <p:spPr bwMode="auto">
            <a:xfrm>
              <a:off x="5939028" y="2162556"/>
              <a:ext cx="0" cy="0"/>
            </a:xfrm>
            <a:prstGeom prst="rect">
              <a:avLst/>
            </a:prstGeom>
            <a:noFill/>
            <a:ln w="9525">
              <a:noFill/>
              <a:miter lim="800000"/>
              <a:headEnd/>
              <a:tailEnd/>
            </a:ln>
          </p:spPr>
          <p:txBody>
            <a:bodyPr wrap="none"/>
            <a:lstStyle/>
            <a:p>
              <a:r>
                <a:rPr lang="en-US" sz="1000">
                  <a:solidFill>
                    <a:srgbClr val="000000"/>
                  </a:solidFill>
                </a:rPr>
                <a:t>26</a:t>
              </a:r>
              <a:endParaRPr lang="en-US" sz="1000"/>
            </a:p>
          </p:txBody>
        </p:sp>
        <p:sp>
          <p:nvSpPr>
            <p:cNvPr id="19556" name="diagram_1155_cluster__point_87361_number"/>
            <p:cNvSpPr txBox="1">
              <a:spLocks noChangeArrowheads="1"/>
            </p:cNvSpPr>
            <p:nvPr/>
          </p:nvSpPr>
          <p:spPr bwMode="auto">
            <a:xfrm>
              <a:off x="2327148" y="4727448"/>
              <a:ext cx="0" cy="0"/>
            </a:xfrm>
            <a:prstGeom prst="rect">
              <a:avLst/>
            </a:prstGeom>
            <a:noFill/>
            <a:ln w="9525">
              <a:noFill/>
              <a:miter lim="800000"/>
              <a:headEnd/>
              <a:tailEnd/>
            </a:ln>
          </p:spPr>
          <p:txBody>
            <a:bodyPr wrap="none"/>
            <a:lstStyle/>
            <a:p>
              <a:r>
                <a:rPr lang="en-US" sz="1000">
                  <a:solidFill>
                    <a:srgbClr val="000000"/>
                  </a:solidFill>
                </a:rPr>
                <a:t>27</a:t>
              </a:r>
              <a:endParaRPr lang="en-US" sz="1000"/>
            </a:p>
          </p:txBody>
        </p:sp>
        <p:sp>
          <p:nvSpPr>
            <p:cNvPr id="19557" name="diagram_1155_cluster__point_87315_number"/>
            <p:cNvSpPr txBox="1">
              <a:spLocks noChangeArrowheads="1"/>
            </p:cNvSpPr>
            <p:nvPr/>
          </p:nvSpPr>
          <p:spPr bwMode="auto">
            <a:xfrm>
              <a:off x="3739896" y="2308860"/>
              <a:ext cx="0" cy="0"/>
            </a:xfrm>
            <a:prstGeom prst="rect">
              <a:avLst/>
            </a:prstGeom>
            <a:noFill/>
            <a:ln w="9525">
              <a:noFill/>
              <a:miter lim="800000"/>
              <a:headEnd/>
              <a:tailEnd/>
            </a:ln>
          </p:spPr>
          <p:txBody>
            <a:bodyPr wrap="none"/>
            <a:lstStyle/>
            <a:p>
              <a:r>
                <a:rPr lang="en-US" sz="1000">
                  <a:solidFill>
                    <a:srgbClr val="000000"/>
                  </a:solidFill>
                </a:rPr>
                <a:t>28</a:t>
              </a:r>
              <a:endParaRPr lang="en-US" sz="1000"/>
            </a:p>
          </p:txBody>
        </p:sp>
        <p:sp>
          <p:nvSpPr>
            <p:cNvPr id="19558" name="diagram_1155_cluster__point_87364_number"/>
            <p:cNvSpPr txBox="1">
              <a:spLocks noChangeArrowheads="1"/>
            </p:cNvSpPr>
            <p:nvPr/>
          </p:nvSpPr>
          <p:spPr bwMode="auto">
            <a:xfrm>
              <a:off x="3598164" y="2702052"/>
              <a:ext cx="0" cy="0"/>
            </a:xfrm>
            <a:prstGeom prst="rect">
              <a:avLst/>
            </a:prstGeom>
            <a:noFill/>
            <a:ln w="9525">
              <a:noFill/>
              <a:miter lim="800000"/>
              <a:headEnd/>
              <a:tailEnd/>
            </a:ln>
          </p:spPr>
          <p:txBody>
            <a:bodyPr wrap="none"/>
            <a:lstStyle/>
            <a:p>
              <a:r>
                <a:rPr lang="en-US" sz="1000">
                  <a:solidFill>
                    <a:srgbClr val="000000"/>
                  </a:solidFill>
                </a:rPr>
                <a:t>29</a:t>
              </a:r>
              <a:endParaRPr lang="en-US" sz="1000"/>
            </a:p>
          </p:txBody>
        </p:sp>
        <p:sp>
          <p:nvSpPr>
            <p:cNvPr id="19559" name="diagram_1155_cluster__point_87309_number"/>
            <p:cNvSpPr txBox="1">
              <a:spLocks noChangeArrowheads="1"/>
            </p:cNvSpPr>
            <p:nvPr/>
          </p:nvSpPr>
          <p:spPr bwMode="auto">
            <a:xfrm>
              <a:off x="6688836" y="4379976"/>
              <a:ext cx="0" cy="0"/>
            </a:xfrm>
            <a:prstGeom prst="rect">
              <a:avLst/>
            </a:prstGeom>
            <a:noFill/>
            <a:ln w="9525">
              <a:noFill/>
              <a:miter lim="800000"/>
              <a:headEnd/>
              <a:tailEnd/>
            </a:ln>
          </p:spPr>
          <p:txBody>
            <a:bodyPr wrap="none"/>
            <a:lstStyle/>
            <a:p>
              <a:r>
                <a:rPr lang="en-US" sz="1000">
                  <a:solidFill>
                    <a:srgbClr val="000000"/>
                  </a:solidFill>
                </a:rPr>
                <a:t>30</a:t>
              </a:r>
              <a:endParaRPr lang="en-US" sz="1000"/>
            </a:p>
          </p:txBody>
        </p:sp>
        <p:sp>
          <p:nvSpPr>
            <p:cNvPr id="19560" name="diagram_1155_cluster__point_87353_number"/>
            <p:cNvSpPr txBox="1">
              <a:spLocks noChangeArrowheads="1"/>
            </p:cNvSpPr>
            <p:nvPr/>
          </p:nvSpPr>
          <p:spPr bwMode="auto">
            <a:xfrm>
              <a:off x="5518404" y="3346704"/>
              <a:ext cx="0" cy="0"/>
            </a:xfrm>
            <a:prstGeom prst="rect">
              <a:avLst/>
            </a:prstGeom>
            <a:noFill/>
            <a:ln w="9525">
              <a:noFill/>
              <a:miter lim="800000"/>
              <a:headEnd/>
              <a:tailEnd/>
            </a:ln>
          </p:spPr>
          <p:txBody>
            <a:bodyPr wrap="none"/>
            <a:lstStyle/>
            <a:p>
              <a:r>
                <a:rPr lang="en-US" sz="1000">
                  <a:solidFill>
                    <a:srgbClr val="000000"/>
                  </a:solidFill>
                </a:rPr>
                <a:t>31</a:t>
              </a:r>
              <a:endParaRPr lang="en-US" sz="1000"/>
            </a:p>
          </p:txBody>
        </p:sp>
        <p:sp>
          <p:nvSpPr>
            <p:cNvPr id="19561" name="diagram_1155_cluster__point_87349_number"/>
            <p:cNvSpPr txBox="1">
              <a:spLocks noChangeArrowheads="1"/>
            </p:cNvSpPr>
            <p:nvPr/>
          </p:nvSpPr>
          <p:spPr bwMode="auto">
            <a:xfrm>
              <a:off x="5248656" y="4430268"/>
              <a:ext cx="0" cy="0"/>
            </a:xfrm>
            <a:prstGeom prst="rect">
              <a:avLst/>
            </a:prstGeom>
            <a:noFill/>
            <a:ln w="9525">
              <a:noFill/>
              <a:miter lim="800000"/>
              <a:headEnd/>
              <a:tailEnd/>
            </a:ln>
          </p:spPr>
          <p:txBody>
            <a:bodyPr wrap="none"/>
            <a:lstStyle/>
            <a:p>
              <a:r>
                <a:rPr lang="en-US" sz="1000">
                  <a:solidFill>
                    <a:srgbClr val="000000"/>
                  </a:solidFill>
                </a:rPr>
                <a:t>32</a:t>
              </a:r>
              <a:endParaRPr lang="en-US" sz="1000"/>
            </a:p>
          </p:txBody>
        </p:sp>
        <p:sp>
          <p:nvSpPr>
            <p:cNvPr id="19562" name="diagram_1155_cluster__point_87330_number"/>
            <p:cNvSpPr txBox="1">
              <a:spLocks noChangeArrowheads="1"/>
            </p:cNvSpPr>
            <p:nvPr/>
          </p:nvSpPr>
          <p:spPr bwMode="auto">
            <a:xfrm>
              <a:off x="2674620" y="4041648"/>
              <a:ext cx="0" cy="0"/>
            </a:xfrm>
            <a:prstGeom prst="rect">
              <a:avLst/>
            </a:prstGeom>
            <a:noFill/>
            <a:ln w="9525">
              <a:noFill/>
              <a:miter lim="800000"/>
              <a:headEnd/>
              <a:tailEnd/>
            </a:ln>
          </p:spPr>
          <p:txBody>
            <a:bodyPr wrap="none"/>
            <a:lstStyle/>
            <a:p>
              <a:r>
                <a:rPr lang="en-US" sz="1000">
                  <a:solidFill>
                    <a:srgbClr val="000000"/>
                  </a:solidFill>
                </a:rPr>
                <a:t>33</a:t>
              </a:r>
              <a:endParaRPr lang="en-US" sz="1000"/>
            </a:p>
          </p:txBody>
        </p:sp>
        <p:sp>
          <p:nvSpPr>
            <p:cNvPr id="19563" name="diagram_1155_cluster__point_87370_number"/>
            <p:cNvSpPr txBox="1">
              <a:spLocks noChangeArrowheads="1"/>
            </p:cNvSpPr>
            <p:nvPr/>
          </p:nvSpPr>
          <p:spPr bwMode="auto">
            <a:xfrm>
              <a:off x="6428232" y="4306824"/>
              <a:ext cx="0" cy="0"/>
            </a:xfrm>
            <a:prstGeom prst="rect">
              <a:avLst/>
            </a:prstGeom>
            <a:noFill/>
            <a:ln w="9525">
              <a:noFill/>
              <a:miter lim="800000"/>
              <a:headEnd/>
              <a:tailEnd/>
            </a:ln>
          </p:spPr>
          <p:txBody>
            <a:bodyPr wrap="none"/>
            <a:lstStyle/>
            <a:p>
              <a:r>
                <a:rPr lang="en-US" sz="1000">
                  <a:solidFill>
                    <a:srgbClr val="000000"/>
                  </a:solidFill>
                </a:rPr>
                <a:t>34</a:t>
              </a:r>
              <a:endParaRPr lang="en-US" sz="1000"/>
            </a:p>
          </p:txBody>
        </p:sp>
        <p:sp>
          <p:nvSpPr>
            <p:cNvPr id="19564" name="diagram_1155_cluster__point_87324_number"/>
            <p:cNvSpPr txBox="1">
              <a:spLocks noChangeArrowheads="1"/>
            </p:cNvSpPr>
            <p:nvPr/>
          </p:nvSpPr>
          <p:spPr bwMode="auto">
            <a:xfrm>
              <a:off x="3767328" y="3625596"/>
              <a:ext cx="0" cy="0"/>
            </a:xfrm>
            <a:prstGeom prst="rect">
              <a:avLst/>
            </a:prstGeom>
            <a:noFill/>
            <a:ln w="9525">
              <a:noFill/>
              <a:miter lim="800000"/>
              <a:headEnd/>
              <a:tailEnd/>
            </a:ln>
          </p:spPr>
          <p:txBody>
            <a:bodyPr wrap="none"/>
            <a:lstStyle/>
            <a:p>
              <a:r>
                <a:rPr lang="en-US" sz="1000">
                  <a:solidFill>
                    <a:srgbClr val="000000"/>
                  </a:solidFill>
                </a:rPr>
                <a:t>35</a:t>
              </a:r>
              <a:endParaRPr lang="en-US" sz="1000"/>
            </a:p>
          </p:txBody>
        </p:sp>
        <p:sp>
          <p:nvSpPr>
            <p:cNvPr id="19565" name="diagram_1155_cluster__point_87358_number"/>
            <p:cNvSpPr txBox="1">
              <a:spLocks noChangeArrowheads="1"/>
            </p:cNvSpPr>
            <p:nvPr/>
          </p:nvSpPr>
          <p:spPr bwMode="auto">
            <a:xfrm>
              <a:off x="5756148" y="2404872"/>
              <a:ext cx="0" cy="0"/>
            </a:xfrm>
            <a:prstGeom prst="rect">
              <a:avLst/>
            </a:prstGeom>
            <a:noFill/>
            <a:ln w="9525">
              <a:noFill/>
              <a:miter lim="800000"/>
              <a:headEnd/>
              <a:tailEnd/>
            </a:ln>
          </p:spPr>
          <p:txBody>
            <a:bodyPr wrap="none"/>
            <a:lstStyle/>
            <a:p>
              <a:r>
                <a:rPr lang="en-US" sz="1000">
                  <a:solidFill>
                    <a:srgbClr val="000000"/>
                  </a:solidFill>
                </a:rPr>
                <a:t>36</a:t>
              </a:r>
              <a:endParaRPr lang="en-US" sz="1000"/>
            </a:p>
          </p:txBody>
        </p:sp>
        <p:sp>
          <p:nvSpPr>
            <p:cNvPr id="19566" name="diagram_1155_cluster__point_87369_number"/>
            <p:cNvSpPr txBox="1">
              <a:spLocks noChangeArrowheads="1"/>
            </p:cNvSpPr>
            <p:nvPr/>
          </p:nvSpPr>
          <p:spPr bwMode="auto">
            <a:xfrm>
              <a:off x="6368796" y="2112264"/>
              <a:ext cx="0" cy="0"/>
            </a:xfrm>
            <a:prstGeom prst="rect">
              <a:avLst/>
            </a:prstGeom>
            <a:noFill/>
            <a:ln w="9525">
              <a:noFill/>
              <a:miter lim="800000"/>
              <a:headEnd/>
              <a:tailEnd/>
            </a:ln>
          </p:spPr>
          <p:txBody>
            <a:bodyPr wrap="none"/>
            <a:lstStyle/>
            <a:p>
              <a:r>
                <a:rPr lang="en-US" sz="1000">
                  <a:solidFill>
                    <a:srgbClr val="000000"/>
                  </a:solidFill>
                </a:rPr>
                <a:t>37</a:t>
              </a:r>
              <a:endParaRPr lang="en-US" sz="1000"/>
            </a:p>
          </p:txBody>
        </p:sp>
        <p:sp>
          <p:nvSpPr>
            <p:cNvPr id="19567" name="diagram_1155_cluster__point_87312_number"/>
            <p:cNvSpPr txBox="1">
              <a:spLocks noChangeArrowheads="1"/>
            </p:cNvSpPr>
            <p:nvPr/>
          </p:nvSpPr>
          <p:spPr bwMode="auto">
            <a:xfrm>
              <a:off x="5431536" y="4832604"/>
              <a:ext cx="0" cy="0"/>
            </a:xfrm>
            <a:prstGeom prst="rect">
              <a:avLst/>
            </a:prstGeom>
            <a:noFill/>
            <a:ln w="9525">
              <a:noFill/>
              <a:miter lim="800000"/>
              <a:headEnd/>
              <a:tailEnd/>
            </a:ln>
          </p:spPr>
          <p:txBody>
            <a:bodyPr wrap="none"/>
            <a:lstStyle/>
            <a:p>
              <a:r>
                <a:rPr lang="en-US" sz="1000">
                  <a:solidFill>
                    <a:srgbClr val="000000"/>
                  </a:solidFill>
                </a:rPr>
                <a:t>38</a:t>
              </a:r>
              <a:endParaRPr lang="en-US" sz="1000"/>
            </a:p>
          </p:txBody>
        </p:sp>
        <p:sp>
          <p:nvSpPr>
            <p:cNvPr id="19568" name="diagram_1155_cluster__point_87354_number"/>
            <p:cNvSpPr txBox="1">
              <a:spLocks noChangeArrowheads="1"/>
            </p:cNvSpPr>
            <p:nvPr/>
          </p:nvSpPr>
          <p:spPr bwMode="auto">
            <a:xfrm>
              <a:off x="4681728" y="4393692"/>
              <a:ext cx="0" cy="0"/>
            </a:xfrm>
            <a:prstGeom prst="rect">
              <a:avLst/>
            </a:prstGeom>
            <a:noFill/>
            <a:ln w="9525">
              <a:noFill/>
              <a:miter lim="800000"/>
              <a:headEnd/>
              <a:tailEnd/>
            </a:ln>
          </p:spPr>
          <p:txBody>
            <a:bodyPr wrap="none"/>
            <a:lstStyle/>
            <a:p>
              <a:r>
                <a:rPr lang="en-US" sz="1000">
                  <a:solidFill>
                    <a:srgbClr val="000000"/>
                  </a:solidFill>
                </a:rPr>
                <a:t>39</a:t>
              </a:r>
              <a:endParaRPr lang="en-US" sz="1000"/>
            </a:p>
          </p:txBody>
        </p:sp>
        <p:sp>
          <p:nvSpPr>
            <p:cNvPr id="19569" name="diagram_1155_cluster__point_87334_number"/>
            <p:cNvSpPr txBox="1">
              <a:spLocks noChangeArrowheads="1"/>
            </p:cNvSpPr>
            <p:nvPr/>
          </p:nvSpPr>
          <p:spPr bwMode="auto">
            <a:xfrm>
              <a:off x="6908292" y="4475988"/>
              <a:ext cx="0" cy="0"/>
            </a:xfrm>
            <a:prstGeom prst="rect">
              <a:avLst/>
            </a:prstGeom>
            <a:noFill/>
            <a:ln w="9525">
              <a:noFill/>
              <a:miter lim="800000"/>
              <a:headEnd/>
              <a:tailEnd/>
            </a:ln>
          </p:spPr>
          <p:txBody>
            <a:bodyPr wrap="none"/>
            <a:lstStyle/>
            <a:p>
              <a:r>
                <a:rPr lang="en-US" sz="1000">
                  <a:solidFill>
                    <a:srgbClr val="000000"/>
                  </a:solidFill>
                </a:rPr>
                <a:t>40</a:t>
              </a:r>
              <a:endParaRPr lang="en-US" sz="1000"/>
            </a:p>
          </p:txBody>
        </p:sp>
        <p:sp>
          <p:nvSpPr>
            <p:cNvPr id="19570" name="diagram_1155_cluster__point_87313_number"/>
            <p:cNvSpPr txBox="1">
              <a:spLocks noChangeArrowheads="1"/>
            </p:cNvSpPr>
            <p:nvPr/>
          </p:nvSpPr>
          <p:spPr bwMode="auto">
            <a:xfrm>
              <a:off x="5911596" y="4786884"/>
              <a:ext cx="0" cy="0"/>
            </a:xfrm>
            <a:prstGeom prst="rect">
              <a:avLst/>
            </a:prstGeom>
            <a:noFill/>
            <a:ln w="9525">
              <a:noFill/>
              <a:miter lim="800000"/>
              <a:headEnd/>
              <a:tailEnd/>
            </a:ln>
          </p:spPr>
          <p:txBody>
            <a:bodyPr wrap="none"/>
            <a:lstStyle/>
            <a:p>
              <a:r>
                <a:rPr lang="en-US" sz="1000">
                  <a:solidFill>
                    <a:srgbClr val="000000"/>
                  </a:solidFill>
                </a:rPr>
                <a:t>41</a:t>
              </a:r>
              <a:endParaRPr lang="en-US" sz="1000"/>
            </a:p>
          </p:txBody>
        </p:sp>
        <p:sp>
          <p:nvSpPr>
            <p:cNvPr id="19571" name="diagram_1155_cluster__point_87321_number"/>
            <p:cNvSpPr txBox="1">
              <a:spLocks noChangeArrowheads="1"/>
            </p:cNvSpPr>
            <p:nvPr/>
          </p:nvSpPr>
          <p:spPr bwMode="auto">
            <a:xfrm>
              <a:off x="7059168" y="3717036"/>
              <a:ext cx="0" cy="0"/>
            </a:xfrm>
            <a:prstGeom prst="rect">
              <a:avLst/>
            </a:prstGeom>
            <a:noFill/>
            <a:ln w="9525">
              <a:noFill/>
              <a:miter lim="800000"/>
              <a:headEnd/>
              <a:tailEnd/>
            </a:ln>
          </p:spPr>
          <p:txBody>
            <a:bodyPr wrap="none"/>
            <a:lstStyle/>
            <a:p>
              <a:r>
                <a:rPr lang="en-US" sz="1000">
                  <a:solidFill>
                    <a:srgbClr val="000000"/>
                  </a:solidFill>
                </a:rPr>
                <a:t>42</a:t>
              </a:r>
              <a:endParaRPr lang="en-US" sz="1000"/>
            </a:p>
          </p:txBody>
        </p:sp>
        <p:sp>
          <p:nvSpPr>
            <p:cNvPr id="19572" name="diagram_1155_cluster__point_87371_number"/>
            <p:cNvSpPr txBox="1">
              <a:spLocks noChangeArrowheads="1"/>
            </p:cNvSpPr>
            <p:nvPr/>
          </p:nvSpPr>
          <p:spPr bwMode="auto">
            <a:xfrm>
              <a:off x="5710428" y="4768596"/>
              <a:ext cx="0" cy="0"/>
            </a:xfrm>
            <a:prstGeom prst="rect">
              <a:avLst/>
            </a:prstGeom>
            <a:noFill/>
            <a:ln w="9525">
              <a:noFill/>
              <a:miter lim="800000"/>
              <a:headEnd/>
              <a:tailEnd/>
            </a:ln>
          </p:spPr>
          <p:txBody>
            <a:bodyPr wrap="none"/>
            <a:lstStyle/>
            <a:p>
              <a:r>
                <a:rPr lang="en-US" sz="1000">
                  <a:solidFill>
                    <a:srgbClr val="000000"/>
                  </a:solidFill>
                </a:rPr>
                <a:t>43</a:t>
              </a:r>
              <a:endParaRPr lang="en-US" sz="1000"/>
            </a:p>
          </p:txBody>
        </p:sp>
        <p:sp>
          <p:nvSpPr>
            <p:cNvPr id="19573" name="diagram_1155_cluster__point_87336_number"/>
            <p:cNvSpPr txBox="1">
              <a:spLocks noChangeArrowheads="1"/>
            </p:cNvSpPr>
            <p:nvPr/>
          </p:nvSpPr>
          <p:spPr bwMode="auto">
            <a:xfrm>
              <a:off x="3090672" y="4416552"/>
              <a:ext cx="0" cy="0"/>
            </a:xfrm>
            <a:prstGeom prst="rect">
              <a:avLst/>
            </a:prstGeom>
            <a:noFill/>
            <a:ln w="9525">
              <a:noFill/>
              <a:miter lim="800000"/>
              <a:headEnd/>
              <a:tailEnd/>
            </a:ln>
          </p:spPr>
          <p:txBody>
            <a:bodyPr wrap="none"/>
            <a:lstStyle/>
            <a:p>
              <a:r>
                <a:rPr lang="en-US" sz="1000">
                  <a:solidFill>
                    <a:srgbClr val="000000"/>
                  </a:solidFill>
                </a:rPr>
                <a:t>44</a:t>
              </a:r>
              <a:endParaRPr lang="en-US" sz="1000"/>
            </a:p>
          </p:txBody>
        </p:sp>
        <p:sp>
          <p:nvSpPr>
            <p:cNvPr id="19574" name="diagram_1155_cluster__point_87333_number"/>
            <p:cNvSpPr txBox="1">
              <a:spLocks noChangeArrowheads="1"/>
            </p:cNvSpPr>
            <p:nvPr/>
          </p:nvSpPr>
          <p:spPr bwMode="auto">
            <a:xfrm>
              <a:off x="2811780" y="3127248"/>
              <a:ext cx="0" cy="0"/>
            </a:xfrm>
            <a:prstGeom prst="rect">
              <a:avLst/>
            </a:prstGeom>
            <a:noFill/>
            <a:ln w="9525">
              <a:noFill/>
              <a:miter lim="800000"/>
              <a:headEnd/>
              <a:tailEnd/>
            </a:ln>
          </p:spPr>
          <p:txBody>
            <a:bodyPr wrap="none"/>
            <a:lstStyle/>
            <a:p>
              <a:r>
                <a:rPr lang="en-US" sz="1000">
                  <a:solidFill>
                    <a:srgbClr val="000000"/>
                  </a:solidFill>
                </a:rPr>
                <a:t>45</a:t>
              </a:r>
              <a:endParaRPr lang="en-US" sz="1000"/>
            </a:p>
          </p:txBody>
        </p:sp>
        <p:sp>
          <p:nvSpPr>
            <p:cNvPr id="19575" name="diagram_1155_cluster__point_87325_number"/>
            <p:cNvSpPr txBox="1">
              <a:spLocks noChangeArrowheads="1"/>
            </p:cNvSpPr>
            <p:nvPr/>
          </p:nvSpPr>
          <p:spPr bwMode="auto">
            <a:xfrm>
              <a:off x="5532120" y="5006340"/>
              <a:ext cx="0" cy="0"/>
            </a:xfrm>
            <a:prstGeom prst="rect">
              <a:avLst/>
            </a:prstGeom>
            <a:noFill/>
            <a:ln w="9525">
              <a:noFill/>
              <a:miter lim="800000"/>
              <a:headEnd/>
              <a:tailEnd/>
            </a:ln>
          </p:spPr>
          <p:txBody>
            <a:bodyPr wrap="none"/>
            <a:lstStyle/>
            <a:p>
              <a:r>
                <a:rPr lang="en-US" sz="1000">
                  <a:solidFill>
                    <a:srgbClr val="000000"/>
                  </a:solidFill>
                </a:rPr>
                <a:t>46</a:t>
              </a:r>
              <a:endParaRPr lang="en-US" sz="1000"/>
            </a:p>
          </p:txBody>
        </p:sp>
        <p:sp>
          <p:nvSpPr>
            <p:cNvPr id="19576" name="diagram_1155_cluster__point_87372_number"/>
            <p:cNvSpPr txBox="1">
              <a:spLocks noChangeArrowheads="1"/>
            </p:cNvSpPr>
            <p:nvPr/>
          </p:nvSpPr>
          <p:spPr bwMode="auto">
            <a:xfrm>
              <a:off x="7050024" y="4101083"/>
              <a:ext cx="0" cy="0"/>
            </a:xfrm>
            <a:prstGeom prst="rect">
              <a:avLst/>
            </a:prstGeom>
            <a:noFill/>
            <a:ln w="9525">
              <a:noFill/>
              <a:miter lim="800000"/>
              <a:headEnd/>
              <a:tailEnd/>
            </a:ln>
          </p:spPr>
          <p:txBody>
            <a:bodyPr wrap="none"/>
            <a:lstStyle/>
            <a:p>
              <a:r>
                <a:rPr lang="en-US" sz="1000">
                  <a:solidFill>
                    <a:srgbClr val="000000"/>
                  </a:solidFill>
                </a:rPr>
                <a:t>47</a:t>
              </a:r>
              <a:endParaRPr lang="en-US" sz="1000"/>
            </a:p>
          </p:txBody>
        </p:sp>
        <p:sp>
          <p:nvSpPr>
            <p:cNvPr id="19577" name="diagram_1155_cluster__point_87335_number"/>
            <p:cNvSpPr txBox="1">
              <a:spLocks noChangeArrowheads="1"/>
            </p:cNvSpPr>
            <p:nvPr/>
          </p:nvSpPr>
          <p:spPr bwMode="auto">
            <a:xfrm>
              <a:off x="2436876" y="3794760"/>
              <a:ext cx="0" cy="0"/>
            </a:xfrm>
            <a:prstGeom prst="rect">
              <a:avLst/>
            </a:prstGeom>
            <a:noFill/>
            <a:ln w="9525">
              <a:noFill/>
              <a:miter lim="800000"/>
              <a:headEnd/>
              <a:tailEnd/>
            </a:ln>
          </p:spPr>
          <p:txBody>
            <a:bodyPr wrap="none"/>
            <a:lstStyle/>
            <a:p>
              <a:r>
                <a:rPr lang="en-US" sz="1000">
                  <a:solidFill>
                    <a:srgbClr val="000000"/>
                  </a:solidFill>
                </a:rPr>
                <a:t>48</a:t>
              </a:r>
              <a:endParaRPr lang="en-US" sz="1000"/>
            </a:p>
          </p:txBody>
        </p:sp>
        <p:sp>
          <p:nvSpPr>
            <p:cNvPr id="19578" name="diagram_1155_cluster__point_87367_number"/>
            <p:cNvSpPr txBox="1">
              <a:spLocks noChangeArrowheads="1"/>
            </p:cNvSpPr>
            <p:nvPr/>
          </p:nvSpPr>
          <p:spPr bwMode="auto">
            <a:xfrm>
              <a:off x="4658868" y="4942332"/>
              <a:ext cx="0" cy="0"/>
            </a:xfrm>
            <a:prstGeom prst="rect">
              <a:avLst/>
            </a:prstGeom>
            <a:noFill/>
            <a:ln w="9525">
              <a:noFill/>
              <a:miter lim="800000"/>
              <a:headEnd/>
              <a:tailEnd/>
            </a:ln>
          </p:spPr>
          <p:txBody>
            <a:bodyPr wrap="none"/>
            <a:lstStyle/>
            <a:p>
              <a:r>
                <a:rPr lang="en-US" sz="1000">
                  <a:solidFill>
                    <a:srgbClr val="000000"/>
                  </a:solidFill>
                </a:rPr>
                <a:t>49</a:t>
              </a:r>
              <a:endParaRPr lang="en-US" sz="1000"/>
            </a:p>
          </p:txBody>
        </p:sp>
        <p:sp>
          <p:nvSpPr>
            <p:cNvPr id="19579" name="diagram_1155_cluster__point_87362_number"/>
            <p:cNvSpPr txBox="1">
              <a:spLocks noChangeArrowheads="1"/>
            </p:cNvSpPr>
            <p:nvPr/>
          </p:nvSpPr>
          <p:spPr bwMode="auto">
            <a:xfrm>
              <a:off x="5106924" y="3717036"/>
              <a:ext cx="0" cy="0"/>
            </a:xfrm>
            <a:prstGeom prst="rect">
              <a:avLst/>
            </a:prstGeom>
            <a:noFill/>
            <a:ln w="9525">
              <a:noFill/>
              <a:miter lim="800000"/>
              <a:headEnd/>
              <a:tailEnd/>
            </a:ln>
          </p:spPr>
          <p:txBody>
            <a:bodyPr wrap="none"/>
            <a:lstStyle/>
            <a:p>
              <a:r>
                <a:rPr lang="en-US" sz="1000">
                  <a:solidFill>
                    <a:srgbClr val="000000"/>
                  </a:solidFill>
                </a:rPr>
                <a:t>50</a:t>
              </a:r>
              <a:endParaRPr lang="en-US" sz="1000"/>
            </a:p>
          </p:txBody>
        </p:sp>
        <p:sp>
          <p:nvSpPr>
            <p:cNvPr id="19580" name="diagram_1155_cluster__point_87346_number"/>
            <p:cNvSpPr txBox="1">
              <a:spLocks noChangeArrowheads="1"/>
            </p:cNvSpPr>
            <p:nvPr/>
          </p:nvSpPr>
          <p:spPr bwMode="auto">
            <a:xfrm>
              <a:off x="3547872" y="4375404"/>
              <a:ext cx="0" cy="0"/>
            </a:xfrm>
            <a:prstGeom prst="rect">
              <a:avLst/>
            </a:prstGeom>
            <a:noFill/>
            <a:ln w="9525">
              <a:noFill/>
              <a:miter lim="800000"/>
              <a:headEnd/>
              <a:tailEnd/>
            </a:ln>
          </p:spPr>
          <p:txBody>
            <a:bodyPr wrap="none"/>
            <a:lstStyle/>
            <a:p>
              <a:r>
                <a:rPr lang="en-US" sz="1000">
                  <a:solidFill>
                    <a:srgbClr val="000000"/>
                  </a:solidFill>
                </a:rPr>
                <a:t>51</a:t>
              </a:r>
              <a:endParaRPr lang="en-US" sz="1000"/>
            </a:p>
          </p:txBody>
        </p:sp>
        <p:sp>
          <p:nvSpPr>
            <p:cNvPr id="19581" name="diagram_1155_cluster__point_87343_number"/>
            <p:cNvSpPr txBox="1">
              <a:spLocks noChangeArrowheads="1"/>
            </p:cNvSpPr>
            <p:nvPr/>
          </p:nvSpPr>
          <p:spPr bwMode="auto">
            <a:xfrm>
              <a:off x="6240780" y="4503420"/>
              <a:ext cx="0" cy="0"/>
            </a:xfrm>
            <a:prstGeom prst="rect">
              <a:avLst/>
            </a:prstGeom>
            <a:noFill/>
            <a:ln w="9525">
              <a:noFill/>
              <a:miter lim="800000"/>
              <a:headEnd/>
              <a:tailEnd/>
            </a:ln>
          </p:spPr>
          <p:txBody>
            <a:bodyPr wrap="none"/>
            <a:lstStyle/>
            <a:p>
              <a:r>
                <a:rPr lang="en-US" sz="1000">
                  <a:solidFill>
                    <a:srgbClr val="000000"/>
                  </a:solidFill>
                </a:rPr>
                <a:t>52</a:t>
              </a:r>
              <a:endParaRPr lang="en-US" sz="1000"/>
            </a:p>
          </p:txBody>
        </p:sp>
        <p:sp>
          <p:nvSpPr>
            <p:cNvPr id="19582" name="diagram_1155_cluster__point_87350_number"/>
            <p:cNvSpPr txBox="1">
              <a:spLocks noChangeArrowheads="1"/>
            </p:cNvSpPr>
            <p:nvPr/>
          </p:nvSpPr>
          <p:spPr bwMode="auto">
            <a:xfrm>
              <a:off x="6798564" y="4695444"/>
              <a:ext cx="0" cy="0"/>
            </a:xfrm>
            <a:prstGeom prst="rect">
              <a:avLst/>
            </a:prstGeom>
            <a:noFill/>
            <a:ln w="9525">
              <a:noFill/>
              <a:miter lim="800000"/>
              <a:headEnd/>
              <a:tailEnd/>
            </a:ln>
          </p:spPr>
          <p:txBody>
            <a:bodyPr wrap="none"/>
            <a:lstStyle/>
            <a:p>
              <a:r>
                <a:rPr lang="en-US" sz="1000">
                  <a:solidFill>
                    <a:srgbClr val="000000"/>
                  </a:solidFill>
                </a:rPr>
                <a:t>53</a:t>
              </a:r>
              <a:endParaRPr lang="en-US" sz="1000"/>
            </a:p>
          </p:txBody>
        </p:sp>
        <p:sp>
          <p:nvSpPr>
            <p:cNvPr id="19583" name="diagram_1155_cluster__point_87342_number"/>
            <p:cNvSpPr txBox="1">
              <a:spLocks noChangeArrowheads="1"/>
            </p:cNvSpPr>
            <p:nvPr/>
          </p:nvSpPr>
          <p:spPr bwMode="auto">
            <a:xfrm>
              <a:off x="2994660" y="4357116"/>
              <a:ext cx="0" cy="0"/>
            </a:xfrm>
            <a:prstGeom prst="rect">
              <a:avLst/>
            </a:prstGeom>
            <a:noFill/>
            <a:ln w="9525">
              <a:noFill/>
              <a:miter lim="800000"/>
              <a:headEnd/>
              <a:tailEnd/>
            </a:ln>
          </p:spPr>
          <p:txBody>
            <a:bodyPr wrap="none"/>
            <a:lstStyle/>
            <a:p>
              <a:r>
                <a:rPr lang="en-US" sz="1000">
                  <a:solidFill>
                    <a:srgbClr val="000000"/>
                  </a:solidFill>
                </a:rPr>
                <a:t>54</a:t>
              </a:r>
              <a:endParaRPr lang="en-US" sz="1000"/>
            </a:p>
          </p:txBody>
        </p:sp>
        <p:sp>
          <p:nvSpPr>
            <p:cNvPr id="19584" name="diagram_1155_cluster__point_87308_number"/>
            <p:cNvSpPr txBox="1">
              <a:spLocks noChangeArrowheads="1"/>
            </p:cNvSpPr>
            <p:nvPr/>
          </p:nvSpPr>
          <p:spPr bwMode="auto">
            <a:xfrm>
              <a:off x="2990088" y="5084064"/>
              <a:ext cx="0" cy="0"/>
            </a:xfrm>
            <a:prstGeom prst="rect">
              <a:avLst/>
            </a:prstGeom>
            <a:noFill/>
            <a:ln w="9525">
              <a:noFill/>
              <a:miter lim="800000"/>
              <a:headEnd/>
              <a:tailEnd/>
            </a:ln>
          </p:spPr>
          <p:txBody>
            <a:bodyPr wrap="none"/>
            <a:lstStyle/>
            <a:p>
              <a:r>
                <a:rPr lang="en-US" sz="1000">
                  <a:solidFill>
                    <a:srgbClr val="000000"/>
                  </a:solidFill>
                </a:rPr>
                <a:t>55</a:t>
              </a:r>
              <a:endParaRPr lang="en-US" sz="1000"/>
            </a:p>
          </p:txBody>
        </p:sp>
        <p:sp>
          <p:nvSpPr>
            <p:cNvPr id="19585" name="diagram_1155_cluster__point_87344_number"/>
            <p:cNvSpPr txBox="1">
              <a:spLocks noChangeArrowheads="1"/>
            </p:cNvSpPr>
            <p:nvPr/>
          </p:nvSpPr>
          <p:spPr bwMode="auto">
            <a:xfrm>
              <a:off x="6629400" y="3899916"/>
              <a:ext cx="0" cy="0"/>
            </a:xfrm>
            <a:prstGeom prst="rect">
              <a:avLst/>
            </a:prstGeom>
            <a:noFill/>
            <a:ln w="9525">
              <a:noFill/>
              <a:miter lim="800000"/>
              <a:headEnd/>
              <a:tailEnd/>
            </a:ln>
          </p:spPr>
          <p:txBody>
            <a:bodyPr wrap="none"/>
            <a:lstStyle/>
            <a:p>
              <a:r>
                <a:rPr lang="en-US" sz="1000">
                  <a:solidFill>
                    <a:srgbClr val="000000"/>
                  </a:solidFill>
                </a:rPr>
                <a:t>56</a:t>
              </a:r>
              <a:endParaRPr lang="en-US" sz="1000"/>
            </a:p>
          </p:txBody>
        </p:sp>
        <p:sp>
          <p:nvSpPr>
            <p:cNvPr id="19586" name="diagram_1155_cluster__point_87332_number"/>
            <p:cNvSpPr txBox="1">
              <a:spLocks noChangeArrowheads="1"/>
            </p:cNvSpPr>
            <p:nvPr/>
          </p:nvSpPr>
          <p:spPr bwMode="auto">
            <a:xfrm>
              <a:off x="3232404" y="2738628"/>
              <a:ext cx="0" cy="0"/>
            </a:xfrm>
            <a:prstGeom prst="rect">
              <a:avLst/>
            </a:prstGeom>
            <a:noFill/>
            <a:ln w="9525">
              <a:noFill/>
              <a:miter lim="800000"/>
              <a:headEnd/>
              <a:tailEnd/>
            </a:ln>
          </p:spPr>
          <p:txBody>
            <a:bodyPr wrap="none"/>
            <a:lstStyle/>
            <a:p>
              <a:r>
                <a:rPr lang="en-US" sz="1000">
                  <a:solidFill>
                    <a:srgbClr val="000000"/>
                  </a:solidFill>
                </a:rPr>
                <a:t>57</a:t>
              </a:r>
              <a:endParaRPr lang="en-US" sz="1000"/>
            </a:p>
          </p:txBody>
        </p:sp>
        <p:sp>
          <p:nvSpPr>
            <p:cNvPr id="19587" name="diagram_1155_cluster__point_87347_number"/>
            <p:cNvSpPr txBox="1">
              <a:spLocks noChangeArrowheads="1"/>
            </p:cNvSpPr>
            <p:nvPr/>
          </p:nvSpPr>
          <p:spPr bwMode="auto">
            <a:xfrm>
              <a:off x="5852160" y="2894076"/>
              <a:ext cx="0" cy="0"/>
            </a:xfrm>
            <a:prstGeom prst="rect">
              <a:avLst/>
            </a:prstGeom>
            <a:noFill/>
            <a:ln w="9525">
              <a:noFill/>
              <a:miter lim="800000"/>
              <a:headEnd/>
              <a:tailEnd/>
            </a:ln>
          </p:spPr>
          <p:txBody>
            <a:bodyPr wrap="none"/>
            <a:lstStyle/>
            <a:p>
              <a:r>
                <a:rPr lang="en-US" sz="1000">
                  <a:solidFill>
                    <a:srgbClr val="000000"/>
                  </a:solidFill>
                </a:rPr>
                <a:t>58</a:t>
              </a:r>
              <a:endParaRPr lang="en-US" sz="1000"/>
            </a:p>
          </p:txBody>
        </p:sp>
        <p:sp>
          <p:nvSpPr>
            <p:cNvPr id="19588" name="diagram_1155_cluster__point_87345_number"/>
            <p:cNvSpPr txBox="1">
              <a:spLocks noChangeArrowheads="1"/>
            </p:cNvSpPr>
            <p:nvPr/>
          </p:nvSpPr>
          <p:spPr bwMode="auto">
            <a:xfrm>
              <a:off x="6492240" y="4672584"/>
              <a:ext cx="0" cy="0"/>
            </a:xfrm>
            <a:prstGeom prst="rect">
              <a:avLst/>
            </a:prstGeom>
            <a:noFill/>
            <a:ln w="9525">
              <a:noFill/>
              <a:miter lim="800000"/>
              <a:headEnd/>
              <a:tailEnd/>
            </a:ln>
          </p:spPr>
          <p:txBody>
            <a:bodyPr wrap="none"/>
            <a:lstStyle/>
            <a:p>
              <a:r>
                <a:rPr lang="en-US" sz="1000">
                  <a:solidFill>
                    <a:srgbClr val="000000"/>
                  </a:solidFill>
                </a:rPr>
                <a:t>59</a:t>
              </a:r>
              <a:endParaRPr lang="en-US" sz="1000"/>
            </a:p>
          </p:txBody>
        </p:sp>
        <p:sp>
          <p:nvSpPr>
            <p:cNvPr id="19589" name="diagram_1155_cluster__point_87310_number"/>
            <p:cNvSpPr txBox="1">
              <a:spLocks noChangeArrowheads="1"/>
            </p:cNvSpPr>
            <p:nvPr/>
          </p:nvSpPr>
          <p:spPr bwMode="auto">
            <a:xfrm>
              <a:off x="3611880" y="4873752"/>
              <a:ext cx="0" cy="0"/>
            </a:xfrm>
            <a:prstGeom prst="rect">
              <a:avLst/>
            </a:prstGeom>
            <a:noFill/>
            <a:ln w="9525">
              <a:noFill/>
              <a:miter lim="800000"/>
              <a:headEnd/>
              <a:tailEnd/>
            </a:ln>
          </p:spPr>
          <p:txBody>
            <a:bodyPr wrap="none"/>
            <a:lstStyle/>
            <a:p>
              <a:r>
                <a:rPr lang="en-US" sz="1000">
                  <a:solidFill>
                    <a:srgbClr val="000000"/>
                  </a:solidFill>
                </a:rPr>
                <a:t>60</a:t>
              </a:r>
              <a:endParaRPr lang="en-US" sz="1000"/>
            </a:p>
          </p:txBody>
        </p:sp>
        <p:sp>
          <p:nvSpPr>
            <p:cNvPr id="19590" name="diagram_1155_cluster__point_87368_number"/>
            <p:cNvSpPr txBox="1">
              <a:spLocks noChangeArrowheads="1"/>
            </p:cNvSpPr>
            <p:nvPr/>
          </p:nvSpPr>
          <p:spPr bwMode="auto">
            <a:xfrm>
              <a:off x="6016752" y="2061972"/>
              <a:ext cx="0" cy="0"/>
            </a:xfrm>
            <a:prstGeom prst="rect">
              <a:avLst/>
            </a:prstGeom>
            <a:noFill/>
            <a:ln w="9525">
              <a:noFill/>
              <a:miter lim="800000"/>
              <a:headEnd/>
              <a:tailEnd/>
            </a:ln>
          </p:spPr>
          <p:txBody>
            <a:bodyPr wrap="none"/>
            <a:lstStyle/>
            <a:p>
              <a:r>
                <a:rPr lang="en-US" sz="1000">
                  <a:solidFill>
                    <a:srgbClr val="000000"/>
                  </a:solidFill>
                </a:rPr>
                <a:t>61</a:t>
              </a:r>
              <a:endParaRPr lang="en-US" sz="1000"/>
            </a:p>
          </p:txBody>
        </p:sp>
        <p:sp>
          <p:nvSpPr>
            <p:cNvPr id="19591" name="diagram_1155_cluster__point_87305_number"/>
            <p:cNvSpPr txBox="1">
              <a:spLocks noChangeArrowheads="1"/>
            </p:cNvSpPr>
            <p:nvPr/>
          </p:nvSpPr>
          <p:spPr bwMode="auto">
            <a:xfrm>
              <a:off x="3232404" y="3762756"/>
              <a:ext cx="0" cy="0"/>
            </a:xfrm>
            <a:prstGeom prst="rect">
              <a:avLst/>
            </a:prstGeom>
            <a:noFill/>
            <a:ln w="9525">
              <a:noFill/>
              <a:miter lim="800000"/>
              <a:headEnd/>
              <a:tailEnd/>
            </a:ln>
          </p:spPr>
          <p:txBody>
            <a:bodyPr wrap="none"/>
            <a:lstStyle/>
            <a:p>
              <a:r>
                <a:rPr lang="en-US" sz="1000">
                  <a:solidFill>
                    <a:srgbClr val="000000"/>
                  </a:solidFill>
                </a:rPr>
                <a:t>62</a:t>
              </a:r>
              <a:endParaRPr lang="en-US" sz="1000"/>
            </a:p>
          </p:txBody>
        </p:sp>
        <p:sp>
          <p:nvSpPr>
            <p:cNvPr id="19592" name="diagram_1155_cluster__point_87366_number"/>
            <p:cNvSpPr txBox="1">
              <a:spLocks noChangeArrowheads="1"/>
            </p:cNvSpPr>
            <p:nvPr/>
          </p:nvSpPr>
          <p:spPr bwMode="auto">
            <a:xfrm>
              <a:off x="4283964" y="5221224"/>
              <a:ext cx="0" cy="0"/>
            </a:xfrm>
            <a:prstGeom prst="rect">
              <a:avLst/>
            </a:prstGeom>
            <a:noFill/>
            <a:ln w="9525">
              <a:noFill/>
              <a:miter lim="800000"/>
              <a:headEnd/>
              <a:tailEnd/>
            </a:ln>
          </p:spPr>
          <p:txBody>
            <a:bodyPr wrap="none"/>
            <a:lstStyle/>
            <a:p>
              <a:r>
                <a:rPr lang="en-US" sz="1000">
                  <a:solidFill>
                    <a:srgbClr val="000000"/>
                  </a:solidFill>
                </a:rPr>
                <a:t>63</a:t>
              </a:r>
              <a:endParaRPr lang="en-US" sz="1000"/>
            </a:p>
          </p:txBody>
        </p:sp>
        <p:sp>
          <p:nvSpPr>
            <p:cNvPr id="19593" name="diagram_1155_cluster__point_87323_number"/>
            <p:cNvSpPr txBox="1">
              <a:spLocks noChangeArrowheads="1"/>
            </p:cNvSpPr>
            <p:nvPr/>
          </p:nvSpPr>
          <p:spPr bwMode="auto">
            <a:xfrm>
              <a:off x="2834640" y="2843784"/>
              <a:ext cx="0" cy="0"/>
            </a:xfrm>
            <a:prstGeom prst="rect">
              <a:avLst/>
            </a:prstGeom>
            <a:noFill/>
            <a:ln w="9525">
              <a:noFill/>
              <a:miter lim="800000"/>
              <a:headEnd/>
              <a:tailEnd/>
            </a:ln>
          </p:spPr>
          <p:txBody>
            <a:bodyPr wrap="none"/>
            <a:lstStyle/>
            <a:p>
              <a:r>
                <a:rPr lang="en-US" sz="1000">
                  <a:solidFill>
                    <a:srgbClr val="000000"/>
                  </a:solidFill>
                </a:rPr>
                <a:t>64</a:t>
              </a:r>
              <a:endParaRPr lang="en-US" sz="1000"/>
            </a:p>
          </p:txBody>
        </p:sp>
        <p:sp>
          <p:nvSpPr>
            <p:cNvPr id="19594" name="diagram_1155_cluster__point_87317_number"/>
            <p:cNvSpPr txBox="1">
              <a:spLocks noChangeArrowheads="1"/>
            </p:cNvSpPr>
            <p:nvPr/>
          </p:nvSpPr>
          <p:spPr bwMode="auto">
            <a:xfrm>
              <a:off x="3401568" y="4969764"/>
              <a:ext cx="0" cy="0"/>
            </a:xfrm>
            <a:prstGeom prst="rect">
              <a:avLst/>
            </a:prstGeom>
            <a:noFill/>
            <a:ln w="9525">
              <a:noFill/>
              <a:miter lim="800000"/>
              <a:headEnd/>
              <a:tailEnd/>
            </a:ln>
          </p:spPr>
          <p:txBody>
            <a:bodyPr wrap="none"/>
            <a:lstStyle/>
            <a:p>
              <a:r>
                <a:rPr lang="en-US" sz="1000">
                  <a:solidFill>
                    <a:srgbClr val="000000"/>
                  </a:solidFill>
                </a:rPr>
                <a:t>65</a:t>
              </a:r>
              <a:endParaRPr lang="en-US" sz="1000"/>
            </a:p>
          </p:txBody>
        </p:sp>
        <p:sp>
          <p:nvSpPr>
            <p:cNvPr id="19595" name="diagram_1155_cluster__point_87327_number"/>
            <p:cNvSpPr txBox="1">
              <a:spLocks noChangeArrowheads="1"/>
            </p:cNvSpPr>
            <p:nvPr/>
          </p:nvSpPr>
          <p:spPr bwMode="auto">
            <a:xfrm>
              <a:off x="7031736" y="2811780"/>
              <a:ext cx="0" cy="0"/>
            </a:xfrm>
            <a:prstGeom prst="rect">
              <a:avLst/>
            </a:prstGeom>
            <a:noFill/>
            <a:ln w="9525">
              <a:noFill/>
              <a:miter lim="800000"/>
              <a:headEnd/>
              <a:tailEnd/>
            </a:ln>
          </p:spPr>
          <p:txBody>
            <a:bodyPr wrap="none"/>
            <a:lstStyle/>
            <a:p>
              <a:r>
                <a:rPr lang="en-US" sz="1000">
                  <a:solidFill>
                    <a:srgbClr val="000000"/>
                  </a:solidFill>
                </a:rPr>
                <a:t>66</a:t>
              </a:r>
              <a:endParaRPr lang="en-US" sz="1000"/>
            </a:p>
          </p:txBody>
        </p:sp>
        <p:sp>
          <p:nvSpPr>
            <p:cNvPr id="19596" name="diagram_1155_cluster__point_87319_number"/>
            <p:cNvSpPr txBox="1">
              <a:spLocks noChangeArrowheads="1"/>
            </p:cNvSpPr>
            <p:nvPr/>
          </p:nvSpPr>
          <p:spPr bwMode="auto">
            <a:xfrm>
              <a:off x="4361688" y="4700016"/>
              <a:ext cx="0" cy="0"/>
            </a:xfrm>
            <a:prstGeom prst="rect">
              <a:avLst/>
            </a:prstGeom>
            <a:noFill/>
            <a:ln w="9525">
              <a:noFill/>
              <a:miter lim="800000"/>
              <a:headEnd/>
              <a:tailEnd/>
            </a:ln>
          </p:spPr>
          <p:txBody>
            <a:bodyPr wrap="none"/>
            <a:lstStyle/>
            <a:p>
              <a:r>
                <a:rPr lang="en-US" sz="1000">
                  <a:solidFill>
                    <a:srgbClr val="000000"/>
                  </a:solidFill>
                </a:rPr>
                <a:t>67</a:t>
              </a:r>
              <a:endParaRPr lang="en-US" sz="1000"/>
            </a:p>
          </p:txBody>
        </p:sp>
        <p:sp>
          <p:nvSpPr>
            <p:cNvPr id="19597" name="diagram_1155_cluster__point_87348_number"/>
            <p:cNvSpPr txBox="1">
              <a:spLocks noChangeArrowheads="1"/>
            </p:cNvSpPr>
            <p:nvPr/>
          </p:nvSpPr>
          <p:spPr bwMode="auto">
            <a:xfrm>
              <a:off x="7251192" y="4187952"/>
              <a:ext cx="0" cy="0"/>
            </a:xfrm>
            <a:prstGeom prst="rect">
              <a:avLst/>
            </a:prstGeom>
            <a:noFill/>
            <a:ln w="9525">
              <a:noFill/>
              <a:miter lim="800000"/>
              <a:headEnd/>
              <a:tailEnd/>
            </a:ln>
          </p:spPr>
          <p:txBody>
            <a:bodyPr wrap="none"/>
            <a:lstStyle/>
            <a:p>
              <a:r>
                <a:rPr lang="en-US" sz="1000">
                  <a:solidFill>
                    <a:srgbClr val="000000"/>
                  </a:solidFill>
                </a:rPr>
                <a:t>68</a:t>
              </a:r>
              <a:endParaRPr lang="en-US" sz="1000"/>
            </a:p>
          </p:txBody>
        </p:sp>
        <p:sp>
          <p:nvSpPr>
            <p:cNvPr id="19598" name="diagram_1155_cluster__point_87303_number"/>
            <p:cNvSpPr txBox="1">
              <a:spLocks noChangeArrowheads="1"/>
            </p:cNvSpPr>
            <p:nvPr/>
          </p:nvSpPr>
          <p:spPr bwMode="auto">
            <a:xfrm>
              <a:off x="6464808" y="2738628"/>
              <a:ext cx="0" cy="0"/>
            </a:xfrm>
            <a:prstGeom prst="rect">
              <a:avLst/>
            </a:prstGeom>
            <a:noFill/>
            <a:ln w="9525">
              <a:noFill/>
              <a:miter lim="800000"/>
              <a:headEnd/>
              <a:tailEnd/>
            </a:ln>
          </p:spPr>
          <p:txBody>
            <a:bodyPr wrap="none"/>
            <a:lstStyle/>
            <a:p>
              <a:r>
                <a:rPr lang="en-US" sz="1000">
                  <a:solidFill>
                    <a:srgbClr val="000000"/>
                  </a:solidFill>
                </a:rPr>
                <a:t>69</a:t>
              </a:r>
              <a:endParaRPr lang="en-US" sz="1000"/>
            </a:p>
          </p:txBody>
        </p:sp>
        <p:sp>
          <p:nvSpPr>
            <p:cNvPr id="19599" name="diagram_1155_cluster__point_87360_number"/>
            <p:cNvSpPr txBox="1">
              <a:spLocks noChangeArrowheads="1"/>
            </p:cNvSpPr>
            <p:nvPr/>
          </p:nvSpPr>
          <p:spPr bwMode="auto">
            <a:xfrm>
              <a:off x="6492240" y="4997196"/>
              <a:ext cx="0" cy="0"/>
            </a:xfrm>
            <a:prstGeom prst="rect">
              <a:avLst/>
            </a:prstGeom>
            <a:noFill/>
            <a:ln w="9525">
              <a:noFill/>
              <a:miter lim="800000"/>
              <a:headEnd/>
              <a:tailEnd/>
            </a:ln>
          </p:spPr>
          <p:txBody>
            <a:bodyPr wrap="none"/>
            <a:lstStyle/>
            <a:p>
              <a:r>
                <a:rPr lang="en-US" sz="1000">
                  <a:solidFill>
                    <a:srgbClr val="000000"/>
                  </a:solidFill>
                </a:rPr>
                <a:t>70</a:t>
              </a:r>
              <a:endParaRPr lang="en-US" sz="1000"/>
            </a:p>
          </p:txBody>
        </p:sp>
      </p:grpSp>
    </p:spTree>
    <p:extLst>
      <p:ext uri="{BB962C8B-B14F-4D97-AF65-F5344CB8AC3E}">
        <p14:creationId xmlns:p14="http://schemas.microsoft.com/office/powerpoint/2010/main" val="10911058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a:spLocks noGrp="1"/>
          </p:cNvSpPr>
          <p:nvPr>
            <p:ph type="title" idx="4294967295"/>
          </p:nvPr>
        </p:nvSpPr>
        <p:spPr>
          <a:xfrm>
            <a:off x="436563" y="139700"/>
            <a:ext cx="8229600" cy="1143000"/>
          </a:xfrm>
        </p:spPr>
        <p:txBody>
          <a:bodyPr/>
          <a:lstStyle/>
          <a:p>
            <a:pPr>
              <a:defRPr/>
            </a:pPr>
            <a:r>
              <a:rPr lang="en-US" dirty="0" smtClean="0"/>
              <a:t>Cluster Point Map</a:t>
            </a:r>
            <a:endParaRPr lang="en-US" dirty="0"/>
          </a:p>
        </p:txBody>
      </p:sp>
      <p:pic>
        <p:nvPicPr>
          <p:cNvPr id="20483" name="Picture 1"/>
          <p:cNvPicPr>
            <a:picLocks noChangeAspect="1" noChangeArrowheads="1"/>
          </p:cNvPicPr>
          <p:nvPr/>
        </p:nvPicPr>
        <p:blipFill>
          <a:blip r:embed="rId3" cstate="print"/>
          <a:srcRect l="71313" t="39198" r="8804" b="15431"/>
          <a:stretch>
            <a:fillRect/>
          </a:stretch>
        </p:blipFill>
        <p:spPr bwMode="auto">
          <a:xfrm>
            <a:off x="609600" y="1447800"/>
            <a:ext cx="7481888" cy="4800600"/>
          </a:xfrm>
          <a:prstGeom prst="rect">
            <a:avLst/>
          </a:prstGeom>
          <a:noFill/>
          <a:ln w="9525">
            <a:noFill/>
            <a:miter lim="800000"/>
            <a:headEnd/>
            <a:tailEnd/>
          </a:ln>
        </p:spPr>
      </p:pic>
    </p:spTree>
    <p:extLst>
      <p:ext uri="{BB962C8B-B14F-4D97-AF65-F5344CB8AC3E}">
        <p14:creationId xmlns:p14="http://schemas.microsoft.com/office/powerpoint/2010/main" val="230614955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324600" y="1295400"/>
            <a:ext cx="3108357" cy="2037549"/>
            <a:chOff x="990601" y="1219200"/>
            <a:chExt cx="7772400" cy="4572000"/>
          </a:xfrm>
        </p:grpSpPr>
        <p:grpSp>
          <p:nvGrpSpPr>
            <p:cNvPr id="8" name="Group 7"/>
            <p:cNvGrpSpPr/>
            <p:nvPr/>
          </p:nvGrpSpPr>
          <p:grpSpPr>
            <a:xfrm>
              <a:off x="990601" y="1219200"/>
              <a:ext cx="7772400" cy="4572000"/>
              <a:chOff x="609601" y="1600200"/>
              <a:chExt cx="7772400" cy="4572000"/>
            </a:xfrm>
          </p:grpSpPr>
          <p:pic>
            <p:nvPicPr>
              <p:cNvPr id="13" name="Picture 12" descr="http://www.uwseneca.org/images/hp_storycard_building_blocks.jpg"/>
              <p:cNvPicPr>
                <a:picLocks noChangeAspect="1" noChangeArrowheads="1"/>
              </p:cNvPicPr>
              <p:nvPr/>
            </p:nvPicPr>
            <p:blipFill>
              <a:blip r:embed="rId3" cstate="print">
                <a:clrChange>
                  <a:clrFrom>
                    <a:srgbClr val="FFFFFF"/>
                  </a:clrFrom>
                  <a:clrTo>
                    <a:srgbClr val="FFFFFF">
                      <a:alpha val="0"/>
                    </a:srgbClr>
                  </a:clrTo>
                </a:clrChange>
              </a:blip>
              <a:srcRect l="3545" t="673" r="1089" b="1949"/>
              <a:stretch>
                <a:fillRect/>
              </a:stretch>
            </p:blipFill>
            <p:spPr bwMode="auto">
              <a:xfrm>
                <a:off x="609601" y="1600200"/>
                <a:ext cx="7772400" cy="4572000"/>
              </a:xfrm>
              <a:prstGeom prst="rect">
                <a:avLst/>
              </a:prstGeom>
              <a:noFill/>
            </p:spPr>
          </p:pic>
          <p:pic>
            <p:nvPicPr>
              <p:cNvPr id="16" name="Picture 8" descr="http://www.uwseneca.org/images/hp_storycard_building_blocks.jpg"/>
              <p:cNvPicPr>
                <a:picLocks noChangeAspect="1" noChangeArrowheads="1"/>
              </p:cNvPicPr>
              <p:nvPr/>
            </p:nvPicPr>
            <p:blipFill>
              <a:blip r:embed="rId3" cstate="print">
                <a:clrChange>
                  <a:clrFrom>
                    <a:srgbClr val="FFFFFF"/>
                  </a:clrFrom>
                  <a:clrTo>
                    <a:srgbClr val="FFFFFF">
                      <a:alpha val="0"/>
                    </a:srgbClr>
                  </a:clrTo>
                </a:clrChange>
              </a:blip>
              <a:srcRect l="38945" t="41115" r="38800" b="48134"/>
              <a:stretch>
                <a:fillRect/>
              </a:stretch>
            </p:blipFill>
            <p:spPr bwMode="auto">
              <a:xfrm>
                <a:off x="3419857" y="2828256"/>
                <a:ext cx="2116041" cy="687091"/>
              </a:xfrm>
              <a:prstGeom prst="rect">
                <a:avLst/>
              </a:prstGeom>
              <a:noFill/>
            </p:spPr>
          </p:pic>
          <p:pic>
            <p:nvPicPr>
              <p:cNvPr id="17" name="Picture 8" descr="http://www.uwseneca.org/images/hp_storycard_building_blocks.jpg"/>
              <p:cNvPicPr>
                <a:picLocks noChangeAspect="1" noChangeArrowheads="1"/>
              </p:cNvPicPr>
              <p:nvPr/>
            </p:nvPicPr>
            <p:blipFill>
              <a:blip r:embed="rId3" cstate="print">
                <a:clrChange>
                  <a:clrFrom>
                    <a:srgbClr val="FFFFFF"/>
                  </a:clrFrom>
                  <a:clrTo>
                    <a:srgbClr val="FFFFFF">
                      <a:alpha val="0"/>
                    </a:srgbClr>
                  </a:clrTo>
                </a:clrChange>
              </a:blip>
              <a:srcRect l="14038" t="78313" r="66546" b="11486"/>
              <a:stretch>
                <a:fillRect/>
              </a:stretch>
            </p:blipFill>
            <p:spPr bwMode="auto">
              <a:xfrm>
                <a:off x="1378703" y="4660496"/>
                <a:ext cx="2033186" cy="615345"/>
              </a:xfrm>
              <a:prstGeom prst="rect">
                <a:avLst/>
              </a:prstGeom>
              <a:noFill/>
            </p:spPr>
          </p:pic>
          <p:pic>
            <p:nvPicPr>
              <p:cNvPr id="18" name="Picture 8" descr="http://www.uwseneca.org/images/hp_storycard_building_blocks.jpg"/>
              <p:cNvPicPr>
                <a:picLocks noChangeAspect="1" noChangeArrowheads="1"/>
              </p:cNvPicPr>
              <p:nvPr/>
            </p:nvPicPr>
            <p:blipFill>
              <a:blip r:embed="rId3" cstate="print">
                <a:clrChange>
                  <a:clrFrom>
                    <a:srgbClr val="FFFFFF"/>
                  </a:clrFrom>
                  <a:clrTo>
                    <a:srgbClr val="FFFFFF">
                      <a:alpha val="0"/>
                    </a:srgbClr>
                  </a:clrTo>
                </a:clrChange>
              </a:blip>
              <a:srcRect l="63286" t="83680" r="13996" b="12195"/>
              <a:stretch>
                <a:fillRect/>
              </a:stretch>
            </p:blipFill>
            <p:spPr bwMode="auto">
              <a:xfrm>
                <a:off x="5478536" y="4660499"/>
                <a:ext cx="1851537" cy="916120"/>
              </a:xfrm>
              <a:prstGeom prst="rect">
                <a:avLst/>
              </a:prstGeom>
              <a:noFill/>
            </p:spPr>
          </p:pic>
        </p:grpSp>
        <p:sp>
          <p:nvSpPr>
            <p:cNvPr id="10" name="Rectangle 9"/>
            <p:cNvSpPr/>
            <p:nvPr/>
          </p:nvSpPr>
          <p:spPr>
            <a:xfrm rot="250513">
              <a:off x="1657340" y="4227822"/>
              <a:ext cx="2270760" cy="897796"/>
            </a:xfrm>
            <a:prstGeom prst="rect">
              <a:avLst/>
            </a:prstGeom>
          </p:spPr>
          <p:txBody>
            <a:bodyPr wrap="square">
              <a:spAutoFit/>
            </a:bodyPr>
            <a:lstStyle/>
            <a:p>
              <a:pPr algn="ctr"/>
              <a:r>
                <a:rPr lang="en-US" sz="1000" b="1" dirty="0" smtClean="0">
                  <a:solidFill>
                    <a:schemeClr val="accent1"/>
                  </a:solidFill>
                </a:rPr>
                <a:t>CAPACITY BUILDING </a:t>
              </a:r>
            </a:p>
          </p:txBody>
        </p:sp>
        <p:sp>
          <p:nvSpPr>
            <p:cNvPr id="11" name="Rectangle 10"/>
            <p:cNvSpPr/>
            <p:nvPr/>
          </p:nvSpPr>
          <p:spPr>
            <a:xfrm rot="18956261">
              <a:off x="5526553" y="4495974"/>
              <a:ext cx="2801431" cy="552489"/>
            </a:xfrm>
            <a:prstGeom prst="rect">
              <a:avLst/>
            </a:prstGeom>
          </p:spPr>
          <p:txBody>
            <a:bodyPr wrap="square">
              <a:spAutoFit/>
            </a:bodyPr>
            <a:lstStyle/>
            <a:p>
              <a:pPr algn="ctr"/>
              <a:r>
                <a:rPr lang="en-US" sz="1000" b="1" dirty="0" smtClean="0">
                  <a:solidFill>
                    <a:schemeClr val="bg1"/>
                  </a:solidFill>
                </a:rPr>
                <a:t>COMMUNITY</a:t>
              </a:r>
            </a:p>
          </p:txBody>
        </p:sp>
        <p:sp>
          <p:nvSpPr>
            <p:cNvPr id="12" name="Rectangle 11"/>
            <p:cNvSpPr/>
            <p:nvPr/>
          </p:nvSpPr>
          <p:spPr>
            <a:xfrm rot="21223260">
              <a:off x="3757248" y="2511005"/>
              <a:ext cx="2259298" cy="559595"/>
            </a:xfrm>
            <a:prstGeom prst="rect">
              <a:avLst/>
            </a:prstGeom>
          </p:spPr>
          <p:txBody>
            <a:bodyPr wrap="square">
              <a:spAutoFit/>
            </a:bodyPr>
            <a:lstStyle/>
            <a:p>
              <a:pPr algn="ctr"/>
              <a:r>
                <a:rPr lang="en-US" sz="1000" b="1" dirty="0" smtClean="0">
                  <a:solidFill>
                    <a:schemeClr val="accent3">
                      <a:lumMod val="75000"/>
                    </a:schemeClr>
                  </a:solidFill>
                </a:rPr>
                <a:t>EVIDENCE</a:t>
              </a:r>
            </a:p>
          </p:txBody>
        </p:sp>
      </p:grpSp>
      <p:sp>
        <p:nvSpPr>
          <p:cNvPr id="2" name="Title 1"/>
          <p:cNvSpPr>
            <a:spLocks noGrp="1"/>
          </p:cNvSpPr>
          <p:nvPr>
            <p:ph type="title"/>
          </p:nvPr>
        </p:nvSpPr>
        <p:spPr>
          <a:xfrm>
            <a:off x="1016306" y="228600"/>
            <a:ext cx="8153400" cy="990600"/>
          </a:xfrm>
        </p:spPr>
        <p:txBody>
          <a:bodyPr>
            <a:normAutofit fontScale="90000"/>
          </a:bodyPr>
          <a:lstStyle/>
          <a:p>
            <a:r>
              <a:rPr lang="en-US" sz="4000" b="1" dirty="0"/>
              <a:t>R2R Pilot Mentorship </a:t>
            </a:r>
            <a:r>
              <a:rPr lang="en-US" sz="4000" b="1" dirty="0" smtClean="0"/>
              <a:t>Pilot Program: </a:t>
            </a:r>
            <a:r>
              <a:rPr lang="en-US" sz="3600" b="1" dirty="0" smtClean="0">
                <a:solidFill>
                  <a:schemeClr val="accent3">
                    <a:lumMod val="75000"/>
                  </a:schemeClr>
                </a:solidFill>
              </a:rPr>
              <a:t>Development – 2010 &amp; 2011</a:t>
            </a:r>
            <a:endParaRPr lang="en-US" sz="3600" b="1" dirty="0">
              <a:solidFill>
                <a:schemeClr val="accent3">
                  <a:lumMod val="75000"/>
                </a:schemeClr>
              </a:solidFill>
            </a:endParaRPr>
          </a:p>
        </p:txBody>
      </p:sp>
      <p:sp>
        <p:nvSpPr>
          <p:cNvPr id="3" name="Content Placeholder 2"/>
          <p:cNvSpPr>
            <a:spLocks noGrp="1"/>
          </p:cNvSpPr>
          <p:nvPr>
            <p:ph sz="quarter" idx="1"/>
          </p:nvPr>
        </p:nvSpPr>
        <p:spPr>
          <a:xfrm>
            <a:off x="316735" y="1718016"/>
            <a:ext cx="8153400" cy="4495800"/>
          </a:xfrm>
        </p:spPr>
        <p:txBody>
          <a:bodyPr>
            <a:normAutofit/>
          </a:bodyPr>
          <a:lstStyle/>
          <a:p>
            <a:r>
              <a:rPr lang="en-US" dirty="0" smtClean="0">
                <a:solidFill>
                  <a:schemeClr val="tx1">
                    <a:lumMod val="85000"/>
                    <a:lumOff val="15000"/>
                  </a:schemeClr>
                </a:solidFill>
              </a:rPr>
              <a:t>2010</a:t>
            </a:r>
          </a:p>
          <a:p>
            <a:pPr lvl="1"/>
            <a:r>
              <a:rPr lang="en-US" sz="2200" dirty="0" smtClean="0">
                <a:solidFill>
                  <a:schemeClr val="tx1">
                    <a:lumMod val="85000"/>
                    <a:lumOff val="15000"/>
                  </a:schemeClr>
                </a:solidFill>
              </a:rPr>
              <a:t>The idea of the mentorship program is born</a:t>
            </a:r>
          </a:p>
          <a:p>
            <a:pPr lvl="1"/>
            <a:r>
              <a:rPr lang="en-US" sz="2200" dirty="0" smtClean="0">
                <a:solidFill>
                  <a:schemeClr val="tx1">
                    <a:lumMod val="85000"/>
                    <a:lumOff val="15000"/>
                  </a:schemeClr>
                </a:solidFill>
              </a:rPr>
              <a:t>Literature reviews conducted</a:t>
            </a:r>
          </a:p>
          <a:p>
            <a:pPr lvl="1"/>
            <a:r>
              <a:rPr lang="en-US" sz="2200" dirty="0" smtClean="0">
                <a:solidFill>
                  <a:schemeClr val="tx1">
                    <a:lumMod val="85000"/>
                    <a:lumOff val="15000"/>
                  </a:schemeClr>
                </a:solidFill>
              </a:rPr>
              <a:t>External planning </a:t>
            </a:r>
            <a:r>
              <a:rPr lang="en-US" sz="2200" dirty="0">
                <a:solidFill>
                  <a:schemeClr val="tx1">
                    <a:lumMod val="85000"/>
                    <a:lumOff val="15000"/>
                  </a:schemeClr>
                </a:solidFill>
              </a:rPr>
              <a:t>g</a:t>
            </a:r>
            <a:r>
              <a:rPr lang="en-US" sz="2200" dirty="0" smtClean="0">
                <a:solidFill>
                  <a:schemeClr val="tx1">
                    <a:lumMod val="85000"/>
                    <a:lumOff val="15000"/>
                  </a:schemeClr>
                </a:solidFill>
              </a:rPr>
              <a:t>roup assembled </a:t>
            </a:r>
          </a:p>
          <a:p>
            <a:pPr lvl="1"/>
            <a:r>
              <a:rPr lang="en-US" sz="2200" dirty="0" smtClean="0">
                <a:solidFill>
                  <a:schemeClr val="tx1">
                    <a:lumMod val="85000"/>
                    <a:lumOff val="15000"/>
                  </a:schemeClr>
                </a:solidFill>
              </a:rPr>
              <a:t>Key informant </a:t>
            </a:r>
            <a:r>
              <a:rPr lang="en-US" sz="2200" dirty="0">
                <a:solidFill>
                  <a:schemeClr val="tx1">
                    <a:lumMod val="85000"/>
                    <a:lumOff val="15000"/>
                  </a:schemeClr>
                </a:solidFill>
              </a:rPr>
              <a:t>i</a:t>
            </a:r>
            <a:r>
              <a:rPr lang="en-US" sz="2200" dirty="0" smtClean="0">
                <a:solidFill>
                  <a:schemeClr val="tx1">
                    <a:lumMod val="85000"/>
                    <a:lumOff val="15000"/>
                  </a:schemeClr>
                </a:solidFill>
              </a:rPr>
              <a:t>nterviews completed </a:t>
            </a:r>
            <a:endParaRPr lang="en-US" sz="2200" dirty="0">
              <a:solidFill>
                <a:schemeClr val="tx1">
                  <a:lumMod val="85000"/>
                  <a:lumOff val="15000"/>
                </a:schemeClr>
              </a:solidFill>
            </a:endParaRPr>
          </a:p>
          <a:p>
            <a:r>
              <a:rPr lang="en-US" dirty="0" smtClean="0">
                <a:solidFill>
                  <a:schemeClr val="tx1">
                    <a:lumMod val="85000"/>
                    <a:lumOff val="15000"/>
                  </a:schemeClr>
                </a:solidFill>
              </a:rPr>
              <a:t>2011</a:t>
            </a:r>
          </a:p>
          <a:p>
            <a:pPr lvl="1"/>
            <a:r>
              <a:rPr lang="en-US" sz="2400" dirty="0" smtClean="0">
                <a:solidFill>
                  <a:schemeClr val="tx1">
                    <a:lumMod val="85000"/>
                    <a:lumOff val="15000"/>
                  </a:schemeClr>
                </a:solidFill>
              </a:rPr>
              <a:t>Applications opened (May) </a:t>
            </a:r>
            <a:endParaRPr lang="en-US" sz="2400" dirty="0">
              <a:solidFill>
                <a:schemeClr val="tx1">
                  <a:lumMod val="85000"/>
                  <a:lumOff val="15000"/>
                </a:schemeClr>
              </a:solidFill>
            </a:endParaRPr>
          </a:p>
          <a:p>
            <a:pPr lvl="1"/>
            <a:r>
              <a:rPr lang="en-US" sz="2400" dirty="0" smtClean="0">
                <a:solidFill>
                  <a:schemeClr val="tx1">
                    <a:lumMod val="85000"/>
                    <a:lumOff val="15000"/>
                  </a:schemeClr>
                </a:solidFill>
              </a:rPr>
              <a:t>Six mentees selected and paired with mentors (July)</a:t>
            </a:r>
          </a:p>
          <a:p>
            <a:pPr lvl="1"/>
            <a:r>
              <a:rPr lang="en-US" sz="2400" dirty="0" smtClean="0">
                <a:solidFill>
                  <a:schemeClr val="tx1">
                    <a:lumMod val="85000"/>
                    <a:lumOff val="15000"/>
                  </a:schemeClr>
                </a:solidFill>
              </a:rPr>
              <a:t>Kick-off Meeting held in Bethesda (September)</a:t>
            </a:r>
            <a:endParaRPr lang="en-US" dirty="0" smtClean="0">
              <a:solidFill>
                <a:schemeClr val="tx1">
                  <a:lumMod val="85000"/>
                  <a:lumOff val="15000"/>
                </a:schemeClr>
              </a:solidFill>
            </a:endParaRPr>
          </a:p>
          <a:p>
            <a:pPr lvl="1"/>
            <a:endParaRPr lang="en-US" dirty="0">
              <a:solidFill>
                <a:schemeClr val="tx1">
                  <a:lumMod val="85000"/>
                  <a:lumOff val="15000"/>
                </a:schemeClr>
              </a:solidFill>
            </a:endParaRPr>
          </a:p>
        </p:txBody>
      </p:sp>
      <p:pic>
        <p:nvPicPr>
          <p:cNvPr id="9" name="Picture 8" descr="R2Rbanner_talk.png"/>
          <p:cNvPicPr>
            <a:picLocks noChangeAspect="1"/>
          </p:cNvPicPr>
          <p:nvPr/>
        </p:nvPicPr>
        <p:blipFill>
          <a:blip r:embed="rId4" cstate="print"/>
          <a:srcRect/>
          <a:stretch>
            <a:fillRect/>
          </a:stretch>
        </p:blipFill>
        <p:spPr bwMode="auto">
          <a:xfrm>
            <a:off x="0" y="0"/>
            <a:ext cx="1066800" cy="809218"/>
          </a:xfrm>
          <a:prstGeom prst="rect">
            <a:avLst/>
          </a:prstGeom>
          <a:noFill/>
          <a:ln w="9525">
            <a:noFill/>
            <a:miter lim="800000"/>
            <a:headEnd/>
            <a:tailEnd/>
          </a:ln>
        </p:spPr>
      </p:pic>
    </p:spTree>
    <p:extLst>
      <p:ext uri="{BB962C8B-B14F-4D97-AF65-F5344CB8AC3E}">
        <p14:creationId xmlns:p14="http://schemas.microsoft.com/office/powerpoint/2010/main" val="318035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10" fill="hold"/>
                                        <p:tgtEl>
                                          <p:spTgt spid="3">
                                            <p:txEl>
                                              <p:pRg st="0" end="0"/>
                                            </p:txEl>
                                          </p:spTgt>
                                        </p:tgtEl>
                                        <p:attrNameLst>
                                          <p:attrName>style.color</p:attrName>
                                        </p:attrNameLst>
                                      </p:cBhvr>
                                      <p:to>
                                        <a:srgbClr val="BFBFBF"/>
                                      </p:to>
                                    </p:animClr>
                                  </p:childTnLst>
                                </p:cTn>
                              </p:par>
                              <p:par>
                                <p:cTn id="7" presetID="3" presetClass="emph" presetSubtype="2" fill="hold" nodeType="withEffect">
                                  <p:stCondLst>
                                    <p:cond delay="0"/>
                                  </p:stCondLst>
                                  <p:childTnLst>
                                    <p:animClr clrSpc="rgb" dir="cw">
                                      <p:cBhvr override="childStyle">
                                        <p:cTn id="8" dur="10" fill="hold"/>
                                        <p:tgtEl>
                                          <p:spTgt spid="3">
                                            <p:txEl>
                                              <p:pRg st="1" end="1"/>
                                            </p:txEl>
                                          </p:spTgt>
                                        </p:tgtEl>
                                        <p:attrNameLst>
                                          <p:attrName>style.color</p:attrName>
                                        </p:attrNameLst>
                                      </p:cBhvr>
                                      <p:to>
                                        <a:srgbClr val="BFBFBF"/>
                                      </p:to>
                                    </p:animClr>
                                  </p:childTnLst>
                                </p:cTn>
                              </p:par>
                              <p:par>
                                <p:cTn id="9" presetID="3" presetClass="emph" presetSubtype="2" fill="hold" nodeType="withEffect">
                                  <p:stCondLst>
                                    <p:cond delay="0"/>
                                  </p:stCondLst>
                                  <p:childTnLst>
                                    <p:animClr clrSpc="rgb" dir="cw">
                                      <p:cBhvr override="childStyle">
                                        <p:cTn id="10" dur="10" fill="hold"/>
                                        <p:tgtEl>
                                          <p:spTgt spid="3">
                                            <p:txEl>
                                              <p:pRg st="2" end="2"/>
                                            </p:txEl>
                                          </p:spTgt>
                                        </p:tgtEl>
                                        <p:attrNameLst>
                                          <p:attrName>style.color</p:attrName>
                                        </p:attrNameLst>
                                      </p:cBhvr>
                                      <p:to>
                                        <a:srgbClr val="BFBFBF"/>
                                      </p:to>
                                    </p:animClr>
                                  </p:childTnLst>
                                </p:cTn>
                              </p:par>
                              <p:par>
                                <p:cTn id="11" presetID="3" presetClass="emph" presetSubtype="2" fill="hold" nodeType="withEffect">
                                  <p:stCondLst>
                                    <p:cond delay="0"/>
                                  </p:stCondLst>
                                  <p:childTnLst>
                                    <p:animClr clrSpc="rgb" dir="cw">
                                      <p:cBhvr override="childStyle">
                                        <p:cTn id="12" dur="10" fill="hold"/>
                                        <p:tgtEl>
                                          <p:spTgt spid="3">
                                            <p:txEl>
                                              <p:pRg st="3" end="3"/>
                                            </p:txEl>
                                          </p:spTgt>
                                        </p:tgtEl>
                                        <p:attrNameLst>
                                          <p:attrName>style.color</p:attrName>
                                        </p:attrNameLst>
                                      </p:cBhvr>
                                      <p:to>
                                        <a:srgbClr val="BFBFBF"/>
                                      </p:to>
                                    </p:animClr>
                                  </p:childTnLst>
                                </p:cTn>
                              </p:par>
                              <p:par>
                                <p:cTn id="13" presetID="3" presetClass="emph" presetSubtype="2" fill="hold" nodeType="withEffect">
                                  <p:stCondLst>
                                    <p:cond delay="0"/>
                                  </p:stCondLst>
                                  <p:childTnLst>
                                    <p:animClr clrSpc="rgb" dir="cw">
                                      <p:cBhvr override="childStyle">
                                        <p:cTn id="14" dur="10" fill="hold"/>
                                        <p:tgtEl>
                                          <p:spTgt spid="3">
                                            <p:txEl>
                                              <p:pRg st="4" end="4"/>
                                            </p:txEl>
                                          </p:spTgt>
                                        </p:tgtEl>
                                        <p:attrNameLst>
                                          <p:attrName>style.color</p:attrName>
                                        </p:attrNameLst>
                                      </p:cBhvr>
                                      <p:to>
                                        <a:srgbClr val="BFBFB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9"/>
          <p:cNvPicPr>
            <a:picLocks noChangeAspect="1" noChangeArrowheads="1"/>
          </p:cNvPicPr>
          <p:nvPr/>
        </p:nvPicPr>
        <p:blipFill>
          <a:blip r:embed="rId3" cstate="print"/>
          <a:srcRect/>
          <a:stretch>
            <a:fillRect/>
          </a:stretch>
        </p:blipFill>
        <p:spPr bwMode="auto">
          <a:xfrm>
            <a:off x="771525" y="1295400"/>
            <a:ext cx="7153275" cy="4540250"/>
          </a:xfrm>
          <a:prstGeom prst="rect">
            <a:avLst/>
          </a:prstGeom>
          <a:noFill/>
          <a:ln w="9525">
            <a:noFill/>
            <a:miter lim="800000"/>
            <a:headEnd/>
            <a:tailEnd/>
          </a:ln>
        </p:spPr>
      </p:pic>
      <p:sp>
        <p:nvSpPr>
          <p:cNvPr id="3" name="Slide Title"/>
          <p:cNvSpPr txBox="1">
            <a:spLocks/>
          </p:cNvSpPr>
          <p:nvPr/>
        </p:nvSpPr>
        <p:spPr>
          <a:xfrm>
            <a:off x="436563" y="139700"/>
            <a:ext cx="8229600" cy="1143000"/>
          </a:xfrm>
          <a:prstGeom prst="rect">
            <a:avLst/>
          </a:prstGeom>
        </p:spPr>
        <p:txBody>
          <a:bodyPr anchor="b">
            <a:normAutofit/>
          </a:bodyPr>
          <a:lstStyle/>
          <a:p>
            <a:pPr eaLnBrk="0" hangingPunct="0">
              <a:defRPr/>
            </a:pPr>
            <a:r>
              <a:rPr lang="en-US" sz="3000" cap="small" dirty="0">
                <a:solidFill>
                  <a:schemeClr val="tx2"/>
                </a:solidFill>
                <a:latin typeface="+mj-lt"/>
                <a:ea typeface="+mj-ea"/>
                <a:cs typeface="+mj-cs"/>
              </a:rPr>
              <a:t>Labeled Cluster map</a:t>
            </a:r>
          </a:p>
        </p:txBody>
      </p:sp>
    </p:spTree>
    <p:extLst>
      <p:ext uri="{BB962C8B-B14F-4D97-AF65-F5344CB8AC3E}">
        <p14:creationId xmlns:p14="http://schemas.microsoft.com/office/powerpoint/2010/main" val="676505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a:spLocks noGrp="1"/>
          </p:cNvSpPr>
          <p:nvPr>
            <p:ph type="title" idx="4294967295"/>
          </p:nvPr>
        </p:nvSpPr>
        <p:spPr>
          <a:xfrm>
            <a:off x="457200" y="274638"/>
            <a:ext cx="8229600" cy="1143000"/>
          </a:xfrm>
        </p:spPr>
        <p:txBody>
          <a:bodyPr/>
          <a:lstStyle/>
          <a:p>
            <a:pPr>
              <a:defRPr/>
            </a:pPr>
            <a:r>
              <a:rPr lang="en-US" dirty="0" smtClean="0"/>
              <a:t>Rating Pattern Match</a:t>
            </a:r>
            <a:endParaRPr lang="en-US" dirty="0"/>
          </a:p>
        </p:txBody>
      </p:sp>
      <p:pic>
        <p:nvPicPr>
          <p:cNvPr id="23555" name="Picture 649"/>
          <p:cNvPicPr>
            <a:picLocks noChangeAspect="1" noChangeArrowheads="1"/>
          </p:cNvPicPr>
          <p:nvPr/>
        </p:nvPicPr>
        <p:blipFill>
          <a:blip r:embed="rId3" cstate="print"/>
          <a:srcRect/>
          <a:stretch>
            <a:fillRect/>
          </a:stretch>
        </p:blipFill>
        <p:spPr bwMode="auto">
          <a:xfrm>
            <a:off x="228600" y="1524000"/>
            <a:ext cx="8305800" cy="4791075"/>
          </a:xfrm>
          <a:prstGeom prst="rect">
            <a:avLst/>
          </a:prstGeom>
          <a:noFill/>
          <a:ln w="9525">
            <a:noFill/>
            <a:miter lim="800000"/>
            <a:headEnd/>
            <a:tailEnd/>
          </a:ln>
        </p:spPr>
      </p:pic>
      <p:sp>
        <p:nvSpPr>
          <p:cNvPr id="4" name="Oval 3"/>
          <p:cNvSpPr/>
          <p:nvPr/>
        </p:nvSpPr>
        <p:spPr>
          <a:xfrm>
            <a:off x="1295400" y="4572000"/>
            <a:ext cx="1295400" cy="4572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096000" y="4572000"/>
            <a:ext cx="1295400" cy="4572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447800" y="3200400"/>
            <a:ext cx="1295400" cy="4572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943600" y="3124200"/>
            <a:ext cx="1295400" cy="4572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96000" y="3581400"/>
            <a:ext cx="1981200" cy="5334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62000" y="4038600"/>
            <a:ext cx="1981200" cy="5334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261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10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10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1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1000"/>
                                        <p:tgtEl>
                                          <p:spTgt spid="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linds(horizontal)">
                                      <p:cBhvr>
                                        <p:cTn id="4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7" grpId="0" animBg="1"/>
      <p:bldP spid="7" grpId="1" animBg="1"/>
      <p:bldP spid="9" grpId="0" animBg="1"/>
      <p:bldP spid="9" grpId="1" animBg="1"/>
      <p:bldP spid="10" grpId="0" animBg="1"/>
      <p:bldP spid="10"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a:spLocks noGrp="1"/>
          </p:cNvSpPr>
          <p:nvPr>
            <p:ph type="title" idx="4294967295"/>
          </p:nvPr>
        </p:nvSpPr>
        <p:spPr>
          <a:xfrm>
            <a:off x="457200" y="274638"/>
            <a:ext cx="8229600" cy="1143000"/>
          </a:xfrm>
        </p:spPr>
        <p:txBody>
          <a:bodyPr>
            <a:normAutofit fontScale="90000"/>
          </a:bodyPr>
          <a:lstStyle/>
          <a:p>
            <a:pPr>
              <a:defRPr/>
            </a:pPr>
            <a:r>
              <a:rPr lang="en-US" dirty="0" smtClean="0"/>
              <a:t>Pattern Match</a:t>
            </a:r>
            <a:br>
              <a:rPr lang="en-US" dirty="0" smtClean="0"/>
            </a:br>
            <a:r>
              <a:rPr lang="en-US" dirty="0" smtClean="0"/>
              <a:t>Importance Creating</a:t>
            </a:r>
            <a:endParaRPr lang="en-US" dirty="0"/>
          </a:p>
        </p:txBody>
      </p:sp>
      <p:grpSp>
        <p:nvGrpSpPr>
          <p:cNvPr id="3" name="Group 201"/>
          <p:cNvGrpSpPr>
            <a:grpSpLocks/>
          </p:cNvGrpSpPr>
          <p:nvPr/>
        </p:nvGrpSpPr>
        <p:grpSpPr bwMode="auto">
          <a:xfrm>
            <a:off x="1981200" y="1905000"/>
            <a:ext cx="5334000" cy="3794125"/>
            <a:chOff x="2057400" y="1905000"/>
            <a:chExt cx="5334000" cy="3794760"/>
          </a:xfrm>
        </p:grpSpPr>
        <p:grpSp>
          <p:nvGrpSpPr>
            <p:cNvPr id="4" name="Points"/>
            <p:cNvGrpSpPr>
              <a:grpSpLocks/>
            </p:cNvGrpSpPr>
            <p:nvPr/>
          </p:nvGrpSpPr>
          <p:grpSpPr bwMode="auto">
            <a:xfrm>
              <a:off x="2209800" y="2362200"/>
              <a:ext cx="2194560" cy="3337560"/>
              <a:chOff x="3474720" y="2286000"/>
              <a:chExt cx="2194560" cy="3337560"/>
            </a:xfrm>
          </p:grpSpPr>
          <p:cxnSp>
            <p:nvCxnSpPr>
              <p:cNvPr id="1002" name="diagram_1246_leftaxis"/>
              <p:cNvCxnSpPr/>
              <p:nvPr/>
            </p:nvCxnSpPr>
            <p:spPr>
              <a:xfrm flipV="1">
                <a:off x="3885883" y="2492487"/>
                <a:ext cx="0" cy="3016754"/>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003" name="diagram_1246_rightaxis"/>
              <p:cNvCxnSpPr/>
              <p:nvPr/>
            </p:nvCxnSpPr>
            <p:spPr>
              <a:xfrm flipV="1">
                <a:off x="5257483" y="2492487"/>
                <a:ext cx="0" cy="3016754"/>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sp>
            <p:nvSpPr>
              <p:cNvPr id="24671" name="diagram_1246_leftpoint_7"/>
              <p:cNvSpPr txBox="1">
                <a:spLocks noChangeArrowheads="1"/>
              </p:cNvSpPr>
              <p:nvPr/>
            </p:nvSpPr>
            <p:spPr bwMode="auto">
              <a:xfrm>
                <a:off x="3474720" y="2432304"/>
                <a:ext cx="0" cy="0"/>
              </a:xfrm>
              <a:prstGeom prst="rect">
                <a:avLst/>
              </a:prstGeom>
              <a:noFill/>
              <a:ln w="9525">
                <a:noFill/>
                <a:miter lim="800000"/>
                <a:headEnd/>
                <a:tailEnd/>
              </a:ln>
            </p:spPr>
            <p:txBody>
              <a:bodyPr wrap="none"/>
              <a:lstStyle/>
              <a:p>
                <a:pPr algn="r"/>
                <a:r>
                  <a:rPr lang="en-US" sz="1000" b="1">
                    <a:solidFill>
                      <a:srgbClr val="BA55D3"/>
                    </a:solidFill>
                    <a:latin typeface="Times New Roman" pitchFamily="18" charset="0"/>
                    <a:cs typeface="Times New Roman" pitchFamily="18" charset="0"/>
                  </a:rPr>
                  <a:t>Partnerships</a:t>
                </a:r>
                <a:endParaRPr lang="en-US" sz="1000" b="1">
                  <a:latin typeface="Times New Roman" pitchFamily="18" charset="0"/>
                  <a:cs typeface="Times New Roman" pitchFamily="18" charset="0"/>
                </a:endParaRPr>
              </a:p>
            </p:txBody>
          </p:sp>
          <p:sp>
            <p:nvSpPr>
              <p:cNvPr id="24672" name="diagram_1246_rightpoint_7"/>
              <p:cNvSpPr txBox="1">
                <a:spLocks noChangeArrowheads="1"/>
              </p:cNvSpPr>
              <p:nvPr/>
            </p:nvSpPr>
            <p:spPr bwMode="auto">
              <a:xfrm>
                <a:off x="5669280" y="2651760"/>
                <a:ext cx="0" cy="0"/>
              </a:xfrm>
              <a:prstGeom prst="rect">
                <a:avLst/>
              </a:prstGeom>
              <a:noFill/>
              <a:ln w="9525">
                <a:noFill/>
                <a:miter lim="800000"/>
                <a:headEnd/>
                <a:tailEnd/>
              </a:ln>
            </p:spPr>
            <p:txBody>
              <a:bodyPr wrap="none"/>
              <a:lstStyle/>
              <a:p>
                <a:endParaRPr lang="en-US" sz="1000">
                  <a:latin typeface="Times New Roman" pitchFamily="18" charset="0"/>
                  <a:cs typeface="Times New Roman" pitchFamily="18" charset="0"/>
                </a:endParaRPr>
              </a:p>
            </p:txBody>
          </p:sp>
          <p:cxnSp>
            <p:nvCxnSpPr>
              <p:cNvPr id="1006" name="diagram_1246_leftcallout_7"/>
              <p:cNvCxnSpPr/>
              <p:nvPr/>
            </p:nvCxnSpPr>
            <p:spPr>
              <a:xfrm flipV="1">
                <a:off x="3542983" y="2514715"/>
                <a:ext cx="342900" cy="0"/>
              </a:xfrm>
              <a:prstGeom prst="line">
                <a:avLst/>
              </a:prstGeom>
              <a:solidFill>
                <a:srgbClr val="000000"/>
              </a:solidFill>
              <a:ln w="12700">
                <a:solidFill>
                  <a:srgbClr val="BA55D3"/>
                </a:solidFill>
              </a:ln>
            </p:spPr>
            <p:style>
              <a:lnRef idx="1">
                <a:schemeClr val="accent1"/>
              </a:lnRef>
              <a:fillRef idx="0">
                <a:schemeClr val="accent1"/>
              </a:fillRef>
              <a:effectRef idx="0">
                <a:schemeClr val="accent1"/>
              </a:effectRef>
              <a:fontRef idx="minor">
                <a:schemeClr val="tx1"/>
              </a:fontRef>
            </p:style>
          </p:cxnSp>
          <p:cxnSp>
            <p:nvCxnSpPr>
              <p:cNvPr id="1008" name="diagram_1246_connector_7"/>
              <p:cNvCxnSpPr/>
              <p:nvPr/>
            </p:nvCxnSpPr>
            <p:spPr>
              <a:xfrm>
                <a:off x="3885883" y="2514715"/>
                <a:ext cx="1371600" cy="165128"/>
              </a:xfrm>
              <a:prstGeom prst="line">
                <a:avLst/>
              </a:prstGeom>
              <a:solidFill>
                <a:srgbClr val="000000"/>
              </a:solidFill>
              <a:ln w="38100">
                <a:solidFill>
                  <a:srgbClr val="BA55D3"/>
                </a:solidFill>
              </a:ln>
            </p:spPr>
            <p:style>
              <a:lnRef idx="1">
                <a:schemeClr val="accent1"/>
              </a:lnRef>
              <a:fillRef idx="0">
                <a:schemeClr val="accent1"/>
              </a:fillRef>
              <a:effectRef idx="0">
                <a:schemeClr val="accent1"/>
              </a:effectRef>
              <a:fontRef idx="minor">
                <a:schemeClr val="tx1"/>
              </a:fontRef>
            </p:style>
          </p:cxnSp>
          <p:sp>
            <p:nvSpPr>
              <p:cNvPr id="1009" name="diagram_1246_leftdot_7"/>
              <p:cNvSpPr/>
              <p:nvPr/>
            </p:nvSpPr>
            <p:spPr>
              <a:xfrm>
                <a:off x="3863658" y="2492487"/>
                <a:ext cx="50800" cy="50808"/>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10" name="diagram_1246_rightdot_7"/>
              <p:cNvSpPr/>
              <p:nvPr/>
            </p:nvSpPr>
            <p:spPr>
              <a:xfrm>
                <a:off x="5233670" y="2657614"/>
                <a:ext cx="50800" cy="50808"/>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677" name="diagram_1246_leftpoint_6"/>
              <p:cNvSpPr txBox="1">
                <a:spLocks noChangeArrowheads="1"/>
              </p:cNvSpPr>
              <p:nvPr/>
            </p:nvSpPr>
            <p:spPr bwMode="auto">
              <a:xfrm>
                <a:off x="3474720" y="3601453"/>
                <a:ext cx="0" cy="0"/>
              </a:xfrm>
              <a:prstGeom prst="rect">
                <a:avLst/>
              </a:prstGeom>
              <a:noFill/>
              <a:ln w="9525">
                <a:noFill/>
                <a:miter lim="800000"/>
                <a:headEnd/>
                <a:tailEnd/>
              </a:ln>
            </p:spPr>
            <p:txBody>
              <a:bodyPr wrap="none"/>
              <a:lstStyle/>
              <a:p>
                <a:pPr algn="r"/>
                <a:r>
                  <a:rPr lang="en-US" sz="1000" b="1" dirty="0">
                    <a:solidFill>
                      <a:srgbClr val="B8860B"/>
                    </a:solidFill>
                    <a:latin typeface="Times New Roman" pitchFamily="18" charset="0"/>
                    <a:cs typeface="Times New Roman" pitchFamily="18" charset="0"/>
                  </a:rPr>
                  <a:t>Cooperation</a:t>
                </a:r>
                <a:endParaRPr lang="en-US" sz="1000" b="1" dirty="0">
                  <a:latin typeface="Times New Roman" pitchFamily="18" charset="0"/>
                  <a:cs typeface="Times New Roman" pitchFamily="18" charset="0"/>
                </a:endParaRPr>
              </a:p>
            </p:txBody>
          </p:sp>
          <p:sp>
            <p:nvSpPr>
              <p:cNvPr id="24678" name="diagram_1246_rightpoint_6"/>
              <p:cNvSpPr txBox="1">
                <a:spLocks noChangeArrowheads="1"/>
              </p:cNvSpPr>
              <p:nvPr/>
            </p:nvSpPr>
            <p:spPr bwMode="auto">
              <a:xfrm>
                <a:off x="5669280" y="2871216"/>
                <a:ext cx="0" cy="0"/>
              </a:xfrm>
              <a:prstGeom prst="rect">
                <a:avLst/>
              </a:prstGeom>
              <a:noFill/>
              <a:ln w="9525">
                <a:noFill/>
                <a:miter lim="800000"/>
                <a:headEnd/>
                <a:tailEnd/>
              </a:ln>
            </p:spPr>
            <p:txBody>
              <a:bodyPr wrap="none"/>
              <a:lstStyle/>
              <a:p>
                <a:endParaRPr lang="en-US" sz="1000">
                  <a:latin typeface="Times New Roman" pitchFamily="18" charset="0"/>
                  <a:cs typeface="Times New Roman" pitchFamily="18" charset="0"/>
                </a:endParaRPr>
              </a:p>
            </p:txBody>
          </p:sp>
          <p:cxnSp>
            <p:nvCxnSpPr>
              <p:cNvPr id="1013" name="diagram_1246_leftcallout_6"/>
              <p:cNvCxnSpPr/>
              <p:nvPr/>
            </p:nvCxnSpPr>
            <p:spPr>
              <a:xfrm>
                <a:off x="3542983" y="3683311"/>
                <a:ext cx="342900" cy="96854"/>
              </a:xfrm>
              <a:prstGeom prst="line">
                <a:avLst/>
              </a:prstGeom>
              <a:solidFill>
                <a:srgbClr val="000000"/>
              </a:solidFill>
              <a:ln w="12700">
                <a:solidFill>
                  <a:srgbClr val="B8860B"/>
                </a:solidFill>
              </a:ln>
            </p:spPr>
            <p:style>
              <a:lnRef idx="1">
                <a:schemeClr val="accent1"/>
              </a:lnRef>
              <a:fillRef idx="0">
                <a:schemeClr val="accent1"/>
              </a:fillRef>
              <a:effectRef idx="0">
                <a:schemeClr val="accent1"/>
              </a:effectRef>
              <a:fontRef idx="minor">
                <a:schemeClr val="tx1"/>
              </a:fontRef>
            </p:style>
          </p:cxnSp>
          <p:cxnSp>
            <p:nvCxnSpPr>
              <p:cNvPr id="1015" name="diagram_1246_connector_6"/>
              <p:cNvCxnSpPr/>
              <p:nvPr/>
            </p:nvCxnSpPr>
            <p:spPr>
              <a:xfrm flipV="1">
                <a:off x="3885883" y="2945000"/>
                <a:ext cx="1371600" cy="835165"/>
              </a:xfrm>
              <a:prstGeom prst="line">
                <a:avLst/>
              </a:prstGeom>
              <a:solidFill>
                <a:srgbClr val="000000"/>
              </a:solidFill>
              <a:ln w="38100">
                <a:solidFill>
                  <a:srgbClr val="B8860B"/>
                </a:solidFill>
              </a:ln>
            </p:spPr>
            <p:style>
              <a:lnRef idx="1">
                <a:schemeClr val="accent1"/>
              </a:lnRef>
              <a:fillRef idx="0">
                <a:schemeClr val="accent1"/>
              </a:fillRef>
              <a:effectRef idx="0">
                <a:schemeClr val="accent1"/>
              </a:effectRef>
              <a:fontRef idx="minor">
                <a:schemeClr val="tx1"/>
              </a:fontRef>
            </p:style>
          </p:cxnSp>
          <p:sp>
            <p:nvSpPr>
              <p:cNvPr id="1016" name="diagram_1246_leftdot_6"/>
              <p:cNvSpPr/>
              <p:nvPr/>
            </p:nvSpPr>
            <p:spPr>
              <a:xfrm>
                <a:off x="3863658" y="3757936"/>
                <a:ext cx="50800" cy="49220"/>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17" name="diagram_1246_rightdot_6"/>
              <p:cNvSpPr/>
              <p:nvPr/>
            </p:nvSpPr>
            <p:spPr>
              <a:xfrm>
                <a:off x="5233670" y="2922771"/>
                <a:ext cx="50800" cy="50808"/>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683" name="diagram_1246_leftpoint_2"/>
              <p:cNvSpPr txBox="1">
                <a:spLocks noChangeArrowheads="1"/>
              </p:cNvSpPr>
              <p:nvPr/>
            </p:nvSpPr>
            <p:spPr bwMode="auto">
              <a:xfrm>
                <a:off x="3474720" y="3820909"/>
                <a:ext cx="0" cy="0"/>
              </a:xfrm>
              <a:prstGeom prst="rect">
                <a:avLst/>
              </a:prstGeom>
              <a:noFill/>
              <a:ln w="9525">
                <a:noFill/>
                <a:miter lim="800000"/>
                <a:headEnd/>
                <a:tailEnd/>
              </a:ln>
            </p:spPr>
            <p:txBody>
              <a:bodyPr wrap="none"/>
              <a:lstStyle/>
              <a:p>
                <a:pPr algn="r"/>
                <a:r>
                  <a:rPr lang="en-US" sz="1000" b="1">
                    <a:latin typeface="Times New Roman" pitchFamily="18" charset="0"/>
                    <a:cs typeface="Times New Roman" pitchFamily="18" charset="0"/>
                  </a:rPr>
                  <a:t>Funding/Resources</a:t>
                </a:r>
              </a:p>
            </p:txBody>
          </p:sp>
          <p:sp>
            <p:nvSpPr>
              <p:cNvPr id="24684" name="diagram_1246_rightpoint_2"/>
              <p:cNvSpPr txBox="1">
                <a:spLocks noChangeArrowheads="1"/>
              </p:cNvSpPr>
              <p:nvPr/>
            </p:nvSpPr>
            <p:spPr bwMode="auto">
              <a:xfrm>
                <a:off x="5669280" y="5404104"/>
                <a:ext cx="0" cy="0"/>
              </a:xfrm>
              <a:prstGeom prst="rect">
                <a:avLst/>
              </a:prstGeom>
              <a:noFill/>
              <a:ln w="9525">
                <a:noFill/>
                <a:miter lim="800000"/>
                <a:headEnd/>
                <a:tailEnd/>
              </a:ln>
            </p:spPr>
            <p:txBody>
              <a:bodyPr wrap="none"/>
              <a:lstStyle/>
              <a:p>
                <a:endParaRPr lang="en-US" sz="1000">
                  <a:latin typeface="Times New Roman" pitchFamily="18" charset="0"/>
                  <a:cs typeface="Times New Roman" pitchFamily="18" charset="0"/>
                </a:endParaRPr>
              </a:p>
            </p:txBody>
          </p:sp>
          <p:cxnSp>
            <p:nvCxnSpPr>
              <p:cNvPr id="1020" name="diagram_1246_leftcallout_2"/>
              <p:cNvCxnSpPr/>
              <p:nvPr/>
            </p:nvCxnSpPr>
            <p:spPr>
              <a:xfrm>
                <a:off x="3542983" y="3904011"/>
                <a:ext cx="342900" cy="185768"/>
              </a:xfrm>
              <a:prstGeom prst="line">
                <a:avLst/>
              </a:prstGeom>
              <a:solidFill>
                <a:srgbClr val="000000"/>
              </a:solid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2" name="diagram_1246_connector_2"/>
              <p:cNvCxnSpPr/>
              <p:nvPr/>
            </p:nvCxnSpPr>
            <p:spPr>
              <a:xfrm>
                <a:off x="3885883" y="4089779"/>
                <a:ext cx="1371600" cy="1397234"/>
              </a:xfrm>
              <a:prstGeom prst="line">
                <a:avLst/>
              </a:prstGeom>
              <a:solidFill>
                <a:srgbClr val="000000"/>
              </a:solid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3" name="diagram_1246_leftdot_2"/>
              <p:cNvSpPr/>
              <p:nvPr/>
            </p:nvSpPr>
            <p:spPr>
              <a:xfrm>
                <a:off x="3863658" y="4067550"/>
                <a:ext cx="50800" cy="50808"/>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24" name="diagram_1246_rightdot_2"/>
              <p:cNvSpPr/>
              <p:nvPr/>
            </p:nvSpPr>
            <p:spPr>
              <a:xfrm>
                <a:off x="5233670" y="5463196"/>
                <a:ext cx="50800" cy="50808"/>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689" name="diagram_1246_leftpoint_9"/>
              <p:cNvSpPr txBox="1">
                <a:spLocks noChangeArrowheads="1"/>
              </p:cNvSpPr>
              <p:nvPr/>
            </p:nvSpPr>
            <p:spPr bwMode="auto">
              <a:xfrm>
                <a:off x="3474720" y="4040365"/>
                <a:ext cx="0" cy="0"/>
              </a:xfrm>
              <a:prstGeom prst="rect">
                <a:avLst/>
              </a:prstGeom>
              <a:noFill/>
              <a:ln w="9525">
                <a:noFill/>
                <a:miter lim="800000"/>
                <a:headEnd/>
                <a:tailEnd/>
              </a:ln>
            </p:spPr>
            <p:txBody>
              <a:bodyPr wrap="none"/>
              <a:lstStyle/>
              <a:p>
                <a:pPr algn="r"/>
                <a:r>
                  <a:rPr lang="en-US" sz="1000" b="1">
                    <a:solidFill>
                      <a:srgbClr val="0070C0"/>
                    </a:solidFill>
                    <a:latin typeface="Times New Roman" pitchFamily="18" charset="0"/>
                    <a:cs typeface="Times New Roman" pitchFamily="18" charset="0"/>
                  </a:rPr>
                  <a:t>Inclusiveness</a:t>
                </a:r>
              </a:p>
            </p:txBody>
          </p:sp>
          <p:sp>
            <p:nvSpPr>
              <p:cNvPr id="24690" name="diagram_1246_rightpoint_9"/>
              <p:cNvSpPr txBox="1">
                <a:spLocks noChangeArrowheads="1"/>
              </p:cNvSpPr>
              <p:nvPr/>
            </p:nvSpPr>
            <p:spPr bwMode="auto">
              <a:xfrm>
                <a:off x="5669280" y="3500913"/>
                <a:ext cx="0" cy="0"/>
              </a:xfrm>
              <a:prstGeom prst="rect">
                <a:avLst/>
              </a:prstGeom>
              <a:noFill/>
              <a:ln w="9525">
                <a:noFill/>
                <a:miter lim="800000"/>
                <a:headEnd/>
                <a:tailEnd/>
              </a:ln>
            </p:spPr>
            <p:txBody>
              <a:bodyPr wrap="none"/>
              <a:lstStyle/>
              <a:p>
                <a:endParaRPr lang="en-US" sz="1000">
                  <a:latin typeface="Times New Roman" pitchFamily="18" charset="0"/>
                  <a:cs typeface="Times New Roman" pitchFamily="18" charset="0"/>
                </a:endParaRPr>
              </a:p>
            </p:txBody>
          </p:sp>
          <p:cxnSp>
            <p:nvCxnSpPr>
              <p:cNvPr id="1027" name="diagram_1246_leftcallout_9"/>
              <p:cNvCxnSpPr/>
              <p:nvPr/>
            </p:nvCxnSpPr>
            <p:spPr>
              <a:xfrm>
                <a:off x="3542983" y="4123122"/>
                <a:ext cx="342900" cy="347720"/>
              </a:xfrm>
              <a:prstGeom prst="line">
                <a:avLst/>
              </a:prstGeom>
              <a:solidFill>
                <a:srgbClr val="000000"/>
              </a:solidFill>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9" name="diagram_1246_connector_9"/>
              <p:cNvCxnSpPr/>
              <p:nvPr/>
            </p:nvCxnSpPr>
            <p:spPr>
              <a:xfrm flipV="1">
                <a:off x="3885883" y="3583282"/>
                <a:ext cx="1371600" cy="887560"/>
              </a:xfrm>
              <a:prstGeom prst="line">
                <a:avLst/>
              </a:prstGeom>
              <a:solidFill>
                <a:srgbClr val="000000"/>
              </a:solidFill>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030" name="diagram_1246_leftdot_9"/>
              <p:cNvSpPr/>
              <p:nvPr/>
            </p:nvSpPr>
            <p:spPr>
              <a:xfrm>
                <a:off x="3863658" y="4447026"/>
                <a:ext cx="50800" cy="50808"/>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31" name="diagram_1246_rightdot_9"/>
              <p:cNvSpPr/>
              <p:nvPr/>
            </p:nvSpPr>
            <p:spPr>
              <a:xfrm>
                <a:off x="5233670" y="3561053"/>
                <a:ext cx="50800" cy="50808"/>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695" name="diagram_1246_leftpoint_1"/>
              <p:cNvSpPr txBox="1">
                <a:spLocks noChangeArrowheads="1"/>
              </p:cNvSpPr>
              <p:nvPr/>
            </p:nvSpPr>
            <p:spPr bwMode="auto">
              <a:xfrm>
                <a:off x="3474720" y="4259821"/>
                <a:ext cx="0" cy="0"/>
              </a:xfrm>
              <a:prstGeom prst="rect">
                <a:avLst/>
              </a:prstGeom>
              <a:noFill/>
              <a:ln w="9525">
                <a:noFill/>
                <a:miter lim="800000"/>
                <a:headEnd/>
                <a:tailEnd/>
              </a:ln>
            </p:spPr>
            <p:txBody>
              <a:bodyPr wrap="none"/>
              <a:lstStyle/>
              <a:p>
                <a:pPr algn="r"/>
                <a:r>
                  <a:rPr lang="en-US" sz="1000" b="1">
                    <a:solidFill>
                      <a:srgbClr val="CD5C5C"/>
                    </a:solidFill>
                    <a:latin typeface="Times New Roman" pitchFamily="18" charset="0"/>
                    <a:cs typeface="Times New Roman" pitchFamily="18" charset="0"/>
                  </a:rPr>
                  <a:t>Standardization/Best Practices</a:t>
                </a:r>
                <a:endParaRPr lang="en-US" sz="1000" b="1">
                  <a:latin typeface="Times New Roman" pitchFamily="18" charset="0"/>
                  <a:cs typeface="Times New Roman" pitchFamily="18" charset="0"/>
                </a:endParaRPr>
              </a:p>
            </p:txBody>
          </p:sp>
          <p:sp>
            <p:nvSpPr>
              <p:cNvPr id="24696" name="diagram_1246_rightpoint_1"/>
              <p:cNvSpPr txBox="1">
                <a:spLocks noChangeArrowheads="1"/>
              </p:cNvSpPr>
              <p:nvPr/>
            </p:nvSpPr>
            <p:spPr bwMode="auto">
              <a:xfrm>
                <a:off x="5669280" y="3281457"/>
                <a:ext cx="0" cy="0"/>
              </a:xfrm>
              <a:prstGeom prst="rect">
                <a:avLst/>
              </a:prstGeom>
              <a:noFill/>
              <a:ln w="9525">
                <a:noFill/>
                <a:miter lim="800000"/>
                <a:headEnd/>
                <a:tailEnd/>
              </a:ln>
            </p:spPr>
            <p:txBody>
              <a:bodyPr wrap="none"/>
              <a:lstStyle/>
              <a:p>
                <a:endParaRPr lang="en-US" sz="1000">
                  <a:latin typeface="Times New Roman" pitchFamily="18" charset="0"/>
                  <a:cs typeface="Times New Roman" pitchFamily="18" charset="0"/>
                </a:endParaRPr>
              </a:p>
            </p:txBody>
          </p:sp>
          <p:cxnSp>
            <p:nvCxnSpPr>
              <p:cNvPr id="1034" name="diagram_1246_leftcallout_1"/>
              <p:cNvCxnSpPr/>
              <p:nvPr/>
            </p:nvCxnSpPr>
            <p:spPr>
              <a:xfrm>
                <a:off x="3542983" y="4342234"/>
                <a:ext cx="342900" cy="249279"/>
              </a:xfrm>
              <a:prstGeom prst="line">
                <a:avLst/>
              </a:prstGeom>
              <a:solidFill>
                <a:srgbClr val="000000"/>
              </a:solidFill>
              <a:ln w="12700">
                <a:solidFill>
                  <a:srgbClr val="CD5C5C"/>
                </a:solidFill>
              </a:ln>
            </p:spPr>
            <p:style>
              <a:lnRef idx="1">
                <a:schemeClr val="accent1"/>
              </a:lnRef>
              <a:fillRef idx="0">
                <a:schemeClr val="accent1"/>
              </a:fillRef>
              <a:effectRef idx="0">
                <a:schemeClr val="accent1"/>
              </a:effectRef>
              <a:fontRef idx="minor">
                <a:schemeClr val="tx1"/>
              </a:fontRef>
            </p:style>
          </p:cxnSp>
          <p:cxnSp>
            <p:nvCxnSpPr>
              <p:cNvPr id="1036" name="diagram_1246_connector_1"/>
              <p:cNvCxnSpPr/>
              <p:nvPr/>
            </p:nvCxnSpPr>
            <p:spPr>
              <a:xfrm flipV="1">
                <a:off x="3885883" y="3545176"/>
                <a:ext cx="1371600" cy="1046337"/>
              </a:xfrm>
              <a:prstGeom prst="line">
                <a:avLst/>
              </a:prstGeom>
              <a:solidFill>
                <a:srgbClr val="000000"/>
              </a:solidFill>
              <a:ln w="38100">
                <a:solidFill>
                  <a:srgbClr val="CD5C5C"/>
                </a:solidFill>
              </a:ln>
            </p:spPr>
            <p:style>
              <a:lnRef idx="1">
                <a:schemeClr val="accent1"/>
              </a:lnRef>
              <a:fillRef idx="0">
                <a:schemeClr val="accent1"/>
              </a:fillRef>
              <a:effectRef idx="0">
                <a:schemeClr val="accent1"/>
              </a:effectRef>
              <a:fontRef idx="minor">
                <a:schemeClr val="tx1"/>
              </a:fontRef>
            </p:style>
          </p:cxnSp>
          <p:sp>
            <p:nvSpPr>
              <p:cNvPr id="1037" name="diagram_1246_leftdot_1"/>
              <p:cNvSpPr/>
              <p:nvPr/>
            </p:nvSpPr>
            <p:spPr>
              <a:xfrm>
                <a:off x="3863658" y="4569284"/>
                <a:ext cx="50800" cy="50808"/>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38" name="diagram_1246_rightdot_1"/>
              <p:cNvSpPr/>
              <p:nvPr/>
            </p:nvSpPr>
            <p:spPr>
              <a:xfrm>
                <a:off x="5233670" y="3522947"/>
                <a:ext cx="50800" cy="50808"/>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701" name="diagram_1246_leftpoint_4"/>
              <p:cNvSpPr txBox="1">
                <a:spLocks noChangeArrowheads="1"/>
              </p:cNvSpPr>
              <p:nvPr/>
            </p:nvSpPr>
            <p:spPr bwMode="auto">
              <a:xfrm>
                <a:off x="3474720" y="4479277"/>
                <a:ext cx="0" cy="0"/>
              </a:xfrm>
              <a:prstGeom prst="rect">
                <a:avLst/>
              </a:prstGeom>
              <a:noFill/>
              <a:ln w="9525">
                <a:noFill/>
                <a:miter lim="800000"/>
                <a:headEnd/>
                <a:tailEnd/>
              </a:ln>
            </p:spPr>
            <p:txBody>
              <a:bodyPr wrap="none"/>
              <a:lstStyle/>
              <a:p>
                <a:pPr algn="r"/>
                <a:r>
                  <a:rPr lang="en-US" sz="1000" b="1">
                    <a:solidFill>
                      <a:srgbClr val="3CB371"/>
                    </a:solidFill>
                    <a:latin typeface="Times New Roman" pitchFamily="18" charset="0"/>
                    <a:cs typeface="Times New Roman" pitchFamily="18" charset="0"/>
                  </a:rPr>
                  <a:t>Preparing the Environment</a:t>
                </a:r>
                <a:endParaRPr lang="en-US" sz="1000" b="1">
                  <a:latin typeface="Times New Roman" pitchFamily="18" charset="0"/>
                  <a:cs typeface="Times New Roman" pitchFamily="18" charset="0"/>
                </a:endParaRPr>
              </a:p>
            </p:txBody>
          </p:sp>
          <p:sp>
            <p:nvSpPr>
              <p:cNvPr id="24702" name="diagram_1246_rightpoint_4"/>
              <p:cNvSpPr txBox="1">
                <a:spLocks noChangeArrowheads="1"/>
              </p:cNvSpPr>
              <p:nvPr/>
            </p:nvSpPr>
            <p:spPr bwMode="auto">
              <a:xfrm>
                <a:off x="5669280" y="2432304"/>
                <a:ext cx="0" cy="0"/>
              </a:xfrm>
              <a:prstGeom prst="rect">
                <a:avLst/>
              </a:prstGeom>
              <a:noFill/>
              <a:ln w="9525">
                <a:noFill/>
                <a:miter lim="800000"/>
                <a:headEnd/>
                <a:tailEnd/>
              </a:ln>
            </p:spPr>
            <p:txBody>
              <a:bodyPr wrap="none"/>
              <a:lstStyle/>
              <a:p>
                <a:endParaRPr lang="en-US" sz="1000">
                  <a:latin typeface="Times New Roman" pitchFamily="18" charset="0"/>
                  <a:cs typeface="Times New Roman" pitchFamily="18" charset="0"/>
                </a:endParaRPr>
              </a:p>
            </p:txBody>
          </p:sp>
          <p:cxnSp>
            <p:nvCxnSpPr>
              <p:cNvPr id="1041" name="diagram_1246_leftcallout_4"/>
              <p:cNvCxnSpPr/>
              <p:nvPr/>
            </p:nvCxnSpPr>
            <p:spPr>
              <a:xfrm>
                <a:off x="3542983" y="4561345"/>
                <a:ext cx="342900" cy="80976"/>
              </a:xfrm>
              <a:prstGeom prst="line">
                <a:avLst/>
              </a:prstGeom>
              <a:solidFill>
                <a:srgbClr val="000000"/>
              </a:solidFill>
              <a:ln w="12700">
                <a:solidFill>
                  <a:srgbClr val="3CB371"/>
                </a:solidFill>
              </a:ln>
            </p:spPr>
            <p:style>
              <a:lnRef idx="1">
                <a:schemeClr val="accent1"/>
              </a:lnRef>
              <a:fillRef idx="0">
                <a:schemeClr val="accent1"/>
              </a:fillRef>
              <a:effectRef idx="0">
                <a:schemeClr val="accent1"/>
              </a:effectRef>
              <a:fontRef idx="minor">
                <a:schemeClr val="tx1"/>
              </a:fontRef>
            </p:style>
          </p:cxnSp>
          <p:cxnSp>
            <p:nvCxnSpPr>
              <p:cNvPr id="1043" name="diagram_1246_connector_4"/>
              <p:cNvCxnSpPr/>
              <p:nvPr/>
            </p:nvCxnSpPr>
            <p:spPr>
              <a:xfrm flipV="1">
                <a:off x="3885883" y="2514715"/>
                <a:ext cx="1371600" cy="2127606"/>
              </a:xfrm>
              <a:prstGeom prst="line">
                <a:avLst/>
              </a:prstGeom>
              <a:solidFill>
                <a:srgbClr val="000000"/>
              </a:solidFill>
              <a:ln w="38100">
                <a:solidFill>
                  <a:srgbClr val="3CB371"/>
                </a:solidFill>
              </a:ln>
            </p:spPr>
            <p:style>
              <a:lnRef idx="1">
                <a:schemeClr val="accent1"/>
              </a:lnRef>
              <a:fillRef idx="0">
                <a:schemeClr val="accent1"/>
              </a:fillRef>
              <a:effectRef idx="0">
                <a:schemeClr val="accent1"/>
              </a:effectRef>
              <a:fontRef idx="minor">
                <a:schemeClr val="tx1"/>
              </a:fontRef>
            </p:style>
          </p:cxnSp>
          <p:sp>
            <p:nvSpPr>
              <p:cNvPr id="1044" name="diagram_1246_leftdot_4"/>
              <p:cNvSpPr/>
              <p:nvPr/>
            </p:nvSpPr>
            <p:spPr>
              <a:xfrm>
                <a:off x="3863658" y="4620092"/>
                <a:ext cx="50800" cy="50808"/>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45" name="diagram_1246_rightdot_4"/>
              <p:cNvSpPr/>
              <p:nvPr/>
            </p:nvSpPr>
            <p:spPr>
              <a:xfrm>
                <a:off x="5233670" y="2492487"/>
                <a:ext cx="50800" cy="50808"/>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707" name="diagram_1246_leftpoint_5"/>
              <p:cNvSpPr txBox="1">
                <a:spLocks noChangeArrowheads="1"/>
              </p:cNvSpPr>
              <p:nvPr/>
            </p:nvSpPr>
            <p:spPr bwMode="auto">
              <a:xfrm>
                <a:off x="3474720" y="4698733"/>
                <a:ext cx="0" cy="0"/>
              </a:xfrm>
              <a:prstGeom prst="rect">
                <a:avLst/>
              </a:prstGeom>
              <a:noFill/>
              <a:ln w="9525">
                <a:noFill/>
                <a:miter lim="800000"/>
                <a:headEnd/>
                <a:tailEnd/>
              </a:ln>
            </p:spPr>
            <p:txBody>
              <a:bodyPr wrap="none"/>
              <a:lstStyle/>
              <a:p>
                <a:pPr algn="r"/>
                <a:r>
                  <a:rPr lang="en-US" sz="1000" b="1" dirty="0">
                    <a:solidFill>
                      <a:srgbClr val="778899"/>
                    </a:solidFill>
                    <a:latin typeface="Times New Roman" pitchFamily="18" charset="0"/>
                    <a:cs typeface="Times New Roman" pitchFamily="18" charset="0"/>
                  </a:rPr>
                  <a:t>Social Learning &amp;</a:t>
                </a:r>
              </a:p>
              <a:p>
                <a:pPr algn="r"/>
                <a:r>
                  <a:rPr lang="en-US" sz="1000" b="1" dirty="0">
                    <a:solidFill>
                      <a:srgbClr val="778899"/>
                    </a:solidFill>
                    <a:latin typeface="Times New Roman" pitchFamily="18" charset="0"/>
                    <a:cs typeface="Times New Roman" pitchFamily="18" charset="0"/>
                  </a:rPr>
                  <a:t> Collaboration</a:t>
                </a:r>
                <a:endParaRPr lang="en-US" sz="1000" b="1" dirty="0">
                  <a:latin typeface="Times New Roman" pitchFamily="18" charset="0"/>
                  <a:cs typeface="Times New Roman" pitchFamily="18" charset="0"/>
                </a:endParaRPr>
              </a:p>
            </p:txBody>
          </p:sp>
          <p:sp>
            <p:nvSpPr>
              <p:cNvPr id="24708" name="diagram_1246_rightpoint_5"/>
              <p:cNvSpPr txBox="1">
                <a:spLocks noChangeArrowheads="1"/>
              </p:cNvSpPr>
              <p:nvPr/>
            </p:nvSpPr>
            <p:spPr bwMode="auto">
              <a:xfrm>
                <a:off x="5669280" y="4744504"/>
                <a:ext cx="0" cy="0"/>
              </a:xfrm>
              <a:prstGeom prst="rect">
                <a:avLst/>
              </a:prstGeom>
              <a:noFill/>
              <a:ln w="9525">
                <a:noFill/>
                <a:miter lim="800000"/>
                <a:headEnd/>
                <a:tailEnd/>
              </a:ln>
            </p:spPr>
            <p:txBody>
              <a:bodyPr wrap="none"/>
              <a:lstStyle/>
              <a:p>
                <a:endParaRPr lang="en-US" sz="1000">
                  <a:latin typeface="Times New Roman" pitchFamily="18" charset="0"/>
                  <a:cs typeface="Times New Roman" pitchFamily="18" charset="0"/>
                </a:endParaRPr>
              </a:p>
            </p:txBody>
          </p:sp>
          <p:cxnSp>
            <p:nvCxnSpPr>
              <p:cNvPr id="1048" name="diagram_1246_leftcallout_5"/>
              <p:cNvCxnSpPr/>
              <p:nvPr/>
            </p:nvCxnSpPr>
            <p:spPr>
              <a:xfrm flipV="1">
                <a:off x="3542983" y="4780457"/>
                <a:ext cx="342900" cy="0"/>
              </a:xfrm>
              <a:prstGeom prst="line">
                <a:avLst/>
              </a:prstGeom>
              <a:solidFill>
                <a:srgbClr val="000000"/>
              </a:solidFill>
              <a:ln w="12700">
                <a:solidFill>
                  <a:srgbClr val="778899"/>
                </a:solidFill>
              </a:ln>
            </p:spPr>
            <p:style>
              <a:lnRef idx="1">
                <a:schemeClr val="accent1"/>
              </a:lnRef>
              <a:fillRef idx="0">
                <a:schemeClr val="accent1"/>
              </a:fillRef>
              <a:effectRef idx="0">
                <a:schemeClr val="accent1"/>
              </a:effectRef>
              <a:fontRef idx="minor">
                <a:schemeClr val="tx1"/>
              </a:fontRef>
            </p:style>
          </p:cxnSp>
          <p:cxnSp>
            <p:nvCxnSpPr>
              <p:cNvPr id="1050" name="diagram_1246_connector_5"/>
              <p:cNvCxnSpPr/>
              <p:nvPr/>
            </p:nvCxnSpPr>
            <p:spPr>
              <a:xfrm>
                <a:off x="3885883" y="4780457"/>
                <a:ext cx="1371600" cy="46045"/>
              </a:xfrm>
              <a:prstGeom prst="line">
                <a:avLst/>
              </a:prstGeom>
              <a:solidFill>
                <a:srgbClr val="000000"/>
              </a:solidFill>
              <a:ln w="38100">
                <a:solidFill>
                  <a:srgbClr val="778899"/>
                </a:solidFill>
              </a:ln>
            </p:spPr>
            <p:style>
              <a:lnRef idx="1">
                <a:schemeClr val="accent1"/>
              </a:lnRef>
              <a:fillRef idx="0">
                <a:schemeClr val="accent1"/>
              </a:fillRef>
              <a:effectRef idx="0">
                <a:schemeClr val="accent1"/>
              </a:effectRef>
              <a:fontRef idx="minor">
                <a:schemeClr val="tx1"/>
              </a:fontRef>
            </p:style>
          </p:cxnSp>
          <p:sp>
            <p:nvSpPr>
              <p:cNvPr id="1051" name="diagram_1246_leftdot_5"/>
              <p:cNvSpPr/>
              <p:nvPr/>
            </p:nvSpPr>
            <p:spPr>
              <a:xfrm>
                <a:off x="3863658" y="4758228"/>
                <a:ext cx="50800" cy="50808"/>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52" name="diagram_1246_rightdot_5"/>
              <p:cNvSpPr/>
              <p:nvPr/>
            </p:nvSpPr>
            <p:spPr>
              <a:xfrm>
                <a:off x="5233670" y="4804273"/>
                <a:ext cx="50800" cy="50808"/>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53" name="diagram_1246_leftpoint_3"/>
              <p:cNvSpPr txBox="1"/>
              <p:nvPr/>
            </p:nvSpPr>
            <p:spPr>
              <a:xfrm>
                <a:off x="3474720" y="5078957"/>
                <a:ext cx="0" cy="0"/>
              </a:xfrm>
              <a:prstGeom prst="rect">
                <a:avLst/>
              </a:prstGeom>
              <a:noFill/>
            </p:spPr>
            <p:txBody>
              <a:bodyPr wrap="none"/>
              <a:lstStyle/>
              <a:p>
                <a:pPr algn="r">
                  <a:defRPr/>
                </a:pPr>
                <a:r>
                  <a:rPr lang="en-US" sz="1000" b="1" dirty="0">
                    <a:solidFill>
                      <a:schemeClr val="accent6">
                        <a:lumMod val="50000"/>
                      </a:schemeClr>
                    </a:solidFill>
                    <a:latin typeface="Times New Roman" pitchFamily="18" charset="0"/>
                    <a:cs typeface="Times New Roman" pitchFamily="18" charset="0"/>
                  </a:rPr>
                  <a:t>External Validity</a:t>
                </a:r>
              </a:p>
            </p:txBody>
          </p:sp>
          <p:sp>
            <p:nvSpPr>
              <p:cNvPr id="24714" name="diagram_1246_rightpoint_3"/>
              <p:cNvSpPr txBox="1">
                <a:spLocks noChangeArrowheads="1"/>
              </p:cNvSpPr>
              <p:nvPr/>
            </p:nvSpPr>
            <p:spPr bwMode="auto">
              <a:xfrm>
                <a:off x="5669280" y="4525048"/>
                <a:ext cx="0" cy="0"/>
              </a:xfrm>
              <a:prstGeom prst="rect">
                <a:avLst/>
              </a:prstGeom>
              <a:noFill/>
              <a:ln w="9525">
                <a:noFill/>
                <a:miter lim="800000"/>
                <a:headEnd/>
                <a:tailEnd/>
              </a:ln>
            </p:spPr>
            <p:txBody>
              <a:bodyPr wrap="none"/>
              <a:lstStyle/>
              <a:p>
                <a:endParaRPr lang="en-US" sz="1000">
                  <a:latin typeface="Times New Roman" pitchFamily="18" charset="0"/>
                  <a:cs typeface="Times New Roman" pitchFamily="18" charset="0"/>
                </a:endParaRPr>
              </a:p>
            </p:txBody>
          </p:sp>
          <p:cxnSp>
            <p:nvCxnSpPr>
              <p:cNvPr id="1055" name="diagram_1246_leftcallout_3"/>
              <p:cNvCxnSpPr/>
              <p:nvPr/>
            </p:nvCxnSpPr>
            <p:spPr>
              <a:xfrm flipV="1">
                <a:off x="3542983" y="5159932"/>
                <a:ext cx="342900" cy="0"/>
              </a:xfrm>
              <a:prstGeom prst="line">
                <a:avLst/>
              </a:prstGeom>
              <a:solidFill>
                <a:srgbClr val="000000"/>
              </a:solid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7" name="diagram_1246_connector_3"/>
              <p:cNvCxnSpPr/>
              <p:nvPr/>
            </p:nvCxnSpPr>
            <p:spPr>
              <a:xfrm flipV="1">
                <a:off x="3885883" y="4783633"/>
                <a:ext cx="1371600" cy="376300"/>
              </a:xfrm>
              <a:prstGeom prst="line">
                <a:avLst/>
              </a:prstGeom>
              <a:solidFill>
                <a:srgbClr val="000000"/>
              </a:solidFill>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058" name="diagram_1246_leftdot_3"/>
              <p:cNvSpPr/>
              <p:nvPr/>
            </p:nvSpPr>
            <p:spPr>
              <a:xfrm>
                <a:off x="3863658" y="5137704"/>
                <a:ext cx="50800" cy="50808"/>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59" name="diagram_1246_rightdot_3"/>
              <p:cNvSpPr/>
              <p:nvPr/>
            </p:nvSpPr>
            <p:spPr>
              <a:xfrm>
                <a:off x="5233670" y="4761404"/>
                <a:ext cx="50800" cy="50808"/>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719" name="diagram_1246_leftpoint_8"/>
              <p:cNvSpPr txBox="1">
                <a:spLocks noChangeArrowheads="1"/>
              </p:cNvSpPr>
              <p:nvPr/>
            </p:nvSpPr>
            <p:spPr bwMode="auto">
              <a:xfrm>
                <a:off x="3474720" y="5404104"/>
                <a:ext cx="0" cy="0"/>
              </a:xfrm>
              <a:prstGeom prst="rect">
                <a:avLst/>
              </a:prstGeom>
              <a:noFill/>
              <a:ln w="9525">
                <a:noFill/>
                <a:miter lim="800000"/>
                <a:headEnd/>
                <a:tailEnd/>
              </a:ln>
            </p:spPr>
            <p:txBody>
              <a:bodyPr wrap="none"/>
              <a:lstStyle/>
              <a:p>
                <a:pPr algn="r"/>
                <a:r>
                  <a:rPr lang="en-US" sz="1000" b="1">
                    <a:solidFill>
                      <a:srgbClr val="D2691E"/>
                    </a:solidFill>
                    <a:latin typeface="Times New Roman" pitchFamily="18" charset="0"/>
                    <a:cs typeface="Times New Roman" pitchFamily="18" charset="0"/>
                  </a:rPr>
                  <a:t>Social Determinants/</a:t>
                </a:r>
              </a:p>
              <a:p>
                <a:pPr algn="r"/>
                <a:r>
                  <a:rPr lang="en-US" sz="1000" b="1">
                    <a:solidFill>
                      <a:srgbClr val="D2691E"/>
                    </a:solidFill>
                    <a:latin typeface="Times New Roman" pitchFamily="18" charset="0"/>
                    <a:cs typeface="Times New Roman" pitchFamily="18" charset="0"/>
                  </a:rPr>
                  <a:t>Cultural Competency</a:t>
                </a:r>
                <a:endParaRPr lang="en-US" sz="1000" b="1">
                  <a:latin typeface="Times New Roman" pitchFamily="18" charset="0"/>
                  <a:cs typeface="Times New Roman" pitchFamily="18" charset="0"/>
                </a:endParaRPr>
              </a:p>
            </p:txBody>
          </p:sp>
          <p:sp>
            <p:nvSpPr>
              <p:cNvPr id="24720" name="diagram_1246_rightpoint_8"/>
              <p:cNvSpPr txBox="1">
                <a:spLocks noChangeArrowheads="1"/>
              </p:cNvSpPr>
              <p:nvPr/>
            </p:nvSpPr>
            <p:spPr bwMode="auto">
              <a:xfrm>
                <a:off x="5669280" y="3925044"/>
                <a:ext cx="0" cy="0"/>
              </a:xfrm>
              <a:prstGeom prst="rect">
                <a:avLst/>
              </a:prstGeom>
              <a:noFill/>
              <a:ln w="9525">
                <a:noFill/>
                <a:miter lim="800000"/>
                <a:headEnd/>
                <a:tailEnd/>
              </a:ln>
            </p:spPr>
            <p:txBody>
              <a:bodyPr wrap="none"/>
              <a:lstStyle/>
              <a:p>
                <a:endParaRPr lang="en-US" sz="1000">
                  <a:latin typeface="Times New Roman" pitchFamily="18" charset="0"/>
                  <a:cs typeface="Times New Roman" pitchFamily="18" charset="0"/>
                </a:endParaRPr>
              </a:p>
            </p:txBody>
          </p:sp>
          <p:cxnSp>
            <p:nvCxnSpPr>
              <p:cNvPr id="1062" name="diagram_1246_leftcallout_8"/>
              <p:cNvCxnSpPr/>
              <p:nvPr/>
            </p:nvCxnSpPr>
            <p:spPr>
              <a:xfrm flipV="1">
                <a:off x="3542983" y="5487012"/>
                <a:ext cx="342900" cy="0"/>
              </a:xfrm>
              <a:prstGeom prst="line">
                <a:avLst/>
              </a:prstGeom>
              <a:solidFill>
                <a:srgbClr val="000000"/>
              </a:solidFill>
              <a:ln w="12700">
                <a:solidFill>
                  <a:srgbClr val="D2691E"/>
                </a:solidFill>
              </a:ln>
            </p:spPr>
            <p:style>
              <a:lnRef idx="1">
                <a:schemeClr val="accent1"/>
              </a:lnRef>
              <a:fillRef idx="0">
                <a:schemeClr val="accent1"/>
              </a:fillRef>
              <a:effectRef idx="0">
                <a:schemeClr val="accent1"/>
              </a:effectRef>
              <a:fontRef idx="minor">
                <a:schemeClr val="tx1"/>
              </a:fontRef>
            </p:style>
          </p:cxnSp>
          <p:cxnSp>
            <p:nvCxnSpPr>
              <p:cNvPr id="1064" name="diagram_1246_connector_8"/>
              <p:cNvCxnSpPr/>
              <p:nvPr/>
            </p:nvCxnSpPr>
            <p:spPr>
              <a:xfrm flipV="1">
                <a:off x="3885883" y="4007215"/>
                <a:ext cx="1371600" cy="1479797"/>
              </a:xfrm>
              <a:prstGeom prst="line">
                <a:avLst/>
              </a:prstGeom>
              <a:solidFill>
                <a:srgbClr val="000000"/>
              </a:solidFill>
              <a:ln w="38100">
                <a:solidFill>
                  <a:srgbClr val="D2691E"/>
                </a:solidFill>
              </a:ln>
            </p:spPr>
            <p:style>
              <a:lnRef idx="1">
                <a:schemeClr val="accent1"/>
              </a:lnRef>
              <a:fillRef idx="0">
                <a:schemeClr val="accent1"/>
              </a:fillRef>
              <a:effectRef idx="0">
                <a:schemeClr val="accent1"/>
              </a:effectRef>
              <a:fontRef idx="minor">
                <a:schemeClr val="tx1"/>
              </a:fontRef>
            </p:style>
          </p:cxnSp>
          <p:sp>
            <p:nvSpPr>
              <p:cNvPr id="1065" name="diagram_1246_leftdot_8"/>
              <p:cNvSpPr/>
              <p:nvPr/>
            </p:nvSpPr>
            <p:spPr>
              <a:xfrm>
                <a:off x="3863658" y="5463196"/>
                <a:ext cx="50800" cy="50808"/>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66" name="diagram_1246_rightdot_8"/>
              <p:cNvSpPr/>
              <p:nvPr/>
            </p:nvSpPr>
            <p:spPr>
              <a:xfrm>
                <a:off x="5233670" y="3984986"/>
                <a:ext cx="50800" cy="50808"/>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725" name="TextBox 1066"/>
              <p:cNvSpPr txBox="1">
                <a:spLocks noChangeArrowheads="1"/>
              </p:cNvSpPr>
              <p:nvPr/>
            </p:nvSpPr>
            <p:spPr bwMode="auto">
              <a:xfrm>
                <a:off x="3886200" y="5577840"/>
                <a:ext cx="0" cy="0"/>
              </a:xfrm>
              <a:prstGeom prst="rect">
                <a:avLst/>
              </a:prstGeom>
              <a:noFill/>
              <a:ln w="9525">
                <a:noFill/>
                <a:miter lim="800000"/>
                <a:headEnd/>
                <a:tailEnd/>
              </a:ln>
            </p:spPr>
            <p:txBody>
              <a:bodyPr wrap="none"/>
              <a:lstStyle/>
              <a:p>
                <a:r>
                  <a:rPr lang="en-US" sz="1000">
                    <a:solidFill>
                      <a:srgbClr val="000000"/>
                    </a:solidFill>
                    <a:latin typeface="Times New Roman" pitchFamily="18" charset="0"/>
                    <a:cs typeface="Times New Roman" pitchFamily="18" charset="0"/>
                  </a:rPr>
                  <a:t>3.43</a:t>
                </a:r>
                <a:endParaRPr lang="en-US" sz="1000">
                  <a:latin typeface="Times New Roman" pitchFamily="18" charset="0"/>
                  <a:cs typeface="Times New Roman" pitchFamily="18" charset="0"/>
                </a:endParaRPr>
              </a:p>
            </p:txBody>
          </p:sp>
          <p:sp>
            <p:nvSpPr>
              <p:cNvPr id="24726" name="TextBox 1067"/>
              <p:cNvSpPr txBox="1">
                <a:spLocks noChangeArrowheads="1"/>
              </p:cNvSpPr>
              <p:nvPr/>
            </p:nvSpPr>
            <p:spPr bwMode="auto">
              <a:xfrm>
                <a:off x="5257800" y="557784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3.40</a:t>
                </a:r>
                <a:endParaRPr lang="en-US" sz="1000">
                  <a:latin typeface="Times New Roman" pitchFamily="18" charset="0"/>
                  <a:cs typeface="Times New Roman" pitchFamily="18" charset="0"/>
                </a:endParaRPr>
              </a:p>
            </p:txBody>
          </p:sp>
          <p:sp>
            <p:nvSpPr>
              <p:cNvPr id="24727" name="TextBox 1068"/>
              <p:cNvSpPr txBox="1">
                <a:spLocks noChangeArrowheads="1"/>
              </p:cNvSpPr>
              <p:nvPr/>
            </p:nvSpPr>
            <p:spPr bwMode="auto">
              <a:xfrm>
                <a:off x="3886200" y="2286000"/>
                <a:ext cx="0" cy="0"/>
              </a:xfrm>
              <a:prstGeom prst="rect">
                <a:avLst/>
              </a:prstGeom>
              <a:noFill/>
              <a:ln w="9525">
                <a:noFill/>
                <a:miter lim="800000"/>
                <a:headEnd/>
                <a:tailEnd/>
              </a:ln>
            </p:spPr>
            <p:txBody>
              <a:bodyPr wrap="none"/>
              <a:lstStyle/>
              <a:p>
                <a:r>
                  <a:rPr lang="en-US" sz="1000">
                    <a:solidFill>
                      <a:srgbClr val="000000"/>
                    </a:solidFill>
                    <a:latin typeface="Times New Roman" pitchFamily="18" charset="0"/>
                    <a:cs typeface="Times New Roman" pitchFamily="18" charset="0"/>
                  </a:rPr>
                  <a:t>4.09</a:t>
                </a:r>
                <a:endParaRPr lang="en-US" sz="1000">
                  <a:latin typeface="Times New Roman" pitchFamily="18" charset="0"/>
                  <a:cs typeface="Times New Roman" pitchFamily="18" charset="0"/>
                </a:endParaRPr>
              </a:p>
            </p:txBody>
          </p:sp>
          <p:sp>
            <p:nvSpPr>
              <p:cNvPr id="24728" name="TextBox 1069"/>
              <p:cNvSpPr txBox="1">
                <a:spLocks noChangeArrowheads="1"/>
              </p:cNvSpPr>
              <p:nvPr/>
            </p:nvSpPr>
            <p:spPr bwMode="auto">
              <a:xfrm>
                <a:off x="5257800" y="228600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3.82</a:t>
                </a:r>
                <a:endParaRPr lang="en-US" sz="1000">
                  <a:latin typeface="Times New Roman" pitchFamily="18" charset="0"/>
                  <a:cs typeface="Times New Roman" pitchFamily="18" charset="0"/>
                </a:endParaRPr>
              </a:p>
            </p:txBody>
          </p:sp>
          <p:sp>
            <p:nvSpPr>
              <p:cNvPr id="24729" name="TextBox 1070"/>
              <p:cNvSpPr txBox="1">
                <a:spLocks noChangeArrowheads="1"/>
              </p:cNvSpPr>
              <p:nvPr/>
            </p:nvSpPr>
            <p:spPr bwMode="auto">
              <a:xfrm>
                <a:off x="4389120" y="5623560"/>
                <a:ext cx="0" cy="0"/>
              </a:xfrm>
              <a:prstGeom prst="rect">
                <a:avLst/>
              </a:prstGeom>
              <a:noFill/>
              <a:ln w="9525">
                <a:noFill/>
                <a:miter lim="800000"/>
                <a:headEnd/>
                <a:tailEnd/>
              </a:ln>
            </p:spPr>
            <p:txBody>
              <a:bodyPr wrap="none"/>
              <a:lstStyle/>
              <a:p>
                <a:r>
                  <a:rPr lang="en-US" sz="1000" b="1" dirty="0">
                    <a:solidFill>
                      <a:srgbClr val="000000"/>
                    </a:solidFill>
                    <a:latin typeface="Times New Roman" pitchFamily="18" charset="0"/>
                    <a:cs typeface="Times New Roman" pitchFamily="18" charset="0"/>
                  </a:rPr>
                  <a:t>r = 0.43</a:t>
                </a:r>
                <a:endParaRPr lang="en-US" sz="1000" dirty="0">
                  <a:latin typeface="Times New Roman" pitchFamily="18" charset="0"/>
                  <a:cs typeface="Times New Roman" pitchFamily="18" charset="0"/>
                </a:endParaRPr>
              </a:p>
            </p:txBody>
          </p:sp>
        </p:grpSp>
        <p:sp>
          <p:nvSpPr>
            <p:cNvPr id="24581" name="TextBox 75"/>
            <p:cNvSpPr txBox="1">
              <a:spLocks noChangeArrowheads="1"/>
            </p:cNvSpPr>
            <p:nvPr/>
          </p:nvSpPr>
          <p:spPr bwMode="auto">
            <a:xfrm>
              <a:off x="2057400" y="1905000"/>
              <a:ext cx="1295400" cy="400110"/>
            </a:xfrm>
            <a:prstGeom prst="rect">
              <a:avLst/>
            </a:prstGeom>
            <a:noFill/>
            <a:ln w="9525">
              <a:noFill/>
              <a:miter lim="800000"/>
              <a:headEnd/>
              <a:tailEnd/>
            </a:ln>
          </p:spPr>
          <p:txBody>
            <a:bodyPr>
              <a:spAutoFit/>
            </a:bodyPr>
            <a:lstStyle/>
            <a:p>
              <a:pPr algn="ctr"/>
              <a:r>
                <a:rPr lang="en-US" sz="1000" b="1">
                  <a:latin typeface="Times New Roman" pitchFamily="18" charset="0"/>
                  <a:cs typeface="Times New Roman" pitchFamily="18" charset="0"/>
                </a:rPr>
                <a:t>Research</a:t>
              </a:r>
            </a:p>
            <a:p>
              <a:pPr algn="ctr"/>
              <a:r>
                <a:rPr lang="en-US" sz="1000" b="1">
                  <a:latin typeface="Times New Roman" pitchFamily="18" charset="0"/>
                  <a:cs typeface="Times New Roman" pitchFamily="18" charset="0"/>
                </a:rPr>
                <a:t>N=13</a:t>
              </a:r>
            </a:p>
          </p:txBody>
        </p:sp>
        <p:sp>
          <p:nvSpPr>
            <p:cNvPr id="24582" name="TextBox 76"/>
            <p:cNvSpPr txBox="1">
              <a:spLocks noChangeArrowheads="1"/>
            </p:cNvSpPr>
            <p:nvPr/>
          </p:nvSpPr>
          <p:spPr bwMode="auto">
            <a:xfrm>
              <a:off x="6096000" y="1905000"/>
              <a:ext cx="1295400" cy="400110"/>
            </a:xfrm>
            <a:prstGeom prst="rect">
              <a:avLst/>
            </a:prstGeom>
            <a:noFill/>
            <a:ln w="9525">
              <a:noFill/>
              <a:miter lim="800000"/>
              <a:headEnd/>
              <a:tailEnd/>
            </a:ln>
          </p:spPr>
          <p:txBody>
            <a:bodyPr>
              <a:spAutoFit/>
            </a:bodyPr>
            <a:lstStyle/>
            <a:p>
              <a:pPr algn="ctr"/>
              <a:r>
                <a:rPr lang="en-US" sz="1000" b="1">
                  <a:latin typeface="Times New Roman" pitchFamily="18" charset="0"/>
                  <a:cs typeface="Times New Roman" pitchFamily="18" charset="0"/>
                </a:rPr>
                <a:t>Research</a:t>
              </a:r>
            </a:p>
            <a:p>
              <a:pPr algn="ctr"/>
              <a:r>
                <a:rPr lang="en-US" sz="1000" b="1">
                  <a:latin typeface="Times New Roman" pitchFamily="18" charset="0"/>
                  <a:cs typeface="Times New Roman" pitchFamily="18" charset="0"/>
                </a:rPr>
                <a:t>N=13</a:t>
              </a:r>
            </a:p>
          </p:txBody>
        </p:sp>
        <p:sp>
          <p:nvSpPr>
            <p:cNvPr id="24583" name="TextBox 77"/>
            <p:cNvSpPr txBox="1">
              <a:spLocks noChangeArrowheads="1"/>
            </p:cNvSpPr>
            <p:nvPr/>
          </p:nvSpPr>
          <p:spPr bwMode="auto">
            <a:xfrm>
              <a:off x="3352800" y="1905000"/>
              <a:ext cx="1295400" cy="400110"/>
            </a:xfrm>
            <a:prstGeom prst="rect">
              <a:avLst/>
            </a:prstGeom>
            <a:noFill/>
            <a:ln w="9525">
              <a:noFill/>
              <a:miter lim="800000"/>
              <a:headEnd/>
              <a:tailEnd/>
            </a:ln>
          </p:spPr>
          <p:txBody>
            <a:bodyPr>
              <a:spAutoFit/>
            </a:bodyPr>
            <a:lstStyle/>
            <a:p>
              <a:pPr algn="ctr"/>
              <a:r>
                <a:rPr lang="en-US" sz="1000" b="1">
                  <a:latin typeface="Times New Roman" pitchFamily="18" charset="0"/>
                  <a:cs typeface="Times New Roman" pitchFamily="18" charset="0"/>
                </a:rPr>
                <a:t>Intermediary</a:t>
              </a:r>
            </a:p>
            <a:p>
              <a:pPr algn="ctr"/>
              <a:r>
                <a:rPr lang="en-US" sz="1000" b="1">
                  <a:latin typeface="Times New Roman" pitchFamily="18" charset="0"/>
                  <a:cs typeface="Times New Roman" pitchFamily="18" charset="0"/>
                </a:rPr>
                <a:t>N=17</a:t>
              </a:r>
            </a:p>
          </p:txBody>
        </p:sp>
        <p:sp>
          <p:nvSpPr>
            <p:cNvPr id="24584" name="TextBox 78"/>
            <p:cNvSpPr txBox="1">
              <a:spLocks noChangeArrowheads="1"/>
            </p:cNvSpPr>
            <p:nvPr/>
          </p:nvSpPr>
          <p:spPr bwMode="auto">
            <a:xfrm>
              <a:off x="4724400" y="1905000"/>
              <a:ext cx="1295400" cy="400110"/>
            </a:xfrm>
            <a:prstGeom prst="rect">
              <a:avLst/>
            </a:prstGeom>
            <a:noFill/>
            <a:ln w="9525">
              <a:noFill/>
              <a:miter lim="800000"/>
              <a:headEnd/>
              <a:tailEnd/>
            </a:ln>
          </p:spPr>
          <p:txBody>
            <a:bodyPr>
              <a:spAutoFit/>
            </a:bodyPr>
            <a:lstStyle/>
            <a:p>
              <a:pPr algn="ctr"/>
              <a:r>
                <a:rPr lang="en-US" sz="1000" b="1">
                  <a:latin typeface="Times New Roman" pitchFamily="18" charset="0"/>
                  <a:cs typeface="Times New Roman" pitchFamily="18" charset="0"/>
                </a:rPr>
                <a:t>Practice</a:t>
              </a:r>
            </a:p>
            <a:p>
              <a:pPr algn="ctr"/>
              <a:r>
                <a:rPr lang="en-US" sz="1000" b="1">
                  <a:latin typeface="Times New Roman" pitchFamily="18" charset="0"/>
                  <a:cs typeface="Times New Roman" pitchFamily="18" charset="0"/>
                </a:rPr>
                <a:t>N=20</a:t>
              </a:r>
            </a:p>
          </p:txBody>
        </p:sp>
        <p:grpSp>
          <p:nvGrpSpPr>
            <p:cNvPr id="5" name="Points"/>
            <p:cNvGrpSpPr>
              <a:grpSpLocks/>
            </p:cNvGrpSpPr>
            <p:nvPr/>
          </p:nvGrpSpPr>
          <p:grpSpPr bwMode="auto">
            <a:xfrm>
              <a:off x="3962400" y="2362200"/>
              <a:ext cx="1422400" cy="3337560"/>
              <a:chOff x="3863340" y="2286000"/>
              <a:chExt cx="1422400" cy="3337560"/>
            </a:xfrm>
          </p:grpSpPr>
          <p:cxnSp>
            <p:nvCxnSpPr>
              <p:cNvPr id="81" name="diagram_1246_leftaxis"/>
              <p:cNvCxnSpPr/>
              <p:nvPr/>
            </p:nvCxnSpPr>
            <p:spPr>
              <a:xfrm flipV="1">
                <a:off x="3885565" y="2492487"/>
                <a:ext cx="0" cy="3016754"/>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82" name="diagram_1246_rightaxis"/>
              <p:cNvCxnSpPr/>
              <p:nvPr/>
            </p:nvCxnSpPr>
            <p:spPr>
              <a:xfrm flipV="1">
                <a:off x="5257165" y="2492487"/>
                <a:ext cx="0" cy="3016754"/>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87" name="diagram_1246_connector_4"/>
              <p:cNvCxnSpPr/>
              <p:nvPr/>
            </p:nvCxnSpPr>
            <p:spPr>
              <a:xfrm>
                <a:off x="3885565" y="2514715"/>
                <a:ext cx="1371600" cy="1214641"/>
              </a:xfrm>
              <a:prstGeom prst="line">
                <a:avLst/>
              </a:prstGeom>
              <a:solidFill>
                <a:srgbClr val="000000"/>
              </a:solidFill>
              <a:ln w="38100">
                <a:solidFill>
                  <a:srgbClr val="3CB371"/>
                </a:solidFill>
              </a:ln>
            </p:spPr>
            <p:style>
              <a:lnRef idx="1">
                <a:schemeClr val="accent1"/>
              </a:lnRef>
              <a:fillRef idx="0">
                <a:schemeClr val="accent1"/>
              </a:fillRef>
              <a:effectRef idx="0">
                <a:schemeClr val="accent1"/>
              </a:effectRef>
              <a:fontRef idx="minor">
                <a:schemeClr val="tx1"/>
              </a:fontRef>
            </p:style>
          </p:cxnSp>
          <p:sp>
            <p:nvSpPr>
              <p:cNvPr id="88" name="diagram_1246_leftdot_4"/>
              <p:cNvSpPr/>
              <p:nvPr/>
            </p:nvSpPr>
            <p:spPr>
              <a:xfrm>
                <a:off x="3863340" y="2492487"/>
                <a:ext cx="50800" cy="50808"/>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89" name="diagram_1246_rightdot_4"/>
              <p:cNvSpPr/>
              <p:nvPr/>
            </p:nvSpPr>
            <p:spPr>
              <a:xfrm>
                <a:off x="5234940" y="3707128"/>
                <a:ext cx="50800" cy="50808"/>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94" name="diagram_1246_connector_7"/>
              <p:cNvCxnSpPr/>
              <p:nvPr/>
            </p:nvCxnSpPr>
            <p:spPr>
              <a:xfrm flipV="1">
                <a:off x="3885565" y="2514715"/>
                <a:ext cx="1371600" cy="165128"/>
              </a:xfrm>
              <a:prstGeom prst="line">
                <a:avLst/>
              </a:prstGeom>
              <a:solidFill>
                <a:srgbClr val="000000"/>
              </a:solidFill>
              <a:ln w="38100">
                <a:solidFill>
                  <a:srgbClr val="BA55D3"/>
                </a:solidFill>
              </a:ln>
            </p:spPr>
            <p:style>
              <a:lnRef idx="1">
                <a:schemeClr val="accent1"/>
              </a:lnRef>
              <a:fillRef idx="0">
                <a:schemeClr val="accent1"/>
              </a:fillRef>
              <a:effectRef idx="0">
                <a:schemeClr val="accent1"/>
              </a:effectRef>
              <a:fontRef idx="minor">
                <a:schemeClr val="tx1"/>
              </a:fontRef>
            </p:style>
          </p:cxnSp>
          <p:sp>
            <p:nvSpPr>
              <p:cNvPr id="95" name="diagram_1246_leftdot_7"/>
              <p:cNvSpPr/>
              <p:nvPr/>
            </p:nvSpPr>
            <p:spPr>
              <a:xfrm>
                <a:off x="3863340" y="2657614"/>
                <a:ext cx="50800" cy="50808"/>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96" name="diagram_1246_rightdot_7"/>
              <p:cNvSpPr/>
              <p:nvPr/>
            </p:nvSpPr>
            <p:spPr>
              <a:xfrm>
                <a:off x="5234940" y="2492487"/>
                <a:ext cx="50800" cy="50808"/>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101" name="diagram_1246_connector_6"/>
              <p:cNvCxnSpPr/>
              <p:nvPr/>
            </p:nvCxnSpPr>
            <p:spPr>
              <a:xfrm>
                <a:off x="3885565" y="2945000"/>
                <a:ext cx="1371600" cy="412819"/>
              </a:xfrm>
              <a:prstGeom prst="line">
                <a:avLst/>
              </a:prstGeom>
              <a:solidFill>
                <a:srgbClr val="000000"/>
              </a:solidFill>
              <a:ln w="38100">
                <a:solidFill>
                  <a:srgbClr val="B8860B"/>
                </a:solidFill>
              </a:ln>
            </p:spPr>
            <p:style>
              <a:lnRef idx="1">
                <a:schemeClr val="accent1"/>
              </a:lnRef>
              <a:fillRef idx="0">
                <a:schemeClr val="accent1"/>
              </a:fillRef>
              <a:effectRef idx="0">
                <a:schemeClr val="accent1"/>
              </a:effectRef>
              <a:fontRef idx="minor">
                <a:schemeClr val="tx1"/>
              </a:fontRef>
            </p:style>
          </p:cxnSp>
          <p:sp>
            <p:nvSpPr>
              <p:cNvPr id="102" name="diagram_1246_leftdot_6"/>
              <p:cNvSpPr/>
              <p:nvPr/>
            </p:nvSpPr>
            <p:spPr>
              <a:xfrm>
                <a:off x="3863340" y="2922771"/>
                <a:ext cx="50800" cy="50808"/>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3" name="diagram_1246_rightdot_6"/>
              <p:cNvSpPr/>
              <p:nvPr/>
            </p:nvSpPr>
            <p:spPr>
              <a:xfrm>
                <a:off x="5234940" y="3334002"/>
                <a:ext cx="50800" cy="50808"/>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108" name="diagram_1246_connector_1"/>
              <p:cNvCxnSpPr/>
              <p:nvPr/>
            </p:nvCxnSpPr>
            <p:spPr>
              <a:xfrm>
                <a:off x="3885565" y="3545176"/>
                <a:ext cx="1371600" cy="396941"/>
              </a:xfrm>
              <a:prstGeom prst="line">
                <a:avLst/>
              </a:prstGeom>
              <a:solidFill>
                <a:srgbClr val="000000"/>
              </a:solidFill>
              <a:ln w="38100">
                <a:solidFill>
                  <a:srgbClr val="CD5C5C"/>
                </a:solidFill>
              </a:ln>
            </p:spPr>
            <p:style>
              <a:lnRef idx="1">
                <a:schemeClr val="accent1"/>
              </a:lnRef>
              <a:fillRef idx="0">
                <a:schemeClr val="accent1"/>
              </a:fillRef>
              <a:effectRef idx="0">
                <a:schemeClr val="accent1"/>
              </a:effectRef>
              <a:fontRef idx="minor">
                <a:schemeClr val="tx1"/>
              </a:fontRef>
            </p:style>
          </p:cxnSp>
          <p:sp>
            <p:nvSpPr>
              <p:cNvPr id="109" name="diagram_1246_leftdot_1"/>
              <p:cNvSpPr/>
              <p:nvPr/>
            </p:nvSpPr>
            <p:spPr>
              <a:xfrm>
                <a:off x="3863340" y="3522947"/>
                <a:ext cx="50800" cy="50808"/>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10" name="diagram_1246_rightdot_1"/>
              <p:cNvSpPr/>
              <p:nvPr/>
            </p:nvSpPr>
            <p:spPr>
              <a:xfrm>
                <a:off x="5234940" y="3919888"/>
                <a:ext cx="50800" cy="50808"/>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115" name="diagram_1246_connector_9"/>
              <p:cNvCxnSpPr/>
              <p:nvPr/>
            </p:nvCxnSpPr>
            <p:spPr>
              <a:xfrm flipV="1">
                <a:off x="3885565" y="3534061"/>
                <a:ext cx="1371600" cy="49221"/>
              </a:xfrm>
              <a:prstGeom prst="line">
                <a:avLst/>
              </a:prstGeom>
              <a:solidFill>
                <a:srgbClr val="000000"/>
              </a:solidFill>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16" name="diagram_1246_leftdot_9"/>
              <p:cNvSpPr/>
              <p:nvPr/>
            </p:nvSpPr>
            <p:spPr>
              <a:xfrm>
                <a:off x="3863340" y="3561053"/>
                <a:ext cx="50800" cy="50808"/>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17" name="diagram_1246_rightdot_9"/>
              <p:cNvSpPr/>
              <p:nvPr/>
            </p:nvSpPr>
            <p:spPr>
              <a:xfrm>
                <a:off x="5234940" y="3511832"/>
                <a:ext cx="50800" cy="50808"/>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122" name="diagram_1246_connector_8"/>
              <p:cNvCxnSpPr/>
              <p:nvPr/>
            </p:nvCxnSpPr>
            <p:spPr>
              <a:xfrm>
                <a:off x="3885565" y="4007215"/>
                <a:ext cx="1371600" cy="619229"/>
              </a:xfrm>
              <a:prstGeom prst="line">
                <a:avLst/>
              </a:prstGeom>
              <a:solidFill>
                <a:srgbClr val="000000"/>
              </a:solidFill>
              <a:ln w="38100">
                <a:solidFill>
                  <a:srgbClr val="D2691E"/>
                </a:solidFill>
              </a:ln>
            </p:spPr>
            <p:style>
              <a:lnRef idx="1">
                <a:schemeClr val="accent1"/>
              </a:lnRef>
              <a:fillRef idx="0">
                <a:schemeClr val="accent1"/>
              </a:fillRef>
              <a:effectRef idx="0">
                <a:schemeClr val="accent1"/>
              </a:effectRef>
              <a:fontRef idx="minor">
                <a:schemeClr val="tx1"/>
              </a:fontRef>
            </p:style>
          </p:cxnSp>
          <p:sp>
            <p:nvSpPr>
              <p:cNvPr id="123" name="diagram_1246_leftdot_8"/>
              <p:cNvSpPr/>
              <p:nvPr/>
            </p:nvSpPr>
            <p:spPr>
              <a:xfrm>
                <a:off x="3863340" y="3984986"/>
                <a:ext cx="50800" cy="50808"/>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24" name="diagram_1246_rightdot_8"/>
              <p:cNvSpPr/>
              <p:nvPr/>
            </p:nvSpPr>
            <p:spPr>
              <a:xfrm>
                <a:off x="5234940" y="4602627"/>
                <a:ext cx="50800" cy="50808"/>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129" name="diagram_1246_connector_3"/>
              <p:cNvCxnSpPr/>
              <p:nvPr/>
            </p:nvCxnSpPr>
            <p:spPr>
              <a:xfrm>
                <a:off x="3885565" y="4783633"/>
                <a:ext cx="1371600" cy="703380"/>
              </a:xfrm>
              <a:prstGeom prst="line">
                <a:avLst/>
              </a:prstGeom>
              <a:solidFill>
                <a:srgbClr val="000000"/>
              </a:solidFill>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30" name="diagram_1246_leftdot_3"/>
              <p:cNvSpPr/>
              <p:nvPr/>
            </p:nvSpPr>
            <p:spPr>
              <a:xfrm>
                <a:off x="3863340" y="4761404"/>
                <a:ext cx="50800" cy="50808"/>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31" name="diagram_1246_rightdot_3"/>
              <p:cNvSpPr/>
              <p:nvPr/>
            </p:nvSpPr>
            <p:spPr>
              <a:xfrm>
                <a:off x="5234940" y="5463196"/>
                <a:ext cx="50800" cy="50808"/>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136" name="diagram_1246_connector_5"/>
              <p:cNvCxnSpPr/>
              <p:nvPr/>
            </p:nvCxnSpPr>
            <p:spPr>
              <a:xfrm>
                <a:off x="3885565" y="4826502"/>
                <a:ext cx="1371600" cy="360423"/>
              </a:xfrm>
              <a:prstGeom prst="line">
                <a:avLst/>
              </a:prstGeom>
              <a:solidFill>
                <a:srgbClr val="000000"/>
              </a:solidFill>
              <a:ln w="38100">
                <a:solidFill>
                  <a:srgbClr val="778899"/>
                </a:solidFill>
              </a:ln>
            </p:spPr>
            <p:style>
              <a:lnRef idx="1">
                <a:schemeClr val="accent1"/>
              </a:lnRef>
              <a:fillRef idx="0">
                <a:schemeClr val="accent1"/>
              </a:fillRef>
              <a:effectRef idx="0">
                <a:schemeClr val="accent1"/>
              </a:effectRef>
              <a:fontRef idx="minor">
                <a:schemeClr val="tx1"/>
              </a:fontRef>
            </p:style>
          </p:cxnSp>
          <p:sp>
            <p:nvSpPr>
              <p:cNvPr id="137" name="diagram_1246_leftdot_5"/>
              <p:cNvSpPr/>
              <p:nvPr/>
            </p:nvSpPr>
            <p:spPr>
              <a:xfrm>
                <a:off x="3863340" y="4804273"/>
                <a:ext cx="50800" cy="50808"/>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38" name="diagram_1246_rightdot_5"/>
              <p:cNvSpPr/>
              <p:nvPr/>
            </p:nvSpPr>
            <p:spPr>
              <a:xfrm>
                <a:off x="5234940" y="5164696"/>
                <a:ext cx="50800" cy="50808"/>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143" name="diagram_1246_connector_2"/>
              <p:cNvCxnSpPr/>
              <p:nvPr/>
            </p:nvCxnSpPr>
            <p:spPr>
              <a:xfrm flipV="1">
                <a:off x="3885565" y="4015154"/>
                <a:ext cx="1371600" cy="1471858"/>
              </a:xfrm>
              <a:prstGeom prst="line">
                <a:avLst/>
              </a:prstGeom>
              <a:solidFill>
                <a:srgbClr val="000000"/>
              </a:solid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diagram_1246_leftdot_2"/>
              <p:cNvSpPr/>
              <p:nvPr/>
            </p:nvSpPr>
            <p:spPr>
              <a:xfrm>
                <a:off x="3863340" y="5463196"/>
                <a:ext cx="50800" cy="50808"/>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45" name="diagram_1246_rightdot_2"/>
              <p:cNvSpPr/>
              <p:nvPr/>
            </p:nvSpPr>
            <p:spPr>
              <a:xfrm>
                <a:off x="5234940" y="3992925"/>
                <a:ext cx="50800" cy="50808"/>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666" name="TextBox 146"/>
              <p:cNvSpPr txBox="1">
                <a:spLocks noChangeArrowheads="1"/>
              </p:cNvSpPr>
              <p:nvPr/>
            </p:nvSpPr>
            <p:spPr bwMode="auto">
              <a:xfrm>
                <a:off x="5257800" y="557784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3.51</a:t>
                </a:r>
                <a:endParaRPr lang="en-US" sz="1000">
                  <a:latin typeface="Times New Roman" pitchFamily="18" charset="0"/>
                  <a:cs typeface="Times New Roman" pitchFamily="18" charset="0"/>
                </a:endParaRPr>
              </a:p>
            </p:txBody>
          </p:sp>
          <p:sp>
            <p:nvSpPr>
              <p:cNvPr id="24667" name="TextBox 148"/>
              <p:cNvSpPr txBox="1">
                <a:spLocks noChangeArrowheads="1"/>
              </p:cNvSpPr>
              <p:nvPr/>
            </p:nvSpPr>
            <p:spPr bwMode="auto">
              <a:xfrm>
                <a:off x="5257800" y="228600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4.08</a:t>
                </a:r>
                <a:endParaRPr lang="en-US" sz="1000">
                  <a:latin typeface="Times New Roman" pitchFamily="18" charset="0"/>
                  <a:cs typeface="Times New Roman" pitchFamily="18" charset="0"/>
                </a:endParaRPr>
              </a:p>
            </p:txBody>
          </p:sp>
          <p:sp>
            <p:nvSpPr>
              <p:cNvPr id="24668" name="TextBox 149"/>
              <p:cNvSpPr txBox="1">
                <a:spLocks noChangeArrowheads="1"/>
              </p:cNvSpPr>
              <p:nvPr/>
            </p:nvSpPr>
            <p:spPr bwMode="auto">
              <a:xfrm>
                <a:off x="4389120" y="5623560"/>
                <a:ext cx="0" cy="0"/>
              </a:xfrm>
              <a:prstGeom prst="rect">
                <a:avLst/>
              </a:prstGeom>
              <a:noFill/>
              <a:ln w="9525">
                <a:noFill/>
                <a:miter lim="800000"/>
                <a:headEnd/>
                <a:tailEnd/>
              </a:ln>
            </p:spPr>
            <p:txBody>
              <a:bodyPr wrap="none"/>
              <a:lstStyle/>
              <a:p>
                <a:r>
                  <a:rPr lang="en-US" sz="1000" b="1">
                    <a:solidFill>
                      <a:srgbClr val="000000"/>
                    </a:solidFill>
                    <a:latin typeface="Times New Roman" pitchFamily="18" charset="0"/>
                    <a:cs typeface="Times New Roman" pitchFamily="18" charset="0"/>
                  </a:rPr>
                  <a:t>r = 0.71</a:t>
                </a:r>
                <a:endParaRPr lang="en-US" sz="1000">
                  <a:latin typeface="Times New Roman" pitchFamily="18" charset="0"/>
                  <a:cs typeface="Times New Roman" pitchFamily="18" charset="0"/>
                </a:endParaRPr>
              </a:p>
            </p:txBody>
          </p:sp>
        </p:grpSp>
        <p:grpSp>
          <p:nvGrpSpPr>
            <p:cNvPr id="6" name="Points"/>
            <p:cNvGrpSpPr>
              <a:grpSpLocks/>
            </p:cNvGrpSpPr>
            <p:nvPr/>
          </p:nvGrpSpPr>
          <p:grpSpPr bwMode="auto">
            <a:xfrm>
              <a:off x="5334000" y="2362200"/>
              <a:ext cx="1805940" cy="3337560"/>
              <a:chOff x="3863340" y="2286000"/>
              <a:chExt cx="1805940" cy="3337560"/>
            </a:xfrm>
          </p:grpSpPr>
          <p:cxnSp>
            <p:nvCxnSpPr>
              <p:cNvPr id="152" name="diagram_1246_leftaxis"/>
              <p:cNvCxnSpPr/>
              <p:nvPr/>
            </p:nvCxnSpPr>
            <p:spPr>
              <a:xfrm flipV="1">
                <a:off x="3885565" y="2492487"/>
                <a:ext cx="0" cy="3016754"/>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53" name="diagram_1246_rightaxis"/>
              <p:cNvCxnSpPr/>
              <p:nvPr/>
            </p:nvCxnSpPr>
            <p:spPr>
              <a:xfrm flipV="1">
                <a:off x="5258753" y="2492487"/>
                <a:ext cx="0" cy="3016754"/>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sp>
            <p:nvSpPr>
              <p:cNvPr id="24589" name="diagram_1246_rightpoint_7"/>
              <p:cNvSpPr txBox="1">
                <a:spLocks noChangeArrowheads="1"/>
              </p:cNvSpPr>
              <p:nvPr/>
            </p:nvSpPr>
            <p:spPr bwMode="auto">
              <a:xfrm>
                <a:off x="5669280" y="2432304"/>
                <a:ext cx="0" cy="0"/>
              </a:xfrm>
              <a:prstGeom prst="rect">
                <a:avLst/>
              </a:prstGeom>
              <a:noFill/>
              <a:ln w="9525">
                <a:noFill/>
                <a:miter lim="800000"/>
                <a:headEnd/>
                <a:tailEnd/>
              </a:ln>
            </p:spPr>
            <p:txBody>
              <a:bodyPr wrap="none"/>
              <a:lstStyle/>
              <a:p>
                <a:r>
                  <a:rPr lang="en-US" sz="1000" b="1">
                    <a:solidFill>
                      <a:srgbClr val="BA55D3"/>
                    </a:solidFill>
                    <a:latin typeface="Times New Roman" pitchFamily="18" charset="0"/>
                    <a:cs typeface="Times New Roman" pitchFamily="18" charset="0"/>
                  </a:rPr>
                  <a:t>Partnerships</a:t>
                </a:r>
                <a:endParaRPr lang="en-US" sz="1000" b="1">
                  <a:latin typeface="Times New Roman" pitchFamily="18" charset="0"/>
                  <a:cs typeface="Times New Roman" pitchFamily="18" charset="0"/>
                </a:endParaRPr>
              </a:p>
            </p:txBody>
          </p:sp>
          <p:cxnSp>
            <p:nvCxnSpPr>
              <p:cNvPr id="155" name="diagram_1246_rightcallout_7"/>
              <p:cNvCxnSpPr/>
              <p:nvPr/>
            </p:nvCxnSpPr>
            <p:spPr>
              <a:xfrm flipV="1">
                <a:off x="5258753" y="2514715"/>
                <a:ext cx="342900" cy="0"/>
              </a:xfrm>
              <a:prstGeom prst="line">
                <a:avLst/>
              </a:prstGeom>
              <a:solidFill>
                <a:srgbClr val="000000"/>
              </a:solidFill>
              <a:ln w="12700">
                <a:solidFill>
                  <a:srgbClr val="BA55D3"/>
                </a:solidFill>
              </a:ln>
            </p:spPr>
            <p:style>
              <a:lnRef idx="1">
                <a:schemeClr val="accent1"/>
              </a:lnRef>
              <a:fillRef idx="0">
                <a:schemeClr val="accent1"/>
              </a:fillRef>
              <a:effectRef idx="0">
                <a:schemeClr val="accent1"/>
              </a:effectRef>
              <a:fontRef idx="minor">
                <a:schemeClr val="tx1"/>
              </a:fontRef>
            </p:style>
          </p:cxnSp>
          <p:cxnSp>
            <p:nvCxnSpPr>
              <p:cNvPr id="156" name="diagram_1246_connector_7"/>
              <p:cNvCxnSpPr/>
              <p:nvPr/>
            </p:nvCxnSpPr>
            <p:spPr>
              <a:xfrm flipV="1">
                <a:off x="3885565" y="2514715"/>
                <a:ext cx="1373188" cy="0"/>
              </a:xfrm>
              <a:prstGeom prst="line">
                <a:avLst/>
              </a:prstGeom>
              <a:solidFill>
                <a:srgbClr val="000000"/>
              </a:solidFill>
              <a:ln w="38100">
                <a:solidFill>
                  <a:srgbClr val="BA55D3"/>
                </a:solidFill>
              </a:ln>
            </p:spPr>
            <p:style>
              <a:lnRef idx="1">
                <a:schemeClr val="accent1"/>
              </a:lnRef>
              <a:fillRef idx="0">
                <a:schemeClr val="accent1"/>
              </a:fillRef>
              <a:effectRef idx="0">
                <a:schemeClr val="accent1"/>
              </a:effectRef>
              <a:fontRef idx="minor">
                <a:schemeClr val="tx1"/>
              </a:fontRef>
            </p:style>
          </p:cxnSp>
          <p:sp>
            <p:nvSpPr>
              <p:cNvPr id="157" name="diagram_1246_leftdot_7"/>
              <p:cNvSpPr/>
              <p:nvPr/>
            </p:nvSpPr>
            <p:spPr>
              <a:xfrm>
                <a:off x="3863340" y="2492487"/>
                <a:ext cx="50800" cy="50808"/>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58" name="diagram_1246_rightdot_7"/>
              <p:cNvSpPr/>
              <p:nvPr/>
            </p:nvSpPr>
            <p:spPr>
              <a:xfrm>
                <a:off x="5234940" y="2492487"/>
                <a:ext cx="50800" cy="50808"/>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594" name="diagram_1246_rightpoint_6"/>
              <p:cNvSpPr txBox="1">
                <a:spLocks noChangeArrowheads="1"/>
              </p:cNvSpPr>
              <p:nvPr/>
            </p:nvSpPr>
            <p:spPr bwMode="auto">
              <a:xfrm>
                <a:off x="5669280" y="3601453"/>
                <a:ext cx="0" cy="0"/>
              </a:xfrm>
              <a:prstGeom prst="rect">
                <a:avLst/>
              </a:prstGeom>
              <a:noFill/>
              <a:ln w="9525">
                <a:noFill/>
                <a:miter lim="800000"/>
                <a:headEnd/>
                <a:tailEnd/>
              </a:ln>
            </p:spPr>
            <p:txBody>
              <a:bodyPr wrap="none"/>
              <a:lstStyle/>
              <a:p>
                <a:r>
                  <a:rPr lang="en-US" sz="1000" b="1">
                    <a:solidFill>
                      <a:srgbClr val="B8860B"/>
                    </a:solidFill>
                    <a:latin typeface="Times New Roman" pitchFamily="18" charset="0"/>
                    <a:cs typeface="Times New Roman" pitchFamily="18" charset="0"/>
                  </a:rPr>
                  <a:t>Cooperation</a:t>
                </a:r>
                <a:endParaRPr lang="en-US" sz="1000" b="1">
                  <a:latin typeface="Times New Roman" pitchFamily="18" charset="0"/>
                  <a:cs typeface="Times New Roman" pitchFamily="18" charset="0"/>
                </a:endParaRPr>
              </a:p>
            </p:txBody>
          </p:sp>
          <p:cxnSp>
            <p:nvCxnSpPr>
              <p:cNvPr id="160" name="diagram_1246_rightcallout_6"/>
              <p:cNvCxnSpPr/>
              <p:nvPr/>
            </p:nvCxnSpPr>
            <p:spPr>
              <a:xfrm flipV="1">
                <a:off x="5258753" y="3683311"/>
                <a:ext cx="342900" cy="96854"/>
              </a:xfrm>
              <a:prstGeom prst="line">
                <a:avLst/>
              </a:prstGeom>
              <a:solidFill>
                <a:srgbClr val="000000"/>
              </a:solidFill>
              <a:ln w="12700">
                <a:solidFill>
                  <a:srgbClr val="B8860B"/>
                </a:solidFill>
              </a:ln>
            </p:spPr>
            <p:style>
              <a:lnRef idx="1">
                <a:schemeClr val="accent1"/>
              </a:lnRef>
              <a:fillRef idx="0">
                <a:schemeClr val="accent1"/>
              </a:fillRef>
              <a:effectRef idx="0">
                <a:schemeClr val="accent1"/>
              </a:effectRef>
              <a:fontRef idx="minor">
                <a:schemeClr val="tx1"/>
              </a:fontRef>
            </p:style>
          </p:cxnSp>
          <p:cxnSp>
            <p:nvCxnSpPr>
              <p:cNvPr id="161" name="diagram_1246_connector_6"/>
              <p:cNvCxnSpPr/>
              <p:nvPr/>
            </p:nvCxnSpPr>
            <p:spPr>
              <a:xfrm>
                <a:off x="3885565" y="3357819"/>
                <a:ext cx="1373188" cy="422346"/>
              </a:xfrm>
              <a:prstGeom prst="line">
                <a:avLst/>
              </a:prstGeom>
              <a:solidFill>
                <a:srgbClr val="000000"/>
              </a:solidFill>
              <a:ln w="38100">
                <a:solidFill>
                  <a:srgbClr val="B8860B"/>
                </a:solidFill>
              </a:ln>
            </p:spPr>
            <p:style>
              <a:lnRef idx="1">
                <a:schemeClr val="accent1"/>
              </a:lnRef>
              <a:fillRef idx="0">
                <a:schemeClr val="accent1"/>
              </a:fillRef>
              <a:effectRef idx="0">
                <a:schemeClr val="accent1"/>
              </a:effectRef>
              <a:fontRef idx="minor">
                <a:schemeClr val="tx1"/>
              </a:fontRef>
            </p:style>
          </p:cxnSp>
          <p:sp>
            <p:nvSpPr>
              <p:cNvPr id="162" name="diagram_1246_leftdot_6"/>
              <p:cNvSpPr/>
              <p:nvPr/>
            </p:nvSpPr>
            <p:spPr>
              <a:xfrm>
                <a:off x="3863340" y="3334002"/>
                <a:ext cx="50800" cy="50808"/>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63" name="diagram_1246_rightdot_6"/>
              <p:cNvSpPr/>
              <p:nvPr/>
            </p:nvSpPr>
            <p:spPr>
              <a:xfrm>
                <a:off x="5234940" y="3757936"/>
                <a:ext cx="50800" cy="49220"/>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599" name="diagram_1246_rightpoint_9"/>
              <p:cNvSpPr txBox="1">
                <a:spLocks noChangeArrowheads="1"/>
              </p:cNvSpPr>
              <p:nvPr/>
            </p:nvSpPr>
            <p:spPr bwMode="auto">
              <a:xfrm>
                <a:off x="5669280" y="4040365"/>
                <a:ext cx="0" cy="0"/>
              </a:xfrm>
              <a:prstGeom prst="rect">
                <a:avLst/>
              </a:prstGeom>
              <a:noFill/>
              <a:ln w="9525">
                <a:noFill/>
                <a:miter lim="800000"/>
                <a:headEnd/>
                <a:tailEnd/>
              </a:ln>
            </p:spPr>
            <p:txBody>
              <a:bodyPr wrap="none"/>
              <a:lstStyle/>
              <a:p>
                <a:r>
                  <a:rPr lang="en-US" sz="1000" b="1">
                    <a:solidFill>
                      <a:srgbClr val="0070C0"/>
                    </a:solidFill>
                    <a:latin typeface="Times New Roman" pitchFamily="18" charset="0"/>
                    <a:cs typeface="Times New Roman" pitchFamily="18" charset="0"/>
                  </a:rPr>
                  <a:t>Inclusiveness</a:t>
                </a:r>
              </a:p>
            </p:txBody>
          </p:sp>
          <p:cxnSp>
            <p:nvCxnSpPr>
              <p:cNvPr id="165" name="diagram_1246_rightcallout_9"/>
              <p:cNvCxnSpPr/>
              <p:nvPr/>
            </p:nvCxnSpPr>
            <p:spPr>
              <a:xfrm flipV="1">
                <a:off x="5258753" y="4123122"/>
                <a:ext cx="342900" cy="347720"/>
              </a:xfrm>
              <a:prstGeom prst="line">
                <a:avLst/>
              </a:prstGeom>
              <a:solidFill>
                <a:srgbClr val="000000"/>
              </a:solidFill>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6" name="diagram_1246_connector_9"/>
              <p:cNvCxnSpPr/>
              <p:nvPr/>
            </p:nvCxnSpPr>
            <p:spPr>
              <a:xfrm>
                <a:off x="3885565" y="3534061"/>
                <a:ext cx="1373188" cy="936782"/>
              </a:xfrm>
              <a:prstGeom prst="line">
                <a:avLst/>
              </a:prstGeom>
              <a:solidFill>
                <a:srgbClr val="000000"/>
              </a:solidFill>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67" name="diagram_1246_leftdot_9"/>
              <p:cNvSpPr/>
              <p:nvPr/>
            </p:nvSpPr>
            <p:spPr>
              <a:xfrm>
                <a:off x="3863340" y="3511832"/>
                <a:ext cx="50800" cy="50808"/>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68" name="diagram_1246_rightdot_9"/>
              <p:cNvSpPr/>
              <p:nvPr/>
            </p:nvSpPr>
            <p:spPr>
              <a:xfrm>
                <a:off x="5234940" y="4447026"/>
                <a:ext cx="50800" cy="50808"/>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604" name="diagram_1246_rightpoint_4"/>
              <p:cNvSpPr txBox="1">
                <a:spLocks noChangeArrowheads="1"/>
              </p:cNvSpPr>
              <p:nvPr/>
            </p:nvSpPr>
            <p:spPr bwMode="auto">
              <a:xfrm>
                <a:off x="5669280" y="4479277"/>
                <a:ext cx="0" cy="0"/>
              </a:xfrm>
              <a:prstGeom prst="rect">
                <a:avLst/>
              </a:prstGeom>
              <a:noFill/>
              <a:ln w="9525">
                <a:noFill/>
                <a:miter lim="800000"/>
                <a:headEnd/>
                <a:tailEnd/>
              </a:ln>
            </p:spPr>
            <p:txBody>
              <a:bodyPr wrap="none"/>
              <a:lstStyle/>
              <a:p>
                <a:r>
                  <a:rPr lang="en-US" sz="1000" b="1">
                    <a:solidFill>
                      <a:srgbClr val="3CB371"/>
                    </a:solidFill>
                    <a:latin typeface="Times New Roman" pitchFamily="18" charset="0"/>
                    <a:cs typeface="Times New Roman" pitchFamily="18" charset="0"/>
                  </a:rPr>
                  <a:t>Preparing</a:t>
                </a:r>
                <a:r>
                  <a:rPr lang="en-US" sz="1000">
                    <a:solidFill>
                      <a:srgbClr val="3CB371"/>
                    </a:solidFill>
                    <a:latin typeface="Times New Roman" pitchFamily="18" charset="0"/>
                    <a:cs typeface="Times New Roman" pitchFamily="18" charset="0"/>
                  </a:rPr>
                  <a:t> </a:t>
                </a:r>
                <a:r>
                  <a:rPr lang="en-US" sz="1000" b="1">
                    <a:solidFill>
                      <a:srgbClr val="3CB371"/>
                    </a:solidFill>
                    <a:latin typeface="Times New Roman" pitchFamily="18" charset="0"/>
                    <a:cs typeface="Times New Roman" pitchFamily="18" charset="0"/>
                  </a:rPr>
                  <a:t>the Environment</a:t>
                </a:r>
                <a:endParaRPr lang="en-US" sz="1000" b="1">
                  <a:latin typeface="Times New Roman" pitchFamily="18" charset="0"/>
                  <a:cs typeface="Times New Roman" pitchFamily="18" charset="0"/>
                </a:endParaRPr>
              </a:p>
            </p:txBody>
          </p:sp>
          <p:cxnSp>
            <p:nvCxnSpPr>
              <p:cNvPr id="170" name="diagram_1246_rightcallout_4"/>
              <p:cNvCxnSpPr/>
              <p:nvPr/>
            </p:nvCxnSpPr>
            <p:spPr>
              <a:xfrm flipV="1">
                <a:off x="5258753" y="4561345"/>
                <a:ext cx="342900" cy="80976"/>
              </a:xfrm>
              <a:prstGeom prst="line">
                <a:avLst/>
              </a:prstGeom>
              <a:solidFill>
                <a:srgbClr val="000000"/>
              </a:solidFill>
              <a:ln w="12700">
                <a:solidFill>
                  <a:srgbClr val="3CB371"/>
                </a:solidFill>
              </a:ln>
            </p:spPr>
            <p:style>
              <a:lnRef idx="1">
                <a:schemeClr val="accent1"/>
              </a:lnRef>
              <a:fillRef idx="0">
                <a:schemeClr val="accent1"/>
              </a:fillRef>
              <a:effectRef idx="0">
                <a:schemeClr val="accent1"/>
              </a:effectRef>
              <a:fontRef idx="minor">
                <a:schemeClr val="tx1"/>
              </a:fontRef>
            </p:style>
          </p:cxnSp>
          <p:cxnSp>
            <p:nvCxnSpPr>
              <p:cNvPr id="171" name="diagram_1246_connector_4"/>
              <p:cNvCxnSpPr/>
              <p:nvPr/>
            </p:nvCxnSpPr>
            <p:spPr>
              <a:xfrm>
                <a:off x="3885565" y="3729356"/>
                <a:ext cx="1373188" cy="912965"/>
              </a:xfrm>
              <a:prstGeom prst="line">
                <a:avLst/>
              </a:prstGeom>
              <a:solidFill>
                <a:srgbClr val="000000"/>
              </a:solidFill>
              <a:ln w="38100">
                <a:solidFill>
                  <a:srgbClr val="3CB371"/>
                </a:solidFill>
              </a:ln>
            </p:spPr>
            <p:style>
              <a:lnRef idx="1">
                <a:schemeClr val="accent1"/>
              </a:lnRef>
              <a:fillRef idx="0">
                <a:schemeClr val="accent1"/>
              </a:fillRef>
              <a:effectRef idx="0">
                <a:schemeClr val="accent1"/>
              </a:effectRef>
              <a:fontRef idx="minor">
                <a:schemeClr val="tx1"/>
              </a:fontRef>
            </p:style>
          </p:cxnSp>
          <p:sp>
            <p:nvSpPr>
              <p:cNvPr id="172" name="diagram_1246_leftdot_4"/>
              <p:cNvSpPr/>
              <p:nvPr/>
            </p:nvSpPr>
            <p:spPr>
              <a:xfrm>
                <a:off x="3863340" y="3707128"/>
                <a:ext cx="50800" cy="50808"/>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73" name="diagram_1246_rightdot_4"/>
              <p:cNvSpPr/>
              <p:nvPr/>
            </p:nvSpPr>
            <p:spPr>
              <a:xfrm>
                <a:off x="5234940" y="4620092"/>
                <a:ext cx="50800" cy="50808"/>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609" name="diagram_1246_rightpoint_1"/>
              <p:cNvSpPr txBox="1">
                <a:spLocks noChangeArrowheads="1"/>
              </p:cNvSpPr>
              <p:nvPr/>
            </p:nvSpPr>
            <p:spPr bwMode="auto">
              <a:xfrm>
                <a:off x="5669280" y="4259821"/>
                <a:ext cx="0" cy="0"/>
              </a:xfrm>
              <a:prstGeom prst="rect">
                <a:avLst/>
              </a:prstGeom>
              <a:noFill/>
              <a:ln w="9525">
                <a:noFill/>
                <a:miter lim="800000"/>
                <a:headEnd/>
                <a:tailEnd/>
              </a:ln>
            </p:spPr>
            <p:txBody>
              <a:bodyPr wrap="none"/>
              <a:lstStyle/>
              <a:p>
                <a:r>
                  <a:rPr lang="en-US" sz="1000" b="1">
                    <a:solidFill>
                      <a:srgbClr val="CD5C5C"/>
                    </a:solidFill>
                    <a:latin typeface="Times New Roman" pitchFamily="18" charset="0"/>
                    <a:cs typeface="Times New Roman" pitchFamily="18" charset="0"/>
                  </a:rPr>
                  <a:t>Standardization/Best</a:t>
                </a:r>
                <a:r>
                  <a:rPr lang="en-US" sz="1000">
                    <a:solidFill>
                      <a:srgbClr val="CD5C5C"/>
                    </a:solidFill>
                    <a:latin typeface="Times New Roman" pitchFamily="18" charset="0"/>
                    <a:cs typeface="Times New Roman" pitchFamily="18" charset="0"/>
                  </a:rPr>
                  <a:t> </a:t>
                </a:r>
                <a:r>
                  <a:rPr lang="en-US" sz="1000" b="1">
                    <a:solidFill>
                      <a:srgbClr val="CD5C5C"/>
                    </a:solidFill>
                    <a:latin typeface="Times New Roman" pitchFamily="18" charset="0"/>
                    <a:cs typeface="Times New Roman" pitchFamily="18" charset="0"/>
                  </a:rPr>
                  <a:t>Practices</a:t>
                </a:r>
                <a:endParaRPr lang="en-US" sz="1000" b="1">
                  <a:latin typeface="Times New Roman" pitchFamily="18" charset="0"/>
                  <a:cs typeface="Times New Roman" pitchFamily="18" charset="0"/>
                </a:endParaRPr>
              </a:p>
            </p:txBody>
          </p:sp>
          <p:cxnSp>
            <p:nvCxnSpPr>
              <p:cNvPr id="175" name="diagram_1246_rightcallout_1"/>
              <p:cNvCxnSpPr/>
              <p:nvPr/>
            </p:nvCxnSpPr>
            <p:spPr>
              <a:xfrm flipV="1">
                <a:off x="5258753" y="4342234"/>
                <a:ext cx="342900" cy="249279"/>
              </a:xfrm>
              <a:prstGeom prst="line">
                <a:avLst/>
              </a:prstGeom>
              <a:solidFill>
                <a:srgbClr val="000000"/>
              </a:solidFill>
              <a:ln w="12700">
                <a:solidFill>
                  <a:srgbClr val="CD5C5C"/>
                </a:solidFill>
              </a:ln>
            </p:spPr>
            <p:style>
              <a:lnRef idx="1">
                <a:schemeClr val="accent1"/>
              </a:lnRef>
              <a:fillRef idx="0">
                <a:schemeClr val="accent1"/>
              </a:fillRef>
              <a:effectRef idx="0">
                <a:schemeClr val="accent1"/>
              </a:effectRef>
              <a:fontRef idx="minor">
                <a:schemeClr val="tx1"/>
              </a:fontRef>
            </p:style>
          </p:cxnSp>
          <p:cxnSp>
            <p:nvCxnSpPr>
              <p:cNvPr id="176" name="diagram_1246_connector_1"/>
              <p:cNvCxnSpPr/>
              <p:nvPr/>
            </p:nvCxnSpPr>
            <p:spPr>
              <a:xfrm>
                <a:off x="3885565" y="3942117"/>
                <a:ext cx="1373188" cy="649396"/>
              </a:xfrm>
              <a:prstGeom prst="line">
                <a:avLst/>
              </a:prstGeom>
              <a:solidFill>
                <a:srgbClr val="000000"/>
              </a:solidFill>
              <a:ln w="38100">
                <a:solidFill>
                  <a:srgbClr val="CD5C5C"/>
                </a:solidFill>
              </a:ln>
            </p:spPr>
            <p:style>
              <a:lnRef idx="1">
                <a:schemeClr val="accent1"/>
              </a:lnRef>
              <a:fillRef idx="0">
                <a:schemeClr val="accent1"/>
              </a:fillRef>
              <a:effectRef idx="0">
                <a:schemeClr val="accent1"/>
              </a:effectRef>
              <a:fontRef idx="minor">
                <a:schemeClr val="tx1"/>
              </a:fontRef>
            </p:style>
          </p:cxnSp>
          <p:sp>
            <p:nvSpPr>
              <p:cNvPr id="177" name="diagram_1246_leftdot_1"/>
              <p:cNvSpPr/>
              <p:nvPr/>
            </p:nvSpPr>
            <p:spPr>
              <a:xfrm>
                <a:off x="3863340" y="3919888"/>
                <a:ext cx="50800" cy="50808"/>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78" name="diagram_1246_rightdot_1"/>
              <p:cNvSpPr/>
              <p:nvPr/>
            </p:nvSpPr>
            <p:spPr>
              <a:xfrm>
                <a:off x="5234940" y="4569284"/>
                <a:ext cx="50800" cy="50808"/>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614" name="diagram_1246_rightpoint_2"/>
              <p:cNvSpPr txBox="1">
                <a:spLocks noChangeArrowheads="1"/>
              </p:cNvSpPr>
              <p:nvPr/>
            </p:nvSpPr>
            <p:spPr bwMode="auto">
              <a:xfrm>
                <a:off x="5669280" y="3820909"/>
                <a:ext cx="0" cy="0"/>
              </a:xfrm>
              <a:prstGeom prst="rect">
                <a:avLst/>
              </a:prstGeom>
              <a:noFill/>
              <a:ln w="9525">
                <a:noFill/>
                <a:miter lim="800000"/>
                <a:headEnd/>
                <a:tailEnd/>
              </a:ln>
            </p:spPr>
            <p:txBody>
              <a:bodyPr wrap="none"/>
              <a:lstStyle/>
              <a:p>
                <a:r>
                  <a:rPr lang="en-US" sz="1000" b="1">
                    <a:latin typeface="Times New Roman" pitchFamily="18" charset="0"/>
                    <a:cs typeface="Times New Roman" pitchFamily="18" charset="0"/>
                  </a:rPr>
                  <a:t>Funding/Resources</a:t>
                </a:r>
              </a:p>
            </p:txBody>
          </p:sp>
          <p:cxnSp>
            <p:nvCxnSpPr>
              <p:cNvPr id="180" name="diagram_1246_rightcallout_2"/>
              <p:cNvCxnSpPr/>
              <p:nvPr/>
            </p:nvCxnSpPr>
            <p:spPr>
              <a:xfrm flipV="1">
                <a:off x="5258753" y="3904011"/>
                <a:ext cx="342900" cy="185768"/>
              </a:xfrm>
              <a:prstGeom prst="line">
                <a:avLst/>
              </a:prstGeom>
              <a:solidFill>
                <a:srgbClr val="000000"/>
              </a:solid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diagram_1246_connector_2"/>
              <p:cNvCxnSpPr/>
              <p:nvPr/>
            </p:nvCxnSpPr>
            <p:spPr>
              <a:xfrm>
                <a:off x="3885565" y="4015154"/>
                <a:ext cx="1373188" cy="74624"/>
              </a:xfrm>
              <a:prstGeom prst="line">
                <a:avLst/>
              </a:prstGeom>
              <a:solidFill>
                <a:srgbClr val="000000"/>
              </a:solid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diagram_1246_leftdot_2"/>
              <p:cNvSpPr/>
              <p:nvPr/>
            </p:nvSpPr>
            <p:spPr>
              <a:xfrm>
                <a:off x="3863340" y="3992925"/>
                <a:ext cx="50800" cy="50808"/>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83" name="diagram_1246_rightdot_2"/>
              <p:cNvSpPr/>
              <p:nvPr/>
            </p:nvSpPr>
            <p:spPr>
              <a:xfrm>
                <a:off x="5234940" y="4067550"/>
                <a:ext cx="50800" cy="50808"/>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619" name="diagram_1246_rightpoint_8"/>
              <p:cNvSpPr txBox="1">
                <a:spLocks noChangeArrowheads="1"/>
              </p:cNvSpPr>
              <p:nvPr/>
            </p:nvSpPr>
            <p:spPr bwMode="auto">
              <a:xfrm>
                <a:off x="5669280" y="5404104"/>
                <a:ext cx="0" cy="0"/>
              </a:xfrm>
              <a:prstGeom prst="rect">
                <a:avLst/>
              </a:prstGeom>
              <a:noFill/>
              <a:ln w="9525">
                <a:noFill/>
                <a:miter lim="800000"/>
                <a:headEnd/>
                <a:tailEnd/>
              </a:ln>
            </p:spPr>
            <p:txBody>
              <a:bodyPr wrap="none"/>
              <a:lstStyle/>
              <a:p>
                <a:r>
                  <a:rPr lang="en-US" sz="1000" b="1">
                    <a:solidFill>
                      <a:srgbClr val="D2691E"/>
                    </a:solidFill>
                    <a:latin typeface="Times New Roman" pitchFamily="18" charset="0"/>
                    <a:cs typeface="Times New Roman" pitchFamily="18" charset="0"/>
                  </a:rPr>
                  <a:t>Social Determinants/</a:t>
                </a:r>
              </a:p>
              <a:p>
                <a:r>
                  <a:rPr lang="en-US" sz="1000" b="1">
                    <a:solidFill>
                      <a:srgbClr val="D2691E"/>
                    </a:solidFill>
                    <a:latin typeface="Times New Roman" pitchFamily="18" charset="0"/>
                    <a:cs typeface="Times New Roman" pitchFamily="18" charset="0"/>
                  </a:rPr>
                  <a:t>Cultural Competency</a:t>
                </a:r>
                <a:endParaRPr lang="en-US" sz="1000" b="1">
                  <a:latin typeface="Times New Roman" pitchFamily="18" charset="0"/>
                  <a:cs typeface="Times New Roman" pitchFamily="18" charset="0"/>
                </a:endParaRPr>
              </a:p>
            </p:txBody>
          </p:sp>
          <p:cxnSp>
            <p:nvCxnSpPr>
              <p:cNvPr id="185" name="diagram_1246_rightcallout_8"/>
              <p:cNvCxnSpPr/>
              <p:nvPr/>
            </p:nvCxnSpPr>
            <p:spPr>
              <a:xfrm flipV="1">
                <a:off x="5258753" y="5487012"/>
                <a:ext cx="342900" cy="0"/>
              </a:xfrm>
              <a:prstGeom prst="line">
                <a:avLst/>
              </a:prstGeom>
              <a:solidFill>
                <a:srgbClr val="000000"/>
              </a:solidFill>
              <a:ln w="12700">
                <a:solidFill>
                  <a:srgbClr val="D2691E"/>
                </a:solidFill>
              </a:ln>
            </p:spPr>
            <p:style>
              <a:lnRef idx="1">
                <a:schemeClr val="accent1"/>
              </a:lnRef>
              <a:fillRef idx="0">
                <a:schemeClr val="accent1"/>
              </a:fillRef>
              <a:effectRef idx="0">
                <a:schemeClr val="accent1"/>
              </a:effectRef>
              <a:fontRef idx="minor">
                <a:schemeClr val="tx1"/>
              </a:fontRef>
            </p:style>
          </p:cxnSp>
          <p:cxnSp>
            <p:nvCxnSpPr>
              <p:cNvPr id="186" name="diagram_1246_connector_8"/>
              <p:cNvCxnSpPr/>
              <p:nvPr/>
            </p:nvCxnSpPr>
            <p:spPr>
              <a:xfrm>
                <a:off x="3885565" y="4626443"/>
                <a:ext cx="1373188" cy="860569"/>
              </a:xfrm>
              <a:prstGeom prst="line">
                <a:avLst/>
              </a:prstGeom>
              <a:solidFill>
                <a:srgbClr val="000000"/>
              </a:solidFill>
              <a:ln w="38100">
                <a:solidFill>
                  <a:srgbClr val="D2691E"/>
                </a:solidFill>
              </a:ln>
            </p:spPr>
            <p:style>
              <a:lnRef idx="1">
                <a:schemeClr val="accent1"/>
              </a:lnRef>
              <a:fillRef idx="0">
                <a:schemeClr val="accent1"/>
              </a:fillRef>
              <a:effectRef idx="0">
                <a:schemeClr val="accent1"/>
              </a:effectRef>
              <a:fontRef idx="minor">
                <a:schemeClr val="tx1"/>
              </a:fontRef>
            </p:style>
          </p:cxnSp>
          <p:sp>
            <p:nvSpPr>
              <p:cNvPr id="187" name="diagram_1246_leftdot_8"/>
              <p:cNvSpPr/>
              <p:nvPr/>
            </p:nvSpPr>
            <p:spPr>
              <a:xfrm>
                <a:off x="3863340" y="4602627"/>
                <a:ext cx="50800" cy="50808"/>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88" name="diagram_1246_rightdot_8"/>
              <p:cNvSpPr/>
              <p:nvPr/>
            </p:nvSpPr>
            <p:spPr>
              <a:xfrm>
                <a:off x="5234940" y="5463196"/>
                <a:ext cx="50800" cy="50808"/>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624" name="diagram_1246_rightpoint_5"/>
              <p:cNvSpPr txBox="1">
                <a:spLocks noChangeArrowheads="1"/>
              </p:cNvSpPr>
              <p:nvPr/>
            </p:nvSpPr>
            <p:spPr bwMode="auto">
              <a:xfrm>
                <a:off x="5669280" y="4698733"/>
                <a:ext cx="0" cy="0"/>
              </a:xfrm>
              <a:prstGeom prst="rect">
                <a:avLst/>
              </a:prstGeom>
              <a:noFill/>
              <a:ln w="9525">
                <a:noFill/>
                <a:miter lim="800000"/>
                <a:headEnd/>
                <a:tailEnd/>
              </a:ln>
            </p:spPr>
            <p:txBody>
              <a:bodyPr wrap="none"/>
              <a:lstStyle/>
              <a:p>
                <a:r>
                  <a:rPr lang="en-US" sz="1000" b="1">
                    <a:solidFill>
                      <a:srgbClr val="778899"/>
                    </a:solidFill>
                    <a:latin typeface="Times New Roman" pitchFamily="18" charset="0"/>
                    <a:cs typeface="Times New Roman" pitchFamily="18" charset="0"/>
                  </a:rPr>
                  <a:t>Social Learning &amp; </a:t>
                </a:r>
              </a:p>
              <a:p>
                <a:r>
                  <a:rPr lang="en-US" sz="1000" b="1">
                    <a:solidFill>
                      <a:srgbClr val="778899"/>
                    </a:solidFill>
                    <a:latin typeface="Times New Roman" pitchFamily="18" charset="0"/>
                    <a:cs typeface="Times New Roman" pitchFamily="18" charset="0"/>
                  </a:rPr>
                  <a:t>Collaboration</a:t>
                </a:r>
                <a:endParaRPr lang="en-US" sz="1000" b="1">
                  <a:latin typeface="Times New Roman" pitchFamily="18" charset="0"/>
                  <a:cs typeface="Times New Roman" pitchFamily="18" charset="0"/>
                </a:endParaRPr>
              </a:p>
            </p:txBody>
          </p:sp>
          <p:cxnSp>
            <p:nvCxnSpPr>
              <p:cNvPr id="190" name="diagram_1246_rightcallout_5"/>
              <p:cNvCxnSpPr/>
              <p:nvPr/>
            </p:nvCxnSpPr>
            <p:spPr>
              <a:xfrm flipV="1">
                <a:off x="5258753" y="4780457"/>
                <a:ext cx="342900" cy="0"/>
              </a:xfrm>
              <a:prstGeom prst="line">
                <a:avLst/>
              </a:prstGeom>
              <a:solidFill>
                <a:srgbClr val="000000"/>
              </a:solidFill>
              <a:ln w="12700">
                <a:solidFill>
                  <a:srgbClr val="778899"/>
                </a:solidFill>
              </a:ln>
            </p:spPr>
            <p:style>
              <a:lnRef idx="1">
                <a:schemeClr val="accent1"/>
              </a:lnRef>
              <a:fillRef idx="0">
                <a:schemeClr val="accent1"/>
              </a:fillRef>
              <a:effectRef idx="0">
                <a:schemeClr val="accent1"/>
              </a:effectRef>
              <a:fontRef idx="minor">
                <a:schemeClr val="tx1"/>
              </a:fontRef>
            </p:style>
          </p:cxnSp>
          <p:cxnSp>
            <p:nvCxnSpPr>
              <p:cNvPr id="191" name="diagram_1246_connector_5"/>
              <p:cNvCxnSpPr/>
              <p:nvPr/>
            </p:nvCxnSpPr>
            <p:spPr>
              <a:xfrm flipV="1">
                <a:off x="3885565" y="4780457"/>
                <a:ext cx="1373188" cy="406468"/>
              </a:xfrm>
              <a:prstGeom prst="line">
                <a:avLst/>
              </a:prstGeom>
              <a:solidFill>
                <a:srgbClr val="000000"/>
              </a:solidFill>
              <a:ln w="38100">
                <a:solidFill>
                  <a:srgbClr val="778899"/>
                </a:solidFill>
              </a:ln>
            </p:spPr>
            <p:style>
              <a:lnRef idx="1">
                <a:schemeClr val="accent1"/>
              </a:lnRef>
              <a:fillRef idx="0">
                <a:schemeClr val="accent1"/>
              </a:fillRef>
              <a:effectRef idx="0">
                <a:schemeClr val="accent1"/>
              </a:effectRef>
              <a:fontRef idx="minor">
                <a:schemeClr val="tx1"/>
              </a:fontRef>
            </p:style>
          </p:cxnSp>
          <p:sp>
            <p:nvSpPr>
              <p:cNvPr id="192" name="diagram_1246_leftdot_5"/>
              <p:cNvSpPr/>
              <p:nvPr/>
            </p:nvSpPr>
            <p:spPr>
              <a:xfrm>
                <a:off x="3863340" y="5164696"/>
                <a:ext cx="50800" cy="50808"/>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93" name="diagram_1246_rightdot_5"/>
              <p:cNvSpPr/>
              <p:nvPr/>
            </p:nvSpPr>
            <p:spPr>
              <a:xfrm>
                <a:off x="5234940" y="4758228"/>
                <a:ext cx="50800" cy="50808"/>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94" name="diagram_1246_rightpoint_3"/>
              <p:cNvSpPr txBox="1"/>
              <p:nvPr/>
            </p:nvSpPr>
            <p:spPr>
              <a:xfrm>
                <a:off x="5669915" y="5078957"/>
                <a:ext cx="0" cy="0"/>
              </a:xfrm>
              <a:prstGeom prst="rect">
                <a:avLst/>
              </a:prstGeom>
              <a:noFill/>
            </p:spPr>
            <p:txBody>
              <a:bodyPr wrap="none"/>
              <a:lstStyle/>
              <a:p>
                <a:pPr>
                  <a:defRPr/>
                </a:pPr>
                <a:r>
                  <a:rPr lang="en-US" sz="1000" b="1" dirty="0">
                    <a:solidFill>
                      <a:schemeClr val="accent6">
                        <a:lumMod val="50000"/>
                      </a:schemeClr>
                    </a:solidFill>
                    <a:latin typeface="Times New Roman" pitchFamily="18" charset="0"/>
                    <a:cs typeface="Times New Roman" pitchFamily="18" charset="0"/>
                  </a:rPr>
                  <a:t>External Validity</a:t>
                </a:r>
              </a:p>
            </p:txBody>
          </p:sp>
          <p:cxnSp>
            <p:nvCxnSpPr>
              <p:cNvPr id="195" name="diagram_1246_rightcallout_3"/>
              <p:cNvCxnSpPr/>
              <p:nvPr/>
            </p:nvCxnSpPr>
            <p:spPr>
              <a:xfrm flipV="1">
                <a:off x="5258753" y="5159932"/>
                <a:ext cx="342900" cy="0"/>
              </a:xfrm>
              <a:prstGeom prst="line">
                <a:avLst/>
              </a:prstGeom>
              <a:solidFill>
                <a:srgbClr val="000000"/>
              </a:solid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diagram_1246_connector_3"/>
              <p:cNvCxnSpPr/>
              <p:nvPr/>
            </p:nvCxnSpPr>
            <p:spPr>
              <a:xfrm flipV="1">
                <a:off x="3885565" y="5159932"/>
                <a:ext cx="1373188" cy="327080"/>
              </a:xfrm>
              <a:prstGeom prst="line">
                <a:avLst/>
              </a:prstGeom>
              <a:solidFill>
                <a:srgbClr val="000000"/>
              </a:solidFill>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97" name="diagram_1246_leftdot_3"/>
              <p:cNvSpPr/>
              <p:nvPr/>
            </p:nvSpPr>
            <p:spPr>
              <a:xfrm>
                <a:off x="3863340" y="5463196"/>
                <a:ext cx="50800" cy="50808"/>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98" name="diagram_1246_rightdot_3"/>
              <p:cNvSpPr/>
              <p:nvPr/>
            </p:nvSpPr>
            <p:spPr>
              <a:xfrm>
                <a:off x="5234940" y="5137704"/>
                <a:ext cx="50800" cy="50808"/>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4634" name="TextBox 198"/>
              <p:cNvSpPr txBox="1">
                <a:spLocks noChangeArrowheads="1"/>
              </p:cNvSpPr>
              <p:nvPr/>
            </p:nvSpPr>
            <p:spPr bwMode="auto">
              <a:xfrm>
                <a:off x="5257800" y="557784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3.43</a:t>
                </a:r>
                <a:endParaRPr lang="en-US" sz="1000">
                  <a:latin typeface="Times New Roman" pitchFamily="18" charset="0"/>
                  <a:cs typeface="Times New Roman" pitchFamily="18" charset="0"/>
                </a:endParaRPr>
              </a:p>
            </p:txBody>
          </p:sp>
          <p:sp>
            <p:nvSpPr>
              <p:cNvPr id="24635" name="TextBox 199"/>
              <p:cNvSpPr txBox="1">
                <a:spLocks noChangeArrowheads="1"/>
              </p:cNvSpPr>
              <p:nvPr/>
            </p:nvSpPr>
            <p:spPr bwMode="auto">
              <a:xfrm>
                <a:off x="5257800" y="228600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4.09</a:t>
                </a:r>
                <a:endParaRPr lang="en-US" sz="1000">
                  <a:latin typeface="Times New Roman" pitchFamily="18" charset="0"/>
                  <a:cs typeface="Times New Roman" pitchFamily="18" charset="0"/>
                </a:endParaRPr>
              </a:p>
            </p:txBody>
          </p:sp>
          <p:sp>
            <p:nvSpPr>
              <p:cNvPr id="24636" name="TextBox 200"/>
              <p:cNvSpPr txBox="1">
                <a:spLocks noChangeArrowheads="1"/>
              </p:cNvSpPr>
              <p:nvPr/>
            </p:nvSpPr>
            <p:spPr bwMode="auto">
              <a:xfrm>
                <a:off x="4389120" y="5623560"/>
                <a:ext cx="0" cy="0"/>
              </a:xfrm>
              <a:prstGeom prst="rect">
                <a:avLst/>
              </a:prstGeom>
              <a:noFill/>
              <a:ln w="9525">
                <a:noFill/>
                <a:miter lim="800000"/>
                <a:headEnd/>
                <a:tailEnd/>
              </a:ln>
            </p:spPr>
            <p:txBody>
              <a:bodyPr wrap="none"/>
              <a:lstStyle/>
              <a:p>
                <a:r>
                  <a:rPr lang="en-US" sz="1000" b="1">
                    <a:solidFill>
                      <a:srgbClr val="000000"/>
                    </a:solidFill>
                    <a:latin typeface="Times New Roman" pitchFamily="18" charset="0"/>
                    <a:cs typeface="Times New Roman" pitchFamily="18" charset="0"/>
                  </a:rPr>
                  <a:t>r = 0.83</a:t>
                </a:r>
                <a:endParaRPr lang="en-US" sz="1000">
                  <a:latin typeface="Times New Roman" pitchFamily="18" charset="0"/>
                  <a:cs typeface="Times New Roman" pitchFamily="18" charset="0"/>
                </a:endParaRPr>
              </a:p>
            </p:txBody>
          </p:sp>
        </p:grpSp>
      </p:grpSp>
      <p:sp>
        <p:nvSpPr>
          <p:cNvPr id="154" name="Oval 153"/>
          <p:cNvSpPr/>
          <p:nvPr/>
        </p:nvSpPr>
        <p:spPr>
          <a:xfrm>
            <a:off x="2209800" y="1828800"/>
            <a:ext cx="914400" cy="4572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429000" y="1828800"/>
            <a:ext cx="914400" cy="4572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4800600" y="1828800"/>
            <a:ext cx="914400" cy="4572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2438400" y="2209800"/>
            <a:ext cx="533400" cy="457200"/>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4876800" y="5486400"/>
            <a:ext cx="533400" cy="457200"/>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3581400" y="5486400"/>
            <a:ext cx="533400" cy="457200"/>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2362200" y="5486400"/>
            <a:ext cx="533400" cy="457200"/>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05200" y="2209800"/>
            <a:ext cx="533400" cy="457200"/>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76800" y="2209800"/>
            <a:ext cx="533400" cy="457200"/>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838200" y="3733800"/>
            <a:ext cx="1524000" cy="457200"/>
          </a:xfrm>
          <a:prstGeom prst="ellipse">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6858000" y="3733800"/>
            <a:ext cx="1524000" cy="457200"/>
          </a:xfrm>
          <a:prstGeom prst="ellipse">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457200" y="4419600"/>
            <a:ext cx="1828800" cy="457200"/>
          </a:xfrm>
          <a:prstGeom prst="ellipse">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6934200" y="4419600"/>
            <a:ext cx="1828800" cy="457200"/>
          </a:xfrm>
          <a:prstGeom prst="ellipse">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1143000" y="2362200"/>
            <a:ext cx="1295400" cy="457200"/>
          </a:xfrm>
          <a:prstGeom prst="ellipse">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6781800" y="2362200"/>
            <a:ext cx="1295400" cy="457200"/>
          </a:xfrm>
          <a:prstGeom prst="ellipse">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697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blinds(horizontal)">
                                      <p:cBhvr>
                                        <p:cTn id="7" dur="500"/>
                                        <p:tgtEl>
                                          <p:spTgt spid="15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blinds(horizontal)">
                                      <p:cBhvr>
                                        <p:cTn id="10" dur="500"/>
                                        <p:tgtEl>
                                          <p:spTgt spid="15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4"/>
                                        </p:tgtEl>
                                        <p:attrNameLst>
                                          <p:attrName>style.visibility</p:attrName>
                                        </p:attrNameLst>
                                      </p:cBhvr>
                                      <p:to>
                                        <p:strVal val="visible"/>
                                      </p:to>
                                    </p:set>
                                    <p:animEffect transition="in" filter="blinds(horizontal)">
                                      <p:cBhvr>
                                        <p:cTn id="13" dur="500"/>
                                        <p:tgtEl>
                                          <p:spTgt spid="16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grpId="1" nodeType="clickEffect">
                                  <p:stCondLst>
                                    <p:cond delay="0"/>
                                  </p:stCondLst>
                                  <p:childTnLst>
                                    <p:animEffect transition="out" filter="blinds(horizontal)">
                                      <p:cBhvr>
                                        <p:cTn id="17" dur="500"/>
                                        <p:tgtEl>
                                          <p:spTgt spid="154"/>
                                        </p:tgtEl>
                                      </p:cBhvr>
                                    </p:animEffect>
                                    <p:set>
                                      <p:cBhvr>
                                        <p:cTn id="18" dur="1" fill="hold">
                                          <p:stCondLst>
                                            <p:cond delay="499"/>
                                          </p:stCondLst>
                                        </p:cTn>
                                        <p:tgtEl>
                                          <p:spTgt spid="154"/>
                                        </p:tgtEl>
                                        <p:attrNameLst>
                                          <p:attrName>style.visibility</p:attrName>
                                        </p:attrNameLst>
                                      </p:cBhvr>
                                      <p:to>
                                        <p:strVal val="hidden"/>
                                      </p:to>
                                    </p:set>
                                  </p:childTnLst>
                                </p:cTn>
                              </p:par>
                              <p:par>
                                <p:cTn id="19" presetID="3" presetClass="exit" presetSubtype="10" fill="hold" grpId="1" nodeType="withEffect">
                                  <p:stCondLst>
                                    <p:cond delay="0"/>
                                  </p:stCondLst>
                                  <p:childTnLst>
                                    <p:animEffect transition="out" filter="blinds(horizontal)">
                                      <p:cBhvr>
                                        <p:cTn id="20" dur="500"/>
                                        <p:tgtEl>
                                          <p:spTgt spid="159"/>
                                        </p:tgtEl>
                                      </p:cBhvr>
                                    </p:animEffect>
                                    <p:set>
                                      <p:cBhvr>
                                        <p:cTn id="21" dur="1" fill="hold">
                                          <p:stCondLst>
                                            <p:cond delay="499"/>
                                          </p:stCondLst>
                                        </p:cTn>
                                        <p:tgtEl>
                                          <p:spTgt spid="159"/>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164"/>
                                        </p:tgtEl>
                                      </p:cBhvr>
                                    </p:animEffect>
                                    <p:set>
                                      <p:cBhvr>
                                        <p:cTn id="24" dur="1" fill="hold">
                                          <p:stCondLst>
                                            <p:cond delay="499"/>
                                          </p:stCondLst>
                                        </p:cTn>
                                        <p:tgtEl>
                                          <p:spTgt spid="164"/>
                                        </p:tgtEl>
                                        <p:attrNameLst>
                                          <p:attrName>style.visibility</p:attrName>
                                        </p:attrNameLst>
                                      </p:cBhvr>
                                      <p:to>
                                        <p:strVal val="hidden"/>
                                      </p:to>
                                    </p:set>
                                  </p:childTnLst>
                                </p:cTn>
                              </p:par>
                              <p:par>
                                <p:cTn id="25" presetID="3" presetClass="entr" presetSubtype="10" fill="hold" grpId="0" nodeType="with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blinds(horizontal)">
                                      <p:cBhvr>
                                        <p:cTn id="27" dur="500"/>
                                        <p:tgtEl>
                                          <p:spTgt spid="17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99"/>
                                        </p:tgtEl>
                                        <p:attrNameLst>
                                          <p:attrName>style.visibility</p:attrName>
                                        </p:attrNameLst>
                                      </p:cBhvr>
                                      <p:to>
                                        <p:strVal val="visible"/>
                                      </p:to>
                                    </p:set>
                                    <p:animEffect transition="in" filter="blinds(horizontal)">
                                      <p:cBhvr>
                                        <p:cTn id="30" dur="500"/>
                                        <p:tgtEl>
                                          <p:spTgt spid="19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blinds(horizontal)">
                                      <p:cBhvr>
                                        <p:cTn id="33" dur="500"/>
                                        <p:tgtEl>
                                          <p:spTgt spid="20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89"/>
                                        </p:tgtEl>
                                        <p:attrNameLst>
                                          <p:attrName>style.visibility</p:attrName>
                                        </p:attrNameLst>
                                      </p:cBhvr>
                                      <p:to>
                                        <p:strVal val="visible"/>
                                      </p:to>
                                    </p:set>
                                    <p:animEffect transition="in" filter="blinds(horizontal)">
                                      <p:cBhvr>
                                        <p:cTn id="36" dur="500"/>
                                        <p:tgtEl>
                                          <p:spTgt spid="18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84"/>
                                        </p:tgtEl>
                                        <p:attrNameLst>
                                          <p:attrName>style.visibility</p:attrName>
                                        </p:attrNameLst>
                                      </p:cBhvr>
                                      <p:to>
                                        <p:strVal val="visible"/>
                                      </p:to>
                                    </p:set>
                                    <p:animEffect transition="in" filter="blinds(horizontal)">
                                      <p:cBhvr>
                                        <p:cTn id="39" dur="500"/>
                                        <p:tgtEl>
                                          <p:spTgt spid="18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79"/>
                                        </p:tgtEl>
                                        <p:attrNameLst>
                                          <p:attrName>style.visibility</p:attrName>
                                        </p:attrNameLst>
                                      </p:cBhvr>
                                      <p:to>
                                        <p:strVal val="visible"/>
                                      </p:to>
                                    </p:set>
                                    <p:animEffect transition="in" filter="blinds(horizontal)">
                                      <p:cBhvr>
                                        <p:cTn id="42" dur="500"/>
                                        <p:tgtEl>
                                          <p:spTgt spid="17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74"/>
                                        </p:tgtEl>
                                      </p:cBhvr>
                                    </p:animEffect>
                                    <p:set>
                                      <p:cBhvr>
                                        <p:cTn id="47" dur="1" fill="hold">
                                          <p:stCondLst>
                                            <p:cond delay="499"/>
                                          </p:stCondLst>
                                        </p:cTn>
                                        <p:tgtEl>
                                          <p:spTgt spid="174"/>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99"/>
                                        </p:tgtEl>
                                      </p:cBhvr>
                                    </p:animEffect>
                                    <p:set>
                                      <p:cBhvr>
                                        <p:cTn id="50" dur="1" fill="hold">
                                          <p:stCondLst>
                                            <p:cond delay="499"/>
                                          </p:stCondLst>
                                        </p:cTn>
                                        <p:tgtEl>
                                          <p:spTgt spid="199"/>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200"/>
                                        </p:tgtEl>
                                      </p:cBhvr>
                                    </p:animEffect>
                                    <p:set>
                                      <p:cBhvr>
                                        <p:cTn id="53" dur="1" fill="hold">
                                          <p:stCondLst>
                                            <p:cond delay="499"/>
                                          </p:stCondLst>
                                        </p:cTn>
                                        <p:tgtEl>
                                          <p:spTgt spid="200"/>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189"/>
                                        </p:tgtEl>
                                      </p:cBhvr>
                                    </p:animEffect>
                                    <p:set>
                                      <p:cBhvr>
                                        <p:cTn id="56" dur="1" fill="hold">
                                          <p:stCondLst>
                                            <p:cond delay="499"/>
                                          </p:stCondLst>
                                        </p:cTn>
                                        <p:tgtEl>
                                          <p:spTgt spid="189"/>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184"/>
                                        </p:tgtEl>
                                      </p:cBhvr>
                                    </p:animEffect>
                                    <p:set>
                                      <p:cBhvr>
                                        <p:cTn id="59" dur="1" fill="hold">
                                          <p:stCondLst>
                                            <p:cond delay="499"/>
                                          </p:stCondLst>
                                        </p:cTn>
                                        <p:tgtEl>
                                          <p:spTgt spid="184"/>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179"/>
                                        </p:tgtEl>
                                      </p:cBhvr>
                                    </p:animEffect>
                                    <p:set>
                                      <p:cBhvr>
                                        <p:cTn id="62" dur="1" fill="hold">
                                          <p:stCondLst>
                                            <p:cond delay="499"/>
                                          </p:stCondLst>
                                        </p:cTn>
                                        <p:tgtEl>
                                          <p:spTgt spid="179"/>
                                        </p:tgtEl>
                                        <p:attrNameLst>
                                          <p:attrName>style.visibility</p:attrName>
                                        </p:attrNameLst>
                                      </p:cBhvr>
                                      <p:to>
                                        <p:strVal val="hidden"/>
                                      </p:to>
                                    </p:set>
                                  </p:childTnLst>
                                </p:cTn>
                              </p:par>
                              <p:par>
                                <p:cTn id="63" presetID="3" presetClass="entr" presetSubtype="10" fill="hold" grpId="0" nodeType="withEffect">
                                  <p:stCondLst>
                                    <p:cond delay="0"/>
                                  </p:stCondLst>
                                  <p:childTnLst>
                                    <p:set>
                                      <p:cBhvr>
                                        <p:cTn id="64" dur="1" fill="hold">
                                          <p:stCondLst>
                                            <p:cond delay="0"/>
                                          </p:stCondLst>
                                        </p:cTn>
                                        <p:tgtEl>
                                          <p:spTgt spid="207"/>
                                        </p:tgtEl>
                                        <p:attrNameLst>
                                          <p:attrName>style.visibility</p:attrName>
                                        </p:attrNameLst>
                                      </p:cBhvr>
                                      <p:to>
                                        <p:strVal val="visible"/>
                                      </p:to>
                                    </p:set>
                                    <p:animEffect transition="in" filter="blinds(horizontal)">
                                      <p:cBhvr>
                                        <p:cTn id="65" dur="500"/>
                                        <p:tgtEl>
                                          <p:spTgt spid="207"/>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08"/>
                                        </p:tgtEl>
                                        <p:attrNameLst>
                                          <p:attrName>style.visibility</p:attrName>
                                        </p:attrNameLst>
                                      </p:cBhvr>
                                      <p:to>
                                        <p:strVal val="visible"/>
                                      </p:to>
                                    </p:set>
                                    <p:animEffect transition="in" filter="blinds(horizontal)">
                                      <p:cBhvr>
                                        <p:cTn id="68" dur="500"/>
                                        <p:tgtEl>
                                          <p:spTgt spid="208"/>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xit" presetSubtype="10" fill="hold" grpId="1" nodeType="clickEffect">
                                  <p:stCondLst>
                                    <p:cond delay="0"/>
                                  </p:stCondLst>
                                  <p:childTnLst>
                                    <p:animEffect transition="out" filter="blinds(horizontal)">
                                      <p:cBhvr>
                                        <p:cTn id="72" dur="500"/>
                                        <p:tgtEl>
                                          <p:spTgt spid="207"/>
                                        </p:tgtEl>
                                      </p:cBhvr>
                                    </p:animEffect>
                                    <p:set>
                                      <p:cBhvr>
                                        <p:cTn id="73" dur="1" fill="hold">
                                          <p:stCondLst>
                                            <p:cond delay="499"/>
                                          </p:stCondLst>
                                        </p:cTn>
                                        <p:tgtEl>
                                          <p:spTgt spid="207"/>
                                        </p:tgtEl>
                                        <p:attrNameLst>
                                          <p:attrName>style.visibility</p:attrName>
                                        </p:attrNameLst>
                                      </p:cBhvr>
                                      <p:to>
                                        <p:strVal val="hidden"/>
                                      </p:to>
                                    </p:set>
                                  </p:childTnLst>
                                </p:cTn>
                              </p:par>
                              <p:par>
                                <p:cTn id="74" presetID="3" presetClass="exit" presetSubtype="10" fill="hold" grpId="1" nodeType="withEffect">
                                  <p:stCondLst>
                                    <p:cond delay="0"/>
                                  </p:stCondLst>
                                  <p:childTnLst>
                                    <p:animEffect transition="out" filter="blinds(horizontal)">
                                      <p:cBhvr>
                                        <p:cTn id="75" dur="500"/>
                                        <p:tgtEl>
                                          <p:spTgt spid="208"/>
                                        </p:tgtEl>
                                      </p:cBhvr>
                                    </p:animEffect>
                                    <p:set>
                                      <p:cBhvr>
                                        <p:cTn id="76" dur="1" fill="hold">
                                          <p:stCondLst>
                                            <p:cond delay="499"/>
                                          </p:stCondLst>
                                        </p:cTn>
                                        <p:tgtEl>
                                          <p:spTgt spid="208"/>
                                        </p:tgtEl>
                                        <p:attrNameLst>
                                          <p:attrName>style.visibility</p:attrName>
                                        </p:attrNameLst>
                                      </p:cBhvr>
                                      <p:to>
                                        <p:strVal val="hidden"/>
                                      </p:to>
                                    </p:set>
                                  </p:childTnLst>
                                </p:cTn>
                              </p:par>
                              <p:par>
                                <p:cTn id="77" presetID="3" presetClass="entr" presetSubtype="10" fill="hold" grpId="0" nodeType="withEffect">
                                  <p:stCondLst>
                                    <p:cond delay="0"/>
                                  </p:stCondLst>
                                  <p:childTnLst>
                                    <p:set>
                                      <p:cBhvr>
                                        <p:cTn id="78" dur="1" fill="hold">
                                          <p:stCondLst>
                                            <p:cond delay="0"/>
                                          </p:stCondLst>
                                        </p:cTn>
                                        <p:tgtEl>
                                          <p:spTgt spid="201"/>
                                        </p:tgtEl>
                                        <p:attrNameLst>
                                          <p:attrName>style.visibility</p:attrName>
                                        </p:attrNameLst>
                                      </p:cBhvr>
                                      <p:to>
                                        <p:strVal val="visible"/>
                                      </p:to>
                                    </p:set>
                                    <p:animEffect transition="in" filter="blinds(horizontal)">
                                      <p:cBhvr>
                                        <p:cTn id="79" dur="500"/>
                                        <p:tgtEl>
                                          <p:spTgt spid="201"/>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02"/>
                                        </p:tgtEl>
                                        <p:attrNameLst>
                                          <p:attrName>style.visibility</p:attrName>
                                        </p:attrNameLst>
                                      </p:cBhvr>
                                      <p:to>
                                        <p:strVal val="visible"/>
                                      </p:to>
                                    </p:set>
                                    <p:animEffect transition="in" filter="blinds(horizontal)">
                                      <p:cBhvr>
                                        <p:cTn id="82" dur="500"/>
                                        <p:tgtEl>
                                          <p:spTgt spid="20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grpId="1" nodeType="clickEffect">
                                  <p:stCondLst>
                                    <p:cond delay="0"/>
                                  </p:stCondLst>
                                  <p:childTnLst>
                                    <p:animEffect transition="out" filter="blinds(horizontal)">
                                      <p:cBhvr>
                                        <p:cTn id="86" dur="500"/>
                                        <p:tgtEl>
                                          <p:spTgt spid="201"/>
                                        </p:tgtEl>
                                      </p:cBhvr>
                                    </p:animEffect>
                                    <p:set>
                                      <p:cBhvr>
                                        <p:cTn id="87" dur="1" fill="hold">
                                          <p:stCondLst>
                                            <p:cond delay="499"/>
                                          </p:stCondLst>
                                        </p:cTn>
                                        <p:tgtEl>
                                          <p:spTgt spid="201"/>
                                        </p:tgtEl>
                                        <p:attrNameLst>
                                          <p:attrName>style.visibility</p:attrName>
                                        </p:attrNameLst>
                                      </p:cBhvr>
                                      <p:to>
                                        <p:strVal val="hidden"/>
                                      </p:to>
                                    </p:set>
                                  </p:childTnLst>
                                </p:cTn>
                              </p:par>
                              <p:par>
                                <p:cTn id="88" presetID="3" presetClass="exit" presetSubtype="10" fill="hold" grpId="1" nodeType="withEffect">
                                  <p:stCondLst>
                                    <p:cond delay="0"/>
                                  </p:stCondLst>
                                  <p:childTnLst>
                                    <p:animEffect transition="out" filter="blinds(horizontal)">
                                      <p:cBhvr>
                                        <p:cTn id="89" dur="500"/>
                                        <p:tgtEl>
                                          <p:spTgt spid="202"/>
                                        </p:tgtEl>
                                      </p:cBhvr>
                                    </p:animEffect>
                                    <p:set>
                                      <p:cBhvr>
                                        <p:cTn id="90" dur="1" fill="hold">
                                          <p:stCondLst>
                                            <p:cond delay="499"/>
                                          </p:stCondLst>
                                        </p:cTn>
                                        <p:tgtEl>
                                          <p:spTgt spid="202"/>
                                        </p:tgtEl>
                                        <p:attrNameLst>
                                          <p:attrName>style.visibility</p:attrName>
                                        </p:attrNameLst>
                                      </p:cBhvr>
                                      <p:to>
                                        <p:strVal val="hidden"/>
                                      </p:to>
                                    </p:set>
                                  </p:childTnLst>
                                </p:cTn>
                              </p:par>
                              <p:par>
                                <p:cTn id="91" presetID="3" presetClass="entr" presetSubtype="10" fill="hold" grpId="0" nodeType="withEffect">
                                  <p:stCondLst>
                                    <p:cond delay="0"/>
                                  </p:stCondLst>
                                  <p:childTnLst>
                                    <p:set>
                                      <p:cBhvr>
                                        <p:cTn id="92" dur="1" fill="hold">
                                          <p:stCondLst>
                                            <p:cond delay="0"/>
                                          </p:stCondLst>
                                        </p:cTn>
                                        <p:tgtEl>
                                          <p:spTgt spid="203"/>
                                        </p:tgtEl>
                                        <p:attrNameLst>
                                          <p:attrName>style.visibility</p:attrName>
                                        </p:attrNameLst>
                                      </p:cBhvr>
                                      <p:to>
                                        <p:strVal val="visible"/>
                                      </p:to>
                                    </p:set>
                                    <p:animEffect transition="in" filter="blinds(horizontal)">
                                      <p:cBhvr>
                                        <p:cTn id="93" dur="500"/>
                                        <p:tgtEl>
                                          <p:spTgt spid="203"/>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204"/>
                                        </p:tgtEl>
                                        <p:attrNameLst>
                                          <p:attrName>style.visibility</p:attrName>
                                        </p:attrNameLst>
                                      </p:cBhvr>
                                      <p:to>
                                        <p:strVal val="visible"/>
                                      </p:to>
                                    </p:set>
                                    <p:animEffect transition="in" filter="blinds(horizontal)">
                                      <p:cBhvr>
                                        <p:cTn id="96"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54" grpId="1" animBg="1"/>
      <p:bldP spid="159" grpId="0" animBg="1"/>
      <p:bldP spid="159" grpId="1" animBg="1"/>
      <p:bldP spid="164" grpId="0" animBg="1"/>
      <p:bldP spid="164" grpId="1" animBg="1"/>
      <p:bldP spid="174" grpId="0" animBg="1"/>
      <p:bldP spid="174" grpId="1" animBg="1"/>
      <p:bldP spid="179" grpId="0" animBg="1"/>
      <p:bldP spid="179" grpId="1" animBg="1"/>
      <p:bldP spid="184" grpId="0" animBg="1"/>
      <p:bldP spid="184" grpId="1" animBg="1"/>
      <p:bldP spid="189" grpId="0" animBg="1"/>
      <p:bldP spid="189" grpId="1" animBg="1"/>
      <p:bldP spid="199" grpId="0" animBg="1"/>
      <p:bldP spid="199" grpId="1" animBg="1"/>
      <p:bldP spid="200" grpId="0" animBg="1"/>
      <p:bldP spid="200" grpId="1" animBg="1"/>
      <p:bldP spid="201" grpId="0" animBg="1"/>
      <p:bldP spid="201" grpId="1" animBg="1"/>
      <p:bldP spid="202" grpId="0" animBg="1"/>
      <p:bldP spid="202" grpId="1" animBg="1"/>
      <p:bldP spid="203" grpId="0" animBg="1"/>
      <p:bldP spid="204" grpId="0" animBg="1"/>
      <p:bldP spid="207" grpId="0" animBg="1"/>
      <p:bldP spid="207" grpId="1" animBg="1"/>
      <p:bldP spid="208" grpId="0" animBg="1"/>
      <p:bldP spid="208"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a:spLocks noGrp="1"/>
          </p:cNvSpPr>
          <p:nvPr>
            <p:ph type="title" idx="4294967295"/>
          </p:nvPr>
        </p:nvSpPr>
        <p:spPr>
          <a:xfrm>
            <a:off x="457200" y="274638"/>
            <a:ext cx="8229600" cy="1143000"/>
          </a:xfrm>
        </p:spPr>
        <p:txBody>
          <a:bodyPr>
            <a:normAutofit fontScale="90000"/>
          </a:bodyPr>
          <a:lstStyle/>
          <a:p>
            <a:pPr>
              <a:defRPr/>
            </a:pPr>
            <a:r>
              <a:rPr lang="en-US" dirty="0" smtClean="0"/>
              <a:t>Pattern Match Importance Sustaining</a:t>
            </a:r>
            <a:br>
              <a:rPr lang="en-US" dirty="0" smtClean="0"/>
            </a:br>
            <a:endParaRPr lang="en-US" dirty="0"/>
          </a:p>
        </p:txBody>
      </p:sp>
      <p:grpSp>
        <p:nvGrpSpPr>
          <p:cNvPr id="3" name="Group 167"/>
          <p:cNvGrpSpPr>
            <a:grpSpLocks/>
          </p:cNvGrpSpPr>
          <p:nvPr/>
        </p:nvGrpSpPr>
        <p:grpSpPr bwMode="auto">
          <a:xfrm>
            <a:off x="1676400" y="1752600"/>
            <a:ext cx="5478463" cy="3870325"/>
            <a:chOff x="1676400" y="1752600"/>
            <a:chExt cx="5478780" cy="3870960"/>
          </a:xfrm>
        </p:grpSpPr>
        <p:grpSp>
          <p:nvGrpSpPr>
            <p:cNvPr id="4" name="Points"/>
            <p:cNvGrpSpPr>
              <a:grpSpLocks/>
            </p:cNvGrpSpPr>
            <p:nvPr/>
          </p:nvGrpSpPr>
          <p:grpSpPr bwMode="auto">
            <a:xfrm>
              <a:off x="1676400" y="2286000"/>
              <a:ext cx="2085340" cy="3337560"/>
              <a:chOff x="3200400" y="2286000"/>
              <a:chExt cx="2085340" cy="3337560"/>
            </a:xfrm>
          </p:grpSpPr>
          <p:cxnSp>
            <p:nvCxnSpPr>
              <p:cNvPr id="1002" name="diagram_1246_leftaxis"/>
              <p:cNvCxnSpPr/>
              <p:nvPr/>
            </p:nvCxnSpPr>
            <p:spPr>
              <a:xfrm flipV="1">
                <a:off x="3886240" y="2492496"/>
                <a:ext cx="0" cy="3016744"/>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003" name="diagram_1246_rightaxis"/>
              <p:cNvCxnSpPr/>
              <p:nvPr/>
            </p:nvCxnSpPr>
            <p:spPr>
              <a:xfrm flipV="1">
                <a:off x="5257919" y="2492496"/>
                <a:ext cx="0" cy="3016744"/>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sp>
            <p:nvSpPr>
              <p:cNvPr id="25695" name="diagram_1246_leftpoint_6"/>
              <p:cNvSpPr txBox="1">
                <a:spLocks noChangeArrowheads="1"/>
              </p:cNvSpPr>
              <p:nvPr/>
            </p:nvSpPr>
            <p:spPr bwMode="auto">
              <a:xfrm>
                <a:off x="3474720" y="2432304"/>
                <a:ext cx="0" cy="0"/>
              </a:xfrm>
              <a:prstGeom prst="rect">
                <a:avLst/>
              </a:prstGeom>
              <a:noFill/>
              <a:ln w="9525">
                <a:noFill/>
                <a:miter lim="800000"/>
                <a:headEnd/>
                <a:tailEnd/>
              </a:ln>
            </p:spPr>
            <p:txBody>
              <a:bodyPr wrap="none"/>
              <a:lstStyle/>
              <a:p>
                <a:pPr algn="r"/>
                <a:r>
                  <a:rPr lang="en-US" sz="1000" b="1">
                    <a:solidFill>
                      <a:srgbClr val="B8860B"/>
                    </a:solidFill>
                    <a:latin typeface="Times New Roman" pitchFamily="18" charset="0"/>
                    <a:cs typeface="Times New Roman" pitchFamily="18" charset="0"/>
                  </a:rPr>
                  <a:t>Cooperation</a:t>
                </a:r>
                <a:endParaRPr lang="en-US" sz="1000" b="1">
                  <a:latin typeface="Times New Roman" pitchFamily="18" charset="0"/>
                  <a:cs typeface="Times New Roman" pitchFamily="18" charset="0"/>
                </a:endParaRPr>
              </a:p>
            </p:txBody>
          </p:sp>
          <p:cxnSp>
            <p:nvCxnSpPr>
              <p:cNvPr id="1006" name="diagram_1246_leftcallout_6"/>
              <p:cNvCxnSpPr/>
              <p:nvPr/>
            </p:nvCxnSpPr>
            <p:spPr>
              <a:xfrm flipV="1">
                <a:off x="3543320" y="2514724"/>
                <a:ext cx="342920" cy="0"/>
              </a:xfrm>
              <a:prstGeom prst="line">
                <a:avLst/>
              </a:prstGeom>
              <a:solidFill>
                <a:srgbClr val="000000"/>
              </a:solidFill>
              <a:ln w="12700">
                <a:solidFill>
                  <a:srgbClr val="B8860B"/>
                </a:solidFill>
              </a:ln>
            </p:spPr>
            <p:style>
              <a:lnRef idx="1">
                <a:schemeClr val="accent1"/>
              </a:lnRef>
              <a:fillRef idx="0">
                <a:schemeClr val="accent1"/>
              </a:fillRef>
              <a:effectRef idx="0">
                <a:schemeClr val="accent1"/>
              </a:effectRef>
              <a:fontRef idx="minor">
                <a:schemeClr val="tx1"/>
              </a:fontRef>
            </p:style>
          </p:cxnSp>
          <p:cxnSp>
            <p:nvCxnSpPr>
              <p:cNvPr id="1008" name="diagram_1246_connector_6"/>
              <p:cNvCxnSpPr/>
              <p:nvPr/>
            </p:nvCxnSpPr>
            <p:spPr>
              <a:xfrm>
                <a:off x="3886240" y="2514724"/>
                <a:ext cx="1371680" cy="1294025"/>
              </a:xfrm>
              <a:prstGeom prst="line">
                <a:avLst/>
              </a:prstGeom>
              <a:solidFill>
                <a:srgbClr val="000000"/>
              </a:solidFill>
              <a:ln w="38100">
                <a:solidFill>
                  <a:srgbClr val="B8860B"/>
                </a:solidFill>
              </a:ln>
            </p:spPr>
            <p:style>
              <a:lnRef idx="1">
                <a:schemeClr val="accent1"/>
              </a:lnRef>
              <a:fillRef idx="0">
                <a:schemeClr val="accent1"/>
              </a:fillRef>
              <a:effectRef idx="0">
                <a:schemeClr val="accent1"/>
              </a:effectRef>
              <a:fontRef idx="minor">
                <a:schemeClr val="tx1"/>
              </a:fontRef>
            </p:style>
          </p:cxnSp>
          <p:sp>
            <p:nvSpPr>
              <p:cNvPr id="1009" name="diagram_1246_leftdot_6"/>
              <p:cNvSpPr/>
              <p:nvPr/>
            </p:nvSpPr>
            <p:spPr>
              <a:xfrm>
                <a:off x="3864014" y="2492496"/>
                <a:ext cx="50803" cy="50808"/>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10" name="diagram_1246_rightdot_6"/>
              <p:cNvSpPr/>
              <p:nvPr/>
            </p:nvSpPr>
            <p:spPr>
              <a:xfrm>
                <a:off x="5235693" y="3786521"/>
                <a:ext cx="50803" cy="50808"/>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700" name="diagram_1246_leftpoint_2"/>
              <p:cNvSpPr txBox="1">
                <a:spLocks noChangeArrowheads="1"/>
              </p:cNvSpPr>
              <p:nvPr/>
            </p:nvSpPr>
            <p:spPr bwMode="auto">
              <a:xfrm>
                <a:off x="3474720" y="3144105"/>
                <a:ext cx="0" cy="0"/>
              </a:xfrm>
              <a:prstGeom prst="rect">
                <a:avLst/>
              </a:prstGeom>
              <a:noFill/>
              <a:ln w="9525">
                <a:noFill/>
                <a:miter lim="800000"/>
                <a:headEnd/>
                <a:tailEnd/>
              </a:ln>
            </p:spPr>
            <p:txBody>
              <a:bodyPr wrap="none"/>
              <a:lstStyle/>
              <a:p>
                <a:pPr algn="r"/>
                <a:r>
                  <a:rPr lang="en-US" sz="1000" b="1">
                    <a:latin typeface="Times New Roman" pitchFamily="18" charset="0"/>
                    <a:cs typeface="Times New Roman" pitchFamily="18" charset="0"/>
                  </a:rPr>
                  <a:t>Funding/Resources</a:t>
                </a:r>
              </a:p>
            </p:txBody>
          </p:sp>
          <p:cxnSp>
            <p:nvCxnSpPr>
              <p:cNvPr id="1013" name="diagram_1246_leftcallout_2"/>
              <p:cNvCxnSpPr/>
              <p:nvPr/>
            </p:nvCxnSpPr>
            <p:spPr>
              <a:xfrm>
                <a:off x="3543320" y="3226041"/>
                <a:ext cx="342920" cy="74625"/>
              </a:xfrm>
              <a:prstGeom prst="line">
                <a:avLst/>
              </a:prstGeom>
              <a:solidFill>
                <a:srgbClr val="000000"/>
              </a:solid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5" name="diagram_1246_connector_2"/>
              <p:cNvCxnSpPr/>
              <p:nvPr/>
            </p:nvCxnSpPr>
            <p:spPr>
              <a:xfrm>
                <a:off x="3886240" y="3300666"/>
                <a:ext cx="1371680" cy="2186345"/>
              </a:xfrm>
              <a:prstGeom prst="line">
                <a:avLst/>
              </a:prstGeom>
              <a:solidFill>
                <a:srgbClr val="000000"/>
              </a:solid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16" name="diagram_1246_leftdot_2"/>
              <p:cNvSpPr/>
              <p:nvPr/>
            </p:nvSpPr>
            <p:spPr>
              <a:xfrm>
                <a:off x="3864014" y="3278438"/>
                <a:ext cx="50803" cy="50808"/>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17" name="diagram_1246_rightdot_2"/>
              <p:cNvSpPr/>
              <p:nvPr/>
            </p:nvSpPr>
            <p:spPr>
              <a:xfrm>
                <a:off x="5235693" y="5463196"/>
                <a:ext cx="50803" cy="50808"/>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18" name="diagram_1246_leftpoint_3"/>
              <p:cNvSpPr txBox="1"/>
              <p:nvPr/>
            </p:nvSpPr>
            <p:spPr>
              <a:xfrm>
                <a:off x="3475054" y="3364177"/>
                <a:ext cx="0" cy="0"/>
              </a:xfrm>
              <a:prstGeom prst="rect">
                <a:avLst/>
              </a:prstGeom>
              <a:noFill/>
            </p:spPr>
            <p:txBody>
              <a:bodyPr wrap="none"/>
              <a:lstStyle/>
              <a:p>
                <a:pPr algn="r">
                  <a:defRPr/>
                </a:pPr>
                <a:r>
                  <a:rPr lang="en-US" sz="1000" b="1" dirty="0">
                    <a:solidFill>
                      <a:schemeClr val="accent6">
                        <a:lumMod val="50000"/>
                      </a:schemeClr>
                    </a:solidFill>
                    <a:latin typeface="Times New Roman" pitchFamily="18" charset="0"/>
                    <a:cs typeface="Times New Roman" pitchFamily="18" charset="0"/>
                  </a:rPr>
                  <a:t>External</a:t>
                </a:r>
                <a:r>
                  <a:rPr lang="en-US" sz="1000" dirty="0">
                    <a:solidFill>
                      <a:schemeClr val="accent6">
                        <a:lumMod val="50000"/>
                      </a:schemeClr>
                    </a:solidFill>
                    <a:latin typeface="Times New Roman" pitchFamily="18" charset="0"/>
                    <a:cs typeface="Times New Roman" pitchFamily="18" charset="0"/>
                  </a:rPr>
                  <a:t> </a:t>
                </a:r>
                <a:r>
                  <a:rPr lang="en-US" sz="1000" b="1" dirty="0">
                    <a:solidFill>
                      <a:schemeClr val="accent6">
                        <a:lumMod val="50000"/>
                      </a:schemeClr>
                    </a:solidFill>
                    <a:latin typeface="Times New Roman" pitchFamily="18" charset="0"/>
                    <a:cs typeface="Times New Roman" pitchFamily="18" charset="0"/>
                  </a:rPr>
                  <a:t>Validity</a:t>
                </a:r>
              </a:p>
            </p:txBody>
          </p:sp>
          <p:cxnSp>
            <p:nvCxnSpPr>
              <p:cNvPr id="1020" name="diagram_1246_leftcallout_3"/>
              <p:cNvCxnSpPr/>
              <p:nvPr/>
            </p:nvCxnSpPr>
            <p:spPr>
              <a:xfrm flipV="1">
                <a:off x="3543320" y="3445152"/>
                <a:ext cx="342920" cy="0"/>
              </a:xfrm>
              <a:prstGeom prst="line">
                <a:avLst/>
              </a:prstGeom>
              <a:solidFill>
                <a:srgbClr val="000000"/>
              </a:solid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2" name="diagram_1246_connector_3"/>
              <p:cNvCxnSpPr/>
              <p:nvPr/>
            </p:nvCxnSpPr>
            <p:spPr>
              <a:xfrm>
                <a:off x="3886240" y="3445152"/>
                <a:ext cx="1371680" cy="66686"/>
              </a:xfrm>
              <a:prstGeom prst="line">
                <a:avLst/>
              </a:prstGeom>
              <a:solidFill>
                <a:srgbClr val="000000"/>
              </a:solidFill>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023" name="diagram_1246_leftdot_3"/>
              <p:cNvSpPr/>
              <p:nvPr/>
            </p:nvSpPr>
            <p:spPr>
              <a:xfrm>
                <a:off x="3864014" y="3422923"/>
                <a:ext cx="50803" cy="50808"/>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24" name="diagram_1246_rightdot_3"/>
              <p:cNvSpPr/>
              <p:nvPr/>
            </p:nvSpPr>
            <p:spPr>
              <a:xfrm>
                <a:off x="5235693" y="3488022"/>
                <a:ext cx="50803" cy="50808"/>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710" name="diagram_1246_leftpoint_7"/>
              <p:cNvSpPr txBox="1">
                <a:spLocks noChangeArrowheads="1"/>
              </p:cNvSpPr>
              <p:nvPr/>
            </p:nvSpPr>
            <p:spPr bwMode="auto">
              <a:xfrm>
                <a:off x="3474720" y="3743254"/>
                <a:ext cx="0" cy="0"/>
              </a:xfrm>
              <a:prstGeom prst="rect">
                <a:avLst/>
              </a:prstGeom>
              <a:noFill/>
              <a:ln w="9525">
                <a:noFill/>
                <a:miter lim="800000"/>
                <a:headEnd/>
                <a:tailEnd/>
              </a:ln>
            </p:spPr>
            <p:txBody>
              <a:bodyPr wrap="none"/>
              <a:lstStyle/>
              <a:p>
                <a:pPr algn="r"/>
                <a:r>
                  <a:rPr lang="en-US" sz="1000" b="1">
                    <a:solidFill>
                      <a:srgbClr val="BA55D3"/>
                    </a:solidFill>
                    <a:latin typeface="Times New Roman" pitchFamily="18" charset="0"/>
                    <a:cs typeface="Times New Roman" pitchFamily="18" charset="0"/>
                  </a:rPr>
                  <a:t>Partnerships</a:t>
                </a:r>
                <a:endParaRPr lang="en-US" sz="1000" b="1">
                  <a:latin typeface="Times New Roman" pitchFamily="18" charset="0"/>
                  <a:cs typeface="Times New Roman" pitchFamily="18" charset="0"/>
                </a:endParaRPr>
              </a:p>
            </p:txBody>
          </p:sp>
          <p:cxnSp>
            <p:nvCxnSpPr>
              <p:cNvPr id="1027" name="diagram_1246_leftcallout_7"/>
              <p:cNvCxnSpPr/>
              <p:nvPr/>
            </p:nvCxnSpPr>
            <p:spPr>
              <a:xfrm>
                <a:off x="3543320" y="3826214"/>
                <a:ext cx="342920" cy="149249"/>
              </a:xfrm>
              <a:prstGeom prst="line">
                <a:avLst/>
              </a:prstGeom>
              <a:solidFill>
                <a:srgbClr val="000000"/>
              </a:solidFill>
              <a:ln w="12700">
                <a:solidFill>
                  <a:srgbClr val="BA55D3"/>
                </a:solidFill>
              </a:ln>
            </p:spPr>
            <p:style>
              <a:lnRef idx="1">
                <a:schemeClr val="accent1"/>
              </a:lnRef>
              <a:fillRef idx="0">
                <a:schemeClr val="accent1"/>
              </a:fillRef>
              <a:effectRef idx="0">
                <a:schemeClr val="accent1"/>
              </a:effectRef>
              <a:fontRef idx="minor">
                <a:schemeClr val="tx1"/>
              </a:fontRef>
            </p:style>
          </p:cxnSp>
          <p:cxnSp>
            <p:nvCxnSpPr>
              <p:cNvPr id="1029" name="diagram_1246_connector_7"/>
              <p:cNvCxnSpPr/>
              <p:nvPr/>
            </p:nvCxnSpPr>
            <p:spPr>
              <a:xfrm flipV="1">
                <a:off x="3886240" y="2514724"/>
                <a:ext cx="1371680" cy="1460739"/>
              </a:xfrm>
              <a:prstGeom prst="line">
                <a:avLst/>
              </a:prstGeom>
              <a:solidFill>
                <a:srgbClr val="000000"/>
              </a:solidFill>
              <a:ln w="38100">
                <a:solidFill>
                  <a:srgbClr val="BA55D3"/>
                </a:solidFill>
              </a:ln>
            </p:spPr>
            <p:style>
              <a:lnRef idx="1">
                <a:schemeClr val="accent1"/>
              </a:lnRef>
              <a:fillRef idx="0">
                <a:schemeClr val="accent1"/>
              </a:fillRef>
              <a:effectRef idx="0">
                <a:schemeClr val="accent1"/>
              </a:effectRef>
              <a:fontRef idx="minor">
                <a:schemeClr val="tx1"/>
              </a:fontRef>
            </p:style>
          </p:cxnSp>
          <p:sp>
            <p:nvSpPr>
              <p:cNvPr id="1030" name="diagram_1246_leftdot_7"/>
              <p:cNvSpPr/>
              <p:nvPr/>
            </p:nvSpPr>
            <p:spPr>
              <a:xfrm>
                <a:off x="3864014" y="3953235"/>
                <a:ext cx="50803" cy="50808"/>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31" name="diagram_1246_rightdot_7"/>
              <p:cNvSpPr/>
              <p:nvPr/>
            </p:nvSpPr>
            <p:spPr>
              <a:xfrm>
                <a:off x="5235693" y="2492496"/>
                <a:ext cx="50803" cy="50808"/>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715" name="diagram_1246_leftpoint_4"/>
              <p:cNvSpPr txBox="1">
                <a:spLocks noChangeArrowheads="1"/>
              </p:cNvSpPr>
              <p:nvPr/>
            </p:nvSpPr>
            <p:spPr bwMode="auto">
              <a:xfrm>
                <a:off x="3474720" y="3962710"/>
                <a:ext cx="0" cy="0"/>
              </a:xfrm>
              <a:prstGeom prst="rect">
                <a:avLst/>
              </a:prstGeom>
              <a:noFill/>
              <a:ln w="9525">
                <a:noFill/>
                <a:miter lim="800000"/>
                <a:headEnd/>
                <a:tailEnd/>
              </a:ln>
            </p:spPr>
            <p:txBody>
              <a:bodyPr wrap="none"/>
              <a:lstStyle/>
              <a:p>
                <a:pPr algn="r"/>
                <a:r>
                  <a:rPr lang="en-US" sz="1000" b="1">
                    <a:solidFill>
                      <a:srgbClr val="3CB371"/>
                    </a:solidFill>
                    <a:latin typeface="Times New Roman" pitchFamily="18" charset="0"/>
                    <a:cs typeface="Times New Roman" pitchFamily="18" charset="0"/>
                  </a:rPr>
                  <a:t>Preparing the Environment</a:t>
                </a:r>
                <a:endParaRPr lang="en-US" sz="1000" b="1">
                  <a:latin typeface="Times New Roman" pitchFamily="18" charset="0"/>
                  <a:cs typeface="Times New Roman" pitchFamily="18" charset="0"/>
                </a:endParaRPr>
              </a:p>
            </p:txBody>
          </p:sp>
          <p:cxnSp>
            <p:nvCxnSpPr>
              <p:cNvPr id="1034" name="diagram_1246_leftcallout_4"/>
              <p:cNvCxnSpPr/>
              <p:nvPr/>
            </p:nvCxnSpPr>
            <p:spPr>
              <a:xfrm flipV="1">
                <a:off x="3543320" y="4045325"/>
                <a:ext cx="342920" cy="0"/>
              </a:xfrm>
              <a:prstGeom prst="line">
                <a:avLst/>
              </a:prstGeom>
              <a:solidFill>
                <a:srgbClr val="000000"/>
              </a:solidFill>
              <a:ln w="12700">
                <a:solidFill>
                  <a:srgbClr val="3CB371"/>
                </a:solidFill>
              </a:ln>
            </p:spPr>
            <p:style>
              <a:lnRef idx="1">
                <a:schemeClr val="accent1"/>
              </a:lnRef>
              <a:fillRef idx="0">
                <a:schemeClr val="accent1"/>
              </a:fillRef>
              <a:effectRef idx="0">
                <a:schemeClr val="accent1"/>
              </a:effectRef>
              <a:fontRef idx="minor">
                <a:schemeClr val="tx1"/>
              </a:fontRef>
            </p:style>
          </p:cxnSp>
          <p:cxnSp>
            <p:nvCxnSpPr>
              <p:cNvPr id="1036" name="diagram_1246_connector_4"/>
              <p:cNvCxnSpPr/>
              <p:nvPr/>
            </p:nvCxnSpPr>
            <p:spPr>
              <a:xfrm flipV="1">
                <a:off x="3886240" y="3964350"/>
                <a:ext cx="1371680" cy="80975"/>
              </a:xfrm>
              <a:prstGeom prst="line">
                <a:avLst/>
              </a:prstGeom>
              <a:solidFill>
                <a:srgbClr val="000000"/>
              </a:solidFill>
              <a:ln w="38100">
                <a:solidFill>
                  <a:srgbClr val="3CB371"/>
                </a:solidFill>
              </a:ln>
            </p:spPr>
            <p:style>
              <a:lnRef idx="1">
                <a:schemeClr val="accent1"/>
              </a:lnRef>
              <a:fillRef idx="0">
                <a:schemeClr val="accent1"/>
              </a:fillRef>
              <a:effectRef idx="0">
                <a:schemeClr val="accent1"/>
              </a:effectRef>
              <a:fontRef idx="minor">
                <a:schemeClr val="tx1"/>
              </a:fontRef>
            </p:style>
          </p:cxnSp>
          <p:sp>
            <p:nvSpPr>
              <p:cNvPr id="1037" name="diagram_1246_leftdot_4"/>
              <p:cNvSpPr/>
              <p:nvPr/>
            </p:nvSpPr>
            <p:spPr>
              <a:xfrm>
                <a:off x="3864014" y="4021509"/>
                <a:ext cx="50803" cy="50808"/>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38" name="diagram_1246_rightdot_4"/>
              <p:cNvSpPr/>
              <p:nvPr/>
            </p:nvSpPr>
            <p:spPr>
              <a:xfrm>
                <a:off x="5235693" y="3942121"/>
                <a:ext cx="50803" cy="50808"/>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720" name="diagram_1246_leftpoint_1"/>
              <p:cNvSpPr txBox="1">
                <a:spLocks noChangeArrowheads="1"/>
              </p:cNvSpPr>
              <p:nvPr/>
            </p:nvSpPr>
            <p:spPr bwMode="auto">
              <a:xfrm>
                <a:off x="3429000" y="4191000"/>
                <a:ext cx="228600" cy="304800"/>
              </a:xfrm>
              <a:prstGeom prst="rect">
                <a:avLst/>
              </a:prstGeom>
              <a:noFill/>
              <a:ln w="9525">
                <a:noFill/>
                <a:miter lim="800000"/>
                <a:headEnd/>
                <a:tailEnd/>
              </a:ln>
            </p:spPr>
            <p:txBody>
              <a:bodyPr wrap="none"/>
              <a:lstStyle/>
              <a:p>
                <a:pPr algn="r"/>
                <a:r>
                  <a:rPr lang="en-US" sz="1000" b="1">
                    <a:solidFill>
                      <a:srgbClr val="CD5C5C"/>
                    </a:solidFill>
                    <a:latin typeface="Times New Roman" pitchFamily="18" charset="0"/>
                    <a:cs typeface="Times New Roman" pitchFamily="18" charset="0"/>
                  </a:rPr>
                  <a:t>Standardization/</a:t>
                </a:r>
              </a:p>
              <a:p>
                <a:pPr algn="r"/>
                <a:r>
                  <a:rPr lang="en-US" sz="1000" b="1">
                    <a:solidFill>
                      <a:srgbClr val="CD5C5C"/>
                    </a:solidFill>
                    <a:latin typeface="Times New Roman" pitchFamily="18" charset="0"/>
                    <a:cs typeface="Times New Roman" pitchFamily="18" charset="0"/>
                  </a:rPr>
                  <a:t>Best Practices</a:t>
                </a:r>
                <a:endParaRPr lang="en-US" sz="1000" b="1">
                  <a:latin typeface="Times New Roman" pitchFamily="18" charset="0"/>
                  <a:cs typeface="Times New Roman" pitchFamily="18" charset="0"/>
                </a:endParaRPr>
              </a:p>
            </p:txBody>
          </p:sp>
          <p:cxnSp>
            <p:nvCxnSpPr>
              <p:cNvPr id="1041" name="diagram_1246_leftcallout_1"/>
              <p:cNvCxnSpPr/>
              <p:nvPr/>
            </p:nvCxnSpPr>
            <p:spPr>
              <a:xfrm flipV="1">
                <a:off x="3543320" y="4405747"/>
                <a:ext cx="342920" cy="0"/>
              </a:xfrm>
              <a:prstGeom prst="line">
                <a:avLst/>
              </a:prstGeom>
              <a:solidFill>
                <a:srgbClr val="000000"/>
              </a:solidFill>
              <a:ln w="12700">
                <a:solidFill>
                  <a:srgbClr val="CD5C5C"/>
                </a:solidFill>
              </a:ln>
            </p:spPr>
            <p:style>
              <a:lnRef idx="1">
                <a:schemeClr val="accent1"/>
              </a:lnRef>
              <a:fillRef idx="0">
                <a:schemeClr val="accent1"/>
              </a:fillRef>
              <a:effectRef idx="0">
                <a:schemeClr val="accent1"/>
              </a:effectRef>
              <a:fontRef idx="minor">
                <a:schemeClr val="tx1"/>
              </a:fontRef>
            </p:style>
          </p:cxnSp>
          <p:cxnSp>
            <p:nvCxnSpPr>
              <p:cNvPr id="1043" name="diagram_1246_connector_1"/>
              <p:cNvCxnSpPr/>
              <p:nvPr/>
            </p:nvCxnSpPr>
            <p:spPr>
              <a:xfrm flipV="1">
                <a:off x="3886240" y="3931007"/>
                <a:ext cx="1371680" cy="474741"/>
              </a:xfrm>
              <a:prstGeom prst="line">
                <a:avLst/>
              </a:prstGeom>
              <a:solidFill>
                <a:srgbClr val="000000"/>
              </a:solidFill>
              <a:ln w="38100">
                <a:solidFill>
                  <a:srgbClr val="CD5C5C"/>
                </a:solidFill>
              </a:ln>
            </p:spPr>
            <p:style>
              <a:lnRef idx="1">
                <a:schemeClr val="accent1"/>
              </a:lnRef>
              <a:fillRef idx="0">
                <a:schemeClr val="accent1"/>
              </a:fillRef>
              <a:effectRef idx="0">
                <a:schemeClr val="accent1"/>
              </a:effectRef>
              <a:fontRef idx="minor">
                <a:schemeClr val="tx1"/>
              </a:fontRef>
            </p:style>
          </p:cxnSp>
          <p:sp>
            <p:nvSpPr>
              <p:cNvPr id="1044" name="diagram_1246_leftdot_1"/>
              <p:cNvSpPr/>
              <p:nvPr/>
            </p:nvSpPr>
            <p:spPr>
              <a:xfrm>
                <a:off x="3864014" y="4381931"/>
                <a:ext cx="50803" cy="50808"/>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45" name="diagram_1246_rightdot_1"/>
              <p:cNvSpPr/>
              <p:nvPr/>
            </p:nvSpPr>
            <p:spPr>
              <a:xfrm>
                <a:off x="5235693" y="3908778"/>
                <a:ext cx="50803" cy="50808"/>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725" name="diagram_1246_leftpoint_5"/>
              <p:cNvSpPr txBox="1">
                <a:spLocks noChangeArrowheads="1"/>
              </p:cNvSpPr>
              <p:nvPr/>
            </p:nvSpPr>
            <p:spPr bwMode="auto">
              <a:xfrm>
                <a:off x="3200400" y="4648200"/>
                <a:ext cx="335280" cy="226313"/>
              </a:xfrm>
              <a:prstGeom prst="rect">
                <a:avLst/>
              </a:prstGeom>
              <a:noFill/>
              <a:ln w="9525">
                <a:noFill/>
                <a:miter lim="800000"/>
                <a:headEnd/>
                <a:tailEnd/>
              </a:ln>
            </p:spPr>
            <p:txBody>
              <a:bodyPr wrap="none"/>
              <a:lstStyle/>
              <a:p>
                <a:pPr algn="r"/>
                <a:r>
                  <a:rPr lang="en-US" sz="1000" b="1">
                    <a:solidFill>
                      <a:srgbClr val="778899"/>
                    </a:solidFill>
                    <a:latin typeface="Times New Roman" pitchFamily="18" charset="0"/>
                    <a:cs typeface="Times New Roman" pitchFamily="18" charset="0"/>
                  </a:rPr>
                  <a:t>Social Learning &amp;</a:t>
                </a:r>
              </a:p>
              <a:p>
                <a:pPr algn="r"/>
                <a:r>
                  <a:rPr lang="en-US" sz="1000" b="1">
                    <a:solidFill>
                      <a:srgbClr val="778899"/>
                    </a:solidFill>
                    <a:latin typeface="Times New Roman" pitchFamily="18" charset="0"/>
                    <a:cs typeface="Times New Roman" pitchFamily="18" charset="0"/>
                  </a:rPr>
                  <a:t> Collaboration</a:t>
                </a:r>
                <a:endParaRPr lang="en-US" sz="1000" b="1">
                  <a:latin typeface="Times New Roman" pitchFamily="18" charset="0"/>
                  <a:cs typeface="Times New Roman" pitchFamily="18" charset="0"/>
                </a:endParaRPr>
              </a:p>
            </p:txBody>
          </p:sp>
          <p:cxnSp>
            <p:nvCxnSpPr>
              <p:cNvPr id="1048" name="diagram_1246_leftcallout_5"/>
              <p:cNvCxnSpPr/>
              <p:nvPr/>
            </p:nvCxnSpPr>
            <p:spPr>
              <a:xfrm>
                <a:off x="3543320" y="4961463"/>
                <a:ext cx="342920" cy="190531"/>
              </a:xfrm>
              <a:prstGeom prst="line">
                <a:avLst/>
              </a:prstGeom>
              <a:solidFill>
                <a:srgbClr val="000000"/>
              </a:solidFill>
              <a:ln w="12700">
                <a:solidFill>
                  <a:srgbClr val="778899"/>
                </a:solidFill>
              </a:ln>
            </p:spPr>
            <p:style>
              <a:lnRef idx="1">
                <a:schemeClr val="accent1"/>
              </a:lnRef>
              <a:fillRef idx="0">
                <a:schemeClr val="accent1"/>
              </a:fillRef>
              <a:effectRef idx="0">
                <a:schemeClr val="accent1"/>
              </a:effectRef>
              <a:fontRef idx="minor">
                <a:schemeClr val="tx1"/>
              </a:fontRef>
            </p:style>
          </p:cxnSp>
          <p:cxnSp>
            <p:nvCxnSpPr>
              <p:cNvPr id="1050" name="diagram_1246_connector_5"/>
              <p:cNvCxnSpPr/>
              <p:nvPr/>
            </p:nvCxnSpPr>
            <p:spPr>
              <a:xfrm flipV="1">
                <a:off x="3886240" y="4761406"/>
                <a:ext cx="1371680" cy="390589"/>
              </a:xfrm>
              <a:prstGeom prst="line">
                <a:avLst/>
              </a:prstGeom>
              <a:solidFill>
                <a:srgbClr val="000000"/>
              </a:solidFill>
              <a:ln w="38100">
                <a:solidFill>
                  <a:srgbClr val="778899"/>
                </a:solidFill>
              </a:ln>
            </p:spPr>
            <p:style>
              <a:lnRef idx="1">
                <a:schemeClr val="accent1"/>
              </a:lnRef>
              <a:fillRef idx="0">
                <a:schemeClr val="accent1"/>
              </a:fillRef>
              <a:effectRef idx="0">
                <a:schemeClr val="accent1"/>
              </a:effectRef>
              <a:fontRef idx="minor">
                <a:schemeClr val="tx1"/>
              </a:fontRef>
            </p:style>
          </p:cxnSp>
          <p:sp>
            <p:nvSpPr>
              <p:cNvPr id="1051" name="diagram_1246_leftdot_5"/>
              <p:cNvSpPr/>
              <p:nvPr/>
            </p:nvSpPr>
            <p:spPr>
              <a:xfrm>
                <a:off x="3864014" y="5129766"/>
                <a:ext cx="50803" cy="50808"/>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52" name="diagram_1246_rightdot_5"/>
              <p:cNvSpPr/>
              <p:nvPr/>
            </p:nvSpPr>
            <p:spPr>
              <a:xfrm>
                <a:off x="5235693" y="4739177"/>
                <a:ext cx="50803" cy="50808"/>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730" name="diagram_1246_leftpoint_9"/>
              <p:cNvSpPr txBox="1">
                <a:spLocks noChangeArrowheads="1"/>
              </p:cNvSpPr>
              <p:nvPr/>
            </p:nvSpPr>
            <p:spPr bwMode="auto">
              <a:xfrm>
                <a:off x="3474720" y="5098543"/>
                <a:ext cx="0" cy="0"/>
              </a:xfrm>
              <a:prstGeom prst="rect">
                <a:avLst/>
              </a:prstGeom>
              <a:noFill/>
              <a:ln w="9525">
                <a:noFill/>
                <a:miter lim="800000"/>
                <a:headEnd/>
                <a:tailEnd/>
              </a:ln>
            </p:spPr>
            <p:txBody>
              <a:bodyPr wrap="none"/>
              <a:lstStyle/>
              <a:p>
                <a:pPr algn="r"/>
                <a:r>
                  <a:rPr lang="en-US" sz="1000" b="1">
                    <a:solidFill>
                      <a:srgbClr val="0070C0"/>
                    </a:solidFill>
                    <a:latin typeface="Times New Roman" pitchFamily="18" charset="0"/>
                    <a:cs typeface="Times New Roman" pitchFamily="18" charset="0"/>
                  </a:rPr>
                  <a:t>Inclusiveness</a:t>
                </a:r>
              </a:p>
            </p:txBody>
          </p:sp>
          <p:cxnSp>
            <p:nvCxnSpPr>
              <p:cNvPr id="1055" name="diagram_1246_leftcallout_9"/>
              <p:cNvCxnSpPr/>
              <p:nvPr/>
            </p:nvCxnSpPr>
            <p:spPr>
              <a:xfrm flipV="1">
                <a:off x="3543320" y="5180574"/>
                <a:ext cx="342920" cy="0"/>
              </a:xfrm>
              <a:prstGeom prst="line">
                <a:avLst/>
              </a:prstGeom>
              <a:solidFill>
                <a:srgbClr val="000000"/>
              </a:solidFill>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7" name="diagram_1246_connector_9"/>
              <p:cNvCxnSpPr/>
              <p:nvPr/>
            </p:nvCxnSpPr>
            <p:spPr>
              <a:xfrm flipV="1">
                <a:off x="3886240" y="4416861"/>
                <a:ext cx="1371680" cy="763713"/>
              </a:xfrm>
              <a:prstGeom prst="line">
                <a:avLst/>
              </a:prstGeom>
              <a:solidFill>
                <a:srgbClr val="000000"/>
              </a:solidFill>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058" name="diagram_1246_leftdot_9"/>
              <p:cNvSpPr/>
              <p:nvPr/>
            </p:nvSpPr>
            <p:spPr>
              <a:xfrm>
                <a:off x="3864014" y="5158346"/>
                <a:ext cx="50803" cy="50808"/>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59" name="diagram_1246_rightdot_9"/>
              <p:cNvSpPr/>
              <p:nvPr/>
            </p:nvSpPr>
            <p:spPr>
              <a:xfrm>
                <a:off x="5235693" y="4394633"/>
                <a:ext cx="50803" cy="50808"/>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735" name="diagram_1246_leftpoint_8"/>
              <p:cNvSpPr txBox="1">
                <a:spLocks noChangeArrowheads="1"/>
              </p:cNvSpPr>
              <p:nvPr/>
            </p:nvSpPr>
            <p:spPr bwMode="auto">
              <a:xfrm>
                <a:off x="3474720" y="5404104"/>
                <a:ext cx="0" cy="0"/>
              </a:xfrm>
              <a:prstGeom prst="rect">
                <a:avLst/>
              </a:prstGeom>
              <a:noFill/>
              <a:ln w="9525">
                <a:noFill/>
                <a:miter lim="800000"/>
                <a:headEnd/>
                <a:tailEnd/>
              </a:ln>
            </p:spPr>
            <p:txBody>
              <a:bodyPr wrap="none"/>
              <a:lstStyle/>
              <a:p>
                <a:pPr algn="r"/>
                <a:r>
                  <a:rPr lang="en-US" sz="1000" b="1">
                    <a:solidFill>
                      <a:srgbClr val="D2691E"/>
                    </a:solidFill>
                    <a:latin typeface="Times New Roman" pitchFamily="18" charset="0"/>
                    <a:cs typeface="Times New Roman" pitchFamily="18" charset="0"/>
                  </a:rPr>
                  <a:t>Social Determinants/</a:t>
                </a:r>
              </a:p>
              <a:p>
                <a:pPr algn="r"/>
                <a:r>
                  <a:rPr lang="en-US" sz="1000" b="1">
                    <a:solidFill>
                      <a:srgbClr val="D2691E"/>
                    </a:solidFill>
                    <a:latin typeface="Times New Roman" pitchFamily="18" charset="0"/>
                    <a:cs typeface="Times New Roman" pitchFamily="18" charset="0"/>
                  </a:rPr>
                  <a:t>Cultural Competency</a:t>
                </a:r>
                <a:endParaRPr lang="en-US" sz="1000" b="1">
                  <a:latin typeface="Times New Roman" pitchFamily="18" charset="0"/>
                  <a:cs typeface="Times New Roman" pitchFamily="18" charset="0"/>
                </a:endParaRPr>
              </a:p>
            </p:txBody>
          </p:sp>
          <p:cxnSp>
            <p:nvCxnSpPr>
              <p:cNvPr id="1062" name="diagram_1246_leftcallout_8"/>
              <p:cNvCxnSpPr/>
              <p:nvPr/>
            </p:nvCxnSpPr>
            <p:spPr>
              <a:xfrm flipV="1">
                <a:off x="3543320" y="5487012"/>
                <a:ext cx="342920" cy="0"/>
              </a:xfrm>
              <a:prstGeom prst="line">
                <a:avLst/>
              </a:prstGeom>
              <a:solidFill>
                <a:srgbClr val="000000"/>
              </a:solidFill>
              <a:ln w="12700">
                <a:solidFill>
                  <a:srgbClr val="D2691E"/>
                </a:solidFill>
              </a:ln>
            </p:spPr>
            <p:style>
              <a:lnRef idx="1">
                <a:schemeClr val="accent1"/>
              </a:lnRef>
              <a:fillRef idx="0">
                <a:schemeClr val="accent1"/>
              </a:fillRef>
              <a:effectRef idx="0">
                <a:schemeClr val="accent1"/>
              </a:effectRef>
              <a:fontRef idx="minor">
                <a:schemeClr val="tx1"/>
              </a:fontRef>
            </p:style>
          </p:cxnSp>
          <p:cxnSp>
            <p:nvCxnSpPr>
              <p:cNvPr id="1064" name="diagram_1246_connector_8"/>
              <p:cNvCxnSpPr/>
              <p:nvPr/>
            </p:nvCxnSpPr>
            <p:spPr>
              <a:xfrm flipV="1">
                <a:off x="3886240" y="5293305"/>
                <a:ext cx="1371680" cy="193707"/>
              </a:xfrm>
              <a:prstGeom prst="line">
                <a:avLst/>
              </a:prstGeom>
              <a:solidFill>
                <a:srgbClr val="000000"/>
              </a:solidFill>
              <a:ln w="38100">
                <a:solidFill>
                  <a:srgbClr val="D2691E"/>
                </a:solidFill>
              </a:ln>
            </p:spPr>
            <p:style>
              <a:lnRef idx="1">
                <a:schemeClr val="accent1"/>
              </a:lnRef>
              <a:fillRef idx="0">
                <a:schemeClr val="accent1"/>
              </a:fillRef>
              <a:effectRef idx="0">
                <a:schemeClr val="accent1"/>
              </a:effectRef>
              <a:fontRef idx="minor">
                <a:schemeClr val="tx1"/>
              </a:fontRef>
            </p:style>
          </p:cxnSp>
          <p:sp>
            <p:nvSpPr>
              <p:cNvPr id="1065" name="diagram_1246_leftdot_8"/>
              <p:cNvSpPr/>
              <p:nvPr/>
            </p:nvSpPr>
            <p:spPr>
              <a:xfrm>
                <a:off x="3864014" y="5463196"/>
                <a:ext cx="50803" cy="50808"/>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66" name="diagram_1246_rightdot_8"/>
              <p:cNvSpPr/>
              <p:nvPr/>
            </p:nvSpPr>
            <p:spPr>
              <a:xfrm>
                <a:off x="5235693" y="5269489"/>
                <a:ext cx="50803" cy="50808"/>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740" name="TextBox 1066"/>
              <p:cNvSpPr txBox="1">
                <a:spLocks noChangeArrowheads="1"/>
              </p:cNvSpPr>
              <p:nvPr/>
            </p:nvSpPr>
            <p:spPr bwMode="auto">
              <a:xfrm>
                <a:off x="3886200" y="5577840"/>
                <a:ext cx="0" cy="0"/>
              </a:xfrm>
              <a:prstGeom prst="rect">
                <a:avLst/>
              </a:prstGeom>
              <a:noFill/>
              <a:ln w="9525">
                <a:noFill/>
                <a:miter lim="800000"/>
                <a:headEnd/>
                <a:tailEnd/>
              </a:ln>
            </p:spPr>
            <p:txBody>
              <a:bodyPr wrap="none"/>
              <a:lstStyle/>
              <a:p>
                <a:r>
                  <a:rPr lang="en-US" sz="1000">
                    <a:solidFill>
                      <a:srgbClr val="000000"/>
                    </a:solidFill>
                    <a:latin typeface="Times New Roman" pitchFamily="18" charset="0"/>
                    <a:cs typeface="Times New Roman" pitchFamily="18" charset="0"/>
                  </a:rPr>
                  <a:t>3.47</a:t>
                </a:r>
                <a:endParaRPr lang="en-US" sz="1000">
                  <a:latin typeface="Times New Roman" pitchFamily="18" charset="0"/>
                  <a:cs typeface="Times New Roman" pitchFamily="18" charset="0"/>
                </a:endParaRPr>
              </a:p>
            </p:txBody>
          </p:sp>
          <p:sp>
            <p:nvSpPr>
              <p:cNvPr id="25741" name="TextBox 1067"/>
              <p:cNvSpPr txBox="1">
                <a:spLocks noChangeArrowheads="1"/>
              </p:cNvSpPr>
              <p:nvPr/>
            </p:nvSpPr>
            <p:spPr bwMode="auto">
              <a:xfrm>
                <a:off x="5257800" y="557784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3.27</a:t>
                </a:r>
                <a:endParaRPr lang="en-US" sz="1000">
                  <a:latin typeface="Times New Roman" pitchFamily="18" charset="0"/>
                  <a:cs typeface="Times New Roman" pitchFamily="18" charset="0"/>
                </a:endParaRPr>
              </a:p>
            </p:txBody>
          </p:sp>
          <p:sp>
            <p:nvSpPr>
              <p:cNvPr id="25742" name="TextBox 1068"/>
              <p:cNvSpPr txBox="1">
                <a:spLocks noChangeArrowheads="1"/>
              </p:cNvSpPr>
              <p:nvPr/>
            </p:nvSpPr>
            <p:spPr bwMode="auto">
              <a:xfrm>
                <a:off x="3886200" y="2286000"/>
                <a:ext cx="0" cy="0"/>
              </a:xfrm>
              <a:prstGeom prst="rect">
                <a:avLst/>
              </a:prstGeom>
              <a:noFill/>
              <a:ln w="9525">
                <a:noFill/>
                <a:miter lim="800000"/>
                <a:headEnd/>
                <a:tailEnd/>
              </a:ln>
            </p:spPr>
            <p:txBody>
              <a:bodyPr wrap="none"/>
              <a:lstStyle/>
              <a:p>
                <a:r>
                  <a:rPr lang="en-US" sz="1000">
                    <a:solidFill>
                      <a:srgbClr val="000000"/>
                    </a:solidFill>
                    <a:latin typeface="Times New Roman" pitchFamily="18" charset="0"/>
                    <a:cs typeface="Times New Roman" pitchFamily="18" charset="0"/>
                  </a:rPr>
                  <a:t>4.04</a:t>
                </a:r>
                <a:endParaRPr lang="en-US" sz="1000">
                  <a:latin typeface="Times New Roman" pitchFamily="18" charset="0"/>
                  <a:cs typeface="Times New Roman" pitchFamily="18" charset="0"/>
                </a:endParaRPr>
              </a:p>
            </p:txBody>
          </p:sp>
          <p:sp>
            <p:nvSpPr>
              <p:cNvPr id="25743" name="TextBox 1069"/>
              <p:cNvSpPr txBox="1">
                <a:spLocks noChangeArrowheads="1"/>
              </p:cNvSpPr>
              <p:nvPr/>
            </p:nvSpPr>
            <p:spPr bwMode="auto">
              <a:xfrm>
                <a:off x="5257800" y="228600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3.86</a:t>
                </a:r>
                <a:endParaRPr lang="en-US" sz="1000">
                  <a:latin typeface="Times New Roman" pitchFamily="18" charset="0"/>
                  <a:cs typeface="Times New Roman" pitchFamily="18" charset="0"/>
                </a:endParaRPr>
              </a:p>
            </p:txBody>
          </p:sp>
          <p:sp>
            <p:nvSpPr>
              <p:cNvPr id="25744" name="TextBox 1070"/>
              <p:cNvSpPr txBox="1">
                <a:spLocks noChangeArrowheads="1"/>
              </p:cNvSpPr>
              <p:nvPr/>
            </p:nvSpPr>
            <p:spPr bwMode="auto">
              <a:xfrm>
                <a:off x="4389120" y="5623560"/>
                <a:ext cx="0" cy="0"/>
              </a:xfrm>
              <a:prstGeom prst="rect">
                <a:avLst/>
              </a:prstGeom>
              <a:noFill/>
              <a:ln w="9525">
                <a:noFill/>
                <a:miter lim="800000"/>
                <a:headEnd/>
                <a:tailEnd/>
              </a:ln>
            </p:spPr>
            <p:txBody>
              <a:bodyPr wrap="none"/>
              <a:lstStyle/>
              <a:p>
                <a:r>
                  <a:rPr lang="en-US" sz="1000" b="1">
                    <a:solidFill>
                      <a:srgbClr val="000000"/>
                    </a:solidFill>
                    <a:latin typeface="Times New Roman" pitchFamily="18" charset="0"/>
                    <a:cs typeface="Times New Roman" pitchFamily="18" charset="0"/>
                  </a:rPr>
                  <a:t>r = 0.35</a:t>
                </a:r>
                <a:endParaRPr lang="en-US" sz="1000">
                  <a:latin typeface="Times New Roman" pitchFamily="18" charset="0"/>
                  <a:cs typeface="Times New Roman" pitchFamily="18" charset="0"/>
                </a:endParaRPr>
              </a:p>
            </p:txBody>
          </p:sp>
        </p:grpSp>
        <p:sp>
          <p:nvSpPr>
            <p:cNvPr id="25605" name="TextBox 75"/>
            <p:cNvSpPr txBox="1">
              <a:spLocks noChangeArrowheads="1"/>
            </p:cNvSpPr>
            <p:nvPr/>
          </p:nvSpPr>
          <p:spPr bwMode="auto">
            <a:xfrm>
              <a:off x="1905000" y="1752600"/>
              <a:ext cx="914400" cy="400110"/>
            </a:xfrm>
            <a:prstGeom prst="rect">
              <a:avLst/>
            </a:prstGeom>
            <a:noFill/>
            <a:ln w="9525">
              <a:noFill/>
              <a:miter lim="800000"/>
              <a:headEnd/>
              <a:tailEnd/>
            </a:ln>
          </p:spPr>
          <p:txBody>
            <a:bodyPr>
              <a:spAutoFit/>
            </a:bodyPr>
            <a:lstStyle/>
            <a:p>
              <a:pPr algn="ctr"/>
              <a:r>
                <a:rPr lang="en-US" sz="1000" b="1">
                  <a:latin typeface="Times New Roman" pitchFamily="18" charset="0"/>
                  <a:cs typeface="Times New Roman" pitchFamily="18" charset="0"/>
                </a:rPr>
                <a:t>Research</a:t>
              </a:r>
            </a:p>
            <a:p>
              <a:pPr algn="ctr"/>
              <a:r>
                <a:rPr lang="en-US" sz="1000" b="1">
                  <a:latin typeface="Times New Roman" pitchFamily="18" charset="0"/>
                  <a:cs typeface="Times New Roman" pitchFamily="18" charset="0"/>
                </a:rPr>
                <a:t>N=9</a:t>
              </a:r>
            </a:p>
          </p:txBody>
        </p:sp>
        <p:sp>
          <p:nvSpPr>
            <p:cNvPr id="25606" name="TextBox 76"/>
            <p:cNvSpPr txBox="1">
              <a:spLocks noChangeArrowheads="1"/>
            </p:cNvSpPr>
            <p:nvPr/>
          </p:nvSpPr>
          <p:spPr bwMode="auto">
            <a:xfrm>
              <a:off x="3200400" y="1752600"/>
              <a:ext cx="1066800" cy="400110"/>
            </a:xfrm>
            <a:prstGeom prst="rect">
              <a:avLst/>
            </a:prstGeom>
            <a:noFill/>
            <a:ln w="9525">
              <a:noFill/>
              <a:miter lim="800000"/>
              <a:headEnd/>
              <a:tailEnd/>
            </a:ln>
          </p:spPr>
          <p:txBody>
            <a:bodyPr>
              <a:spAutoFit/>
            </a:bodyPr>
            <a:lstStyle/>
            <a:p>
              <a:pPr algn="ctr"/>
              <a:r>
                <a:rPr lang="en-US" sz="1000" b="1">
                  <a:latin typeface="Times New Roman" pitchFamily="18" charset="0"/>
                  <a:cs typeface="Times New Roman" pitchFamily="18" charset="0"/>
                </a:rPr>
                <a:t>Intermediary</a:t>
              </a:r>
            </a:p>
            <a:p>
              <a:pPr algn="ctr"/>
              <a:r>
                <a:rPr lang="en-US" sz="1000" b="1">
                  <a:latin typeface="Times New Roman" pitchFamily="18" charset="0"/>
                  <a:cs typeface="Times New Roman" pitchFamily="18" charset="0"/>
                </a:rPr>
                <a:t>N=14</a:t>
              </a:r>
            </a:p>
          </p:txBody>
        </p:sp>
        <p:sp>
          <p:nvSpPr>
            <p:cNvPr id="25607" name="TextBox 77"/>
            <p:cNvSpPr txBox="1">
              <a:spLocks noChangeArrowheads="1"/>
            </p:cNvSpPr>
            <p:nvPr/>
          </p:nvSpPr>
          <p:spPr bwMode="auto">
            <a:xfrm>
              <a:off x="6019800" y="1752600"/>
              <a:ext cx="914400" cy="400110"/>
            </a:xfrm>
            <a:prstGeom prst="rect">
              <a:avLst/>
            </a:prstGeom>
            <a:noFill/>
            <a:ln w="9525">
              <a:noFill/>
              <a:miter lim="800000"/>
              <a:headEnd/>
              <a:tailEnd/>
            </a:ln>
          </p:spPr>
          <p:txBody>
            <a:bodyPr>
              <a:spAutoFit/>
            </a:bodyPr>
            <a:lstStyle/>
            <a:p>
              <a:pPr algn="ctr"/>
              <a:r>
                <a:rPr lang="en-US" sz="1000" b="1">
                  <a:latin typeface="Times New Roman" pitchFamily="18" charset="0"/>
                  <a:cs typeface="Times New Roman" pitchFamily="18" charset="0"/>
                </a:rPr>
                <a:t>Research</a:t>
              </a:r>
            </a:p>
            <a:p>
              <a:pPr algn="ctr"/>
              <a:r>
                <a:rPr lang="en-US" sz="1000" b="1">
                  <a:latin typeface="Times New Roman" pitchFamily="18" charset="0"/>
                  <a:cs typeface="Times New Roman" pitchFamily="18" charset="0"/>
                </a:rPr>
                <a:t>N=9</a:t>
              </a:r>
            </a:p>
          </p:txBody>
        </p:sp>
        <p:sp>
          <p:nvSpPr>
            <p:cNvPr id="25608" name="TextBox 78"/>
            <p:cNvSpPr txBox="1">
              <a:spLocks noChangeArrowheads="1"/>
            </p:cNvSpPr>
            <p:nvPr/>
          </p:nvSpPr>
          <p:spPr bwMode="auto">
            <a:xfrm>
              <a:off x="4648200" y="1752600"/>
              <a:ext cx="914400" cy="400110"/>
            </a:xfrm>
            <a:prstGeom prst="rect">
              <a:avLst/>
            </a:prstGeom>
            <a:noFill/>
            <a:ln w="9525">
              <a:noFill/>
              <a:miter lim="800000"/>
              <a:headEnd/>
              <a:tailEnd/>
            </a:ln>
          </p:spPr>
          <p:txBody>
            <a:bodyPr>
              <a:spAutoFit/>
            </a:bodyPr>
            <a:lstStyle/>
            <a:p>
              <a:pPr algn="ctr"/>
              <a:r>
                <a:rPr lang="en-US" sz="1000" b="1">
                  <a:latin typeface="Times New Roman" pitchFamily="18" charset="0"/>
                  <a:cs typeface="Times New Roman" pitchFamily="18" charset="0"/>
                </a:rPr>
                <a:t>Practice</a:t>
              </a:r>
            </a:p>
            <a:p>
              <a:pPr algn="ctr"/>
              <a:r>
                <a:rPr lang="en-US" sz="1000" b="1">
                  <a:latin typeface="Times New Roman" pitchFamily="18" charset="0"/>
                  <a:cs typeface="Times New Roman" pitchFamily="18" charset="0"/>
                </a:rPr>
                <a:t>N=16</a:t>
              </a:r>
            </a:p>
          </p:txBody>
        </p:sp>
        <p:grpSp>
          <p:nvGrpSpPr>
            <p:cNvPr id="5" name="Points"/>
            <p:cNvGrpSpPr>
              <a:grpSpLocks/>
            </p:cNvGrpSpPr>
            <p:nvPr/>
          </p:nvGrpSpPr>
          <p:grpSpPr bwMode="auto">
            <a:xfrm>
              <a:off x="3733800" y="2286000"/>
              <a:ext cx="1422400" cy="3337560"/>
              <a:chOff x="3863340" y="2286000"/>
              <a:chExt cx="1422400" cy="3337560"/>
            </a:xfrm>
          </p:grpSpPr>
          <p:cxnSp>
            <p:nvCxnSpPr>
              <p:cNvPr id="81" name="diagram_1246_leftaxis"/>
              <p:cNvCxnSpPr/>
              <p:nvPr/>
            </p:nvCxnSpPr>
            <p:spPr>
              <a:xfrm flipV="1">
                <a:off x="3885685" y="2492496"/>
                <a:ext cx="0" cy="3016744"/>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82" name="diagram_1246_rightaxis"/>
              <p:cNvCxnSpPr/>
              <p:nvPr/>
            </p:nvCxnSpPr>
            <p:spPr>
              <a:xfrm flipV="1">
                <a:off x="5257364" y="2492496"/>
                <a:ext cx="0" cy="3016744"/>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83" name="diagram_1246_connector_7"/>
              <p:cNvCxnSpPr/>
              <p:nvPr/>
            </p:nvCxnSpPr>
            <p:spPr>
              <a:xfrm flipV="1">
                <a:off x="3885685" y="2514724"/>
                <a:ext cx="1371679" cy="0"/>
              </a:xfrm>
              <a:prstGeom prst="line">
                <a:avLst/>
              </a:prstGeom>
              <a:solidFill>
                <a:srgbClr val="000000"/>
              </a:solidFill>
              <a:ln w="38100">
                <a:solidFill>
                  <a:srgbClr val="BA55D3"/>
                </a:solidFill>
              </a:ln>
            </p:spPr>
            <p:style>
              <a:lnRef idx="1">
                <a:schemeClr val="accent1"/>
              </a:lnRef>
              <a:fillRef idx="0">
                <a:schemeClr val="accent1"/>
              </a:fillRef>
              <a:effectRef idx="0">
                <a:schemeClr val="accent1"/>
              </a:effectRef>
              <a:fontRef idx="minor">
                <a:schemeClr val="tx1"/>
              </a:fontRef>
            </p:style>
          </p:cxnSp>
          <p:sp>
            <p:nvSpPr>
              <p:cNvPr id="84" name="diagram_1246_leftdot_7"/>
              <p:cNvSpPr/>
              <p:nvPr/>
            </p:nvSpPr>
            <p:spPr>
              <a:xfrm>
                <a:off x="3863459" y="2492496"/>
                <a:ext cx="50803" cy="50808"/>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85" name="diagram_1246_rightdot_7"/>
              <p:cNvSpPr/>
              <p:nvPr/>
            </p:nvSpPr>
            <p:spPr>
              <a:xfrm>
                <a:off x="5235138" y="2492496"/>
                <a:ext cx="50803" cy="50808"/>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86" name="diagram_1246_connector_3"/>
              <p:cNvCxnSpPr/>
              <p:nvPr/>
            </p:nvCxnSpPr>
            <p:spPr>
              <a:xfrm>
                <a:off x="3885685" y="3511838"/>
                <a:ext cx="1371679" cy="1975174"/>
              </a:xfrm>
              <a:prstGeom prst="line">
                <a:avLst/>
              </a:prstGeom>
              <a:solidFill>
                <a:srgbClr val="000000"/>
              </a:solidFill>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7" name="diagram_1246_leftdot_3"/>
              <p:cNvSpPr/>
              <p:nvPr/>
            </p:nvSpPr>
            <p:spPr>
              <a:xfrm>
                <a:off x="3863459" y="3488022"/>
                <a:ext cx="50803" cy="50808"/>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88" name="diagram_1246_rightdot_3"/>
              <p:cNvSpPr/>
              <p:nvPr/>
            </p:nvSpPr>
            <p:spPr>
              <a:xfrm>
                <a:off x="5235138" y="5463196"/>
                <a:ext cx="50803" cy="50808"/>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89" name="diagram_1246_connector_6"/>
              <p:cNvCxnSpPr/>
              <p:nvPr/>
            </p:nvCxnSpPr>
            <p:spPr>
              <a:xfrm flipV="1">
                <a:off x="3885685" y="3103784"/>
                <a:ext cx="1371679" cy="704966"/>
              </a:xfrm>
              <a:prstGeom prst="line">
                <a:avLst/>
              </a:prstGeom>
              <a:solidFill>
                <a:srgbClr val="000000"/>
              </a:solidFill>
              <a:ln w="38100">
                <a:solidFill>
                  <a:srgbClr val="B8860B"/>
                </a:solidFill>
              </a:ln>
            </p:spPr>
            <p:style>
              <a:lnRef idx="1">
                <a:schemeClr val="accent1"/>
              </a:lnRef>
              <a:fillRef idx="0">
                <a:schemeClr val="accent1"/>
              </a:fillRef>
              <a:effectRef idx="0">
                <a:schemeClr val="accent1"/>
              </a:effectRef>
              <a:fontRef idx="minor">
                <a:schemeClr val="tx1"/>
              </a:fontRef>
            </p:style>
          </p:cxnSp>
          <p:sp>
            <p:nvSpPr>
              <p:cNvPr id="90" name="diagram_1246_leftdot_6"/>
              <p:cNvSpPr/>
              <p:nvPr/>
            </p:nvSpPr>
            <p:spPr>
              <a:xfrm>
                <a:off x="3863459" y="3786521"/>
                <a:ext cx="50803" cy="50808"/>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91" name="diagram_1246_rightdot_6"/>
              <p:cNvSpPr/>
              <p:nvPr/>
            </p:nvSpPr>
            <p:spPr>
              <a:xfrm>
                <a:off x="5235138" y="3081555"/>
                <a:ext cx="50803" cy="50808"/>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92" name="diagram_1246_connector_1"/>
              <p:cNvCxnSpPr/>
              <p:nvPr/>
            </p:nvCxnSpPr>
            <p:spPr>
              <a:xfrm flipV="1">
                <a:off x="3885685" y="3291140"/>
                <a:ext cx="1371679" cy="639867"/>
              </a:xfrm>
              <a:prstGeom prst="line">
                <a:avLst/>
              </a:prstGeom>
              <a:solidFill>
                <a:srgbClr val="000000"/>
              </a:solidFill>
              <a:ln w="38100">
                <a:solidFill>
                  <a:srgbClr val="CD5C5C"/>
                </a:solidFill>
              </a:ln>
            </p:spPr>
            <p:style>
              <a:lnRef idx="1">
                <a:schemeClr val="accent1"/>
              </a:lnRef>
              <a:fillRef idx="0">
                <a:schemeClr val="accent1"/>
              </a:fillRef>
              <a:effectRef idx="0">
                <a:schemeClr val="accent1"/>
              </a:effectRef>
              <a:fontRef idx="minor">
                <a:schemeClr val="tx1"/>
              </a:fontRef>
            </p:style>
          </p:cxnSp>
          <p:sp>
            <p:nvSpPr>
              <p:cNvPr id="93" name="diagram_1246_leftdot_1"/>
              <p:cNvSpPr/>
              <p:nvPr/>
            </p:nvSpPr>
            <p:spPr>
              <a:xfrm>
                <a:off x="3863459" y="3908778"/>
                <a:ext cx="50803" cy="50808"/>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94" name="diagram_1246_rightdot_1"/>
              <p:cNvSpPr/>
              <p:nvPr/>
            </p:nvSpPr>
            <p:spPr>
              <a:xfrm>
                <a:off x="5235138" y="3267323"/>
                <a:ext cx="50803" cy="50808"/>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95" name="diagram_1246_connector_4"/>
              <p:cNvCxnSpPr/>
              <p:nvPr/>
            </p:nvCxnSpPr>
            <p:spPr>
              <a:xfrm flipV="1">
                <a:off x="3885685" y="3280025"/>
                <a:ext cx="1371679" cy="684325"/>
              </a:xfrm>
              <a:prstGeom prst="line">
                <a:avLst/>
              </a:prstGeom>
              <a:solidFill>
                <a:srgbClr val="000000"/>
              </a:solidFill>
              <a:ln w="38100">
                <a:solidFill>
                  <a:srgbClr val="3CB371"/>
                </a:solidFill>
              </a:ln>
            </p:spPr>
            <p:style>
              <a:lnRef idx="1">
                <a:schemeClr val="accent1"/>
              </a:lnRef>
              <a:fillRef idx="0">
                <a:schemeClr val="accent1"/>
              </a:fillRef>
              <a:effectRef idx="0">
                <a:schemeClr val="accent1"/>
              </a:effectRef>
              <a:fontRef idx="minor">
                <a:schemeClr val="tx1"/>
              </a:fontRef>
            </p:style>
          </p:cxnSp>
          <p:sp>
            <p:nvSpPr>
              <p:cNvPr id="96" name="diagram_1246_leftdot_4"/>
              <p:cNvSpPr/>
              <p:nvPr/>
            </p:nvSpPr>
            <p:spPr>
              <a:xfrm>
                <a:off x="3863459" y="3942121"/>
                <a:ext cx="50803" cy="50808"/>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97" name="diagram_1246_rightdot_4"/>
              <p:cNvSpPr/>
              <p:nvPr/>
            </p:nvSpPr>
            <p:spPr>
              <a:xfrm>
                <a:off x="5235138" y="3256209"/>
                <a:ext cx="50803" cy="50808"/>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98" name="diagram_1246_connector_9"/>
              <p:cNvCxnSpPr/>
              <p:nvPr/>
            </p:nvCxnSpPr>
            <p:spPr>
              <a:xfrm flipV="1">
                <a:off x="3885685" y="3037098"/>
                <a:ext cx="1371679" cy="1379763"/>
              </a:xfrm>
              <a:prstGeom prst="line">
                <a:avLst/>
              </a:prstGeom>
              <a:solidFill>
                <a:srgbClr val="000000"/>
              </a:solidFill>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99" name="diagram_1246_leftdot_9"/>
              <p:cNvSpPr/>
              <p:nvPr/>
            </p:nvSpPr>
            <p:spPr>
              <a:xfrm>
                <a:off x="3863459" y="4394633"/>
                <a:ext cx="50803" cy="50808"/>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0" name="diagram_1246_rightdot_9"/>
              <p:cNvSpPr/>
              <p:nvPr/>
            </p:nvSpPr>
            <p:spPr>
              <a:xfrm>
                <a:off x="5235138" y="3013281"/>
                <a:ext cx="50803" cy="50808"/>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101" name="diagram_1246_connector_5"/>
              <p:cNvCxnSpPr/>
              <p:nvPr/>
            </p:nvCxnSpPr>
            <p:spPr>
              <a:xfrm flipV="1">
                <a:off x="3885685" y="4112011"/>
                <a:ext cx="1371679" cy="649394"/>
              </a:xfrm>
              <a:prstGeom prst="line">
                <a:avLst/>
              </a:prstGeom>
              <a:solidFill>
                <a:srgbClr val="000000"/>
              </a:solidFill>
              <a:ln w="38100">
                <a:solidFill>
                  <a:srgbClr val="778899"/>
                </a:solidFill>
              </a:ln>
            </p:spPr>
            <p:style>
              <a:lnRef idx="1">
                <a:schemeClr val="accent1"/>
              </a:lnRef>
              <a:fillRef idx="0">
                <a:schemeClr val="accent1"/>
              </a:fillRef>
              <a:effectRef idx="0">
                <a:schemeClr val="accent1"/>
              </a:effectRef>
              <a:fontRef idx="minor">
                <a:schemeClr val="tx1"/>
              </a:fontRef>
            </p:style>
          </p:cxnSp>
          <p:sp>
            <p:nvSpPr>
              <p:cNvPr id="102" name="diagram_1246_leftdot_5"/>
              <p:cNvSpPr/>
              <p:nvPr/>
            </p:nvSpPr>
            <p:spPr>
              <a:xfrm>
                <a:off x="3863459" y="4739177"/>
                <a:ext cx="50803" cy="50808"/>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3" name="diagram_1246_rightdot_5"/>
              <p:cNvSpPr/>
              <p:nvPr/>
            </p:nvSpPr>
            <p:spPr>
              <a:xfrm>
                <a:off x="5235138" y="4088195"/>
                <a:ext cx="50803" cy="50808"/>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104" name="diagram_1246_connector_8"/>
              <p:cNvCxnSpPr/>
              <p:nvPr/>
            </p:nvCxnSpPr>
            <p:spPr>
              <a:xfrm flipV="1">
                <a:off x="3885685" y="4178697"/>
                <a:ext cx="1371679" cy="1114608"/>
              </a:xfrm>
              <a:prstGeom prst="line">
                <a:avLst/>
              </a:prstGeom>
              <a:solidFill>
                <a:srgbClr val="000000"/>
              </a:solidFill>
              <a:ln w="38100">
                <a:solidFill>
                  <a:srgbClr val="D2691E"/>
                </a:solidFill>
              </a:ln>
            </p:spPr>
            <p:style>
              <a:lnRef idx="1">
                <a:schemeClr val="accent1"/>
              </a:lnRef>
              <a:fillRef idx="0">
                <a:schemeClr val="accent1"/>
              </a:fillRef>
              <a:effectRef idx="0">
                <a:schemeClr val="accent1"/>
              </a:effectRef>
              <a:fontRef idx="minor">
                <a:schemeClr val="tx1"/>
              </a:fontRef>
            </p:style>
          </p:cxnSp>
          <p:sp>
            <p:nvSpPr>
              <p:cNvPr id="105" name="diagram_1246_leftdot_8"/>
              <p:cNvSpPr/>
              <p:nvPr/>
            </p:nvSpPr>
            <p:spPr>
              <a:xfrm>
                <a:off x="3863459" y="5269489"/>
                <a:ext cx="50803" cy="50808"/>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6" name="diagram_1246_rightdot_8"/>
              <p:cNvSpPr/>
              <p:nvPr/>
            </p:nvSpPr>
            <p:spPr>
              <a:xfrm>
                <a:off x="5235138" y="4154881"/>
                <a:ext cx="50803" cy="50808"/>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107" name="diagram_1246_connector_2"/>
              <p:cNvCxnSpPr/>
              <p:nvPr/>
            </p:nvCxnSpPr>
            <p:spPr>
              <a:xfrm flipV="1">
                <a:off x="3885685" y="3513426"/>
                <a:ext cx="1371679" cy="1973585"/>
              </a:xfrm>
              <a:prstGeom prst="line">
                <a:avLst/>
              </a:prstGeom>
              <a:solidFill>
                <a:srgbClr val="000000"/>
              </a:solid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diagram_1246_leftdot_2"/>
              <p:cNvSpPr/>
              <p:nvPr/>
            </p:nvSpPr>
            <p:spPr>
              <a:xfrm>
                <a:off x="3863459" y="5463196"/>
                <a:ext cx="50803" cy="50808"/>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9" name="diagram_1246_rightdot_2"/>
              <p:cNvSpPr/>
              <p:nvPr/>
            </p:nvSpPr>
            <p:spPr>
              <a:xfrm>
                <a:off x="5235138" y="3489609"/>
                <a:ext cx="50803" cy="50808"/>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690" name="TextBox 110"/>
              <p:cNvSpPr txBox="1">
                <a:spLocks noChangeArrowheads="1"/>
              </p:cNvSpPr>
              <p:nvPr/>
            </p:nvSpPr>
            <p:spPr bwMode="auto">
              <a:xfrm>
                <a:off x="5257800" y="557784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3.55</a:t>
                </a:r>
                <a:endParaRPr lang="en-US" sz="1000">
                  <a:latin typeface="Times New Roman" pitchFamily="18" charset="0"/>
                  <a:cs typeface="Times New Roman" pitchFamily="18" charset="0"/>
                </a:endParaRPr>
              </a:p>
            </p:txBody>
          </p:sp>
          <p:sp>
            <p:nvSpPr>
              <p:cNvPr id="25691" name="TextBox 112"/>
              <p:cNvSpPr txBox="1">
                <a:spLocks noChangeArrowheads="1"/>
              </p:cNvSpPr>
              <p:nvPr/>
            </p:nvSpPr>
            <p:spPr bwMode="auto">
              <a:xfrm>
                <a:off x="5257800" y="228600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4.23</a:t>
                </a:r>
                <a:endParaRPr lang="en-US" sz="1000">
                  <a:latin typeface="Times New Roman" pitchFamily="18" charset="0"/>
                  <a:cs typeface="Times New Roman" pitchFamily="18" charset="0"/>
                </a:endParaRPr>
              </a:p>
            </p:txBody>
          </p:sp>
          <p:sp>
            <p:nvSpPr>
              <p:cNvPr id="25692" name="TextBox 113"/>
              <p:cNvSpPr txBox="1">
                <a:spLocks noChangeArrowheads="1"/>
              </p:cNvSpPr>
              <p:nvPr/>
            </p:nvSpPr>
            <p:spPr bwMode="auto">
              <a:xfrm>
                <a:off x="4389120" y="5623560"/>
                <a:ext cx="0" cy="0"/>
              </a:xfrm>
              <a:prstGeom prst="rect">
                <a:avLst/>
              </a:prstGeom>
              <a:noFill/>
              <a:ln w="9525">
                <a:noFill/>
                <a:miter lim="800000"/>
                <a:headEnd/>
                <a:tailEnd/>
              </a:ln>
            </p:spPr>
            <p:txBody>
              <a:bodyPr wrap="none"/>
              <a:lstStyle/>
              <a:p>
                <a:r>
                  <a:rPr lang="en-US" sz="1000" b="1">
                    <a:solidFill>
                      <a:srgbClr val="000000"/>
                    </a:solidFill>
                    <a:latin typeface="Times New Roman" pitchFamily="18" charset="0"/>
                    <a:cs typeface="Times New Roman" pitchFamily="18" charset="0"/>
                  </a:rPr>
                  <a:t>r = 0.24</a:t>
                </a:r>
                <a:endParaRPr lang="en-US" sz="1000">
                  <a:latin typeface="Times New Roman" pitchFamily="18" charset="0"/>
                  <a:cs typeface="Times New Roman" pitchFamily="18" charset="0"/>
                </a:endParaRPr>
              </a:p>
            </p:txBody>
          </p:sp>
        </p:grpSp>
        <p:grpSp>
          <p:nvGrpSpPr>
            <p:cNvPr id="6" name="Points"/>
            <p:cNvGrpSpPr>
              <a:grpSpLocks/>
            </p:cNvGrpSpPr>
            <p:nvPr/>
          </p:nvGrpSpPr>
          <p:grpSpPr bwMode="auto">
            <a:xfrm>
              <a:off x="5105400" y="2286000"/>
              <a:ext cx="2049780" cy="3337560"/>
              <a:chOff x="3863340" y="2286000"/>
              <a:chExt cx="2049780" cy="3337560"/>
            </a:xfrm>
          </p:grpSpPr>
          <p:cxnSp>
            <p:nvCxnSpPr>
              <p:cNvPr id="116" name="diagram_1246_leftaxis"/>
              <p:cNvCxnSpPr/>
              <p:nvPr/>
            </p:nvCxnSpPr>
            <p:spPr>
              <a:xfrm flipV="1">
                <a:off x="3885764" y="2492496"/>
                <a:ext cx="0" cy="3016744"/>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17" name="diagram_1246_rightaxis"/>
              <p:cNvCxnSpPr/>
              <p:nvPr/>
            </p:nvCxnSpPr>
            <p:spPr>
              <a:xfrm flipV="1">
                <a:off x="5257444" y="2492496"/>
                <a:ext cx="0" cy="3016744"/>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sp>
            <p:nvSpPr>
              <p:cNvPr id="25613" name="diagram_1246_rightpoint_7"/>
              <p:cNvSpPr txBox="1">
                <a:spLocks noChangeArrowheads="1"/>
              </p:cNvSpPr>
              <p:nvPr/>
            </p:nvSpPr>
            <p:spPr bwMode="auto">
              <a:xfrm>
                <a:off x="5669280" y="3743254"/>
                <a:ext cx="0" cy="0"/>
              </a:xfrm>
              <a:prstGeom prst="rect">
                <a:avLst/>
              </a:prstGeom>
              <a:noFill/>
              <a:ln w="9525">
                <a:noFill/>
                <a:miter lim="800000"/>
                <a:headEnd/>
                <a:tailEnd/>
              </a:ln>
            </p:spPr>
            <p:txBody>
              <a:bodyPr wrap="none"/>
              <a:lstStyle/>
              <a:p>
                <a:r>
                  <a:rPr lang="en-US" sz="1000" b="1">
                    <a:solidFill>
                      <a:srgbClr val="BA55D3"/>
                    </a:solidFill>
                    <a:latin typeface="Times New Roman" pitchFamily="18" charset="0"/>
                    <a:cs typeface="Times New Roman" pitchFamily="18" charset="0"/>
                  </a:rPr>
                  <a:t>Partnerships</a:t>
                </a:r>
                <a:endParaRPr lang="en-US" sz="1000" b="1">
                  <a:latin typeface="Times New Roman" pitchFamily="18" charset="0"/>
                  <a:cs typeface="Times New Roman" pitchFamily="18" charset="0"/>
                </a:endParaRPr>
              </a:p>
            </p:txBody>
          </p:sp>
          <p:cxnSp>
            <p:nvCxnSpPr>
              <p:cNvPr id="119" name="diagram_1246_rightcallout_7"/>
              <p:cNvCxnSpPr/>
              <p:nvPr/>
            </p:nvCxnSpPr>
            <p:spPr>
              <a:xfrm flipV="1">
                <a:off x="5257444" y="3826214"/>
                <a:ext cx="342920" cy="149249"/>
              </a:xfrm>
              <a:prstGeom prst="line">
                <a:avLst/>
              </a:prstGeom>
              <a:solidFill>
                <a:srgbClr val="000000"/>
              </a:solidFill>
              <a:ln w="12700">
                <a:solidFill>
                  <a:srgbClr val="BA55D3"/>
                </a:solidFill>
              </a:ln>
            </p:spPr>
            <p:style>
              <a:lnRef idx="1">
                <a:schemeClr val="accent1"/>
              </a:lnRef>
              <a:fillRef idx="0">
                <a:schemeClr val="accent1"/>
              </a:fillRef>
              <a:effectRef idx="0">
                <a:schemeClr val="accent1"/>
              </a:effectRef>
              <a:fontRef idx="minor">
                <a:schemeClr val="tx1"/>
              </a:fontRef>
            </p:style>
          </p:cxnSp>
          <p:cxnSp>
            <p:nvCxnSpPr>
              <p:cNvPr id="120" name="diagram_1246_connector_7"/>
              <p:cNvCxnSpPr/>
              <p:nvPr/>
            </p:nvCxnSpPr>
            <p:spPr>
              <a:xfrm>
                <a:off x="3885764" y="2514724"/>
                <a:ext cx="1371680" cy="1460739"/>
              </a:xfrm>
              <a:prstGeom prst="line">
                <a:avLst/>
              </a:prstGeom>
              <a:solidFill>
                <a:srgbClr val="000000"/>
              </a:solidFill>
              <a:ln w="38100">
                <a:solidFill>
                  <a:srgbClr val="BA55D3"/>
                </a:solidFill>
              </a:ln>
            </p:spPr>
            <p:style>
              <a:lnRef idx="1">
                <a:schemeClr val="accent1"/>
              </a:lnRef>
              <a:fillRef idx="0">
                <a:schemeClr val="accent1"/>
              </a:fillRef>
              <a:effectRef idx="0">
                <a:schemeClr val="accent1"/>
              </a:effectRef>
              <a:fontRef idx="minor">
                <a:schemeClr val="tx1"/>
              </a:fontRef>
            </p:style>
          </p:cxnSp>
          <p:sp>
            <p:nvSpPr>
              <p:cNvPr id="121" name="diagram_1246_leftdot_7"/>
              <p:cNvSpPr/>
              <p:nvPr/>
            </p:nvSpPr>
            <p:spPr>
              <a:xfrm>
                <a:off x="3863538" y="2492496"/>
                <a:ext cx="50803" cy="50808"/>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22" name="diagram_1246_rightdot_7"/>
              <p:cNvSpPr/>
              <p:nvPr/>
            </p:nvSpPr>
            <p:spPr>
              <a:xfrm>
                <a:off x="5235218" y="3953235"/>
                <a:ext cx="50803" cy="50808"/>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618" name="diagram_1246_rightpoint_9"/>
              <p:cNvSpPr txBox="1">
                <a:spLocks noChangeArrowheads="1"/>
              </p:cNvSpPr>
              <p:nvPr/>
            </p:nvSpPr>
            <p:spPr bwMode="auto">
              <a:xfrm>
                <a:off x="5669280" y="5098543"/>
                <a:ext cx="0" cy="0"/>
              </a:xfrm>
              <a:prstGeom prst="rect">
                <a:avLst/>
              </a:prstGeom>
              <a:noFill/>
              <a:ln w="9525">
                <a:noFill/>
                <a:miter lim="800000"/>
                <a:headEnd/>
                <a:tailEnd/>
              </a:ln>
            </p:spPr>
            <p:txBody>
              <a:bodyPr wrap="none"/>
              <a:lstStyle/>
              <a:p>
                <a:r>
                  <a:rPr lang="en-US" sz="1000" b="1">
                    <a:solidFill>
                      <a:srgbClr val="0070C0"/>
                    </a:solidFill>
                    <a:latin typeface="Times New Roman" pitchFamily="18" charset="0"/>
                    <a:cs typeface="Times New Roman" pitchFamily="18" charset="0"/>
                  </a:rPr>
                  <a:t>Inclusiveness</a:t>
                </a:r>
              </a:p>
            </p:txBody>
          </p:sp>
          <p:cxnSp>
            <p:nvCxnSpPr>
              <p:cNvPr id="124" name="diagram_1246_rightcallout_9"/>
              <p:cNvCxnSpPr/>
              <p:nvPr/>
            </p:nvCxnSpPr>
            <p:spPr>
              <a:xfrm flipV="1">
                <a:off x="5257444" y="5180574"/>
                <a:ext cx="342920" cy="0"/>
              </a:xfrm>
              <a:prstGeom prst="line">
                <a:avLst/>
              </a:prstGeom>
              <a:solidFill>
                <a:srgbClr val="000000"/>
              </a:solidFill>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5" name="diagram_1246_connector_9"/>
              <p:cNvCxnSpPr/>
              <p:nvPr/>
            </p:nvCxnSpPr>
            <p:spPr>
              <a:xfrm>
                <a:off x="3885764" y="3037098"/>
                <a:ext cx="1371680" cy="2143476"/>
              </a:xfrm>
              <a:prstGeom prst="line">
                <a:avLst/>
              </a:prstGeom>
              <a:solidFill>
                <a:srgbClr val="000000"/>
              </a:solidFill>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26" name="diagram_1246_leftdot_9"/>
              <p:cNvSpPr/>
              <p:nvPr/>
            </p:nvSpPr>
            <p:spPr>
              <a:xfrm>
                <a:off x="3863538" y="3013281"/>
                <a:ext cx="50803" cy="50808"/>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27" name="diagram_1246_rightdot_9"/>
              <p:cNvSpPr/>
              <p:nvPr/>
            </p:nvSpPr>
            <p:spPr>
              <a:xfrm>
                <a:off x="5235218" y="5158346"/>
                <a:ext cx="50803" cy="50808"/>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623" name="diagram_1246_rightpoint_6"/>
              <p:cNvSpPr txBox="1">
                <a:spLocks noChangeArrowheads="1"/>
              </p:cNvSpPr>
              <p:nvPr/>
            </p:nvSpPr>
            <p:spPr bwMode="auto">
              <a:xfrm>
                <a:off x="5669280" y="2432304"/>
                <a:ext cx="0" cy="0"/>
              </a:xfrm>
              <a:prstGeom prst="rect">
                <a:avLst/>
              </a:prstGeom>
              <a:noFill/>
              <a:ln w="9525">
                <a:noFill/>
                <a:miter lim="800000"/>
                <a:headEnd/>
                <a:tailEnd/>
              </a:ln>
            </p:spPr>
            <p:txBody>
              <a:bodyPr wrap="none"/>
              <a:lstStyle/>
              <a:p>
                <a:r>
                  <a:rPr lang="en-US" sz="1000" b="1">
                    <a:solidFill>
                      <a:srgbClr val="B8860B"/>
                    </a:solidFill>
                    <a:latin typeface="Times New Roman" pitchFamily="18" charset="0"/>
                    <a:cs typeface="Times New Roman" pitchFamily="18" charset="0"/>
                  </a:rPr>
                  <a:t>Cooperation</a:t>
                </a:r>
                <a:endParaRPr lang="en-US" sz="1000" b="1">
                  <a:latin typeface="Times New Roman" pitchFamily="18" charset="0"/>
                  <a:cs typeface="Times New Roman" pitchFamily="18" charset="0"/>
                </a:endParaRPr>
              </a:p>
            </p:txBody>
          </p:sp>
          <p:cxnSp>
            <p:nvCxnSpPr>
              <p:cNvPr id="129" name="diagram_1246_rightcallout_6"/>
              <p:cNvCxnSpPr/>
              <p:nvPr/>
            </p:nvCxnSpPr>
            <p:spPr>
              <a:xfrm flipV="1">
                <a:off x="5257444" y="2514724"/>
                <a:ext cx="342920" cy="0"/>
              </a:xfrm>
              <a:prstGeom prst="line">
                <a:avLst/>
              </a:prstGeom>
              <a:solidFill>
                <a:srgbClr val="000000"/>
              </a:solidFill>
              <a:ln w="12700">
                <a:solidFill>
                  <a:srgbClr val="B8860B"/>
                </a:solidFill>
              </a:ln>
            </p:spPr>
            <p:style>
              <a:lnRef idx="1">
                <a:schemeClr val="accent1"/>
              </a:lnRef>
              <a:fillRef idx="0">
                <a:schemeClr val="accent1"/>
              </a:fillRef>
              <a:effectRef idx="0">
                <a:schemeClr val="accent1"/>
              </a:effectRef>
              <a:fontRef idx="minor">
                <a:schemeClr val="tx1"/>
              </a:fontRef>
            </p:style>
          </p:cxnSp>
          <p:cxnSp>
            <p:nvCxnSpPr>
              <p:cNvPr id="130" name="diagram_1246_connector_6"/>
              <p:cNvCxnSpPr/>
              <p:nvPr/>
            </p:nvCxnSpPr>
            <p:spPr>
              <a:xfrm flipV="1">
                <a:off x="3885764" y="2514724"/>
                <a:ext cx="1371680" cy="589060"/>
              </a:xfrm>
              <a:prstGeom prst="line">
                <a:avLst/>
              </a:prstGeom>
              <a:solidFill>
                <a:srgbClr val="000000"/>
              </a:solidFill>
              <a:ln w="38100">
                <a:solidFill>
                  <a:srgbClr val="B8860B"/>
                </a:solidFill>
              </a:ln>
            </p:spPr>
            <p:style>
              <a:lnRef idx="1">
                <a:schemeClr val="accent1"/>
              </a:lnRef>
              <a:fillRef idx="0">
                <a:schemeClr val="accent1"/>
              </a:fillRef>
              <a:effectRef idx="0">
                <a:schemeClr val="accent1"/>
              </a:effectRef>
              <a:fontRef idx="minor">
                <a:schemeClr val="tx1"/>
              </a:fontRef>
            </p:style>
          </p:cxnSp>
          <p:sp>
            <p:nvSpPr>
              <p:cNvPr id="131" name="diagram_1246_leftdot_6"/>
              <p:cNvSpPr/>
              <p:nvPr/>
            </p:nvSpPr>
            <p:spPr>
              <a:xfrm>
                <a:off x="3863538" y="3081555"/>
                <a:ext cx="50803" cy="50808"/>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32" name="diagram_1246_rightdot_6"/>
              <p:cNvSpPr/>
              <p:nvPr/>
            </p:nvSpPr>
            <p:spPr>
              <a:xfrm>
                <a:off x="5235218" y="2492496"/>
                <a:ext cx="50803" cy="50808"/>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628" name="diagram_1246_rightpoint_4"/>
              <p:cNvSpPr txBox="1">
                <a:spLocks noChangeArrowheads="1"/>
              </p:cNvSpPr>
              <p:nvPr/>
            </p:nvSpPr>
            <p:spPr bwMode="auto">
              <a:xfrm>
                <a:off x="5669280" y="3962710"/>
                <a:ext cx="0" cy="0"/>
              </a:xfrm>
              <a:prstGeom prst="rect">
                <a:avLst/>
              </a:prstGeom>
              <a:noFill/>
              <a:ln w="9525">
                <a:noFill/>
                <a:miter lim="800000"/>
                <a:headEnd/>
                <a:tailEnd/>
              </a:ln>
            </p:spPr>
            <p:txBody>
              <a:bodyPr wrap="none"/>
              <a:lstStyle/>
              <a:p>
                <a:r>
                  <a:rPr lang="en-US" sz="1000" b="1">
                    <a:solidFill>
                      <a:srgbClr val="3CB371"/>
                    </a:solidFill>
                    <a:latin typeface="Times New Roman" pitchFamily="18" charset="0"/>
                    <a:cs typeface="Times New Roman" pitchFamily="18" charset="0"/>
                  </a:rPr>
                  <a:t>Preparing the Environment</a:t>
                </a:r>
                <a:endParaRPr lang="en-US" sz="1000" b="1">
                  <a:latin typeface="Times New Roman" pitchFamily="18" charset="0"/>
                  <a:cs typeface="Times New Roman" pitchFamily="18" charset="0"/>
                </a:endParaRPr>
              </a:p>
            </p:txBody>
          </p:sp>
          <p:cxnSp>
            <p:nvCxnSpPr>
              <p:cNvPr id="134" name="diagram_1246_rightcallout_4"/>
              <p:cNvCxnSpPr/>
              <p:nvPr/>
            </p:nvCxnSpPr>
            <p:spPr>
              <a:xfrm flipV="1">
                <a:off x="5257444" y="4045325"/>
                <a:ext cx="342920" cy="0"/>
              </a:xfrm>
              <a:prstGeom prst="line">
                <a:avLst/>
              </a:prstGeom>
              <a:solidFill>
                <a:srgbClr val="000000"/>
              </a:solidFill>
              <a:ln w="12700">
                <a:solidFill>
                  <a:srgbClr val="3CB371"/>
                </a:solidFill>
              </a:ln>
            </p:spPr>
            <p:style>
              <a:lnRef idx="1">
                <a:schemeClr val="accent1"/>
              </a:lnRef>
              <a:fillRef idx="0">
                <a:schemeClr val="accent1"/>
              </a:fillRef>
              <a:effectRef idx="0">
                <a:schemeClr val="accent1"/>
              </a:effectRef>
              <a:fontRef idx="minor">
                <a:schemeClr val="tx1"/>
              </a:fontRef>
            </p:style>
          </p:cxnSp>
          <p:cxnSp>
            <p:nvCxnSpPr>
              <p:cNvPr id="135" name="diagram_1246_connector_4"/>
              <p:cNvCxnSpPr/>
              <p:nvPr/>
            </p:nvCxnSpPr>
            <p:spPr>
              <a:xfrm>
                <a:off x="3885764" y="3280025"/>
                <a:ext cx="1371680" cy="765300"/>
              </a:xfrm>
              <a:prstGeom prst="line">
                <a:avLst/>
              </a:prstGeom>
              <a:solidFill>
                <a:srgbClr val="000000"/>
              </a:solidFill>
              <a:ln w="38100">
                <a:solidFill>
                  <a:srgbClr val="3CB371"/>
                </a:solidFill>
              </a:ln>
            </p:spPr>
            <p:style>
              <a:lnRef idx="1">
                <a:schemeClr val="accent1"/>
              </a:lnRef>
              <a:fillRef idx="0">
                <a:schemeClr val="accent1"/>
              </a:fillRef>
              <a:effectRef idx="0">
                <a:schemeClr val="accent1"/>
              </a:effectRef>
              <a:fontRef idx="minor">
                <a:schemeClr val="tx1"/>
              </a:fontRef>
            </p:style>
          </p:cxnSp>
          <p:sp>
            <p:nvSpPr>
              <p:cNvPr id="136" name="diagram_1246_leftdot_4"/>
              <p:cNvSpPr/>
              <p:nvPr/>
            </p:nvSpPr>
            <p:spPr>
              <a:xfrm>
                <a:off x="3863538" y="3256209"/>
                <a:ext cx="50803" cy="50808"/>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37" name="diagram_1246_rightdot_4"/>
              <p:cNvSpPr/>
              <p:nvPr/>
            </p:nvSpPr>
            <p:spPr>
              <a:xfrm>
                <a:off x="5235218" y="4021509"/>
                <a:ext cx="50803" cy="50808"/>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633" name="diagram_1246_rightpoint_1"/>
              <p:cNvSpPr txBox="1">
                <a:spLocks noChangeArrowheads="1"/>
              </p:cNvSpPr>
              <p:nvPr/>
            </p:nvSpPr>
            <p:spPr bwMode="auto">
              <a:xfrm>
                <a:off x="5669280" y="4322928"/>
                <a:ext cx="0" cy="0"/>
              </a:xfrm>
              <a:prstGeom prst="rect">
                <a:avLst/>
              </a:prstGeom>
              <a:noFill/>
              <a:ln w="9525">
                <a:noFill/>
                <a:miter lim="800000"/>
                <a:headEnd/>
                <a:tailEnd/>
              </a:ln>
            </p:spPr>
            <p:txBody>
              <a:bodyPr wrap="none"/>
              <a:lstStyle/>
              <a:p>
                <a:r>
                  <a:rPr lang="en-US" sz="1000" b="1">
                    <a:solidFill>
                      <a:srgbClr val="CD5C5C"/>
                    </a:solidFill>
                    <a:latin typeface="Times New Roman" pitchFamily="18" charset="0"/>
                    <a:cs typeface="Times New Roman" pitchFamily="18" charset="0"/>
                  </a:rPr>
                  <a:t>Standardization/</a:t>
                </a:r>
              </a:p>
              <a:p>
                <a:r>
                  <a:rPr lang="en-US" sz="1000" b="1">
                    <a:solidFill>
                      <a:srgbClr val="CD5C5C"/>
                    </a:solidFill>
                    <a:latin typeface="Times New Roman" pitchFamily="18" charset="0"/>
                    <a:cs typeface="Times New Roman" pitchFamily="18" charset="0"/>
                  </a:rPr>
                  <a:t>Best Practices</a:t>
                </a:r>
                <a:endParaRPr lang="en-US" sz="1000" b="1">
                  <a:latin typeface="Times New Roman" pitchFamily="18" charset="0"/>
                  <a:cs typeface="Times New Roman" pitchFamily="18" charset="0"/>
                </a:endParaRPr>
              </a:p>
            </p:txBody>
          </p:sp>
          <p:cxnSp>
            <p:nvCxnSpPr>
              <p:cNvPr id="139" name="diagram_1246_rightcallout_1"/>
              <p:cNvCxnSpPr/>
              <p:nvPr/>
            </p:nvCxnSpPr>
            <p:spPr>
              <a:xfrm flipV="1">
                <a:off x="5257444" y="4405747"/>
                <a:ext cx="342920" cy="0"/>
              </a:xfrm>
              <a:prstGeom prst="line">
                <a:avLst/>
              </a:prstGeom>
              <a:solidFill>
                <a:srgbClr val="000000"/>
              </a:solidFill>
              <a:ln w="12700">
                <a:solidFill>
                  <a:srgbClr val="CD5C5C"/>
                </a:solidFill>
              </a:ln>
            </p:spPr>
            <p:style>
              <a:lnRef idx="1">
                <a:schemeClr val="accent1"/>
              </a:lnRef>
              <a:fillRef idx="0">
                <a:schemeClr val="accent1"/>
              </a:fillRef>
              <a:effectRef idx="0">
                <a:schemeClr val="accent1"/>
              </a:effectRef>
              <a:fontRef idx="minor">
                <a:schemeClr val="tx1"/>
              </a:fontRef>
            </p:style>
          </p:cxnSp>
          <p:cxnSp>
            <p:nvCxnSpPr>
              <p:cNvPr id="140" name="diagram_1246_connector_1"/>
              <p:cNvCxnSpPr/>
              <p:nvPr/>
            </p:nvCxnSpPr>
            <p:spPr>
              <a:xfrm>
                <a:off x="3885764" y="3291140"/>
                <a:ext cx="1371680" cy="1114608"/>
              </a:xfrm>
              <a:prstGeom prst="line">
                <a:avLst/>
              </a:prstGeom>
              <a:solidFill>
                <a:srgbClr val="000000"/>
              </a:solidFill>
              <a:ln w="38100">
                <a:solidFill>
                  <a:srgbClr val="CD5C5C"/>
                </a:solidFill>
              </a:ln>
            </p:spPr>
            <p:style>
              <a:lnRef idx="1">
                <a:schemeClr val="accent1"/>
              </a:lnRef>
              <a:fillRef idx="0">
                <a:schemeClr val="accent1"/>
              </a:fillRef>
              <a:effectRef idx="0">
                <a:schemeClr val="accent1"/>
              </a:effectRef>
              <a:fontRef idx="minor">
                <a:schemeClr val="tx1"/>
              </a:fontRef>
            </p:style>
          </p:cxnSp>
          <p:sp>
            <p:nvSpPr>
              <p:cNvPr id="141" name="diagram_1246_leftdot_1"/>
              <p:cNvSpPr/>
              <p:nvPr/>
            </p:nvSpPr>
            <p:spPr>
              <a:xfrm>
                <a:off x="3863538" y="3267323"/>
                <a:ext cx="50803" cy="50808"/>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42" name="diagram_1246_rightdot_1"/>
              <p:cNvSpPr/>
              <p:nvPr/>
            </p:nvSpPr>
            <p:spPr>
              <a:xfrm>
                <a:off x="5235218" y="4381931"/>
                <a:ext cx="50803" cy="50808"/>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638" name="diagram_1246_rightpoint_2"/>
              <p:cNvSpPr txBox="1">
                <a:spLocks noChangeArrowheads="1"/>
              </p:cNvSpPr>
              <p:nvPr/>
            </p:nvSpPr>
            <p:spPr bwMode="auto">
              <a:xfrm>
                <a:off x="5669280" y="3144105"/>
                <a:ext cx="0" cy="0"/>
              </a:xfrm>
              <a:prstGeom prst="rect">
                <a:avLst/>
              </a:prstGeom>
              <a:noFill/>
              <a:ln w="9525">
                <a:noFill/>
                <a:miter lim="800000"/>
                <a:headEnd/>
                <a:tailEnd/>
              </a:ln>
            </p:spPr>
            <p:txBody>
              <a:bodyPr wrap="none"/>
              <a:lstStyle/>
              <a:p>
                <a:r>
                  <a:rPr lang="en-US" sz="1000" b="1">
                    <a:latin typeface="Times New Roman" pitchFamily="18" charset="0"/>
                    <a:cs typeface="Times New Roman" pitchFamily="18" charset="0"/>
                  </a:rPr>
                  <a:t>Funding/Resources</a:t>
                </a:r>
              </a:p>
            </p:txBody>
          </p:sp>
          <p:cxnSp>
            <p:nvCxnSpPr>
              <p:cNvPr id="144" name="diagram_1246_rightcallout_2"/>
              <p:cNvCxnSpPr/>
              <p:nvPr/>
            </p:nvCxnSpPr>
            <p:spPr>
              <a:xfrm flipV="1">
                <a:off x="5257444" y="3226041"/>
                <a:ext cx="342920" cy="74625"/>
              </a:xfrm>
              <a:prstGeom prst="line">
                <a:avLst/>
              </a:prstGeom>
              <a:solidFill>
                <a:srgbClr val="000000"/>
              </a:solid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diagram_1246_connector_2"/>
              <p:cNvCxnSpPr/>
              <p:nvPr/>
            </p:nvCxnSpPr>
            <p:spPr>
              <a:xfrm flipV="1">
                <a:off x="3885764" y="3300666"/>
                <a:ext cx="1371680" cy="212760"/>
              </a:xfrm>
              <a:prstGeom prst="line">
                <a:avLst/>
              </a:prstGeom>
              <a:solidFill>
                <a:srgbClr val="000000"/>
              </a:solid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diagram_1246_leftdot_2"/>
              <p:cNvSpPr/>
              <p:nvPr/>
            </p:nvSpPr>
            <p:spPr>
              <a:xfrm>
                <a:off x="3863538" y="3489609"/>
                <a:ext cx="50803" cy="50808"/>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47" name="diagram_1246_rightdot_2"/>
              <p:cNvSpPr/>
              <p:nvPr/>
            </p:nvSpPr>
            <p:spPr>
              <a:xfrm>
                <a:off x="5235218" y="3278438"/>
                <a:ext cx="50803" cy="50808"/>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643" name="diagram_1246_rightpoint_5"/>
              <p:cNvSpPr txBox="1">
                <a:spLocks noChangeArrowheads="1"/>
              </p:cNvSpPr>
              <p:nvPr/>
            </p:nvSpPr>
            <p:spPr bwMode="auto">
              <a:xfrm>
                <a:off x="5562600" y="4648200"/>
                <a:ext cx="350520" cy="150113"/>
              </a:xfrm>
              <a:prstGeom prst="rect">
                <a:avLst/>
              </a:prstGeom>
              <a:noFill/>
              <a:ln w="9525">
                <a:noFill/>
                <a:miter lim="800000"/>
                <a:headEnd/>
                <a:tailEnd/>
              </a:ln>
            </p:spPr>
            <p:txBody>
              <a:bodyPr wrap="none"/>
              <a:lstStyle/>
              <a:p>
                <a:r>
                  <a:rPr lang="en-US" sz="1000" b="1">
                    <a:solidFill>
                      <a:srgbClr val="778899"/>
                    </a:solidFill>
                    <a:latin typeface="Times New Roman" pitchFamily="18" charset="0"/>
                    <a:cs typeface="Times New Roman" pitchFamily="18" charset="0"/>
                  </a:rPr>
                  <a:t>Social Learning &amp; </a:t>
                </a:r>
              </a:p>
              <a:p>
                <a:r>
                  <a:rPr lang="en-US" sz="1000" b="1">
                    <a:solidFill>
                      <a:srgbClr val="778899"/>
                    </a:solidFill>
                    <a:latin typeface="Times New Roman" pitchFamily="18" charset="0"/>
                    <a:cs typeface="Times New Roman" pitchFamily="18" charset="0"/>
                  </a:rPr>
                  <a:t>Collaboration</a:t>
                </a:r>
                <a:endParaRPr lang="en-US" sz="1000" b="1">
                  <a:latin typeface="Times New Roman" pitchFamily="18" charset="0"/>
                  <a:cs typeface="Times New Roman" pitchFamily="18" charset="0"/>
                </a:endParaRPr>
              </a:p>
            </p:txBody>
          </p:sp>
          <p:cxnSp>
            <p:nvCxnSpPr>
              <p:cNvPr id="149" name="diagram_1246_rightcallout_5"/>
              <p:cNvCxnSpPr/>
              <p:nvPr/>
            </p:nvCxnSpPr>
            <p:spPr>
              <a:xfrm flipV="1">
                <a:off x="5257444" y="4961463"/>
                <a:ext cx="342920" cy="190531"/>
              </a:xfrm>
              <a:prstGeom prst="line">
                <a:avLst/>
              </a:prstGeom>
              <a:solidFill>
                <a:srgbClr val="000000"/>
              </a:solidFill>
              <a:ln w="12700">
                <a:solidFill>
                  <a:srgbClr val="778899"/>
                </a:solidFill>
              </a:ln>
            </p:spPr>
            <p:style>
              <a:lnRef idx="1">
                <a:schemeClr val="accent1"/>
              </a:lnRef>
              <a:fillRef idx="0">
                <a:schemeClr val="accent1"/>
              </a:fillRef>
              <a:effectRef idx="0">
                <a:schemeClr val="accent1"/>
              </a:effectRef>
              <a:fontRef idx="minor">
                <a:schemeClr val="tx1"/>
              </a:fontRef>
            </p:style>
          </p:cxnSp>
          <p:cxnSp>
            <p:nvCxnSpPr>
              <p:cNvPr id="150" name="diagram_1246_connector_5"/>
              <p:cNvCxnSpPr/>
              <p:nvPr/>
            </p:nvCxnSpPr>
            <p:spPr>
              <a:xfrm>
                <a:off x="3885764" y="4112011"/>
                <a:ext cx="1371680" cy="1039983"/>
              </a:xfrm>
              <a:prstGeom prst="line">
                <a:avLst/>
              </a:prstGeom>
              <a:solidFill>
                <a:srgbClr val="000000"/>
              </a:solidFill>
              <a:ln w="38100">
                <a:solidFill>
                  <a:srgbClr val="778899"/>
                </a:solidFill>
              </a:ln>
            </p:spPr>
            <p:style>
              <a:lnRef idx="1">
                <a:schemeClr val="accent1"/>
              </a:lnRef>
              <a:fillRef idx="0">
                <a:schemeClr val="accent1"/>
              </a:fillRef>
              <a:effectRef idx="0">
                <a:schemeClr val="accent1"/>
              </a:effectRef>
              <a:fontRef idx="minor">
                <a:schemeClr val="tx1"/>
              </a:fontRef>
            </p:style>
          </p:cxnSp>
          <p:sp>
            <p:nvSpPr>
              <p:cNvPr id="151" name="diagram_1246_leftdot_5"/>
              <p:cNvSpPr/>
              <p:nvPr/>
            </p:nvSpPr>
            <p:spPr>
              <a:xfrm>
                <a:off x="3863538" y="4088195"/>
                <a:ext cx="50803" cy="50808"/>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52" name="diagram_1246_rightdot_5"/>
              <p:cNvSpPr/>
              <p:nvPr/>
            </p:nvSpPr>
            <p:spPr>
              <a:xfrm>
                <a:off x="5235218" y="5129766"/>
                <a:ext cx="50803" cy="50808"/>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648" name="diagram_1246_rightpoint_8"/>
              <p:cNvSpPr txBox="1">
                <a:spLocks noChangeArrowheads="1"/>
              </p:cNvSpPr>
              <p:nvPr/>
            </p:nvSpPr>
            <p:spPr bwMode="auto">
              <a:xfrm>
                <a:off x="5669280" y="5404104"/>
                <a:ext cx="0" cy="0"/>
              </a:xfrm>
              <a:prstGeom prst="rect">
                <a:avLst/>
              </a:prstGeom>
              <a:noFill/>
              <a:ln w="9525">
                <a:noFill/>
                <a:miter lim="800000"/>
                <a:headEnd/>
                <a:tailEnd/>
              </a:ln>
            </p:spPr>
            <p:txBody>
              <a:bodyPr wrap="none"/>
              <a:lstStyle/>
              <a:p>
                <a:r>
                  <a:rPr lang="en-US" sz="1000" b="1">
                    <a:solidFill>
                      <a:srgbClr val="D2691E"/>
                    </a:solidFill>
                    <a:latin typeface="Times New Roman" pitchFamily="18" charset="0"/>
                    <a:cs typeface="Times New Roman" pitchFamily="18" charset="0"/>
                  </a:rPr>
                  <a:t>Social Determinants/</a:t>
                </a:r>
              </a:p>
              <a:p>
                <a:r>
                  <a:rPr lang="en-US" sz="1000" b="1">
                    <a:solidFill>
                      <a:srgbClr val="D2691E"/>
                    </a:solidFill>
                    <a:latin typeface="Times New Roman" pitchFamily="18" charset="0"/>
                    <a:cs typeface="Times New Roman" pitchFamily="18" charset="0"/>
                  </a:rPr>
                  <a:t>Cultural Competency</a:t>
                </a:r>
                <a:endParaRPr lang="en-US" sz="1000" b="1">
                  <a:latin typeface="Times New Roman" pitchFamily="18" charset="0"/>
                  <a:cs typeface="Times New Roman" pitchFamily="18" charset="0"/>
                </a:endParaRPr>
              </a:p>
            </p:txBody>
          </p:sp>
          <p:cxnSp>
            <p:nvCxnSpPr>
              <p:cNvPr id="154" name="diagram_1246_rightcallout_8"/>
              <p:cNvCxnSpPr/>
              <p:nvPr/>
            </p:nvCxnSpPr>
            <p:spPr>
              <a:xfrm flipV="1">
                <a:off x="5257444" y="5487012"/>
                <a:ext cx="342920" cy="0"/>
              </a:xfrm>
              <a:prstGeom prst="line">
                <a:avLst/>
              </a:prstGeom>
              <a:solidFill>
                <a:srgbClr val="000000"/>
              </a:solidFill>
              <a:ln w="12700">
                <a:solidFill>
                  <a:srgbClr val="D2691E"/>
                </a:solidFill>
              </a:ln>
            </p:spPr>
            <p:style>
              <a:lnRef idx="1">
                <a:schemeClr val="accent1"/>
              </a:lnRef>
              <a:fillRef idx="0">
                <a:schemeClr val="accent1"/>
              </a:fillRef>
              <a:effectRef idx="0">
                <a:schemeClr val="accent1"/>
              </a:effectRef>
              <a:fontRef idx="minor">
                <a:schemeClr val="tx1"/>
              </a:fontRef>
            </p:style>
          </p:cxnSp>
          <p:cxnSp>
            <p:nvCxnSpPr>
              <p:cNvPr id="155" name="diagram_1246_connector_8"/>
              <p:cNvCxnSpPr/>
              <p:nvPr/>
            </p:nvCxnSpPr>
            <p:spPr>
              <a:xfrm>
                <a:off x="3885764" y="4178697"/>
                <a:ext cx="1371680" cy="1308314"/>
              </a:xfrm>
              <a:prstGeom prst="line">
                <a:avLst/>
              </a:prstGeom>
              <a:solidFill>
                <a:srgbClr val="000000"/>
              </a:solidFill>
              <a:ln w="38100">
                <a:solidFill>
                  <a:srgbClr val="D2691E"/>
                </a:solidFill>
              </a:ln>
            </p:spPr>
            <p:style>
              <a:lnRef idx="1">
                <a:schemeClr val="accent1"/>
              </a:lnRef>
              <a:fillRef idx="0">
                <a:schemeClr val="accent1"/>
              </a:fillRef>
              <a:effectRef idx="0">
                <a:schemeClr val="accent1"/>
              </a:effectRef>
              <a:fontRef idx="minor">
                <a:schemeClr val="tx1"/>
              </a:fontRef>
            </p:style>
          </p:cxnSp>
          <p:sp>
            <p:nvSpPr>
              <p:cNvPr id="156" name="diagram_1246_leftdot_8"/>
              <p:cNvSpPr/>
              <p:nvPr/>
            </p:nvSpPr>
            <p:spPr>
              <a:xfrm>
                <a:off x="3863538" y="4154881"/>
                <a:ext cx="50803" cy="50808"/>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57" name="diagram_1246_rightdot_8"/>
              <p:cNvSpPr/>
              <p:nvPr/>
            </p:nvSpPr>
            <p:spPr>
              <a:xfrm>
                <a:off x="5235218" y="5463196"/>
                <a:ext cx="50803" cy="50808"/>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58" name="diagram_1246_rightpoint_3"/>
              <p:cNvSpPr txBox="1"/>
              <p:nvPr/>
            </p:nvSpPr>
            <p:spPr>
              <a:xfrm>
                <a:off x="5668631" y="3364177"/>
                <a:ext cx="0" cy="0"/>
              </a:xfrm>
              <a:prstGeom prst="rect">
                <a:avLst/>
              </a:prstGeom>
              <a:noFill/>
            </p:spPr>
            <p:txBody>
              <a:bodyPr wrap="none"/>
              <a:lstStyle/>
              <a:p>
                <a:pPr>
                  <a:defRPr/>
                </a:pPr>
                <a:r>
                  <a:rPr lang="en-US" sz="1000" b="1" dirty="0">
                    <a:solidFill>
                      <a:schemeClr val="accent6">
                        <a:lumMod val="50000"/>
                      </a:schemeClr>
                    </a:solidFill>
                    <a:latin typeface="Times New Roman" pitchFamily="18" charset="0"/>
                    <a:cs typeface="Times New Roman" pitchFamily="18" charset="0"/>
                  </a:rPr>
                  <a:t>External Validity</a:t>
                </a:r>
              </a:p>
            </p:txBody>
          </p:sp>
          <p:cxnSp>
            <p:nvCxnSpPr>
              <p:cNvPr id="159" name="diagram_1246_rightcallout_3"/>
              <p:cNvCxnSpPr/>
              <p:nvPr/>
            </p:nvCxnSpPr>
            <p:spPr>
              <a:xfrm flipV="1">
                <a:off x="5257444" y="3445152"/>
                <a:ext cx="342920" cy="0"/>
              </a:xfrm>
              <a:prstGeom prst="line">
                <a:avLst/>
              </a:prstGeom>
              <a:solidFill>
                <a:srgbClr val="000000"/>
              </a:solid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diagram_1246_connector_3"/>
              <p:cNvCxnSpPr/>
              <p:nvPr/>
            </p:nvCxnSpPr>
            <p:spPr>
              <a:xfrm flipV="1">
                <a:off x="3885764" y="3445152"/>
                <a:ext cx="1371680" cy="2041860"/>
              </a:xfrm>
              <a:prstGeom prst="line">
                <a:avLst/>
              </a:prstGeom>
              <a:solidFill>
                <a:srgbClr val="000000"/>
              </a:solidFill>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61" name="diagram_1246_leftdot_3"/>
              <p:cNvSpPr/>
              <p:nvPr/>
            </p:nvSpPr>
            <p:spPr>
              <a:xfrm>
                <a:off x="3863538" y="5463196"/>
                <a:ext cx="50803" cy="50808"/>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62" name="diagram_1246_rightdot_3"/>
              <p:cNvSpPr/>
              <p:nvPr/>
            </p:nvSpPr>
            <p:spPr>
              <a:xfrm>
                <a:off x="5235218" y="3422923"/>
                <a:ext cx="50803" cy="50808"/>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5658" name="TextBox 163"/>
              <p:cNvSpPr txBox="1">
                <a:spLocks noChangeArrowheads="1"/>
              </p:cNvSpPr>
              <p:nvPr/>
            </p:nvSpPr>
            <p:spPr bwMode="auto">
              <a:xfrm>
                <a:off x="5257800" y="557784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3.47</a:t>
                </a:r>
                <a:endParaRPr lang="en-US" sz="1000">
                  <a:latin typeface="Times New Roman" pitchFamily="18" charset="0"/>
                  <a:cs typeface="Times New Roman" pitchFamily="18" charset="0"/>
                </a:endParaRPr>
              </a:p>
            </p:txBody>
          </p:sp>
          <p:sp>
            <p:nvSpPr>
              <p:cNvPr id="25659" name="TextBox 165"/>
              <p:cNvSpPr txBox="1">
                <a:spLocks noChangeArrowheads="1"/>
              </p:cNvSpPr>
              <p:nvPr/>
            </p:nvSpPr>
            <p:spPr bwMode="auto">
              <a:xfrm>
                <a:off x="5257800" y="228600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4.04</a:t>
                </a:r>
                <a:endParaRPr lang="en-US" sz="1000">
                  <a:latin typeface="Times New Roman" pitchFamily="18" charset="0"/>
                  <a:cs typeface="Times New Roman" pitchFamily="18" charset="0"/>
                </a:endParaRPr>
              </a:p>
            </p:txBody>
          </p:sp>
          <p:sp>
            <p:nvSpPr>
              <p:cNvPr id="25660" name="TextBox 166"/>
              <p:cNvSpPr txBox="1">
                <a:spLocks noChangeArrowheads="1"/>
              </p:cNvSpPr>
              <p:nvPr/>
            </p:nvSpPr>
            <p:spPr bwMode="auto">
              <a:xfrm>
                <a:off x="4389120" y="5623560"/>
                <a:ext cx="0" cy="0"/>
              </a:xfrm>
              <a:prstGeom prst="rect">
                <a:avLst/>
              </a:prstGeom>
              <a:noFill/>
              <a:ln w="9525">
                <a:noFill/>
                <a:miter lim="800000"/>
                <a:headEnd/>
                <a:tailEnd/>
              </a:ln>
            </p:spPr>
            <p:txBody>
              <a:bodyPr wrap="none"/>
              <a:lstStyle/>
              <a:p>
                <a:r>
                  <a:rPr lang="en-US" sz="1000" b="1">
                    <a:solidFill>
                      <a:srgbClr val="000000"/>
                    </a:solidFill>
                    <a:latin typeface="Times New Roman" pitchFamily="18" charset="0"/>
                    <a:cs typeface="Times New Roman" pitchFamily="18" charset="0"/>
                  </a:rPr>
                  <a:t>r = 0.06</a:t>
                </a:r>
                <a:endParaRPr lang="en-US" sz="1000">
                  <a:latin typeface="Times New Roman" pitchFamily="18" charset="0"/>
                  <a:cs typeface="Times New Roman" pitchFamily="18" charset="0"/>
                </a:endParaRPr>
              </a:p>
            </p:txBody>
          </p:sp>
        </p:grpSp>
      </p:grpSp>
      <p:sp>
        <p:nvSpPr>
          <p:cNvPr id="148" name="Oval 147"/>
          <p:cNvSpPr/>
          <p:nvPr/>
        </p:nvSpPr>
        <p:spPr>
          <a:xfrm>
            <a:off x="762000" y="3048000"/>
            <a:ext cx="12954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6781800" y="3048000"/>
            <a:ext cx="12954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914400" y="3581400"/>
            <a:ext cx="12954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705600" y="3657600"/>
            <a:ext cx="12954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838200" y="3200400"/>
            <a:ext cx="12954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6781800" y="3276600"/>
            <a:ext cx="12954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562600" y="5486400"/>
            <a:ext cx="685800" cy="381000"/>
          </a:xfrm>
          <a:prstGeom prst="ellipse">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79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blinds(horizontal)">
                                      <p:cBhvr>
                                        <p:cTn id="7" dur="5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67"/>
                                        </p:tgtEl>
                                      </p:cBhvr>
                                    </p:animEffect>
                                    <p:set>
                                      <p:cBhvr>
                                        <p:cTn id="12" dur="1" fill="hold">
                                          <p:stCondLst>
                                            <p:cond delay="499"/>
                                          </p:stCondLst>
                                        </p:cTn>
                                        <p:tgtEl>
                                          <p:spTgt spid="167"/>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48"/>
                                        </p:tgtEl>
                                        <p:attrNameLst>
                                          <p:attrName>style.visibility</p:attrName>
                                        </p:attrNameLst>
                                      </p:cBhvr>
                                      <p:to>
                                        <p:strVal val="visible"/>
                                      </p:to>
                                    </p:set>
                                    <p:animEffect transition="in" filter="blinds(horizontal)">
                                      <p:cBhvr>
                                        <p:cTn id="15" dur="500"/>
                                        <p:tgtEl>
                                          <p:spTgt spid="14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3"/>
                                        </p:tgtEl>
                                        <p:attrNameLst>
                                          <p:attrName>style.visibility</p:attrName>
                                        </p:attrNameLst>
                                      </p:cBhvr>
                                      <p:to>
                                        <p:strVal val="visible"/>
                                      </p:to>
                                    </p:set>
                                    <p:animEffect transition="in" filter="blinds(horizontal)">
                                      <p:cBhvr>
                                        <p:cTn id="18" dur="500"/>
                                        <p:tgtEl>
                                          <p:spTgt spid="15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1" nodeType="clickEffect">
                                  <p:stCondLst>
                                    <p:cond delay="0"/>
                                  </p:stCondLst>
                                  <p:childTnLst>
                                    <p:animEffect transition="out" filter="blinds(horizontal)">
                                      <p:cBhvr>
                                        <p:cTn id="22" dur="500"/>
                                        <p:tgtEl>
                                          <p:spTgt spid="148"/>
                                        </p:tgtEl>
                                      </p:cBhvr>
                                    </p:animEffect>
                                    <p:set>
                                      <p:cBhvr>
                                        <p:cTn id="23" dur="1" fill="hold">
                                          <p:stCondLst>
                                            <p:cond delay="499"/>
                                          </p:stCondLst>
                                        </p:cTn>
                                        <p:tgtEl>
                                          <p:spTgt spid="148"/>
                                        </p:tgtEl>
                                        <p:attrNameLst>
                                          <p:attrName>style.visibility</p:attrName>
                                        </p:attrNameLst>
                                      </p:cBhvr>
                                      <p:to>
                                        <p:strVal val="hidden"/>
                                      </p:to>
                                    </p:set>
                                  </p:childTnLst>
                                </p:cTn>
                              </p:par>
                              <p:par>
                                <p:cTn id="24" presetID="3" presetClass="exit" presetSubtype="10" fill="hold" grpId="1" nodeType="withEffect">
                                  <p:stCondLst>
                                    <p:cond delay="0"/>
                                  </p:stCondLst>
                                  <p:childTnLst>
                                    <p:animEffect transition="out" filter="blinds(horizontal)">
                                      <p:cBhvr>
                                        <p:cTn id="25" dur="500"/>
                                        <p:tgtEl>
                                          <p:spTgt spid="153"/>
                                        </p:tgtEl>
                                      </p:cBhvr>
                                    </p:animEffect>
                                    <p:set>
                                      <p:cBhvr>
                                        <p:cTn id="26" dur="1" fill="hold">
                                          <p:stCondLst>
                                            <p:cond delay="499"/>
                                          </p:stCondLst>
                                        </p:cTn>
                                        <p:tgtEl>
                                          <p:spTgt spid="153"/>
                                        </p:tgtEl>
                                        <p:attrNameLst>
                                          <p:attrName>style.visibility</p:attrName>
                                        </p:attrNameLst>
                                      </p:cBhvr>
                                      <p:to>
                                        <p:strVal val="hidden"/>
                                      </p:to>
                                    </p:set>
                                  </p:childTnLst>
                                </p:cTn>
                              </p:par>
                              <p:par>
                                <p:cTn id="27" presetID="3" presetClass="entr" presetSubtype="10" fill="hold" grpId="0" nodeType="withEffect">
                                  <p:stCondLst>
                                    <p:cond delay="0"/>
                                  </p:stCondLst>
                                  <p:childTnLst>
                                    <p:set>
                                      <p:cBhvr>
                                        <p:cTn id="28" dur="1" fill="hold">
                                          <p:stCondLst>
                                            <p:cond delay="0"/>
                                          </p:stCondLst>
                                        </p:cTn>
                                        <p:tgtEl>
                                          <p:spTgt spid="165"/>
                                        </p:tgtEl>
                                        <p:attrNameLst>
                                          <p:attrName>style.visibility</p:attrName>
                                        </p:attrNameLst>
                                      </p:cBhvr>
                                      <p:to>
                                        <p:strVal val="visible"/>
                                      </p:to>
                                    </p:set>
                                    <p:animEffect transition="in" filter="blinds(horizontal)">
                                      <p:cBhvr>
                                        <p:cTn id="29" dur="500"/>
                                        <p:tgtEl>
                                          <p:spTgt spid="16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66"/>
                                        </p:tgtEl>
                                        <p:attrNameLst>
                                          <p:attrName>style.visibility</p:attrName>
                                        </p:attrNameLst>
                                      </p:cBhvr>
                                      <p:to>
                                        <p:strVal val="visible"/>
                                      </p:to>
                                    </p:set>
                                    <p:animEffect transition="in" filter="blinds(horizontal)">
                                      <p:cBhvr>
                                        <p:cTn id="32" dur="500"/>
                                        <p:tgtEl>
                                          <p:spTgt spid="16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165"/>
                                        </p:tgtEl>
                                      </p:cBhvr>
                                    </p:animEffect>
                                    <p:set>
                                      <p:cBhvr>
                                        <p:cTn id="37" dur="1" fill="hold">
                                          <p:stCondLst>
                                            <p:cond delay="499"/>
                                          </p:stCondLst>
                                        </p:cTn>
                                        <p:tgtEl>
                                          <p:spTgt spid="165"/>
                                        </p:tgtEl>
                                        <p:attrNameLst>
                                          <p:attrName>style.visibility</p:attrName>
                                        </p:attrNameLst>
                                      </p:cBhvr>
                                      <p:to>
                                        <p:strVal val="hidden"/>
                                      </p:to>
                                    </p:set>
                                  </p:childTnLst>
                                </p:cTn>
                              </p:par>
                              <p:par>
                                <p:cTn id="38" presetID="3" presetClass="exit" presetSubtype="10" fill="hold" grpId="1" nodeType="withEffect">
                                  <p:stCondLst>
                                    <p:cond delay="0"/>
                                  </p:stCondLst>
                                  <p:childTnLst>
                                    <p:animEffect transition="out" filter="blinds(horizontal)">
                                      <p:cBhvr>
                                        <p:cTn id="39" dur="500"/>
                                        <p:tgtEl>
                                          <p:spTgt spid="166"/>
                                        </p:tgtEl>
                                      </p:cBhvr>
                                    </p:animEffect>
                                    <p:set>
                                      <p:cBhvr>
                                        <p:cTn id="40" dur="1" fill="hold">
                                          <p:stCondLst>
                                            <p:cond delay="499"/>
                                          </p:stCondLst>
                                        </p:cTn>
                                        <p:tgtEl>
                                          <p:spTgt spid="16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63"/>
                                        </p:tgtEl>
                                        <p:attrNameLst>
                                          <p:attrName>style.visibility</p:attrName>
                                        </p:attrNameLst>
                                      </p:cBhvr>
                                      <p:to>
                                        <p:strVal val="visible"/>
                                      </p:to>
                                    </p:set>
                                    <p:animEffect transition="in" filter="blinds(horizontal)">
                                      <p:cBhvr>
                                        <p:cTn id="45" dur="500"/>
                                        <p:tgtEl>
                                          <p:spTgt spid="16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64"/>
                                        </p:tgtEl>
                                        <p:attrNameLst>
                                          <p:attrName>style.visibility</p:attrName>
                                        </p:attrNameLst>
                                      </p:cBhvr>
                                      <p:to>
                                        <p:strVal val="visible"/>
                                      </p:to>
                                    </p:set>
                                    <p:animEffect transition="in" filter="blinds(horizontal)">
                                      <p:cBhvr>
                                        <p:cTn id="48"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148" grpId="1" animBg="1"/>
      <p:bldP spid="153" grpId="0" animBg="1"/>
      <p:bldP spid="153" grpId="1" animBg="1"/>
      <p:bldP spid="163" grpId="0" animBg="1"/>
      <p:bldP spid="164" grpId="0" animBg="1"/>
      <p:bldP spid="165" grpId="0" animBg="1"/>
      <p:bldP spid="165" grpId="1" animBg="1"/>
      <p:bldP spid="166" grpId="0" animBg="1"/>
      <p:bldP spid="166" grpId="1" animBg="1"/>
      <p:bldP spid="167" grpId="0" animBg="1"/>
      <p:bldP spid="167"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a:spLocks noGrp="1"/>
          </p:cNvSpPr>
          <p:nvPr>
            <p:ph type="title" idx="4294967295"/>
          </p:nvPr>
        </p:nvSpPr>
        <p:spPr>
          <a:xfrm>
            <a:off x="457200" y="274638"/>
            <a:ext cx="8229600" cy="1143000"/>
          </a:xfrm>
        </p:spPr>
        <p:txBody>
          <a:bodyPr/>
          <a:lstStyle/>
          <a:p>
            <a:pPr>
              <a:defRPr/>
            </a:pPr>
            <a:r>
              <a:rPr lang="en-US" dirty="0" smtClean="0"/>
              <a:t>Pattern Match Feasibility</a:t>
            </a:r>
            <a:endParaRPr lang="en-US" dirty="0"/>
          </a:p>
        </p:txBody>
      </p:sp>
      <p:grpSp>
        <p:nvGrpSpPr>
          <p:cNvPr id="3" name="Group 166"/>
          <p:cNvGrpSpPr>
            <a:grpSpLocks/>
          </p:cNvGrpSpPr>
          <p:nvPr/>
        </p:nvGrpSpPr>
        <p:grpSpPr bwMode="auto">
          <a:xfrm>
            <a:off x="1828800" y="1600200"/>
            <a:ext cx="5562600" cy="4191000"/>
            <a:chOff x="1828800" y="1600200"/>
            <a:chExt cx="5562600" cy="4191000"/>
          </a:xfrm>
        </p:grpSpPr>
        <p:sp>
          <p:nvSpPr>
            <p:cNvPr id="26628" name="TextBox 76"/>
            <p:cNvSpPr txBox="1">
              <a:spLocks noChangeArrowheads="1"/>
            </p:cNvSpPr>
            <p:nvPr/>
          </p:nvSpPr>
          <p:spPr bwMode="auto">
            <a:xfrm>
              <a:off x="5791200" y="1600200"/>
              <a:ext cx="1143000" cy="400110"/>
            </a:xfrm>
            <a:prstGeom prst="rect">
              <a:avLst/>
            </a:prstGeom>
            <a:noFill/>
            <a:ln w="9525">
              <a:noFill/>
              <a:miter lim="800000"/>
              <a:headEnd/>
              <a:tailEnd/>
            </a:ln>
          </p:spPr>
          <p:txBody>
            <a:bodyPr>
              <a:spAutoFit/>
            </a:bodyPr>
            <a:lstStyle/>
            <a:p>
              <a:pPr algn="ctr"/>
              <a:r>
                <a:rPr lang="en-US" sz="1000" b="1">
                  <a:latin typeface="Times New Roman" pitchFamily="18" charset="0"/>
                  <a:cs typeface="Times New Roman" pitchFamily="18" charset="0"/>
                </a:rPr>
                <a:t>Research</a:t>
              </a:r>
            </a:p>
            <a:p>
              <a:pPr algn="ctr"/>
              <a:r>
                <a:rPr lang="en-US" sz="1000" b="1">
                  <a:latin typeface="Times New Roman" pitchFamily="18" charset="0"/>
                  <a:cs typeface="Times New Roman" pitchFamily="18" charset="0"/>
                </a:rPr>
                <a:t>N=8</a:t>
              </a:r>
            </a:p>
          </p:txBody>
        </p:sp>
        <p:grpSp>
          <p:nvGrpSpPr>
            <p:cNvPr id="4" name="Group 165"/>
            <p:cNvGrpSpPr>
              <a:grpSpLocks/>
            </p:cNvGrpSpPr>
            <p:nvPr/>
          </p:nvGrpSpPr>
          <p:grpSpPr bwMode="auto">
            <a:xfrm>
              <a:off x="1828800" y="1600200"/>
              <a:ext cx="5562600" cy="4191000"/>
              <a:chOff x="1828800" y="1905000"/>
              <a:chExt cx="5402580" cy="3794760"/>
            </a:xfrm>
          </p:grpSpPr>
          <p:grpSp>
            <p:nvGrpSpPr>
              <p:cNvPr id="5" name="Points"/>
              <p:cNvGrpSpPr>
                <a:grpSpLocks/>
              </p:cNvGrpSpPr>
              <p:nvPr/>
            </p:nvGrpSpPr>
            <p:grpSpPr bwMode="auto">
              <a:xfrm>
                <a:off x="1828800" y="2362200"/>
                <a:ext cx="1856740" cy="3337560"/>
                <a:chOff x="3429000" y="2286000"/>
                <a:chExt cx="1856740" cy="3337560"/>
              </a:xfrm>
            </p:grpSpPr>
            <p:cxnSp>
              <p:nvCxnSpPr>
                <p:cNvPr id="1002" name="diagram_1246_leftaxis"/>
                <p:cNvCxnSpPr/>
                <p:nvPr/>
              </p:nvCxnSpPr>
              <p:spPr>
                <a:xfrm flipV="1">
                  <a:off x="3885382" y="2491446"/>
                  <a:ext cx="0" cy="3017121"/>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003" name="diagram_1246_rightaxis"/>
                <p:cNvCxnSpPr/>
                <p:nvPr/>
              </p:nvCxnSpPr>
              <p:spPr>
                <a:xfrm flipV="1">
                  <a:off x="5257613" y="2491446"/>
                  <a:ext cx="0" cy="3017121"/>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sp>
              <p:nvSpPr>
                <p:cNvPr id="26720" name="diagram_1246_leftpoint_1"/>
                <p:cNvSpPr txBox="1">
                  <a:spLocks noChangeArrowheads="1"/>
                </p:cNvSpPr>
                <p:nvPr/>
              </p:nvSpPr>
              <p:spPr bwMode="auto">
                <a:xfrm>
                  <a:off x="3429000" y="2286000"/>
                  <a:ext cx="91439" cy="228600"/>
                </a:xfrm>
                <a:prstGeom prst="rect">
                  <a:avLst/>
                </a:prstGeom>
                <a:noFill/>
                <a:ln w="9525">
                  <a:noFill/>
                  <a:miter lim="800000"/>
                  <a:headEnd/>
                  <a:tailEnd/>
                </a:ln>
              </p:spPr>
              <p:txBody>
                <a:bodyPr wrap="none"/>
                <a:lstStyle/>
                <a:p>
                  <a:pPr algn="r"/>
                  <a:r>
                    <a:rPr lang="en-US" sz="1000" b="1">
                      <a:solidFill>
                        <a:srgbClr val="CD5C5C"/>
                      </a:solidFill>
                      <a:latin typeface="Times New Roman" pitchFamily="18" charset="0"/>
                      <a:cs typeface="Times New Roman" pitchFamily="18" charset="0"/>
                    </a:rPr>
                    <a:t>Standardization/</a:t>
                  </a:r>
                </a:p>
                <a:p>
                  <a:pPr algn="r"/>
                  <a:r>
                    <a:rPr lang="en-US" sz="1000" b="1">
                      <a:solidFill>
                        <a:srgbClr val="CD5C5C"/>
                      </a:solidFill>
                      <a:latin typeface="Times New Roman" pitchFamily="18" charset="0"/>
                      <a:cs typeface="Times New Roman" pitchFamily="18" charset="0"/>
                    </a:rPr>
                    <a:t>Best Practices</a:t>
                  </a:r>
                  <a:endParaRPr lang="en-US" sz="1000" b="1">
                    <a:latin typeface="Times New Roman" pitchFamily="18" charset="0"/>
                    <a:cs typeface="Times New Roman" pitchFamily="18" charset="0"/>
                  </a:endParaRPr>
                </a:p>
              </p:txBody>
            </p:sp>
            <p:cxnSp>
              <p:nvCxnSpPr>
                <p:cNvPr id="1006" name="diagram_1246_leftcallout_1"/>
                <p:cNvCxnSpPr/>
                <p:nvPr/>
              </p:nvCxnSpPr>
              <p:spPr>
                <a:xfrm flipV="1">
                  <a:off x="3543096" y="2514444"/>
                  <a:ext cx="342287" cy="0"/>
                </a:xfrm>
                <a:prstGeom prst="line">
                  <a:avLst/>
                </a:prstGeom>
                <a:solidFill>
                  <a:srgbClr val="000000"/>
                </a:solidFill>
                <a:ln w="12700">
                  <a:solidFill>
                    <a:srgbClr val="CD5C5C"/>
                  </a:solidFill>
                </a:ln>
              </p:spPr>
              <p:style>
                <a:lnRef idx="1">
                  <a:schemeClr val="accent1"/>
                </a:lnRef>
                <a:fillRef idx="0">
                  <a:schemeClr val="accent1"/>
                </a:fillRef>
                <a:effectRef idx="0">
                  <a:schemeClr val="accent1"/>
                </a:effectRef>
                <a:fontRef idx="minor">
                  <a:schemeClr val="tx1"/>
                </a:fontRef>
              </p:style>
            </p:cxnSp>
            <p:cxnSp>
              <p:nvCxnSpPr>
                <p:cNvPr id="1008" name="diagram_1246_connector_1"/>
                <p:cNvCxnSpPr/>
                <p:nvPr/>
              </p:nvCxnSpPr>
              <p:spPr>
                <a:xfrm>
                  <a:off x="3885382" y="2514444"/>
                  <a:ext cx="1372231" cy="221361"/>
                </a:xfrm>
                <a:prstGeom prst="line">
                  <a:avLst/>
                </a:prstGeom>
                <a:solidFill>
                  <a:srgbClr val="000000"/>
                </a:solidFill>
                <a:ln w="38100">
                  <a:solidFill>
                    <a:srgbClr val="CD5C5C"/>
                  </a:solidFill>
                </a:ln>
              </p:spPr>
              <p:style>
                <a:lnRef idx="1">
                  <a:schemeClr val="accent1"/>
                </a:lnRef>
                <a:fillRef idx="0">
                  <a:schemeClr val="accent1"/>
                </a:fillRef>
                <a:effectRef idx="0">
                  <a:schemeClr val="accent1"/>
                </a:effectRef>
                <a:fontRef idx="minor">
                  <a:schemeClr val="tx1"/>
                </a:fontRef>
              </p:style>
            </p:cxnSp>
            <p:sp>
              <p:nvSpPr>
                <p:cNvPr id="1009" name="diagram_1246_leftdot_1"/>
                <p:cNvSpPr/>
                <p:nvPr/>
              </p:nvSpPr>
              <p:spPr>
                <a:xfrm>
                  <a:off x="3863797" y="2491446"/>
                  <a:ext cx="50881" cy="50309"/>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10" name="diagram_1246_rightdot_1"/>
                <p:cNvSpPr/>
                <p:nvPr/>
              </p:nvSpPr>
              <p:spPr>
                <a:xfrm>
                  <a:off x="5234486" y="2712807"/>
                  <a:ext cx="50880" cy="50309"/>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725" name="diagram_1246_leftpoint_4"/>
                <p:cNvSpPr txBox="1">
                  <a:spLocks noChangeArrowheads="1"/>
                </p:cNvSpPr>
                <p:nvPr/>
              </p:nvSpPr>
              <p:spPr bwMode="auto">
                <a:xfrm>
                  <a:off x="3474720" y="2651760"/>
                  <a:ext cx="0" cy="0"/>
                </a:xfrm>
                <a:prstGeom prst="rect">
                  <a:avLst/>
                </a:prstGeom>
                <a:noFill/>
                <a:ln w="9525">
                  <a:noFill/>
                  <a:miter lim="800000"/>
                  <a:headEnd/>
                  <a:tailEnd/>
                </a:ln>
              </p:spPr>
              <p:txBody>
                <a:bodyPr wrap="none"/>
                <a:lstStyle/>
                <a:p>
                  <a:pPr algn="r"/>
                  <a:r>
                    <a:rPr lang="en-US" sz="1000" b="1">
                      <a:solidFill>
                        <a:srgbClr val="3CB371"/>
                      </a:solidFill>
                      <a:latin typeface="Times New Roman" pitchFamily="18" charset="0"/>
                      <a:cs typeface="Times New Roman" pitchFamily="18" charset="0"/>
                    </a:rPr>
                    <a:t>Preparing the Environment</a:t>
                  </a:r>
                  <a:endParaRPr lang="en-US" sz="1000" b="1">
                    <a:latin typeface="Times New Roman" pitchFamily="18" charset="0"/>
                    <a:cs typeface="Times New Roman" pitchFamily="18" charset="0"/>
                  </a:endParaRPr>
                </a:p>
              </p:txBody>
            </p:sp>
            <p:cxnSp>
              <p:nvCxnSpPr>
                <p:cNvPr id="1013" name="diagram_1246_leftcallout_4"/>
                <p:cNvCxnSpPr/>
                <p:nvPr/>
              </p:nvCxnSpPr>
              <p:spPr>
                <a:xfrm flipV="1">
                  <a:off x="3543096" y="2698433"/>
                  <a:ext cx="342287" cy="35935"/>
                </a:xfrm>
                <a:prstGeom prst="line">
                  <a:avLst/>
                </a:prstGeom>
                <a:solidFill>
                  <a:srgbClr val="000000"/>
                </a:solidFill>
                <a:ln w="12700">
                  <a:solidFill>
                    <a:srgbClr val="3CB371"/>
                  </a:solidFill>
                </a:ln>
              </p:spPr>
              <p:style>
                <a:lnRef idx="1">
                  <a:schemeClr val="accent1"/>
                </a:lnRef>
                <a:fillRef idx="0">
                  <a:schemeClr val="accent1"/>
                </a:fillRef>
                <a:effectRef idx="0">
                  <a:schemeClr val="accent1"/>
                </a:effectRef>
                <a:fontRef idx="minor">
                  <a:schemeClr val="tx1"/>
                </a:fontRef>
              </p:style>
            </p:cxnSp>
            <p:cxnSp>
              <p:nvCxnSpPr>
                <p:cNvPr id="1015" name="diagram_1246_connector_4"/>
                <p:cNvCxnSpPr/>
                <p:nvPr/>
              </p:nvCxnSpPr>
              <p:spPr>
                <a:xfrm flipV="1">
                  <a:off x="3885382" y="2678309"/>
                  <a:ext cx="1372231" cy="20124"/>
                </a:xfrm>
                <a:prstGeom prst="line">
                  <a:avLst/>
                </a:prstGeom>
                <a:solidFill>
                  <a:srgbClr val="000000"/>
                </a:solidFill>
                <a:ln w="38100">
                  <a:solidFill>
                    <a:srgbClr val="3CB371"/>
                  </a:solidFill>
                </a:ln>
              </p:spPr>
              <p:style>
                <a:lnRef idx="1">
                  <a:schemeClr val="accent1"/>
                </a:lnRef>
                <a:fillRef idx="0">
                  <a:schemeClr val="accent1"/>
                </a:fillRef>
                <a:effectRef idx="0">
                  <a:schemeClr val="accent1"/>
                </a:effectRef>
                <a:fontRef idx="minor">
                  <a:schemeClr val="tx1"/>
                </a:fontRef>
              </p:style>
            </p:cxnSp>
            <p:sp>
              <p:nvSpPr>
                <p:cNvPr id="1016" name="diagram_1246_leftdot_4"/>
                <p:cNvSpPr/>
                <p:nvPr/>
              </p:nvSpPr>
              <p:spPr>
                <a:xfrm>
                  <a:off x="3863797" y="2675434"/>
                  <a:ext cx="50881" cy="51747"/>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17" name="diagram_1246_rightdot_4"/>
                <p:cNvSpPr/>
                <p:nvPr/>
              </p:nvSpPr>
              <p:spPr>
                <a:xfrm>
                  <a:off x="5234486" y="2655310"/>
                  <a:ext cx="50880" cy="51747"/>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730" name="diagram_1246_leftpoint_7"/>
                <p:cNvSpPr txBox="1">
                  <a:spLocks noChangeArrowheads="1"/>
                </p:cNvSpPr>
                <p:nvPr/>
              </p:nvSpPr>
              <p:spPr bwMode="auto">
                <a:xfrm>
                  <a:off x="3474720" y="2871216"/>
                  <a:ext cx="0" cy="0"/>
                </a:xfrm>
                <a:prstGeom prst="rect">
                  <a:avLst/>
                </a:prstGeom>
                <a:noFill/>
                <a:ln w="9525">
                  <a:noFill/>
                  <a:miter lim="800000"/>
                  <a:headEnd/>
                  <a:tailEnd/>
                </a:ln>
              </p:spPr>
              <p:txBody>
                <a:bodyPr wrap="none"/>
                <a:lstStyle/>
                <a:p>
                  <a:pPr algn="r"/>
                  <a:r>
                    <a:rPr lang="en-US" sz="1000" b="1">
                      <a:solidFill>
                        <a:srgbClr val="BA55D3"/>
                      </a:solidFill>
                      <a:latin typeface="Times New Roman" pitchFamily="18" charset="0"/>
                      <a:cs typeface="Times New Roman" pitchFamily="18" charset="0"/>
                    </a:rPr>
                    <a:t>Partnerships</a:t>
                  </a:r>
                  <a:endParaRPr lang="en-US" sz="1000" b="1">
                    <a:latin typeface="Times New Roman" pitchFamily="18" charset="0"/>
                    <a:cs typeface="Times New Roman" pitchFamily="18" charset="0"/>
                  </a:endParaRPr>
                </a:p>
              </p:txBody>
            </p:sp>
            <p:cxnSp>
              <p:nvCxnSpPr>
                <p:cNvPr id="1020" name="diagram_1246_leftcallout_7"/>
                <p:cNvCxnSpPr/>
                <p:nvPr/>
              </p:nvCxnSpPr>
              <p:spPr>
                <a:xfrm flipV="1">
                  <a:off x="3543096" y="2744430"/>
                  <a:ext cx="342287" cy="208424"/>
                </a:xfrm>
                <a:prstGeom prst="line">
                  <a:avLst/>
                </a:prstGeom>
                <a:solidFill>
                  <a:srgbClr val="000000"/>
                </a:solidFill>
                <a:ln w="12700">
                  <a:solidFill>
                    <a:srgbClr val="BA55D3"/>
                  </a:solidFill>
                </a:ln>
              </p:spPr>
              <p:style>
                <a:lnRef idx="1">
                  <a:schemeClr val="accent1"/>
                </a:lnRef>
                <a:fillRef idx="0">
                  <a:schemeClr val="accent1"/>
                </a:fillRef>
                <a:effectRef idx="0">
                  <a:schemeClr val="accent1"/>
                </a:effectRef>
                <a:fontRef idx="minor">
                  <a:schemeClr val="tx1"/>
                </a:fontRef>
              </p:style>
            </p:cxnSp>
            <p:cxnSp>
              <p:nvCxnSpPr>
                <p:cNvPr id="1022" name="diagram_1246_connector_7"/>
                <p:cNvCxnSpPr/>
                <p:nvPr/>
              </p:nvCxnSpPr>
              <p:spPr>
                <a:xfrm flipV="1">
                  <a:off x="3885382" y="2537443"/>
                  <a:ext cx="1372231" cy="206987"/>
                </a:xfrm>
                <a:prstGeom prst="line">
                  <a:avLst/>
                </a:prstGeom>
                <a:solidFill>
                  <a:srgbClr val="000000"/>
                </a:solidFill>
                <a:ln w="38100">
                  <a:solidFill>
                    <a:srgbClr val="BA55D3"/>
                  </a:solidFill>
                </a:ln>
              </p:spPr>
              <p:style>
                <a:lnRef idx="1">
                  <a:schemeClr val="accent1"/>
                </a:lnRef>
                <a:fillRef idx="0">
                  <a:schemeClr val="accent1"/>
                </a:fillRef>
                <a:effectRef idx="0">
                  <a:schemeClr val="accent1"/>
                </a:effectRef>
                <a:fontRef idx="minor">
                  <a:schemeClr val="tx1"/>
                </a:fontRef>
              </p:style>
            </p:cxnSp>
            <p:sp>
              <p:nvSpPr>
                <p:cNvPr id="1023" name="diagram_1246_leftdot_7"/>
                <p:cNvSpPr/>
                <p:nvPr/>
              </p:nvSpPr>
              <p:spPr>
                <a:xfrm>
                  <a:off x="3863797" y="2721431"/>
                  <a:ext cx="50881" cy="51747"/>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24" name="diagram_1246_rightdot_7"/>
                <p:cNvSpPr/>
                <p:nvPr/>
              </p:nvSpPr>
              <p:spPr>
                <a:xfrm>
                  <a:off x="5234486" y="2514444"/>
                  <a:ext cx="50880" cy="50309"/>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735" name="diagram_1246_leftpoint_5"/>
                <p:cNvSpPr txBox="1">
                  <a:spLocks noChangeArrowheads="1"/>
                </p:cNvSpPr>
                <p:nvPr/>
              </p:nvSpPr>
              <p:spPr bwMode="auto">
                <a:xfrm>
                  <a:off x="3505200" y="2971800"/>
                  <a:ext cx="76200" cy="228600"/>
                </a:xfrm>
                <a:prstGeom prst="rect">
                  <a:avLst/>
                </a:prstGeom>
                <a:noFill/>
                <a:ln w="9525">
                  <a:noFill/>
                  <a:miter lim="800000"/>
                  <a:headEnd/>
                  <a:tailEnd/>
                </a:ln>
              </p:spPr>
              <p:txBody>
                <a:bodyPr wrap="none"/>
                <a:lstStyle/>
                <a:p>
                  <a:pPr algn="r"/>
                  <a:r>
                    <a:rPr lang="en-US" sz="1000" b="1">
                      <a:solidFill>
                        <a:srgbClr val="778899"/>
                      </a:solidFill>
                      <a:latin typeface="Times New Roman" pitchFamily="18" charset="0"/>
                      <a:cs typeface="Times New Roman" pitchFamily="18" charset="0"/>
                    </a:rPr>
                    <a:t>Social Learning &amp; </a:t>
                  </a:r>
                </a:p>
                <a:p>
                  <a:pPr algn="r"/>
                  <a:r>
                    <a:rPr lang="en-US" sz="1000" b="1">
                      <a:solidFill>
                        <a:srgbClr val="778899"/>
                      </a:solidFill>
                      <a:latin typeface="Times New Roman" pitchFamily="18" charset="0"/>
                      <a:cs typeface="Times New Roman" pitchFamily="18" charset="0"/>
                    </a:rPr>
                    <a:t>Collaboration</a:t>
                  </a:r>
                  <a:endParaRPr lang="en-US" sz="1000" b="1">
                    <a:latin typeface="Times New Roman" pitchFamily="18" charset="0"/>
                    <a:cs typeface="Times New Roman" pitchFamily="18" charset="0"/>
                  </a:endParaRPr>
                </a:p>
              </p:txBody>
            </p:sp>
            <p:cxnSp>
              <p:nvCxnSpPr>
                <p:cNvPr id="1027" name="diagram_1246_leftcallout_5"/>
                <p:cNvCxnSpPr/>
                <p:nvPr/>
              </p:nvCxnSpPr>
              <p:spPr>
                <a:xfrm flipV="1">
                  <a:off x="3543096" y="2807676"/>
                  <a:ext cx="342287" cy="365102"/>
                </a:xfrm>
                <a:prstGeom prst="line">
                  <a:avLst/>
                </a:prstGeom>
                <a:solidFill>
                  <a:srgbClr val="000000"/>
                </a:solidFill>
                <a:ln w="12700">
                  <a:solidFill>
                    <a:srgbClr val="778899"/>
                  </a:solidFill>
                </a:ln>
              </p:spPr>
              <p:style>
                <a:lnRef idx="1">
                  <a:schemeClr val="accent1"/>
                </a:lnRef>
                <a:fillRef idx="0">
                  <a:schemeClr val="accent1"/>
                </a:fillRef>
                <a:effectRef idx="0">
                  <a:schemeClr val="accent1"/>
                </a:effectRef>
                <a:fontRef idx="minor">
                  <a:schemeClr val="tx1"/>
                </a:fontRef>
              </p:style>
            </p:cxnSp>
            <p:cxnSp>
              <p:nvCxnSpPr>
                <p:cNvPr id="1029" name="diagram_1246_connector_5"/>
                <p:cNvCxnSpPr/>
                <p:nvPr/>
              </p:nvCxnSpPr>
              <p:spPr>
                <a:xfrm>
                  <a:off x="3885382" y="2807676"/>
                  <a:ext cx="1372231" cy="884006"/>
                </a:xfrm>
                <a:prstGeom prst="line">
                  <a:avLst/>
                </a:prstGeom>
                <a:solidFill>
                  <a:srgbClr val="000000"/>
                </a:solidFill>
                <a:ln w="38100">
                  <a:solidFill>
                    <a:srgbClr val="778899"/>
                  </a:solidFill>
                </a:ln>
              </p:spPr>
              <p:style>
                <a:lnRef idx="1">
                  <a:schemeClr val="accent1"/>
                </a:lnRef>
                <a:fillRef idx="0">
                  <a:schemeClr val="accent1"/>
                </a:fillRef>
                <a:effectRef idx="0">
                  <a:schemeClr val="accent1"/>
                </a:effectRef>
                <a:fontRef idx="minor">
                  <a:schemeClr val="tx1"/>
                </a:fontRef>
              </p:style>
            </p:cxnSp>
            <p:sp>
              <p:nvSpPr>
                <p:cNvPr id="1030" name="diagram_1246_leftdot_5"/>
                <p:cNvSpPr/>
                <p:nvPr/>
              </p:nvSpPr>
              <p:spPr>
                <a:xfrm>
                  <a:off x="3863797" y="2784677"/>
                  <a:ext cx="50881" cy="50309"/>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31" name="diagram_1246_rightdot_5"/>
                <p:cNvSpPr/>
                <p:nvPr/>
              </p:nvSpPr>
              <p:spPr>
                <a:xfrm>
                  <a:off x="5234486" y="3670121"/>
                  <a:ext cx="50880" cy="50309"/>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740" name="diagram_1246_leftpoint_6"/>
                <p:cNvSpPr txBox="1">
                  <a:spLocks noChangeArrowheads="1"/>
                </p:cNvSpPr>
                <p:nvPr/>
              </p:nvSpPr>
              <p:spPr bwMode="auto">
                <a:xfrm>
                  <a:off x="3474720" y="3310128"/>
                  <a:ext cx="0" cy="0"/>
                </a:xfrm>
                <a:prstGeom prst="rect">
                  <a:avLst/>
                </a:prstGeom>
                <a:noFill/>
                <a:ln w="9525">
                  <a:noFill/>
                  <a:miter lim="800000"/>
                  <a:headEnd/>
                  <a:tailEnd/>
                </a:ln>
              </p:spPr>
              <p:txBody>
                <a:bodyPr wrap="none"/>
                <a:lstStyle/>
                <a:p>
                  <a:pPr algn="r"/>
                  <a:r>
                    <a:rPr lang="en-US" sz="1000" b="1">
                      <a:solidFill>
                        <a:srgbClr val="B8860B"/>
                      </a:solidFill>
                      <a:latin typeface="Times New Roman" pitchFamily="18" charset="0"/>
                      <a:cs typeface="Times New Roman" pitchFamily="18" charset="0"/>
                    </a:rPr>
                    <a:t>Cooperation</a:t>
                  </a:r>
                  <a:endParaRPr lang="en-US" sz="1000" b="1">
                    <a:latin typeface="Times New Roman" pitchFamily="18" charset="0"/>
                    <a:cs typeface="Times New Roman" pitchFamily="18" charset="0"/>
                  </a:endParaRPr>
                </a:p>
              </p:txBody>
            </p:sp>
            <p:cxnSp>
              <p:nvCxnSpPr>
                <p:cNvPr id="1034" name="diagram_1246_leftcallout_6"/>
                <p:cNvCxnSpPr/>
                <p:nvPr/>
              </p:nvCxnSpPr>
              <p:spPr>
                <a:xfrm flipV="1">
                  <a:off x="3543096" y="2970103"/>
                  <a:ext cx="342287" cy="422598"/>
                </a:xfrm>
                <a:prstGeom prst="line">
                  <a:avLst/>
                </a:prstGeom>
                <a:solidFill>
                  <a:srgbClr val="000000"/>
                </a:solidFill>
                <a:ln w="12700">
                  <a:solidFill>
                    <a:srgbClr val="B8860B"/>
                  </a:solidFill>
                </a:ln>
              </p:spPr>
              <p:style>
                <a:lnRef idx="1">
                  <a:schemeClr val="accent1"/>
                </a:lnRef>
                <a:fillRef idx="0">
                  <a:schemeClr val="accent1"/>
                </a:fillRef>
                <a:effectRef idx="0">
                  <a:schemeClr val="accent1"/>
                </a:effectRef>
                <a:fontRef idx="minor">
                  <a:schemeClr val="tx1"/>
                </a:fontRef>
              </p:style>
            </p:cxnSp>
            <p:cxnSp>
              <p:nvCxnSpPr>
                <p:cNvPr id="1036" name="diagram_1246_connector_6"/>
                <p:cNvCxnSpPr/>
                <p:nvPr/>
              </p:nvCxnSpPr>
              <p:spPr>
                <a:xfrm>
                  <a:off x="3885382" y="2970103"/>
                  <a:ext cx="1372231" cy="1417285"/>
                </a:xfrm>
                <a:prstGeom prst="line">
                  <a:avLst/>
                </a:prstGeom>
                <a:solidFill>
                  <a:srgbClr val="000000"/>
                </a:solidFill>
                <a:ln w="38100">
                  <a:solidFill>
                    <a:srgbClr val="B8860B"/>
                  </a:solidFill>
                </a:ln>
              </p:spPr>
              <p:style>
                <a:lnRef idx="1">
                  <a:schemeClr val="accent1"/>
                </a:lnRef>
                <a:fillRef idx="0">
                  <a:schemeClr val="accent1"/>
                </a:fillRef>
                <a:effectRef idx="0">
                  <a:schemeClr val="accent1"/>
                </a:effectRef>
                <a:fontRef idx="minor">
                  <a:schemeClr val="tx1"/>
                </a:fontRef>
              </p:style>
            </p:cxnSp>
            <p:sp>
              <p:nvSpPr>
                <p:cNvPr id="1037" name="diagram_1246_leftdot_6"/>
                <p:cNvSpPr/>
                <p:nvPr/>
              </p:nvSpPr>
              <p:spPr>
                <a:xfrm>
                  <a:off x="3863797" y="2947104"/>
                  <a:ext cx="50881" cy="50310"/>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38" name="diagram_1246_rightdot_6"/>
                <p:cNvSpPr/>
                <p:nvPr/>
              </p:nvSpPr>
              <p:spPr>
                <a:xfrm>
                  <a:off x="5234486" y="4364390"/>
                  <a:ext cx="50880" cy="50310"/>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745" name="diagram_1246_leftpoint_2"/>
                <p:cNvSpPr txBox="1">
                  <a:spLocks noChangeArrowheads="1"/>
                </p:cNvSpPr>
                <p:nvPr/>
              </p:nvSpPr>
              <p:spPr bwMode="auto">
                <a:xfrm>
                  <a:off x="3474720" y="3529584"/>
                  <a:ext cx="0" cy="0"/>
                </a:xfrm>
                <a:prstGeom prst="rect">
                  <a:avLst/>
                </a:prstGeom>
                <a:noFill/>
                <a:ln w="9525">
                  <a:noFill/>
                  <a:miter lim="800000"/>
                  <a:headEnd/>
                  <a:tailEnd/>
                </a:ln>
              </p:spPr>
              <p:txBody>
                <a:bodyPr wrap="none"/>
                <a:lstStyle/>
                <a:p>
                  <a:pPr algn="r"/>
                  <a:r>
                    <a:rPr lang="en-US" sz="1000" b="1">
                      <a:latin typeface="Times New Roman" pitchFamily="18" charset="0"/>
                      <a:cs typeface="Times New Roman" pitchFamily="18" charset="0"/>
                    </a:rPr>
                    <a:t>Funding/Resources</a:t>
                  </a:r>
                </a:p>
              </p:txBody>
            </p:sp>
            <p:cxnSp>
              <p:nvCxnSpPr>
                <p:cNvPr id="1041" name="diagram_1246_leftcallout_2"/>
                <p:cNvCxnSpPr/>
                <p:nvPr/>
              </p:nvCxnSpPr>
              <p:spPr>
                <a:xfrm flipV="1">
                  <a:off x="3543096" y="3282021"/>
                  <a:ext cx="342287" cy="329166"/>
                </a:xfrm>
                <a:prstGeom prst="line">
                  <a:avLst/>
                </a:prstGeom>
                <a:solidFill>
                  <a:srgbClr val="000000"/>
                </a:solid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3" name="diagram_1246_connector_2"/>
                <p:cNvCxnSpPr/>
                <p:nvPr/>
              </p:nvCxnSpPr>
              <p:spPr>
                <a:xfrm>
                  <a:off x="3885382" y="3282021"/>
                  <a:ext cx="1372231" cy="2204986"/>
                </a:xfrm>
                <a:prstGeom prst="line">
                  <a:avLst/>
                </a:prstGeom>
                <a:solidFill>
                  <a:srgbClr val="000000"/>
                </a:solid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4" name="diagram_1246_leftdot_2"/>
                <p:cNvSpPr/>
                <p:nvPr/>
              </p:nvSpPr>
              <p:spPr>
                <a:xfrm>
                  <a:off x="3863797" y="3259022"/>
                  <a:ext cx="50881" cy="51747"/>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45" name="diagram_1246_rightdot_2"/>
                <p:cNvSpPr/>
                <p:nvPr/>
              </p:nvSpPr>
              <p:spPr>
                <a:xfrm>
                  <a:off x="5234486" y="5464008"/>
                  <a:ext cx="50880" cy="50309"/>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46" name="diagram_1246_leftpoint_3"/>
                <p:cNvSpPr txBox="1"/>
                <p:nvPr/>
              </p:nvSpPr>
              <p:spPr>
                <a:xfrm>
                  <a:off x="3475255" y="3749178"/>
                  <a:ext cx="0" cy="0"/>
                </a:xfrm>
                <a:prstGeom prst="rect">
                  <a:avLst/>
                </a:prstGeom>
                <a:noFill/>
                <a:ln>
                  <a:solidFill>
                    <a:schemeClr val="accent6">
                      <a:lumMod val="50000"/>
                    </a:schemeClr>
                  </a:solidFill>
                </a:ln>
              </p:spPr>
              <p:txBody>
                <a:bodyPr wrap="none"/>
                <a:lstStyle/>
                <a:p>
                  <a:pPr algn="r">
                    <a:defRPr/>
                  </a:pPr>
                  <a:r>
                    <a:rPr lang="en-US" sz="1000" b="1" dirty="0">
                      <a:solidFill>
                        <a:schemeClr val="accent6">
                          <a:lumMod val="50000"/>
                        </a:schemeClr>
                      </a:solidFill>
                      <a:latin typeface="Times New Roman" pitchFamily="18" charset="0"/>
                      <a:cs typeface="Times New Roman" pitchFamily="18" charset="0"/>
                    </a:rPr>
                    <a:t>External Validity</a:t>
                  </a:r>
                </a:p>
              </p:txBody>
            </p:sp>
            <p:cxnSp>
              <p:nvCxnSpPr>
                <p:cNvPr id="1048" name="diagram_1246_leftcallout_3"/>
                <p:cNvCxnSpPr/>
                <p:nvPr/>
              </p:nvCxnSpPr>
              <p:spPr>
                <a:xfrm flipV="1">
                  <a:off x="3543096" y="3614062"/>
                  <a:ext cx="342287" cy="217049"/>
                </a:xfrm>
                <a:prstGeom prst="line">
                  <a:avLst/>
                </a:prstGeom>
                <a:solidFill>
                  <a:srgbClr val="000000"/>
                </a:solid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0" name="diagram_1246_connector_3"/>
                <p:cNvCxnSpPr/>
                <p:nvPr/>
              </p:nvCxnSpPr>
              <p:spPr>
                <a:xfrm flipV="1">
                  <a:off x="3885382" y="2636624"/>
                  <a:ext cx="1372231" cy="977438"/>
                </a:xfrm>
                <a:prstGeom prst="line">
                  <a:avLst/>
                </a:prstGeom>
                <a:solidFill>
                  <a:srgbClr val="000000"/>
                </a:solidFill>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051" name="diagram_1246_leftdot_3"/>
                <p:cNvSpPr/>
                <p:nvPr/>
              </p:nvSpPr>
              <p:spPr>
                <a:xfrm>
                  <a:off x="3863797" y="3591063"/>
                  <a:ext cx="50881" cy="50310"/>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52" name="diagram_1246_rightdot_3"/>
                <p:cNvSpPr/>
                <p:nvPr/>
              </p:nvSpPr>
              <p:spPr>
                <a:xfrm>
                  <a:off x="5234486" y="2613625"/>
                  <a:ext cx="50880" cy="50310"/>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755" name="diagram_1246_leftpoint_9"/>
                <p:cNvSpPr txBox="1">
                  <a:spLocks noChangeArrowheads="1"/>
                </p:cNvSpPr>
                <p:nvPr/>
              </p:nvSpPr>
              <p:spPr bwMode="auto">
                <a:xfrm>
                  <a:off x="3474720" y="4955372"/>
                  <a:ext cx="0" cy="0"/>
                </a:xfrm>
                <a:prstGeom prst="rect">
                  <a:avLst/>
                </a:prstGeom>
                <a:noFill/>
                <a:ln w="9525">
                  <a:noFill/>
                  <a:miter lim="800000"/>
                  <a:headEnd/>
                  <a:tailEnd/>
                </a:ln>
              </p:spPr>
              <p:txBody>
                <a:bodyPr wrap="none"/>
                <a:lstStyle/>
                <a:p>
                  <a:pPr algn="r"/>
                  <a:r>
                    <a:rPr lang="en-US" sz="1000" b="1">
                      <a:solidFill>
                        <a:srgbClr val="0070C0"/>
                      </a:solidFill>
                      <a:latin typeface="Times New Roman" pitchFamily="18" charset="0"/>
                      <a:cs typeface="Times New Roman" pitchFamily="18" charset="0"/>
                    </a:rPr>
                    <a:t>Inclusiveness</a:t>
                  </a:r>
                </a:p>
              </p:txBody>
            </p:sp>
            <p:cxnSp>
              <p:nvCxnSpPr>
                <p:cNvPr id="1055" name="diagram_1246_leftcallout_9"/>
                <p:cNvCxnSpPr/>
                <p:nvPr/>
              </p:nvCxnSpPr>
              <p:spPr>
                <a:xfrm flipV="1">
                  <a:off x="3543096" y="5037097"/>
                  <a:ext cx="342287" cy="0"/>
                </a:xfrm>
                <a:prstGeom prst="line">
                  <a:avLst/>
                </a:prstGeom>
                <a:solidFill>
                  <a:srgbClr val="000000"/>
                </a:solidFill>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7" name="diagram_1246_connector_9"/>
                <p:cNvCxnSpPr/>
                <p:nvPr/>
              </p:nvCxnSpPr>
              <p:spPr>
                <a:xfrm flipV="1">
                  <a:off x="3885382" y="2876672"/>
                  <a:ext cx="1372231" cy="2160426"/>
                </a:xfrm>
                <a:prstGeom prst="line">
                  <a:avLst/>
                </a:prstGeom>
                <a:solidFill>
                  <a:srgbClr val="000000"/>
                </a:solidFill>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058" name="diagram_1246_leftdot_9"/>
                <p:cNvSpPr/>
                <p:nvPr/>
              </p:nvSpPr>
              <p:spPr>
                <a:xfrm>
                  <a:off x="3863797" y="5014099"/>
                  <a:ext cx="50881" cy="51747"/>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59" name="diagram_1246_rightdot_9"/>
                <p:cNvSpPr/>
                <p:nvPr/>
              </p:nvSpPr>
              <p:spPr>
                <a:xfrm>
                  <a:off x="5234486" y="2853673"/>
                  <a:ext cx="50880" cy="50309"/>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760" name="diagram_1246_leftpoint_8"/>
                <p:cNvSpPr txBox="1">
                  <a:spLocks noChangeArrowheads="1"/>
                </p:cNvSpPr>
                <p:nvPr/>
              </p:nvSpPr>
              <p:spPr bwMode="auto">
                <a:xfrm>
                  <a:off x="3474720" y="5404104"/>
                  <a:ext cx="0" cy="0"/>
                </a:xfrm>
                <a:prstGeom prst="rect">
                  <a:avLst/>
                </a:prstGeom>
                <a:noFill/>
                <a:ln w="9525">
                  <a:noFill/>
                  <a:miter lim="800000"/>
                  <a:headEnd/>
                  <a:tailEnd/>
                </a:ln>
              </p:spPr>
              <p:txBody>
                <a:bodyPr wrap="none"/>
                <a:lstStyle/>
                <a:p>
                  <a:pPr algn="r"/>
                  <a:r>
                    <a:rPr lang="en-US" sz="1000" b="1">
                      <a:solidFill>
                        <a:srgbClr val="D2691E"/>
                      </a:solidFill>
                      <a:latin typeface="Times New Roman" pitchFamily="18" charset="0"/>
                      <a:cs typeface="Times New Roman" pitchFamily="18" charset="0"/>
                    </a:rPr>
                    <a:t>Social Determinants/</a:t>
                  </a:r>
                </a:p>
                <a:p>
                  <a:pPr algn="r"/>
                  <a:r>
                    <a:rPr lang="en-US" sz="1000" b="1">
                      <a:solidFill>
                        <a:srgbClr val="D2691E"/>
                      </a:solidFill>
                      <a:latin typeface="Times New Roman" pitchFamily="18" charset="0"/>
                      <a:cs typeface="Times New Roman" pitchFamily="18" charset="0"/>
                    </a:rPr>
                    <a:t>Cultural Competency</a:t>
                  </a:r>
                  <a:endParaRPr lang="en-US" sz="1000" b="1">
                    <a:latin typeface="Times New Roman" pitchFamily="18" charset="0"/>
                    <a:cs typeface="Times New Roman" pitchFamily="18" charset="0"/>
                  </a:endParaRPr>
                </a:p>
              </p:txBody>
            </p:sp>
            <p:cxnSp>
              <p:nvCxnSpPr>
                <p:cNvPr id="1062" name="diagram_1246_leftcallout_8"/>
                <p:cNvCxnSpPr/>
                <p:nvPr/>
              </p:nvCxnSpPr>
              <p:spPr>
                <a:xfrm flipV="1">
                  <a:off x="3543096" y="5487007"/>
                  <a:ext cx="342287" cy="0"/>
                </a:xfrm>
                <a:prstGeom prst="line">
                  <a:avLst/>
                </a:prstGeom>
                <a:solidFill>
                  <a:srgbClr val="000000"/>
                </a:solidFill>
                <a:ln w="12700">
                  <a:solidFill>
                    <a:srgbClr val="D2691E"/>
                  </a:solidFill>
                </a:ln>
              </p:spPr>
              <p:style>
                <a:lnRef idx="1">
                  <a:schemeClr val="accent1"/>
                </a:lnRef>
                <a:fillRef idx="0">
                  <a:schemeClr val="accent1"/>
                </a:fillRef>
                <a:effectRef idx="0">
                  <a:schemeClr val="accent1"/>
                </a:effectRef>
                <a:fontRef idx="minor">
                  <a:schemeClr val="tx1"/>
                </a:fontRef>
              </p:style>
            </p:cxnSp>
            <p:cxnSp>
              <p:nvCxnSpPr>
                <p:cNvPr id="1064" name="diagram_1246_connector_8"/>
                <p:cNvCxnSpPr/>
                <p:nvPr/>
              </p:nvCxnSpPr>
              <p:spPr>
                <a:xfrm flipV="1">
                  <a:off x="3885382" y="2514444"/>
                  <a:ext cx="1372231" cy="2972562"/>
                </a:xfrm>
                <a:prstGeom prst="line">
                  <a:avLst/>
                </a:prstGeom>
                <a:solidFill>
                  <a:srgbClr val="000000"/>
                </a:solidFill>
                <a:ln w="38100">
                  <a:solidFill>
                    <a:srgbClr val="D2691E"/>
                  </a:solidFill>
                </a:ln>
              </p:spPr>
              <p:style>
                <a:lnRef idx="1">
                  <a:schemeClr val="accent1"/>
                </a:lnRef>
                <a:fillRef idx="0">
                  <a:schemeClr val="accent1"/>
                </a:fillRef>
                <a:effectRef idx="0">
                  <a:schemeClr val="accent1"/>
                </a:effectRef>
                <a:fontRef idx="minor">
                  <a:schemeClr val="tx1"/>
                </a:fontRef>
              </p:style>
            </p:cxnSp>
            <p:sp>
              <p:nvSpPr>
                <p:cNvPr id="1065" name="diagram_1246_leftdot_8"/>
                <p:cNvSpPr/>
                <p:nvPr/>
              </p:nvSpPr>
              <p:spPr>
                <a:xfrm>
                  <a:off x="3863797" y="5464008"/>
                  <a:ext cx="50881" cy="50309"/>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66" name="diagram_1246_rightdot_8"/>
                <p:cNvSpPr/>
                <p:nvPr/>
              </p:nvSpPr>
              <p:spPr>
                <a:xfrm>
                  <a:off x="5234486" y="2491446"/>
                  <a:ext cx="50880" cy="50309"/>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765" name="TextBox 1066"/>
                <p:cNvSpPr txBox="1">
                  <a:spLocks noChangeArrowheads="1"/>
                </p:cNvSpPr>
                <p:nvPr/>
              </p:nvSpPr>
              <p:spPr bwMode="auto">
                <a:xfrm>
                  <a:off x="3886200" y="5577840"/>
                  <a:ext cx="0" cy="0"/>
                </a:xfrm>
                <a:prstGeom prst="rect">
                  <a:avLst/>
                </a:prstGeom>
                <a:noFill/>
                <a:ln w="9525">
                  <a:noFill/>
                  <a:miter lim="800000"/>
                  <a:headEnd/>
                  <a:tailEnd/>
                </a:ln>
              </p:spPr>
              <p:txBody>
                <a:bodyPr wrap="none"/>
                <a:lstStyle/>
                <a:p>
                  <a:r>
                    <a:rPr lang="en-US" sz="1000">
                      <a:solidFill>
                        <a:srgbClr val="000000"/>
                      </a:solidFill>
                      <a:latin typeface="Times New Roman" pitchFamily="18" charset="0"/>
                      <a:cs typeface="Times New Roman" pitchFamily="18" charset="0"/>
                    </a:rPr>
                    <a:t>3.60</a:t>
                  </a:r>
                  <a:endParaRPr lang="en-US" sz="1000">
                    <a:latin typeface="Times New Roman" pitchFamily="18" charset="0"/>
                    <a:cs typeface="Times New Roman" pitchFamily="18" charset="0"/>
                  </a:endParaRPr>
                </a:p>
              </p:txBody>
            </p:sp>
            <p:sp>
              <p:nvSpPr>
                <p:cNvPr id="26766" name="TextBox 1067"/>
                <p:cNvSpPr txBox="1">
                  <a:spLocks noChangeArrowheads="1"/>
                </p:cNvSpPr>
                <p:nvPr/>
              </p:nvSpPr>
              <p:spPr bwMode="auto">
                <a:xfrm>
                  <a:off x="5257800" y="557784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3.08</a:t>
                  </a:r>
                  <a:endParaRPr lang="en-US" sz="1000">
                    <a:latin typeface="Times New Roman" pitchFamily="18" charset="0"/>
                    <a:cs typeface="Times New Roman" pitchFamily="18" charset="0"/>
                  </a:endParaRPr>
                </a:p>
              </p:txBody>
            </p:sp>
            <p:sp>
              <p:nvSpPr>
                <p:cNvPr id="26767" name="TextBox 1068"/>
                <p:cNvSpPr txBox="1">
                  <a:spLocks noChangeArrowheads="1"/>
                </p:cNvSpPr>
                <p:nvPr/>
              </p:nvSpPr>
              <p:spPr bwMode="auto">
                <a:xfrm>
                  <a:off x="3886200" y="2286000"/>
                  <a:ext cx="0" cy="0"/>
                </a:xfrm>
                <a:prstGeom prst="rect">
                  <a:avLst/>
                </a:prstGeom>
                <a:noFill/>
                <a:ln w="9525">
                  <a:noFill/>
                  <a:miter lim="800000"/>
                  <a:headEnd/>
                  <a:tailEnd/>
                </a:ln>
              </p:spPr>
              <p:txBody>
                <a:bodyPr wrap="none"/>
                <a:lstStyle/>
                <a:p>
                  <a:r>
                    <a:rPr lang="en-US" sz="1000">
                      <a:solidFill>
                        <a:srgbClr val="000000"/>
                      </a:solidFill>
                      <a:latin typeface="Times New Roman" pitchFamily="18" charset="0"/>
                      <a:cs typeface="Times New Roman" pitchFamily="18" charset="0"/>
                    </a:rPr>
                    <a:t>3.99</a:t>
                  </a:r>
                  <a:endParaRPr lang="en-US" sz="1000">
                    <a:latin typeface="Times New Roman" pitchFamily="18" charset="0"/>
                    <a:cs typeface="Times New Roman" pitchFamily="18" charset="0"/>
                  </a:endParaRPr>
                </a:p>
              </p:txBody>
            </p:sp>
            <p:sp>
              <p:nvSpPr>
                <p:cNvPr id="26768" name="TextBox 1069"/>
                <p:cNvSpPr txBox="1">
                  <a:spLocks noChangeArrowheads="1"/>
                </p:cNvSpPr>
                <p:nvPr/>
              </p:nvSpPr>
              <p:spPr bwMode="auto">
                <a:xfrm>
                  <a:off x="5257800" y="228600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3.66</a:t>
                  </a:r>
                  <a:endParaRPr lang="en-US" sz="1000">
                    <a:latin typeface="Times New Roman" pitchFamily="18" charset="0"/>
                    <a:cs typeface="Times New Roman" pitchFamily="18" charset="0"/>
                  </a:endParaRPr>
                </a:p>
              </p:txBody>
            </p:sp>
            <p:sp>
              <p:nvSpPr>
                <p:cNvPr id="26769" name="TextBox 1070"/>
                <p:cNvSpPr txBox="1">
                  <a:spLocks noChangeArrowheads="1"/>
                </p:cNvSpPr>
                <p:nvPr/>
              </p:nvSpPr>
              <p:spPr bwMode="auto">
                <a:xfrm>
                  <a:off x="4389120" y="5623560"/>
                  <a:ext cx="0" cy="0"/>
                </a:xfrm>
                <a:prstGeom prst="rect">
                  <a:avLst/>
                </a:prstGeom>
                <a:noFill/>
                <a:ln w="9525">
                  <a:noFill/>
                  <a:miter lim="800000"/>
                  <a:headEnd/>
                  <a:tailEnd/>
                </a:ln>
              </p:spPr>
              <p:txBody>
                <a:bodyPr wrap="none"/>
                <a:lstStyle/>
                <a:p>
                  <a:r>
                    <a:rPr lang="en-US" sz="1000" b="1">
                      <a:solidFill>
                        <a:srgbClr val="000000"/>
                      </a:solidFill>
                      <a:latin typeface="Times New Roman" pitchFamily="18" charset="0"/>
                      <a:cs typeface="Times New Roman" pitchFamily="18" charset="0"/>
                    </a:rPr>
                    <a:t>r = -0.22</a:t>
                  </a:r>
                  <a:endParaRPr lang="en-US" sz="1000">
                    <a:latin typeface="Times New Roman" pitchFamily="18" charset="0"/>
                    <a:cs typeface="Times New Roman" pitchFamily="18" charset="0"/>
                  </a:endParaRPr>
                </a:p>
              </p:txBody>
            </p:sp>
          </p:grpSp>
          <p:sp>
            <p:nvSpPr>
              <p:cNvPr id="26631" name="TextBox 75"/>
              <p:cNvSpPr txBox="1">
                <a:spLocks noChangeArrowheads="1"/>
              </p:cNvSpPr>
              <p:nvPr/>
            </p:nvSpPr>
            <p:spPr bwMode="auto">
              <a:xfrm>
                <a:off x="1828800" y="1905000"/>
                <a:ext cx="1143000" cy="400110"/>
              </a:xfrm>
              <a:prstGeom prst="rect">
                <a:avLst/>
              </a:prstGeom>
              <a:noFill/>
              <a:ln w="9525">
                <a:noFill/>
                <a:miter lim="800000"/>
                <a:headEnd/>
                <a:tailEnd/>
              </a:ln>
            </p:spPr>
            <p:txBody>
              <a:bodyPr>
                <a:spAutoFit/>
              </a:bodyPr>
              <a:lstStyle/>
              <a:p>
                <a:pPr algn="ctr"/>
                <a:r>
                  <a:rPr lang="en-US" sz="1000" b="1">
                    <a:latin typeface="Times New Roman" pitchFamily="18" charset="0"/>
                    <a:cs typeface="Times New Roman" pitchFamily="18" charset="0"/>
                  </a:rPr>
                  <a:t>Research</a:t>
                </a:r>
              </a:p>
              <a:p>
                <a:pPr algn="ctr"/>
                <a:r>
                  <a:rPr lang="en-US" sz="1000" b="1">
                    <a:latin typeface="Times New Roman" pitchFamily="18" charset="0"/>
                    <a:cs typeface="Times New Roman" pitchFamily="18" charset="0"/>
                  </a:rPr>
                  <a:t>N=8</a:t>
                </a:r>
              </a:p>
            </p:txBody>
          </p:sp>
          <p:sp>
            <p:nvSpPr>
              <p:cNvPr id="26632" name="TextBox 77"/>
              <p:cNvSpPr txBox="1">
                <a:spLocks noChangeArrowheads="1"/>
              </p:cNvSpPr>
              <p:nvPr/>
            </p:nvSpPr>
            <p:spPr bwMode="auto">
              <a:xfrm>
                <a:off x="3048000" y="1905000"/>
                <a:ext cx="1143000" cy="400110"/>
              </a:xfrm>
              <a:prstGeom prst="rect">
                <a:avLst/>
              </a:prstGeom>
              <a:noFill/>
              <a:ln w="9525">
                <a:noFill/>
                <a:miter lim="800000"/>
                <a:headEnd/>
                <a:tailEnd/>
              </a:ln>
            </p:spPr>
            <p:txBody>
              <a:bodyPr>
                <a:spAutoFit/>
              </a:bodyPr>
              <a:lstStyle/>
              <a:p>
                <a:pPr algn="ctr"/>
                <a:r>
                  <a:rPr lang="en-US" sz="1000" b="1">
                    <a:latin typeface="Times New Roman" pitchFamily="18" charset="0"/>
                    <a:cs typeface="Times New Roman" pitchFamily="18" charset="0"/>
                  </a:rPr>
                  <a:t>Intermediary</a:t>
                </a:r>
              </a:p>
              <a:p>
                <a:pPr algn="ctr"/>
                <a:r>
                  <a:rPr lang="en-US" sz="1000" b="1">
                    <a:latin typeface="Times New Roman" pitchFamily="18" charset="0"/>
                    <a:cs typeface="Times New Roman" pitchFamily="18" charset="0"/>
                  </a:rPr>
                  <a:t>N=13</a:t>
                </a:r>
              </a:p>
            </p:txBody>
          </p:sp>
          <p:sp>
            <p:nvSpPr>
              <p:cNvPr id="26633" name="TextBox 78"/>
              <p:cNvSpPr txBox="1">
                <a:spLocks noChangeArrowheads="1"/>
              </p:cNvSpPr>
              <p:nvPr/>
            </p:nvSpPr>
            <p:spPr bwMode="auto">
              <a:xfrm>
                <a:off x="4419600" y="1905000"/>
                <a:ext cx="1143000" cy="400110"/>
              </a:xfrm>
              <a:prstGeom prst="rect">
                <a:avLst/>
              </a:prstGeom>
              <a:noFill/>
              <a:ln w="9525">
                <a:noFill/>
                <a:miter lim="800000"/>
                <a:headEnd/>
                <a:tailEnd/>
              </a:ln>
            </p:spPr>
            <p:txBody>
              <a:bodyPr>
                <a:spAutoFit/>
              </a:bodyPr>
              <a:lstStyle/>
              <a:p>
                <a:pPr algn="ctr"/>
                <a:r>
                  <a:rPr lang="en-US" sz="1000" b="1">
                    <a:latin typeface="Times New Roman" pitchFamily="18" charset="0"/>
                    <a:cs typeface="Times New Roman" pitchFamily="18" charset="0"/>
                  </a:rPr>
                  <a:t>Practice</a:t>
                </a:r>
              </a:p>
              <a:p>
                <a:pPr algn="ctr"/>
                <a:r>
                  <a:rPr lang="en-US" sz="1000" b="1">
                    <a:latin typeface="Times New Roman" pitchFamily="18" charset="0"/>
                    <a:cs typeface="Times New Roman" pitchFamily="18" charset="0"/>
                  </a:rPr>
                  <a:t>N=15</a:t>
                </a:r>
              </a:p>
            </p:txBody>
          </p:sp>
          <p:grpSp>
            <p:nvGrpSpPr>
              <p:cNvPr id="6" name="Points"/>
              <p:cNvGrpSpPr>
                <a:grpSpLocks/>
              </p:cNvGrpSpPr>
              <p:nvPr/>
            </p:nvGrpSpPr>
            <p:grpSpPr bwMode="auto">
              <a:xfrm>
                <a:off x="3657600" y="2362200"/>
                <a:ext cx="1422400" cy="3337560"/>
                <a:chOff x="3863340" y="2286000"/>
                <a:chExt cx="1422400" cy="3337560"/>
              </a:xfrm>
            </p:grpSpPr>
            <p:cxnSp>
              <p:nvCxnSpPr>
                <p:cNvPr id="81" name="diagram_1246_leftaxis"/>
                <p:cNvCxnSpPr/>
                <p:nvPr/>
              </p:nvCxnSpPr>
              <p:spPr>
                <a:xfrm flipV="1">
                  <a:off x="3886281" y="2491446"/>
                  <a:ext cx="0" cy="3017121"/>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82" name="diagram_1246_rightaxis"/>
                <p:cNvCxnSpPr/>
                <p:nvPr/>
              </p:nvCxnSpPr>
              <p:spPr>
                <a:xfrm flipV="1">
                  <a:off x="5258511" y="2491446"/>
                  <a:ext cx="0" cy="3017121"/>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83" name="diagram_1246_connector_8"/>
                <p:cNvCxnSpPr/>
                <p:nvPr/>
              </p:nvCxnSpPr>
              <p:spPr>
                <a:xfrm>
                  <a:off x="3886281" y="2514444"/>
                  <a:ext cx="1372231" cy="1701892"/>
                </a:xfrm>
                <a:prstGeom prst="line">
                  <a:avLst/>
                </a:prstGeom>
                <a:solidFill>
                  <a:srgbClr val="000000"/>
                </a:solidFill>
                <a:ln w="38100">
                  <a:solidFill>
                    <a:srgbClr val="D2691E"/>
                  </a:solidFill>
                </a:ln>
              </p:spPr>
              <p:style>
                <a:lnRef idx="1">
                  <a:schemeClr val="accent1"/>
                </a:lnRef>
                <a:fillRef idx="0">
                  <a:schemeClr val="accent1"/>
                </a:fillRef>
                <a:effectRef idx="0">
                  <a:schemeClr val="accent1"/>
                </a:effectRef>
                <a:fontRef idx="minor">
                  <a:schemeClr val="tx1"/>
                </a:fontRef>
              </p:style>
            </p:cxnSp>
            <p:sp>
              <p:nvSpPr>
                <p:cNvPr id="84" name="diagram_1246_leftdot_8"/>
                <p:cNvSpPr/>
                <p:nvPr/>
              </p:nvSpPr>
              <p:spPr>
                <a:xfrm>
                  <a:off x="3863153" y="2491446"/>
                  <a:ext cx="50881" cy="50309"/>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85" name="diagram_1246_rightdot_8"/>
                <p:cNvSpPr/>
                <p:nvPr/>
              </p:nvSpPr>
              <p:spPr>
                <a:xfrm>
                  <a:off x="5235384" y="4193338"/>
                  <a:ext cx="50881" cy="51747"/>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86" name="diagram_1246_connector_7"/>
                <p:cNvCxnSpPr/>
                <p:nvPr/>
              </p:nvCxnSpPr>
              <p:spPr>
                <a:xfrm>
                  <a:off x="3886281" y="2537443"/>
                  <a:ext cx="1372231" cy="461408"/>
                </a:xfrm>
                <a:prstGeom prst="line">
                  <a:avLst/>
                </a:prstGeom>
                <a:solidFill>
                  <a:srgbClr val="000000"/>
                </a:solidFill>
                <a:ln w="38100">
                  <a:solidFill>
                    <a:srgbClr val="BA55D3"/>
                  </a:solidFill>
                </a:ln>
              </p:spPr>
              <p:style>
                <a:lnRef idx="1">
                  <a:schemeClr val="accent1"/>
                </a:lnRef>
                <a:fillRef idx="0">
                  <a:schemeClr val="accent1"/>
                </a:fillRef>
                <a:effectRef idx="0">
                  <a:schemeClr val="accent1"/>
                </a:effectRef>
                <a:fontRef idx="minor">
                  <a:schemeClr val="tx1"/>
                </a:fontRef>
              </p:style>
            </p:cxnSp>
            <p:sp>
              <p:nvSpPr>
                <p:cNvPr id="87" name="diagram_1246_leftdot_7"/>
                <p:cNvSpPr/>
                <p:nvPr/>
              </p:nvSpPr>
              <p:spPr>
                <a:xfrm>
                  <a:off x="3863153" y="2514444"/>
                  <a:ext cx="50881" cy="50309"/>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88" name="diagram_1246_rightdot_7"/>
                <p:cNvSpPr/>
                <p:nvPr/>
              </p:nvSpPr>
              <p:spPr>
                <a:xfrm>
                  <a:off x="5235384" y="2975852"/>
                  <a:ext cx="50881" cy="51747"/>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89" name="diagram_1246_connector_3"/>
                <p:cNvCxnSpPr/>
                <p:nvPr/>
              </p:nvCxnSpPr>
              <p:spPr>
                <a:xfrm>
                  <a:off x="3886281" y="2636624"/>
                  <a:ext cx="1372231" cy="2361664"/>
                </a:xfrm>
                <a:prstGeom prst="line">
                  <a:avLst/>
                </a:prstGeom>
                <a:solidFill>
                  <a:srgbClr val="000000"/>
                </a:solidFill>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0" name="diagram_1246_leftdot_3"/>
                <p:cNvSpPr/>
                <p:nvPr/>
              </p:nvSpPr>
              <p:spPr>
                <a:xfrm>
                  <a:off x="3863153" y="2613625"/>
                  <a:ext cx="50881" cy="50310"/>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91" name="diagram_1246_rightdot_3"/>
                <p:cNvSpPr/>
                <p:nvPr/>
              </p:nvSpPr>
              <p:spPr>
                <a:xfrm>
                  <a:off x="5235384" y="4975289"/>
                  <a:ext cx="50881" cy="50309"/>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92" name="diagram_1246_connector_4"/>
                <p:cNvCxnSpPr/>
                <p:nvPr/>
              </p:nvCxnSpPr>
              <p:spPr>
                <a:xfrm>
                  <a:off x="3886281" y="2678309"/>
                  <a:ext cx="1372231" cy="1778075"/>
                </a:xfrm>
                <a:prstGeom prst="line">
                  <a:avLst/>
                </a:prstGeom>
                <a:solidFill>
                  <a:srgbClr val="000000"/>
                </a:solidFill>
                <a:ln w="38100">
                  <a:solidFill>
                    <a:srgbClr val="3CB371"/>
                  </a:solidFill>
                </a:ln>
              </p:spPr>
              <p:style>
                <a:lnRef idx="1">
                  <a:schemeClr val="accent1"/>
                </a:lnRef>
                <a:fillRef idx="0">
                  <a:schemeClr val="accent1"/>
                </a:fillRef>
                <a:effectRef idx="0">
                  <a:schemeClr val="accent1"/>
                </a:effectRef>
                <a:fontRef idx="minor">
                  <a:schemeClr val="tx1"/>
                </a:fontRef>
              </p:style>
            </p:cxnSp>
            <p:sp>
              <p:nvSpPr>
                <p:cNvPr id="93" name="diagram_1246_leftdot_4"/>
                <p:cNvSpPr/>
                <p:nvPr/>
              </p:nvSpPr>
              <p:spPr>
                <a:xfrm>
                  <a:off x="3863153" y="2655310"/>
                  <a:ext cx="50881" cy="51747"/>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94" name="diagram_1246_rightdot_4"/>
                <p:cNvSpPr/>
                <p:nvPr/>
              </p:nvSpPr>
              <p:spPr>
                <a:xfrm>
                  <a:off x="5235384" y="4433385"/>
                  <a:ext cx="50881" cy="51747"/>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95" name="diagram_1246_connector_1"/>
                <p:cNvCxnSpPr/>
                <p:nvPr/>
              </p:nvCxnSpPr>
              <p:spPr>
                <a:xfrm flipV="1">
                  <a:off x="3886281" y="2514444"/>
                  <a:ext cx="1372231" cy="221361"/>
                </a:xfrm>
                <a:prstGeom prst="line">
                  <a:avLst/>
                </a:prstGeom>
                <a:solidFill>
                  <a:srgbClr val="000000"/>
                </a:solidFill>
                <a:ln w="38100">
                  <a:solidFill>
                    <a:srgbClr val="CD5C5C"/>
                  </a:solidFill>
                </a:ln>
              </p:spPr>
              <p:style>
                <a:lnRef idx="1">
                  <a:schemeClr val="accent1"/>
                </a:lnRef>
                <a:fillRef idx="0">
                  <a:schemeClr val="accent1"/>
                </a:fillRef>
                <a:effectRef idx="0">
                  <a:schemeClr val="accent1"/>
                </a:effectRef>
                <a:fontRef idx="minor">
                  <a:schemeClr val="tx1"/>
                </a:fontRef>
              </p:style>
            </p:cxnSp>
            <p:sp>
              <p:nvSpPr>
                <p:cNvPr id="96" name="diagram_1246_leftdot_1"/>
                <p:cNvSpPr/>
                <p:nvPr/>
              </p:nvSpPr>
              <p:spPr>
                <a:xfrm>
                  <a:off x="3863153" y="2712807"/>
                  <a:ext cx="50881" cy="50309"/>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97" name="diagram_1246_rightdot_1"/>
                <p:cNvSpPr/>
                <p:nvPr/>
              </p:nvSpPr>
              <p:spPr>
                <a:xfrm>
                  <a:off x="5235384" y="2491446"/>
                  <a:ext cx="50881" cy="50309"/>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98" name="diagram_1246_connector_9"/>
                <p:cNvCxnSpPr/>
                <p:nvPr/>
              </p:nvCxnSpPr>
              <p:spPr>
                <a:xfrm>
                  <a:off x="3886281" y="2876672"/>
                  <a:ext cx="1372231" cy="270233"/>
                </a:xfrm>
                <a:prstGeom prst="line">
                  <a:avLst/>
                </a:prstGeom>
                <a:solidFill>
                  <a:srgbClr val="000000"/>
                </a:solidFill>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99" name="diagram_1246_leftdot_9"/>
                <p:cNvSpPr/>
                <p:nvPr/>
              </p:nvSpPr>
              <p:spPr>
                <a:xfrm>
                  <a:off x="3863153" y="2853673"/>
                  <a:ext cx="50881" cy="50309"/>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0" name="diagram_1246_rightdot_9"/>
                <p:cNvSpPr/>
                <p:nvPr/>
              </p:nvSpPr>
              <p:spPr>
                <a:xfrm>
                  <a:off x="5235384" y="3123906"/>
                  <a:ext cx="50881" cy="51747"/>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101" name="diagram_1246_connector_5"/>
                <p:cNvCxnSpPr/>
                <p:nvPr/>
              </p:nvCxnSpPr>
              <p:spPr>
                <a:xfrm>
                  <a:off x="3886281" y="3691682"/>
                  <a:ext cx="1372231" cy="728767"/>
                </a:xfrm>
                <a:prstGeom prst="line">
                  <a:avLst/>
                </a:prstGeom>
                <a:solidFill>
                  <a:srgbClr val="000000"/>
                </a:solidFill>
                <a:ln w="38100">
                  <a:solidFill>
                    <a:srgbClr val="778899"/>
                  </a:solidFill>
                </a:ln>
              </p:spPr>
              <p:style>
                <a:lnRef idx="1">
                  <a:schemeClr val="accent1"/>
                </a:lnRef>
                <a:fillRef idx="0">
                  <a:schemeClr val="accent1"/>
                </a:fillRef>
                <a:effectRef idx="0">
                  <a:schemeClr val="accent1"/>
                </a:effectRef>
                <a:fontRef idx="minor">
                  <a:schemeClr val="tx1"/>
                </a:fontRef>
              </p:style>
            </p:cxnSp>
            <p:sp>
              <p:nvSpPr>
                <p:cNvPr id="102" name="diagram_1246_leftdot_5"/>
                <p:cNvSpPr/>
                <p:nvPr/>
              </p:nvSpPr>
              <p:spPr>
                <a:xfrm>
                  <a:off x="3863153" y="3670121"/>
                  <a:ext cx="50881" cy="50309"/>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3" name="diagram_1246_rightdot_5"/>
                <p:cNvSpPr/>
                <p:nvPr/>
              </p:nvSpPr>
              <p:spPr>
                <a:xfrm>
                  <a:off x="5235384" y="4397450"/>
                  <a:ext cx="50881" cy="50309"/>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104" name="diagram_1246_connector_6"/>
                <p:cNvCxnSpPr/>
                <p:nvPr/>
              </p:nvCxnSpPr>
              <p:spPr>
                <a:xfrm>
                  <a:off x="3886281" y="4387388"/>
                  <a:ext cx="1372231" cy="176802"/>
                </a:xfrm>
                <a:prstGeom prst="line">
                  <a:avLst/>
                </a:prstGeom>
                <a:solidFill>
                  <a:srgbClr val="000000"/>
                </a:solidFill>
                <a:ln w="38100">
                  <a:solidFill>
                    <a:srgbClr val="B8860B"/>
                  </a:solidFill>
                </a:ln>
              </p:spPr>
              <p:style>
                <a:lnRef idx="1">
                  <a:schemeClr val="accent1"/>
                </a:lnRef>
                <a:fillRef idx="0">
                  <a:schemeClr val="accent1"/>
                </a:fillRef>
                <a:effectRef idx="0">
                  <a:schemeClr val="accent1"/>
                </a:effectRef>
                <a:fontRef idx="minor">
                  <a:schemeClr val="tx1"/>
                </a:fontRef>
              </p:style>
            </p:cxnSp>
            <p:sp>
              <p:nvSpPr>
                <p:cNvPr id="105" name="diagram_1246_leftdot_6"/>
                <p:cNvSpPr/>
                <p:nvPr/>
              </p:nvSpPr>
              <p:spPr>
                <a:xfrm>
                  <a:off x="3863153" y="4364390"/>
                  <a:ext cx="50881" cy="50310"/>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6" name="diagram_1246_rightdot_6"/>
                <p:cNvSpPr/>
                <p:nvPr/>
              </p:nvSpPr>
              <p:spPr>
                <a:xfrm>
                  <a:off x="5235384" y="4541191"/>
                  <a:ext cx="50881" cy="51747"/>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cxnSp>
              <p:nvCxnSpPr>
                <p:cNvPr id="107" name="diagram_1246_connector_2"/>
                <p:cNvCxnSpPr/>
                <p:nvPr/>
              </p:nvCxnSpPr>
              <p:spPr>
                <a:xfrm flipV="1">
                  <a:off x="3886281" y="5487007"/>
                  <a:ext cx="1372231" cy="0"/>
                </a:xfrm>
                <a:prstGeom prst="line">
                  <a:avLst/>
                </a:prstGeom>
                <a:solidFill>
                  <a:srgbClr val="000000"/>
                </a:solid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diagram_1246_leftdot_2"/>
                <p:cNvSpPr/>
                <p:nvPr/>
              </p:nvSpPr>
              <p:spPr>
                <a:xfrm>
                  <a:off x="3863153" y="5464008"/>
                  <a:ext cx="50881" cy="50309"/>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09" name="diagram_1246_rightdot_2"/>
                <p:cNvSpPr/>
                <p:nvPr/>
              </p:nvSpPr>
              <p:spPr>
                <a:xfrm>
                  <a:off x="5235384" y="5464008"/>
                  <a:ext cx="50881" cy="50309"/>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715" name="TextBox 110"/>
                <p:cNvSpPr txBox="1">
                  <a:spLocks noChangeArrowheads="1"/>
                </p:cNvSpPr>
                <p:nvPr/>
              </p:nvSpPr>
              <p:spPr bwMode="auto">
                <a:xfrm>
                  <a:off x="5257800" y="557784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3.31</a:t>
                  </a:r>
                  <a:endParaRPr lang="en-US" sz="1000">
                    <a:latin typeface="Times New Roman" pitchFamily="18" charset="0"/>
                    <a:cs typeface="Times New Roman" pitchFamily="18" charset="0"/>
                  </a:endParaRPr>
                </a:p>
              </p:txBody>
            </p:sp>
            <p:sp>
              <p:nvSpPr>
                <p:cNvPr id="26716" name="TextBox 112"/>
                <p:cNvSpPr txBox="1">
                  <a:spLocks noChangeArrowheads="1"/>
                </p:cNvSpPr>
                <p:nvPr/>
              </p:nvSpPr>
              <p:spPr bwMode="auto">
                <a:xfrm>
                  <a:off x="5257800" y="228600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3.98</a:t>
                  </a:r>
                  <a:endParaRPr lang="en-US" sz="1000">
                    <a:latin typeface="Times New Roman" pitchFamily="18" charset="0"/>
                    <a:cs typeface="Times New Roman" pitchFamily="18" charset="0"/>
                  </a:endParaRPr>
                </a:p>
              </p:txBody>
            </p:sp>
            <p:sp>
              <p:nvSpPr>
                <p:cNvPr id="26717" name="TextBox 113"/>
                <p:cNvSpPr txBox="1">
                  <a:spLocks noChangeArrowheads="1"/>
                </p:cNvSpPr>
                <p:nvPr/>
              </p:nvSpPr>
              <p:spPr bwMode="auto">
                <a:xfrm>
                  <a:off x="4389120" y="5623560"/>
                  <a:ext cx="0" cy="0"/>
                </a:xfrm>
                <a:prstGeom prst="rect">
                  <a:avLst/>
                </a:prstGeom>
                <a:noFill/>
                <a:ln w="9525">
                  <a:noFill/>
                  <a:miter lim="800000"/>
                  <a:headEnd/>
                  <a:tailEnd/>
                </a:ln>
              </p:spPr>
              <p:txBody>
                <a:bodyPr wrap="none"/>
                <a:lstStyle/>
                <a:p>
                  <a:r>
                    <a:rPr lang="en-US" sz="1000" b="1">
                      <a:solidFill>
                        <a:srgbClr val="000000"/>
                      </a:solidFill>
                      <a:latin typeface="Times New Roman" pitchFamily="18" charset="0"/>
                      <a:cs typeface="Times New Roman" pitchFamily="18" charset="0"/>
                    </a:rPr>
                    <a:t>r = 0.59</a:t>
                  </a:r>
                  <a:endParaRPr lang="en-US" sz="1000">
                    <a:latin typeface="Times New Roman" pitchFamily="18" charset="0"/>
                    <a:cs typeface="Times New Roman" pitchFamily="18" charset="0"/>
                  </a:endParaRPr>
                </a:p>
              </p:txBody>
            </p:sp>
          </p:grpSp>
          <p:grpSp>
            <p:nvGrpSpPr>
              <p:cNvPr id="7" name="Points"/>
              <p:cNvGrpSpPr>
                <a:grpSpLocks/>
              </p:cNvGrpSpPr>
              <p:nvPr/>
            </p:nvGrpSpPr>
            <p:grpSpPr bwMode="auto">
              <a:xfrm>
                <a:off x="5029200" y="2362200"/>
                <a:ext cx="2202180" cy="3337560"/>
                <a:chOff x="3863340" y="2286000"/>
                <a:chExt cx="2202180" cy="3337560"/>
              </a:xfrm>
            </p:grpSpPr>
            <p:cxnSp>
              <p:nvCxnSpPr>
                <p:cNvPr id="116" name="diagram_1246_leftaxis"/>
                <p:cNvCxnSpPr/>
                <p:nvPr/>
              </p:nvCxnSpPr>
              <p:spPr>
                <a:xfrm flipV="1">
                  <a:off x="3886912" y="2491446"/>
                  <a:ext cx="0" cy="3017121"/>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17" name="diagram_1246_rightaxis"/>
                <p:cNvCxnSpPr/>
                <p:nvPr/>
              </p:nvCxnSpPr>
              <p:spPr>
                <a:xfrm flipV="1">
                  <a:off x="5257600" y="2491446"/>
                  <a:ext cx="0" cy="3017121"/>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sp>
              <p:nvSpPr>
                <p:cNvPr id="26638" name="diagram_1246_rightpoint_1"/>
                <p:cNvSpPr txBox="1">
                  <a:spLocks noChangeArrowheads="1"/>
                </p:cNvSpPr>
                <p:nvPr/>
              </p:nvSpPr>
              <p:spPr bwMode="auto">
                <a:xfrm>
                  <a:off x="5562600" y="2286000"/>
                  <a:ext cx="350520" cy="82296"/>
                </a:xfrm>
                <a:prstGeom prst="rect">
                  <a:avLst/>
                </a:prstGeom>
                <a:noFill/>
                <a:ln w="9525">
                  <a:noFill/>
                  <a:miter lim="800000"/>
                  <a:headEnd/>
                  <a:tailEnd/>
                </a:ln>
              </p:spPr>
              <p:txBody>
                <a:bodyPr wrap="none"/>
                <a:lstStyle/>
                <a:p>
                  <a:r>
                    <a:rPr lang="en-US" sz="1000" b="1">
                      <a:solidFill>
                        <a:srgbClr val="CD5C5C"/>
                      </a:solidFill>
                      <a:latin typeface="Times New Roman" pitchFamily="18" charset="0"/>
                      <a:cs typeface="Times New Roman" pitchFamily="18" charset="0"/>
                    </a:rPr>
                    <a:t>Standardization/</a:t>
                  </a:r>
                </a:p>
                <a:p>
                  <a:r>
                    <a:rPr lang="en-US" sz="1000" b="1">
                      <a:solidFill>
                        <a:srgbClr val="CD5C5C"/>
                      </a:solidFill>
                      <a:latin typeface="Times New Roman" pitchFamily="18" charset="0"/>
                      <a:cs typeface="Times New Roman" pitchFamily="18" charset="0"/>
                    </a:rPr>
                    <a:t>Best Practices</a:t>
                  </a:r>
                  <a:endParaRPr lang="en-US" sz="1000" b="1">
                    <a:latin typeface="Times New Roman" pitchFamily="18" charset="0"/>
                    <a:cs typeface="Times New Roman" pitchFamily="18" charset="0"/>
                  </a:endParaRPr>
                </a:p>
              </p:txBody>
            </p:sp>
            <p:cxnSp>
              <p:nvCxnSpPr>
                <p:cNvPr id="119" name="diagram_1246_rightcallout_1"/>
                <p:cNvCxnSpPr/>
                <p:nvPr/>
              </p:nvCxnSpPr>
              <p:spPr>
                <a:xfrm flipV="1">
                  <a:off x="5257600" y="2514444"/>
                  <a:ext cx="343829" cy="0"/>
                </a:xfrm>
                <a:prstGeom prst="line">
                  <a:avLst/>
                </a:prstGeom>
                <a:solidFill>
                  <a:srgbClr val="000000"/>
                </a:solidFill>
                <a:ln w="12700">
                  <a:solidFill>
                    <a:srgbClr val="CD5C5C"/>
                  </a:solidFill>
                </a:ln>
              </p:spPr>
              <p:style>
                <a:lnRef idx="1">
                  <a:schemeClr val="accent1"/>
                </a:lnRef>
                <a:fillRef idx="0">
                  <a:schemeClr val="accent1"/>
                </a:fillRef>
                <a:effectRef idx="0">
                  <a:schemeClr val="accent1"/>
                </a:effectRef>
                <a:fontRef idx="minor">
                  <a:schemeClr val="tx1"/>
                </a:fontRef>
              </p:style>
            </p:cxnSp>
            <p:cxnSp>
              <p:nvCxnSpPr>
                <p:cNvPr id="120" name="diagram_1246_connector_1"/>
                <p:cNvCxnSpPr/>
                <p:nvPr/>
              </p:nvCxnSpPr>
              <p:spPr>
                <a:xfrm flipV="1">
                  <a:off x="3886912" y="2514444"/>
                  <a:ext cx="1370688" cy="0"/>
                </a:xfrm>
                <a:prstGeom prst="line">
                  <a:avLst/>
                </a:prstGeom>
                <a:solidFill>
                  <a:srgbClr val="000000"/>
                </a:solidFill>
                <a:ln w="38100">
                  <a:solidFill>
                    <a:srgbClr val="CD5C5C"/>
                  </a:solidFill>
                </a:ln>
              </p:spPr>
              <p:style>
                <a:lnRef idx="1">
                  <a:schemeClr val="accent1"/>
                </a:lnRef>
                <a:fillRef idx="0">
                  <a:schemeClr val="accent1"/>
                </a:fillRef>
                <a:effectRef idx="0">
                  <a:schemeClr val="accent1"/>
                </a:effectRef>
                <a:fontRef idx="minor">
                  <a:schemeClr val="tx1"/>
                </a:fontRef>
              </p:style>
            </p:cxnSp>
            <p:sp>
              <p:nvSpPr>
                <p:cNvPr id="121" name="diagram_1246_leftdot_1"/>
                <p:cNvSpPr/>
                <p:nvPr/>
              </p:nvSpPr>
              <p:spPr>
                <a:xfrm>
                  <a:off x="3863784" y="2491446"/>
                  <a:ext cx="50881" cy="50309"/>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22" name="diagram_1246_rightdot_1"/>
                <p:cNvSpPr/>
                <p:nvPr/>
              </p:nvSpPr>
              <p:spPr>
                <a:xfrm>
                  <a:off x="5234473" y="2491446"/>
                  <a:ext cx="50880" cy="50309"/>
                </a:xfrm>
                <a:prstGeom prst="ellipse">
                  <a:avLst/>
                </a:prstGeom>
                <a:solidFill>
                  <a:srgbClr val="CD5C5C"/>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643" name="diagram_1246_rightpoint_7"/>
                <p:cNvSpPr txBox="1">
                  <a:spLocks noChangeArrowheads="1"/>
                </p:cNvSpPr>
                <p:nvPr/>
              </p:nvSpPr>
              <p:spPr bwMode="auto">
                <a:xfrm>
                  <a:off x="5669280" y="2871216"/>
                  <a:ext cx="0" cy="0"/>
                </a:xfrm>
                <a:prstGeom prst="rect">
                  <a:avLst/>
                </a:prstGeom>
                <a:noFill/>
                <a:ln w="9525">
                  <a:noFill/>
                  <a:miter lim="800000"/>
                  <a:headEnd/>
                  <a:tailEnd/>
                </a:ln>
              </p:spPr>
              <p:txBody>
                <a:bodyPr wrap="none"/>
                <a:lstStyle/>
                <a:p>
                  <a:r>
                    <a:rPr lang="en-US" sz="1000" b="1">
                      <a:solidFill>
                        <a:srgbClr val="BA55D3"/>
                      </a:solidFill>
                      <a:latin typeface="Times New Roman" pitchFamily="18" charset="0"/>
                      <a:cs typeface="Times New Roman" pitchFamily="18" charset="0"/>
                    </a:rPr>
                    <a:t>Partnerships</a:t>
                  </a:r>
                  <a:endParaRPr lang="en-US" sz="1000" b="1">
                    <a:latin typeface="Times New Roman" pitchFamily="18" charset="0"/>
                    <a:cs typeface="Times New Roman" pitchFamily="18" charset="0"/>
                  </a:endParaRPr>
                </a:p>
              </p:txBody>
            </p:sp>
            <p:cxnSp>
              <p:nvCxnSpPr>
                <p:cNvPr id="124" name="diagram_1246_rightcallout_7"/>
                <p:cNvCxnSpPr/>
                <p:nvPr/>
              </p:nvCxnSpPr>
              <p:spPr>
                <a:xfrm>
                  <a:off x="5257600" y="2744430"/>
                  <a:ext cx="343829" cy="208424"/>
                </a:xfrm>
                <a:prstGeom prst="line">
                  <a:avLst/>
                </a:prstGeom>
                <a:solidFill>
                  <a:srgbClr val="000000"/>
                </a:solidFill>
                <a:ln w="12700">
                  <a:solidFill>
                    <a:srgbClr val="BA55D3"/>
                  </a:solidFill>
                </a:ln>
              </p:spPr>
              <p:style>
                <a:lnRef idx="1">
                  <a:schemeClr val="accent1"/>
                </a:lnRef>
                <a:fillRef idx="0">
                  <a:schemeClr val="accent1"/>
                </a:fillRef>
                <a:effectRef idx="0">
                  <a:schemeClr val="accent1"/>
                </a:effectRef>
                <a:fontRef idx="minor">
                  <a:schemeClr val="tx1"/>
                </a:fontRef>
              </p:style>
            </p:cxnSp>
            <p:cxnSp>
              <p:nvCxnSpPr>
                <p:cNvPr id="125" name="diagram_1246_connector_7"/>
                <p:cNvCxnSpPr/>
                <p:nvPr/>
              </p:nvCxnSpPr>
              <p:spPr>
                <a:xfrm flipV="1">
                  <a:off x="3886912" y="2744430"/>
                  <a:ext cx="1370688" cy="254421"/>
                </a:xfrm>
                <a:prstGeom prst="line">
                  <a:avLst/>
                </a:prstGeom>
                <a:solidFill>
                  <a:srgbClr val="000000"/>
                </a:solidFill>
                <a:ln w="38100">
                  <a:solidFill>
                    <a:srgbClr val="BA55D3"/>
                  </a:solidFill>
                </a:ln>
              </p:spPr>
              <p:style>
                <a:lnRef idx="1">
                  <a:schemeClr val="accent1"/>
                </a:lnRef>
                <a:fillRef idx="0">
                  <a:schemeClr val="accent1"/>
                </a:fillRef>
                <a:effectRef idx="0">
                  <a:schemeClr val="accent1"/>
                </a:effectRef>
                <a:fontRef idx="minor">
                  <a:schemeClr val="tx1"/>
                </a:fontRef>
              </p:style>
            </p:cxnSp>
            <p:sp>
              <p:nvSpPr>
                <p:cNvPr id="126" name="diagram_1246_leftdot_7"/>
                <p:cNvSpPr/>
                <p:nvPr/>
              </p:nvSpPr>
              <p:spPr>
                <a:xfrm>
                  <a:off x="3863784" y="2975852"/>
                  <a:ext cx="50881" cy="51747"/>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27" name="diagram_1246_rightdot_7"/>
                <p:cNvSpPr/>
                <p:nvPr/>
              </p:nvSpPr>
              <p:spPr>
                <a:xfrm>
                  <a:off x="5234473" y="2721431"/>
                  <a:ext cx="50880" cy="51747"/>
                </a:xfrm>
                <a:prstGeom prst="ellipse">
                  <a:avLst/>
                </a:prstGeom>
                <a:solidFill>
                  <a:srgbClr val="BA55D3"/>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648" name="diagram_1246_rightpoint_9"/>
                <p:cNvSpPr txBox="1">
                  <a:spLocks noChangeArrowheads="1"/>
                </p:cNvSpPr>
                <p:nvPr/>
              </p:nvSpPr>
              <p:spPr bwMode="auto">
                <a:xfrm>
                  <a:off x="5669280" y="4955372"/>
                  <a:ext cx="0" cy="0"/>
                </a:xfrm>
                <a:prstGeom prst="rect">
                  <a:avLst/>
                </a:prstGeom>
                <a:noFill/>
                <a:ln w="9525">
                  <a:noFill/>
                  <a:miter lim="800000"/>
                  <a:headEnd/>
                  <a:tailEnd/>
                </a:ln>
              </p:spPr>
              <p:txBody>
                <a:bodyPr wrap="none"/>
                <a:lstStyle/>
                <a:p>
                  <a:r>
                    <a:rPr lang="en-US" sz="1000" b="1">
                      <a:solidFill>
                        <a:srgbClr val="0070C0"/>
                      </a:solidFill>
                      <a:latin typeface="Times New Roman" pitchFamily="18" charset="0"/>
                      <a:cs typeface="Times New Roman" pitchFamily="18" charset="0"/>
                    </a:rPr>
                    <a:t>Inclusiveness</a:t>
                  </a:r>
                </a:p>
              </p:txBody>
            </p:sp>
            <p:cxnSp>
              <p:nvCxnSpPr>
                <p:cNvPr id="129" name="diagram_1246_rightcallout_9"/>
                <p:cNvCxnSpPr/>
                <p:nvPr/>
              </p:nvCxnSpPr>
              <p:spPr>
                <a:xfrm flipV="1">
                  <a:off x="5257600" y="5037097"/>
                  <a:ext cx="343829" cy="0"/>
                </a:xfrm>
                <a:prstGeom prst="line">
                  <a:avLst/>
                </a:prstGeom>
                <a:solidFill>
                  <a:srgbClr val="000000"/>
                </a:solidFill>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0" name="diagram_1246_connector_9"/>
                <p:cNvCxnSpPr/>
                <p:nvPr/>
              </p:nvCxnSpPr>
              <p:spPr>
                <a:xfrm>
                  <a:off x="3886912" y="3146904"/>
                  <a:ext cx="1370688" cy="1890193"/>
                </a:xfrm>
                <a:prstGeom prst="line">
                  <a:avLst/>
                </a:prstGeom>
                <a:solidFill>
                  <a:srgbClr val="000000"/>
                </a:solidFill>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31" name="diagram_1246_leftdot_9"/>
                <p:cNvSpPr/>
                <p:nvPr/>
              </p:nvSpPr>
              <p:spPr>
                <a:xfrm>
                  <a:off x="3863784" y="3123906"/>
                  <a:ext cx="50881" cy="51747"/>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32" name="diagram_1246_rightdot_9"/>
                <p:cNvSpPr/>
                <p:nvPr/>
              </p:nvSpPr>
              <p:spPr>
                <a:xfrm>
                  <a:off x="5234473" y="5014099"/>
                  <a:ext cx="50880" cy="51747"/>
                </a:xfrm>
                <a:prstGeom prst="ellipse">
                  <a:avLst/>
                </a:prstGeom>
                <a:solidFill>
                  <a:srgbClr val="66CDAA"/>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653" name="diagram_1246_rightpoint_8"/>
                <p:cNvSpPr txBox="1">
                  <a:spLocks noChangeArrowheads="1"/>
                </p:cNvSpPr>
                <p:nvPr/>
              </p:nvSpPr>
              <p:spPr bwMode="auto">
                <a:xfrm>
                  <a:off x="5669280" y="5404104"/>
                  <a:ext cx="0" cy="0"/>
                </a:xfrm>
                <a:prstGeom prst="rect">
                  <a:avLst/>
                </a:prstGeom>
                <a:noFill/>
                <a:ln w="9525">
                  <a:noFill/>
                  <a:miter lim="800000"/>
                  <a:headEnd/>
                  <a:tailEnd/>
                </a:ln>
              </p:spPr>
              <p:txBody>
                <a:bodyPr wrap="none"/>
                <a:lstStyle/>
                <a:p>
                  <a:r>
                    <a:rPr lang="en-US" sz="1000" b="1">
                      <a:solidFill>
                        <a:srgbClr val="D2691E"/>
                      </a:solidFill>
                      <a:latin typeface="Times New Roman" pitchFamily="18" charset="0"/>
                      <a:cs typeface="Times New Roman" pitchFamily="18" charset="0"/>
                    </a:rPr>
                    <a:t>Social Determinants/</a:t>
                  </a:r>
                </a:p>
                <a:p>
                  <a:r>
                    <a:rPr lang="en-US" sz="1000" b="1">
                      <a:solidFill>
                        <a:srgbClr val="D2691E"/>
                      </a:solidFill>
                      <a:latin typeface="Times New Roman" pitchFamily="18" charset="0"/>
                      <a:cs typeface="Times New Roman" pitchFamily="18" charset="0"/>
                    </a:rPr>
                    <a:t>Cultural Competency</a:t>
                  </a:r>
                  <a:endParaRPr lang="en-US" sz="1000" b="1">
                    <a:latin typeface="Times New Roman" pitchFamily="18" charset="0"/>
                    <a:cs typeface="Times New Roman" pitchFamily="18" charset="0"/>
                  </a:endParaRPr>
                </a:p>
              </p:txBody>
            </p:sp>
            <p:cxnSp>
              <p:nvCxnSpPr>
                <p:cNvPr id="134" name="diagram_1246_rightcallout_8"/>
                <p:cNvCxnSpPr/>
                <p:nvPr/>
              </p:nvCxnSpPr>
              <p:spPr>
                <a:xfrm flipV="1">
                  <a:off x="5257600" y="5487007"/>
                  <a:ext cx="343829" cy="0"/>
                </a:xfrm>
                <a:prstGeom prst="line">
                  <a:avLst/>
                </a:prstGeom>
                <a:solidFill>
                  <a:srgbClr val="000000"/>
                </a:solidFill>
                <a:ln w="12700">
                  <a:solidFill>
                    <a:srgbClr val="D2691E"/>
                  </a:solidFill>
                </a:ln>
              </p:spPr>
              <p:style>
                <a:lnRef idx="1">
                  <a:schemeClr val="accent1"/>
                </a:lnRef>
                <a:fillRef idx="0">
                  <a:schemeClr val="accent1"/>
                </a:fillRef>
                <a:effectRef idx="0">
                  <a:schemeClr val="accent1"/>
                </a:effectRef>
                <a:fontRef idx="minor">
                  <a:schemeClr val="tx1"/>
                </a:fontRef>
              </p:style>
            </p:cxnSp>
            <p:cxnSp>
              <p:nvCxnSpPr>
                <p:cNvPr id="135" name="diagram_1246_connector_8"/>
                <p:cNvCxnSpPr/>
                <p:nvPr/>
              </p:nvCxnSpPr>
              <p:spPr>
                <a:xfrm>
                  <a:off x="3886912" y="4216337"/>
                  <a:ext cx="1370688" cy="1270670"/>
                </a:xfrm>
                <a:prstGeom prst="line">
                  <a:avLst/>
                </a:prstGeom>
                <a:solidFill>
                  <a:srgbClr val="000000"/>
                </a:solidFill>
                <a:ln w="38100">
                  <a:solidFill>
                    <a:srgbClr val="D2691E"/>
                  </a:solidFill>
                </a:ln>
              </p:spPr>
              <p:style>
                <a:lnRef idx="1">
                  <a:schemeClr val="accent1"/>
                </a:lnRef>
                <a:fillRef idx="0">
                  <a:schemeClr val="accent1"/>
                </a:fillRef>
                <a:effectRef idx="0">
                  <a:schemeClr val="accent1"/>
                </a:effectRef>
                <a:fontRef idx="minor">
                  <a:schemeClr val="tx1"/>
                </a:fontRef>
              </p:style>
            </p:cxnSp>
            <p:sp>
              <p:nvSpPr>
                <p:cNvPr id="136" name="diagram_1246_leftdot_8"/>
                <p:cNvSpPr/>
                <p:nvPr/>
              </p:nvSpPr>
              <p:spPr>
                <a:xfrm>
                  <a:off x="3863784" y="4193338"/>
                  <a:ext cx="50881" cy="51747"/>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37" name="diagram_1246_rightdot_8"/>
                <p:cNvSpPr/>
                <p:nvPr/>
              </p:nvSpPr>
              <p:spPr>
                <a:xfrm>
                  <a:off x="5234473" y="5464008"/>
                  <a:ext cx="50880" cy="50309"/>
                </a:xfrm>
                <a:prstGeom prst="ellipse">
                  <a:avLst/>
                </a:prstGeom>
                <a:solidFill>
                  <a:srgbClr val="D2691E"/>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658" name="diagram_1246_rightpoint_5"/>
                <p:cNvSpPr txBox="1">
                  <a:spLocks noChangeArrowheads="1"/>
                </p:cNvSpPr>
                <p:nvPr/>
              </p:nvSpPr>
              <p:spPr bwMode="auto">
                <a:xfrm>
                  <a:off x="5562600" y="2971800"/>
                  <a:ext cx="502920" cy="109728"/>
                </a:xfrm>
                <a:prstGeom prst="rect">
                  <a:avLst/>
                </a:prstGeom>
                <a:noFill/>
                <a:ln w="9525">
                  <a:noFill/>
                  <a:miter lim="800000"/>
                  <a:headEnd/>
                  <a:tailEnd/>
                </a:ln>
              </p:spPr>
              <p:txBody>
                <a:bodyPr wrap="none"/>
                <a:lstStyle/>
                <a:p>
                  <a:r>
                    <a:rPr lang="en-US" sz="1000" b="1">
                      <a:solidFill>
                        <a:srgbClr val="778899"/>
                      </a:solidFill>
                      <a:latin typeface="Times New Roman" pitchFamily="18" charset="0"/>
                      <a:cs typeface="Times New Roman" pitchFamily="18" charset="0"/>
                    </a:rPr>
                    <a:t>Social Learning &amp; </a:t>
                  </a:r>
                </a:p>
                <a:p>
                  <a:r>
                    <a:rPr lang="en-US" sz="1000" b="1">
                      <a:solidFill>
                        <a:srgbClr val="778899"/>
                      </a:solidFill>
                      <a:latin typeface="Times New Roman" pitchFamily="18" charset="0"/>
                      <a:cs typeface="Times New Roman" pitchFamily="18" charset="0"/>
                    </a:rPr>
                    <a:t>Collaboration</a:t>
                  </a:r>
                  <a:endParaRPr lang="en-US" sz="1000" b="1">
                    <a:latin typeface="Times New Roman" pitchFamily="18" charset="0"/>
                    <a:cs typeface="Times New Roman" pitchFamily="18" charset="0"/>
                  </a:endParaRPr>
                </a:p>
              </p:txBody>
            </p:sp>
            <p:cxnSp>
              <p:nvCxnSpPr>
                <p:cNvPr id="139" name="diagram_1246_rightcallout_5"/>
                <p:cNvCxnSpPr/>
                <p:nvPr/>
              </p:nvCxnSpPr>
              <p:spPr>
                <a:xfrm>
                  <a:off x="5257600" y="2807676"/>
                  <a:ext cx="343829" cy="365102"/>
                </a:xfrm>
                <a:prstGeom prst="line">
                  <a:avLst/>
                </a:prstGeom>
                <a:solidFill>
                  <a:srgbClr val="000000"/>
                </a:solidFill>
                <a:ln w="12700">
                  <a:solidFill>
                    <a:srgbClr val="778899"/>
                  </a:solidFill>
                </a:ln>
              </p:spPr>
              <p:style>
                <a:lnRef idx="1">
                  <a:schemeClr val="accent1"/>
                </a:lnRef>
                <a:fillRef idx="0">
                  <a:schemeClr val="accent1"/>
                </a:fillRef>
                <a:effectRef idx="0">
                  <a:schemeClr val="accent1"/>
                </a:effectRef>
                <a:fontRef idx="minor">
                  <a:schemeClr val="tx1"/>
                </a:fontRef>
              </p:style>
            </p:cxnSp>
            <p:cxnSp>
              <p:nvCxnSpPr>
                <p:cNvPr id="140" name="diagram_1246_connector_5"/>
                <p:cNvCxnSpPr/>
                <p:nvPr/>
              </p:nvCxnSpPr>
              <p:spPr>
                <a:xfrm flipV="1">
                  <a:off x="3886912" y="2807676"/>
                  <a:ext cx="1370688" cy="1612773"/>
                </a:xfrm>
                <a:prstGeom prst="line">
                  <a:avLst/>
                </a:prstGeom>
                <a:solidFill>
                  <a:srgbClr val="000000"/>
                </a:solidFill>
                <a:ln w="38100">
                  <a:solidFill>
                    <a:srgbClr val="778899"/>
                  </a:solidFill>
                </a:ln>
              </p:spPr>
              <p:style>
                <a:lnRef idx="1">
                  <a:schemeClr val="accent1"/>
                </a:lnRef>
                <a:fillRef idx="0">
                  <a:schemeClr val="accent1"/>
                </a:fillRef>
                <a:effectRef idx="0">
                  <a:schemeClr val="accent1"/>
                </a:effectRef>
                <a:fontRef idx="minor">
                  <a:schemeClr val="tx1"/>
                </a:fontRef>
              </p:style>
            </p:cxnSp>
            <p:sp>
              <p:nvSpPr>
                <p:cNvPr id="141" name="diagram_1246_leftdot_5"/>
                <p:cNvSpPr/>
                <p:nvPr/>
              </p:nvSpPr>
              <p:spPr>
                <a:xfrm>
                  <a:off x="3863784" y="4397450"/>
                  <a:ext cx="50881" cy="50309"/>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42" name="diagram_1246_rightdot_5"/>
                <p:cNvSpPr/>
                <p:nvPr/>
              </p:nvSpPr>
              <p:spPr>
                <a:xfrm>
                  <a:off x="5234473" y="2784677"/>
                  <a:ext cx="50880" cy="50309"/>
                </a:xfrm>
                <a:prstGeom prst="ellipse">
                  <a:avLst/>
                </a:prstGeom>
                <a:solidFill>
                  <a:srgbClr val="778899"/>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663" name="diagram_1246_rightpoint_4"/>
                <p:cNvSpPr txBox="1">
                  <a:spLocks noChangeArrowheads="1"/>
                </p:cNvSpPr>
                <p:nvPr/>
              </p:nvSpPr>
              <p:spPr bwMode="auto">
                <a:xfrm>
                  <a:off x="5669280" y="2651760"/>
                  <a:ext cx="0" cy="0"/>
                </a:xfrm>
                <a:prstGeom prst="rect">
                  <a:avLst/>
                </a:prstGeom>
                <a:noFill/>
                <a:ln w="9525">
                  <a:noFill/>
                  <a:miter lim="800000"/>
                  <a:headEnd/>
                  <a:tailEnd/>
                </a:ln>
              </p:spPr>
              <p:txBody>
                <a:bodyPr wrap="none"/>
                <a:lstStyle/>
                <a:p>
                  <a:r>
                    <a:rPr lang="en-US" sz="1000" b="1">
                      <a:solidFill>
                        <a:srgbClr val="3CB371"/>
                      </a:solidFill>
                      <a:latin typeface="Times New Roman" pitchFamily="18" charset="0"/>
                      <a:cs typeface="Times New Roman" pitchFamily="18" charset="0"/>
                    </a:rPr>
                    <a:t>Preparing the Environment</a:t>
                  </a:r>
                  <a:endParaRPr lang="en-US" sz="1000" b="1">
                    <a:latin typeface="Times New Roman" pitchFamily="18" charset="0"/>
                    <a:cs typeface="Times New Roman" pitchFamily="18" charset="0"/>
                  </a:endParaRPr>
                </a:p>
              </p:txBody>
            </p:sp>
            <p:cxnSp>
              <p:nvCxnSpPr>
                <p:cNvPr id="144" name="diagram_1246_rightcallout_4"/>
                <p:cNvCxnSpPr/>
                <p:nvPr/>
              </p:nvCxnSpPr>
              <p:spPr>
                <a:xfrm>
                  <a:off x="5257600" y="2698433"/>
                  <a:ext cx="343829" cy="35935"/>
                </a:xfrm>
                <a:prstGeom prst="line">
                  <a:avLst/>
                </a:prstGeom>
                <a:solidFill>
                  <a:srgbClr val="000000"/>
                </a:solidFill>
                <a:ln w="12700">
                  <a:solidFill>
                    <a:srgbClr val="3CB371"/>
                  </a:solidFill>
                </a:ln>
              </p:spPr>
              <p:style>
                <a:lnRef idx="1">
                  <a:schemeClr val="accent1"/>
                </a:lnRef>
                <a:fillRef idx="0">
                  <a:schemeClr val="accent1"/>
                </a:fillRef>
                <a:effectRef idx="0">
                  <a:schemeClr val="accent1"/>
                </a:effectRef>
                <a:fontRef idx="minor">
                  <a:schemeClr val="tx1"/>
                </a:fontRef>
              </p:style>
            </p:cxnSp>
            <p:cxnSp>
              <p:nvCxnSpPr>
                <p:cNvPr id="145" name="diagram_1246_connector_4"/>
                <p:cNvCxnSpPr/>
                <p:nvPr/>
              </p:nvCxnSpPr>
              <p:spPr>
                <a:xfrm flipV="1">
                  <a:off x="3886912" y="2698433"/>
                  <a:ext cx="1370688" cy="1757951"/>
                </a:xfrm>
                <a:prstGeom prst="line">
                  <a:avLst/>
                </a:prstGeom>
                <a:solidFill>
                  <a:srgbClr val="000000"/>
                </a:solidFill>
                <a:ln w="38100">
                  <a:solidFill>
                    <a:srgbClr val="3CB371"/>
                  </a:solidFill>
                </a:ln>
              </p:spPr>
              <p:style>
                <a:lnRef idx="1">
                  <a:schemeClr val="accent1"/>
                </a:lnRef>
                <a:fillRef idx="0">
                  <a:schemeClr val="accent1"/>
                </a:fillRef>
                <a:effectRef idx="0">
                  <a:schemeClr val="accent1"/>
                </a:effectRef>
                <a:fontRef idx="minor">
                  <a:schemeClr val="tx1"/>
                </a:fontRef>
              </p:style>
            </p:cxnSp>
            <p:sp>
              <p:nvSpPr>
                <p:cNvPr id="146" name="diagram_1246_leftdot_4"/>
                <p:cNvSpPr/>
                <p:nvPr/>
              </p:nvSpPr>
              <p:spPr>
                <a:xfrm>
                  <a:off x="3863784" y="4433385"/>
                  <a:ext cx="50881" cy="51747"/>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47" name="diagram_1246_rightdot_4"/>
                <p:cNvSpPr/>
                <p:nvPr/>
              </p:nvSpPr>
              <p:spPr>
                <a:xfrm>
                  <a:off x="5234473" y="2675434"/>
                  <a:ext cx="50880" cy="51747"/>
                </a:xfrm>
                <a:prstGeom prst="ellipse">
                  <a:avLst/>
                </a:prstGeom>
                <a:solidFill>
                  <a:srgbClr val="3CB371"/>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668" name="diagram_1246_rightpoint_6"/>
                <p:cNvSpPr txBox="1">
                  <a:spLocks noChangeArrowheads="1"/>
                </p:cNvSpPr>
                <p:nvPr/>
              </p:nvSpPr>
              <p:spPr bwMode="auto">
                <a:xfrm>
                  <a:off x="5669280" y="3310128"/>
                  <a:ext cx="0" cy="0"/>
                </a:xfrm>
                <a:prstGeom prst="rect">
                  <a:avLst/>
                </a:prstGeom>
                <a:noFill/>
                <a:ln w="9525">
                  <a:noFill/>
                  <a:miter lim="800000"/>
                  <a:headEnd/>
                  <a:tailEnd/>
                </a:ln>
              </p:spPr>
              <p:txBody>
                <a:bodyPr wrap="none"/>
                <a:lstStyle/>
                <a:p>
                  <a:r>
                    <a:rPr lang="en-US" sz="1000" b="1">
                      <a:solidFill>
                        <a:srgbClr val="B8860B"/>
                      </a:solidFill>
                      <a:latin typeface="Times New Roman" pitchFamily="18" charset="0"/>
                      <a:cs typeface="Times New Roman" pitchFamily="18" charset="0"/>
                    </a:rPr>
                    <a:t>Cooperation</a:t>
                  </a:r>
                  <a:endParaRPr lang="en-US" sz="1000" b="1">
                    <a:latin typeface="Times New Roman" pitchFamily="18" charset="0"/>
                    <a:cs typeface="Times New Roman" pitchFamily="18" charset="0"/>
                  </a:endParaRPr>
                </a:p>
              </p:txBody>
            </p:sp>
            <p:cxnSp>
              <p:nvCxnSpPr>
                <p:cNvPr id="149" name="diagram_1246_rightcallout_6"/>
                <p:cNvCxnSpPr/>
                <p:nvPr/>
              </p:nvCxnSpPr>
              <p:spPr>
                <a:xfrm>
                  <a:off x="5257600" y="2970103"/>
                  <a:ext cx="343829" cy="422598"/>
                </a:xfrm>
                <a:prstGeom prst="line">
                  <a:avLst/>
                </a:prstGeom>
                <a:solidFill>
                  <a:srgbClr val="000000"/>
                </a:solidFill>
                <a:ln w="12700">
                  <a:solidFill>
                    <a:srgbClr val="B8860B"/>
                  </a:solidFill>
                </a:ln>
              </p:spPr>
              <p:style>
                <a:lnRef idx="1">
                  <a:schemeClr val="accent1"/>
                </a:lnRef>
                <a:fillRef idx="0">
                  <a:schemeClr val="accent1"/>
                </a:fillRef>
                <a:effectRef idx="0">
                  <a:schemeClr val="accent1"/>
                </a:effectRef>
                <a:fontRef idx="minor">
                  <a:schemeClr val="tx1"/>
                </a:fontRef>
              </p:style>
            </p:cxnSp>
            <p:cxnSp>
              <p:nvCxnSpPr>
                <p:cNvPr id="150" name="diagram_1246_connector_6"/>
                <p:cNvCxnSpPr/>
                <p:nvPr/>
              </p:nvCxnSpPr>
              <p:spPr>
                <a:xfrm flipV="1">
                  <a:off x="3886912" y="2970103"/>
                  <a:ext cx="1370688" cy="1594087"/>
                </a:xfrm>
                <a:prstGeom prst="line">
                  <a:avLst/>
                </a:prstGeom>
                <a:solidFill>
                  <a:srgbClr val="000000"/>
                </a:solidFill>
                <a:ln w="38100">
                  <a:solidFill>
                    <a:srgbClr val="B8860B"/>
                  </a:solidFill>
                </a:ln>
              </p:spPr>
              <p:style>
                <a:lnRef idx="1">
                  <a:schemeClr val="accent1"/>
                </a:lnRef>
                <a:fillRef idx="0">
                  <a:schemeClr val="accent1"/>
                </a:fillRef>
                <a:effectRef idx="0">
                  <a:schemeClr val="accent1"/>
                </a:effectRef>
                <a:fontRef idx="minor">
                  <a:schemeClr val="tx1"/>
                </a:fontRef>
              </p:style>
            </p:cxnSp>
            <p:sp>
              <p:nvSpPr>
                <p:cNvPr id="151" name="diagram_1246_leftdot_6"/>
                <p:cNvSpPr/>
                <p:nvPr/>
              </p:nvSpPr>
              <p:spPr>
                <a:xfrm>
                  <a:off x="3863784" y="4541191"/>
                  <a:ext cx="50881" cy="51747"/>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52" name="diagram_1246_rightdot_6"/>
                <p:cNvSpPr/>
                <p:nvPr/>
              </p:nvSpPr>
              <p:spPr>
                <a:xfrm>
                  <a:off x="5234473" y="2947104"/>
                  <a:ext cx="50880" cy="50310"/>
                </a:xfrm>
                <a:prstGeom prst="ellipse">
                  <a:avLst/>
                </a:prstGeom>
                <a:solidFill>
                  <a:srgbClr val="B8860B"/>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53" name="diagram_1246_rightpoint_3"/>
                <p:cNvSpPr txBox="1"/>
                <p:nvPr/>
              </p:nvSpPr>
              <p:spPr>
                <a:xfrm>
                  <a:off x="5669270" y="3749178"/>
                  <a:ext cx="0" cy="0"/>
                </a:xfrm>
                <a:prstGeom prst="rect">
                  <a:avLst/>
                </a:prstGeom>
                <a:noFill/>
              </p:spPr>
              <p:txBody>
                <a:bodyPr wrap="none"/>
                <a:lstStyle/>
                <a:p>
                  <a:pPr>
                    <a:defRPr/>
                  </a:pPr>
                  <a:r>
                    <a:rPr lang="en-US" sz="1000" b="1" dirty="0">
                      <a:solidFill>
                        <a:schemeClr val="accent6">
                          <a:lumMod val="50000"/>
                        </a:schemeClr>
                      </a:solidFill>
                      <a:latin typeface="Times New Roman" pitchFamily="18" charset="0"/>
                      <a:cs typeface="Times New Roman" pitchFamily="18" charset="0"/>
                    </a:rPr>
                    <a:t>External Validity</a:t>
                  </a:r>
                </a:p>
              </p:txBody>
            </p:sp>
            <p:cxnSp>
              <p:nvCxnSpPr>
                <p:cNvPr id="154" name="diagram_1246_rightcallout_3"/>
                <p:cNvCxnSpPr/>
                <p:nvPr/>
              </p:nvCxnSpPr>
              <p:spPr>
                <a:xfrm>
                  <a:off x="5257600" y="3614062"/>
                  <a:ext cx="343829" cy="217049"/>
                </a:xfrm>
                <a:prstGeom prst="line">
                  <a:avLst/>
                </a:prstGeom>
                <a:solidFill>
                  <a:srgbClr val="000000"/>
                </a:solid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diagram_1246_connector_3"/>
                <p:cNvCxnSpPr/>
                <p:nvPr/>
              </p:nvCxnSpPr>
              <p:spPr>
                <a:xfrm flipV="1">
                  <a:off x="3886912" y="3614062"/>
                  <a:ext cx="1370688" cy="1384225"/>
                </a:xfrm>
                <a:prstGeom prst="line">
                  <a:avLst/>
                </a:prstGeom>
                <a:solidFill>
                  <a:srgbClr val="000000"/>
                </a:solidFill>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6" name="diagram_1246_leftdot_3"/>
                <p:cNvSpPr/>
                <p:nvPr/>
              </p:nvSpPr>
              <p:spPr>
                <a:xfrm>
                  <a:off x="3863784" y="4975289"/>
                  <a:ext cx="50881" cy="50309"/>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57" name="diagram_1246_rightdot_3"/>
                <p:cNvSpPr/>
                <p:nvPr/>
              </p:nvSpPr>
              <p:spPr>
                <a:xfrm>
                  <a:off x="5234473" y="3591063"/>
                  <a:ext cx="50880" cy="50310"/>
                </a:xfrm>
                <a:prstGeom prst="ellipse">
                  <a:avLst/>
                </a:prstGeom>
                <a:solidFill>
                  <a:srgbClr val="F4A46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678" name="diagram_1246_rightpoint_2"/>
                <p:cNvSpPr txBox="1">
                  <a:spLocks noChangeArrowheads="1"/>
                </p:cNvSpPr>
                <p:nvPr/>
              </p:nvSpPr>
              <p:spPr bwMode="auto">
                <a:xfrm>
                  <a:off x="5669280" y="3529584"/>
                  <a:ext cx="0" cy="0"/>
                </a:xfrm>
                <a:prstGeom prst="rect">
                  <a:avLst/>
                </a:prstGeom>
                <a:noFill/>
                <a:ln w="9525">
                  <a:noFill/>
                  <a:miter lim="800000"/>
                  <a:headEnd/>
                  <a:tailEnd/>
                </a:ln>
              </p:spPr>
              <p:txBody>
                <a:bodyPr wrap="none"/>
                <a:lstStyle/>
                <a:p>
                  <a:r>
                    <a:rPr lang="en-US" sz="1000" b="1" dirty="0">
                      <a:latin typeface="Times New Roman" pitchFamily="18" charset="0"/>
                      <a:cs typeface="Times New Roman" pitchFamily="18" charset="0"/>
                    </a:rPr>
                    <a:t>Funding/Resources</a:t>
                  </a:r>
                </a:p>
              </p:txBody>
            </p:sp>
            <p:cxnSp>
              <p:nvCxnSpPr>
                <p:cNvPr id="159" name="diagram_1246_rightcallout_2"/>
                <p:cNvCxnSpPr/>
                <p:nvPr/>
              </p:nvCxnSpPr>
              <p:spPr>
                <a:xfrm>
                  <a:off x="5257600" y="3282021"/>
                  <a:ext cx="343829" cy="329166"/>
                </a:xfrm>
                <a:prstGeom prst="line">
                  <a:avLst/>
                </a:prstGeom>
                <a:solidFill>
                  <a:srgbClr val="000000"/>
                </a:solid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diagram_1246_connector_2"/>
                <p:cNvCxnSpPr/>
                <p:nvPr/>
              </p:nvCxnSpPr>
              <p:spPr>
                <a:xfrm flipV="1">
                  <a:off x="3886912" y="3282021"/>
                  <a:ext cx="1370688" cy="2204986"/>
                </a:xfrm>
                <a:prstGeom prst="line">
                  <a:avLst/>
                </a:prstGeom>
                <a:solidFill>
                  <a:srgbClr val="000000"/>
                </a:solid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diagram_1246_leftdot_2"/>
                <p:cNvSpPr/>
                <p:nvPr/>
              </p:nvSpPr>
              <p:spPr>
                <a:xfrm>
                  <a:off x="3863784" y="5464008"/>
                  <a:ext cx="50881" cy="50309"/>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162" name="diagram_1246_rightdot_2"/>
                <p:cNvSpPr/>
                <p:nvPr/>
              </p:nvSpPr>
              <p:spPr>
                <a:xfrm>
                  <a:off x="5234473" y="3259022"/>
                  <a:ext cx="50880" cy="51747"/>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dirty="0">
                    <a:latin typeface="Times New Roman" pitchFamily="18" charset="0"/>
                    <a:cs typeface="Times New Roman" pitchFamily="18" charset="0"/>
                  </a:endParaRPr>
                </a:p>
              </p:txBody>
            </p:sp>
            <p:sp>
              <p:nvSpPr>
                <p:cNvPr id="26683" name="TextBox 162"/>
                <p:cNvSpPr txBox="1">
                  <a:spLocks noChangeArrowheads="1"/>
                </p:cNvSpPr>
                <p:nvPr/>
              </p:nvSpPr>
              <p:spPr bwMode="auto">
                <a:xfrm>
                  <a:off x="5257800" y="557784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3.60</a:t>
                  </a:r>
                  <a:endParaRPr lang="en-US" sz="1000">
                    <a:latin typeface="Times New Roman" pitchFamily="18" charset="0"/>
                    <a:cs typeface="Times New Roman" pitchFamily="18" charset="0"/>
                  </a:endParaRPr>
                </a:p>
              </p:txBody>
            </p:sp>
            <p:sp>
              <p:nvSpPr>
                <p:cNvPr id="26684" name="TextBox 163"/>
                <p:cNvSpPr txBox="1">
                  <a:spLocks noChangeArrowheads="1"/>
                </p:cNvSpPr>
                <p:nvPr/>
              </p:nvSpPr>
              <p:spPr bwMode="auto">
                <a:xfrm>
                  <a:off x="5257800" y="2286000"/>
                  <a:ext cx="0" cy="0"/>
                </a:xfrm>
                <a:prstGeom prst="rect">
                  <a:avLst/>
                </a:prstGeom>
                <a:noFill/>
                <a:ln w="9525">
                  <a:noFill/>
                  <a:miter lim="800000"/>
                  <a:headEnd/>
                  <a:tailEnd/>
                </a:ln>
              </p:spPr>
              <p:txBody>
                <a:bodyPr wrap="none"/>
                <a:lstStyle/>
                <a:p>
                  <a:pPr algn="r"/>
                  <a:r>
                    <a:rPr lang="en-US" sz="1000">
                      <a:solidFill>
                        <a:srgbClr val="000000"/>
                      </a:solidFill>
                      <a:latin typeface="Times New Roman" pitchFamily="18" charset="0"/>
                      <a:cs typeface="Times New Roman" pitchFamily="18" charset="0"/>
                    </a:rPr>
                    <a:t>3.99</a:t>
                  </a:r>
                  <a:endParaRPr lang="en-US" sz="1000">
                    <a:latin typeface="Times New Roman" pitchFamily="18" charset="0"/>
                    <a:cs typeface="Times New Roman" pitchFamily="18" charset="0"/>
                  </a:endParaRPr>
                </a:p>
              </p:txBody>
            </p:sp>
            <p:sp>
              <p:nvSpPr>
                <p:cNvPr id="26685" name="TextBox 164"/>
                <p:cNvSpPr txBox="1">
                  <a:spLocks noChangeArrowheads="1"/>
                </p:cNvSpPr>
                <p:nvPr/>
              </p:nvSpPr>
              <p:spPr bwMode="auto">
                <a:xfrm>
                  <a:off x="4389120" y="5623560"/>
                  <a:ext cx="0" cy="0"/>
                </a:xfrm>
                <a:prstGeom prst="rect">
                  <a:avLst/>
                </a:prstGeom>
                <a:noFill/>
                <a:ln w="9525">
                  <a:noFill/>
                  <a:miter lim="800000"/>
                  <a:headEnd/>
                  <a:tailEnd/>
                </a:ln>
              </p:spPr>
              <p:txBody>
                <a:bodyPr wrap="none"/>
                <a:lstStyle/>
                <a:p>
                  <a:r>
                    <a:rPr lang="en-US" sz="1000" b="1">
                      <a:solidFill>
                        <a:srgbClr val="000000"/>
                      </a:solidFill>
                      <a:latin typeface="Times New Roman" pitchFamily="18" charset="0"/>
                      <a:cs typeface="Times New Roman" pitchFamily="18" charset="0"/>
                    </a:rPr>
                    <a:t>r = 0.02</a:t>
                  </a:r>
                  <a:endParaRPr lang="en-US" sz="1000">
                    <a:latin typeface="Times New Roman" pitchFamily="18" charset="0"/>
                    <a:cs typeface="Times New Roman" pitchFamily="18" charset="0"/>
                  </a:endParaRPr>
                </a:p>
              </p:txBody>
            </p:sp>
          </p:grpSp>
        </p:grpSp>
      </p:grpSp>
      <p:sp>
        <p:nvSpPr>
          <p:cNvPr id="148" name="Oval 147"/>
          <p:cNvSpPr/>
          <p:nvPr/>
        </p:nvSpPr>
        <p:spPr>
          <a:xfrm>
            <a:off x="609600" y="3352800"/>
            <a:ext cx="14478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781800" y="3352800"/>
            <a:ext cx="14478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762000" y="4953000"/>
            <a:ext cx="14478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629400" y="4953000"/>
            <a:ext cx="14478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5562600" y="5638800"/>
            <a:ext cx="685800" cy="457200"/>
          </a:xfrm>
          <a:prstGeom prst="ellipse">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83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blinds(horizontal)">
                                      <p:cBhvr>
                                        <p:cTn id="7" dur="500"/>
                                        <p:tgtEl>
                                          <p:spTgt spid="1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65"/>
                                        </p:tgtEl>
                                      </p:cBhvr>
                                    </p:animEffect>
                                    <p:set>
                                      <p:cBhvr>
                                        <p:cTn id="12" dur="1" fill="hold">
                                          <p:stCondLst>
                                            <p:cond delay="499"/>
                                          </p:stCondLst>
                                        </p:cTn>
                                        <p:tgtEl>
                                          <p:spTgt spid="165"/>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48"/>
                                        </p:tgtEl>
                                        <p:attrNameLst>
                                          <p:attrName>style.visibility</p:attrName>
                                        </p:attrNameLst>
                                      </p:cBhvr>
                                      <p:to>
                                        <p:strVal val="visible"/>
                                      </p:to>
                                    </p:set>
                                    <p:animEffect transition="in" filter="blinds(horizontal)">
                                      <p:cBhvr>
                                        <p:cTn id="15" dur="500"/>
                                        <p:tgtEl>
                                          <p:spTgt spid="14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8"/>
                                        </p:tgtEl>
                                        <p:attrNameLst>
                                          <p:attrName>style.visibility</p:attrName>
                                        </p:attrNameLst>
                                      </p:cBhvr>
                                      <p:to>
                                        <p:strVal val="visible"/>
                                      </p:to>
                                    </p:set>
                                    <p:animEffect transition="in" filter="blinds(horizontal)">
                                      <p:cBhvr>
                                        <p:cTn id="18" dur="500"/>
                                        <p:tgtEl>
                                          <p:spTgt spid="15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1" nodeType="clickEffect">
                                  <p:stCondLst>
                                    <p:cond delay="0"/>
                                  </p:stCondLst>
                                  <p:childTnLst>
                                    <p:animEffect transition="out" filter="blinds(horizontal)">
                                      <p:cBhvr>
                                        <p:cTn id="22" dur="500"/>
                                        <p:tgtEl>
                                          <p:spTgt spid="148"/>
                                        </p:tgtEl>
                                      </p:cBhvr>
                                    </p:animEffect>
                                    <p:set>
                                      <p:cBhvr>
                                        <p:cTn id="23" dur="1" fill="hold">
                                          <p:stCondLst>
                                            <p:cond delay="499"/>
                                          </p:stCondLst>
                                        </p:cTn>
                                        <p:tgtEl>
                                          <p:spTgt spid="148"/>
                                        </p:tgtEl>
                                        <p:attrNameLst>
                                          <p:attrName>style.visibility</p:attrName>
                                        </p:attrNameLst>
                                      </p:cBhvr>
                                      <p:to>
                                        <p:strVal val="hidden"/>
                                      </p:to>
                                    </p:set>
                                  </p:childTnLst>
                                </p:cTn>
                              </p:par>
                              <p:par>
                                <p:cTn id="24" presetID="3" presetClass="exit" presetSubtype="10" fill="hold" grpId="1" nodeType="withEffect">
                                  <p:stCondLst>
                                    <p:cond delay="0"/>
                                  </p:stCondLst>
                                  <p:childTnLst>
                                    <p:animEffect transition="out" filter="blinds(horizontal)">
                                      <p:cBhvr>
                                        <p:cTn id="25" dur="500"/>
                                        <p:tgtEl>
                                          <p:spTgt spid="158"/>
                                        </p:tgtEl>
                                      </p:cBhvr>
                                    </p:animEffect>
                                    <p:set>
                                      <p:cBhvr>
                                        <p:cTn id="26" dur="1" fill="hold">
                                          <p:stCondLst>
                                            <p:cond delay="499"/>
                                          </p:stCondLst>
                                        </p:cTn>
                                        <p:tgtEl>
                                          <p:spTgt spid="15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3"/>
                                        </p:tgtEl>
                                        <p:attrNameLst>
                                          <p:attrName>style.visibility</p:attrName>
                                        </p:attrNameLst>
                                      </p:cBhvr>
                                      <p:to>
                                        <p:strVal val="visible"/>
                                      </p:to>
                                    </p:set>
                                    <p:animEffect transition="in" filter="blinds(horizontal)">
                                      <p:cBhvr>
                                        <p:cTn id="31" dur="500"/>
                                        <p:tgtEl>
                                          <p:spTgt spid="16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4"/>
                                        </p:tgtEl>
                                        <p:attrNameLst>
                                          <p:attrName>style.visibility</p:attrName>
                                        </p:attrNameLst>
                                      </p:cBhvr>
                                      <p:to>
                                        <p:strVal val="visible"/>
                                      </p:to>
                                    </p:set>
                                    <p:animEffect transition="in" filter="blinds(horizontal)">
                                      <p:cBhvr>
                                        <p:cTn id="34"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148" grpId="1" animBg="1"/>
      <p:bldP spid="158" grpId="0" animBg="1"/>
      <p:bldP spid="158" grpId="1" animBg="1"/>
      <p:bldP spid="163" grpId="0" animBg="1"/>
      <p:bldP spid="164" grpId="0" animBg="1"/>
      <p:bldP spid="165" grpId="0" animBg="1"/>
      <p:bldP spid="165"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cstate="print"/>
          <a:srcRect l="8057" t="25778" r="58333" b="12000"/>
          <a:stretch>
            <a:fillRect/>
          </a:stretch>
        </p:blipFill>
        <p:spPr bwMode="auto">
          <a:xfrm>
            <a:off x="762000" y="1828800"/>
            <a:ext cx="6059488" cy="3505200"/>
          </a:xfrm>
          <a:prstGeom prst="rect">
            <a:avLst/>
          </a:prstGeom>
          <a:noFill/>
          <a:ln w="9525">
            <a:noFill/>
            <a:miter lim="800000"/>
            <a:headEnd/>
            <a:tailEnd/>
          </a:ln>
        </p:spPr>
      </p:pic>
      <p:sp>
        <p:nvSpPr>
          <p:cNvPr id="2" name="Slide Title"/>
          <p:cNvSpPr>
            <a:spLocks noGrp="1"/>
          </p:cNvSpPr>
          <p:nvPr>
            <p:ph type="title" idx="4294967295"/>
          </p:nvPr>
        </p:nvSpPr>
        <p:spPr>
          <a:xfrm>
            <a:off x="304800" y="304800"/>
            <a:ext cx="8229600" cy="944563"/>
          </a:xfrm>
        </p:spPr>
        <p:txBody>
          <a:bodyPr>
            <a:normAutofit fontScale="90000"/>
          </a:bodyPr>
          <a:lstStyle/>
          <a:p>
            <a:pPr>
              <a:defRPr/>
            </a:pPr>
            <a:r>
              <a:rPr lang="en-US" sz="2800" b="1" cap="all" dirty="0" smtClean="0">
                <a:solidFill>
                  <a:srgbClr val="000000"/>
                </a:solidFill>
              </a:rPr>
              <a:t/>
            </a:r>
            <a:br>
              <a:rPr lang="en-US" sz="2800" b="1" cap="all" dirty="0" smtClean="0">
                <a:solidFill>
                  <a:srgbClr val="000000"/>
                </a:solidFill>
              </a:rPr>
            </a:br>
            <a:r>
              <a:rPr lang="en-US" sz="3100" b="1" cap="all" dirty="0" smtClean="0">
                <a:solidFill>
                  <a:srgbClr val="000000"/>
                </a:solidFill>
              </a:rPr>
              <a:t>Interagency Cooperation</a:t>
            </a:r>
            <a:r>
              <a:rPr lang="en-US" sz="2800" b="1" cap="all" dirty="0" smtClean="0">
                <a:solidFill>
                  <a:srgbClr val="000000"/>
                </a:solidFill>
              </a:rPr>
              <a:t/>
            </a:r>
            <a:br>
              <a:rPr lang="en-US" sz="2800" b="1" cap="all" dirty="0" smtClean="0">
                <a:solidFill>
                  <a:srgbClr val="000000"/>
                </a:solidFill>
              </a:rPr>
            </a:br>
            <a:r>
              <a:rPr lang="en-US" sz="2200" b="1" cap="all" dirty="0" smtClean="0">
                <a:solidFill>
                  <a:srgbClr val="000000"/>
                </a:solidFill>
              </a:rPr>
              <a:t>Importance for sustaining</a:t>
            </a:r>
            <a:endParaRPr lang="en-US" sz="2800" cap="all" dirty="0"/>
          </a:p>
        </p:txBody>
      </p:sp>
      <p:sp>
        <p:nvSpPr>
          <p:cNvPr id="27652" name="foobar"/>
          <p:cNvSpPr txBox="1">
            <a:spLocks noChangeArrowheads="1"/>
          </p:cNvSpPr>
          <p:nvPr/>
        </p:nvSpPr>
        <p:spPr bwMode="auto">
          <a:xfrm>
            <a:off x="0" y="2057400"/>
            <a:ext cx="1595438" cy="1016000"/>
          </a:xfrm>
          <a:prstGeom prst="rect">
            <a:avLst/>
          </a:prstGeom>
          <a:solidFill>
            <a:srgbClr val="FFCC66"/>
          </a:solidFill>
          <a:ln w="9525">
            <a:noFill/>
            <a:miter lim="800000"/>
            <a:headEnd/>
            <a:tailEnd/>
          </a:ln>
        </p:spPr>
        <p:txBody>
          <a:bodyPr>
            <a:spAutoFit/>
          </a:bodyPr>
          <a:lstStyle/>
          <a:p>
            <a:r>
              <a:rPr lang="en-US" sz="1000"/>
              <a:t>43. how to most efficiently and effectively identify topics of mutual interest to the government as well as the CoP participants. </a:t>
            </a:r>
          </a:p>
        </p:txBody>
      </p:sp>
      <p:sp>
        <p:nvSpPr>
          <p:cNvPr id="27653" name="foobar"/>
          <p:cNvSpPr txBox="1">
            <a:spLocks noChangeArrowheads="1"/>
          </p:cNvSpPr>
          <p:nvPr/>
        </p:nvSpPr>
        <p:spPr bwMode="auto">
          <a:xfrm>
            <a:off x="6781800" y="152400"/>
            <a:ext cx="2362200" cy="3324225"/>
          </a:xfrm>
          <a:prstGeom prst="rect">
            <a:avLst/>
          </a:prstGeom>
          <a:solidFill>
            <a:srgbClr val="99FF99"/>
          </a:solidFill>
          <a:ln w="9525">
            <a:noFill/>
            <a:miter lim="800000"/>
            <a:headEnd/>
            <a:tailEnd/>
          </a:ln>
        </p:spPr>
        <p:txBody>
          <a:bodyPr>
            <a:spAutoFit/>
          </a:bodyPr>
          <a:lstStyle/>
          <a:p>
            <a:r>
              <a:rPr lang="en-US" sz="1000"/>
              <a:t>4. working across agencies and disciplines to create useful cancer surveillance tools for cancer incidence and mortality at the finest granularity possible. Partners could include CDC, GIS experts, cancer registries, &amp; cancer advocacy organizations. </a:t>
            </a:r>
          </a:p>
          <a:p>
            <a:r>
              <a:rPr lang="en-US" sz="1000"/>
              <a:t>6. encouraging a team science or transdisciplinary approach. </a:t>
            </a:r>
          </a:p>
          <a:p>
            <a:r>
              <a:rPr lang="en-US" sz="1000"/>
              <a:t>12. provide cross-over information from other specialties throughout the chronic disease repertoire. </a:t>
            </a:r>
          </a:p>
          <a:p>
            <a:r>
              <a:rPr lang="en-US" sz="1000"/>
              <a:t>17. to bridge clinical practices with community-based approaches. </a:t>
            </a:r>
          </a:p>
          <a:p>
            <a:r>
              <a:rPr lang="en-US" sz="1000"/>
              <a:t>41. participant willingness to share work in progress. </a:t>
            </a:r>
          </a:p>
          <a:p>
            <a:r>
              <a:rPr lang="en-US" sz="1000"/>
              <a:t>52. devote time and effort into developing partnerships between the research and practice communities. Both communities are susceptible to acting in silos. </a:t>
            </a:r>
          </a:p>
        </p:txBody>
      </p:sp>
      <p:sp>
        <p:nvSpPr>
          <p:cNvPr id="27654" name="foobar"/>
          <p:cNvSpPr txBox="1">
            <a:spLocks noChangeArrowheads="1"/>
          </p:cNvSpPr>
          <p:nvPr/>
        </p:nvSpPr>
        <p:spPr bwMode="auto">
          <a:xfrm>
            <a:off x="152400" y="3810000"/>
            <a:ext cx="1600200" cy="2092325"/>
          </a:xfrm>
          <a:prstGeom prst="rect">
            <a:avLst/>
          </a:prstGeom>
          <a:solidFill>
            <a:srgbClr val="EEEEEE"/>
          </a:solidFill>
          <a:ln w="9525">
            <a:noFill/>
            <a:miter lim="800000"/>
            <a:headEnd/>
            <a:tailEnd/>
          </a:ln>
        </p:spPr>
        <p:txBody>
          <a:bodyPr>
            <a:spAutoFit/>
          </a:bodyPr>
          <a:lstStyle/>
          <a:p>
            <a:r>
              <a:rPr lang="en-US" sz="1000"/>
              <a:t>38. assuring the linkage between universities that do animal research for cancer with hospitals and medical providers to reduce redundancy in some equipment and laboratory capabilities as well as improving learning from each other. </a:t>
            </a:r>
          </a:p>
          <a:p>
            <a:r>
              <a:rPr lang="en-US" sz="1000"/>
              <a:t>70. public-private partnerships with health care </a:t>
            </a:r>
          </a:p>
        </p:txBody>
      </p:sp>
      <p:sp>
        <p:nvSpPr>
          <p:cNvPr id="27655" name="foobar"/>
          <p:cNvSpPr txBox="1">
            <a:spLocks noChangeArrowheads="1"/>
          </p:cNvSpPr>
          <p:nvPr/>
        </p:nvSpPr>
        <p:spPr bwMode="auto">
          <a:xfrm>
            <a:off x="6858000" y="3581400"/>
            <a:ext cx="2286000" cy="3016250"/>
          </a:xfrm>
          <a:prstGeom prst="rect">
            <a:avLst/>
          </a:prstGeom>
          <a:solidFill>
            <a:srgbClr val="FFFF99"/>
          </a:solidFill>
          <a:ln w="9525">
            <a:noFill/>
            <a:miter lim="800000"/>
            <a:headEnd/>
            <a:tailEnd/>
          </a:ln>
        </p:spPr>
        <p:txBody>
          <a:bodyPr>
            <a:spAutoFit/>
          </a:bodyPr>
          <a:lstStyle/>
          <a:p>
            <a:r>
              <a:rPr lang="en-US" sz="1000"/>
              <a:t>22. the need to bring governmental public health agencies together with private organizations to test ways to implement evidence-based practices. </a:t>
            </a:r>
          </a:p>
          <a:p>
            <a:r>
              <a:rPr lang="en-US" sz="1000"/>
              <a:t>34. integration with existing virtual communities (many providers are involved in multiple "discussion boards/networks/listservs/blogs/etc") considering how to make this meaningfully interconnected with options that already exist. </a:t>
            </a:r>
          </a:p>
          <a:p>
            <a:r>
              <a:rPr lang="en-US" sz="1000"/>
              <a:t>46. creation of a norm of open (as opposed to proprietary) sharing among practitioners employed by different and even rival organizations; the normative appeal should be to the field or discipline ("state of the art of the practice") rather than organizational. </a:t>
            </a:r>
          </a:p>
        </p:txBody>
      </p:sp>
      <p:sp>
        <p:nvSpPr>
          <p:cNvPr id="27656" name="TextBox 1805"/>
          <p:cNvSpPr txBox="1">
            <a:spLocks noChangeArrowheads="1"/>
          </p:cNvSpPr>
          <p:nvPr/>
        </p:nvSpPr>
        <p:spPr bwMode="auto">
          <a:xfrm>
            <a:off x="3581400" y="5334000"/>
            <a:ext cx="2590800" cy="1323975"/>
          </a:xfrm>
          <a:prstGeom prst="rect">
            <a:avLst/>
          </a:prstGeom>
          <a:solidFill>
            <a:srgbClr val="FFFF99"/>
          </a:solidFill>
          <a:ln w="9525">
            <a:noFill/>
            <a:miter lim="800000"/>
            <a:headEnd/>
            <a:tailEnd/>
          </a:ln>
        </p:spPr>
        <p:txBody>
          <a:bodyPr>
            <a:spAutoFit/>
          </a:bodyPr>
          <a:lstStyle/>
          <a:p>
            <a:r>
              <a:rPr lang="en-US" sz="1000"/>
              <a:t>53. engage all community organizations (not just gov't) implementing cancer prevention and control efforts. </a:t>
            </a:r>
          </a:p>
          <a:p>
            <a:r>
              <a:rPr lang="en-US" sz="1000"/>
              <a:t>59. create and maintain collaborative relationships between academic researchers and community leaders outside government to foster research to reality transitions. </a:t>
            </a:r>
          </a:p>
        </p:txBody>
      </p:sp>
    </p:spTree>
    <p:extLst>
      <p:ext uri="{BB962C8B-B14F-4D97-AF65-F5344CB8AC3E}">
        <p14:creationId xmlns:p14="http://schemas.microsoft.com/office/powerpoint/2010/main" val="16204054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Title"/>
          <p:cNvSpPr>
            <a:spLocks noGrp="1"/>
          </p:cNvSpPr>
          <p:nvPr>
            <p:ph type="title" idx="4294967295"/>
          </p:nvPr>
        </p:nvSpPr>
        <p:spPr>
          <a:xfrm>
            <a:off x="457200" y="274638"/>
            <a:ext cx="8229600" cy="1143000"/>
          </a:xfrm>
        </p:spPr>
        <p:txBody>
          <a:bodyPr>
            <a:normAutofit fontScale="90000"/>
          </a:bodyPr>
          <a:lstStyle/>
          <a:p>
            <a:pPr>
              <a:defRPr/>
            </a:pPr>
            <a:r>
              <a:rPr lang="en-US" b="1" dirty="0" smtClean="0"/>
              <a:t>Funding</a:t>
            </a:r>
            <a:r>
              <a:rPr lang="en-US" dirty="0" smtClean="0"/>
              <a:t/>
            </a:r>
            <a:br>
              <a:rPr lang="en-US" dirty="0" smtClean="0"/>
            </a:br>
            <a:endParaRPr lang="en-US" dirty="0"/>
          </a:p>
        </p:txBody>
      </p:sp>
      <p:grpSp>
        <p:nvGrpSpPr>
          <p:cNvPr id="3" name="Points"/>
          <p:cNvGrpSpPr>
            <a:grpSpLocks/>
          </p:cNvGrpSpPr>
          <p:nvPr/>
        </p:nvGrpSpPr>
        <p:grpSpPr bwMode="auto">
          <a:xfrm>
            <a:off x="762000" y="1219200"/>
            <a:ext cx="7315200" cy="4114800"/>
            <a:chOff x="914400" y="1828800"/>
            <a:chExt cx="7315200" cy="4114800"/>
          </a:xfrm>
        </p:grpSpPr>
        <p:sp>
          <p:nvSpPr>
            <p:cNvPr id="1000" name="diagram_1180_zone_top-left"/>
            <p:cNvSpPr/>
            <p:nvPr/>
          </p:nvSpPr>
          <p:spPr>
            <a:xfrm>
              <a:off x="2286000" y="2514600"/>
              <a:ext cx="2681288" cy="1487488"/>
            </a:xfrm>
            <a:prstGeom prst="rect">
              <a:avLst/>
            </a:prstGeom>
            <a:solidFill>
              <a:srgbClr val="FFCC66"/>
            </a:solidFill>
            <a:ln w="12700">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01" name="diagram_1180_zone_top-right"/>
            <p:cNvSpPr/>
            <p:nvPr/>
          </p:nvSpPr>
          <p:spPr>
            <a:xfrm>
              <a:off x="4967288" y="2514600"/>
              <a:ext cx="1890712" cy="1487488"/>
            </a:xfrm>
            <a:prstGeom prst="rect">
              <a:avLst/>
            </a:prstGeom>
            <a:solidFill>
              <a:srgbClr val="99FF99"/>
            </a:solidFill>
            <a:ln w="12700">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02" name="diagram_1180_zone_bottom-left"/>
            <p:cNvSpPr/>
            <p:nvPr/>
          </p:nvSpPr>
          <p:spPr>
            <a:xfrm>
              <a:off x="2286000" y="4002088"/>
              <a:ext cx="2681288" cy="1255712"/>
            </a:xfrm>
            <a:prstGeom prst="rect">
              <a:avLst/>
            </a:prstGeom>
            <a:solidFill>
              <a:srgbClr val="EEEEEE"/>
            </a:solidFill>
            <a:ln w="12700">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03" name="diagram_1180_zone_bottom-right"/>
            <p:cNvSpPr/>
            <p:nvPr/>
          </p:nvSpPr>
          <p:spPr>
            <a:xfrm>
              <a:off x="4967288" y="4002088"/>
              <a:ext cx="1890712" cy="1255712"/>
            </a:xfrm>
            <a:prstGeom prst="rect">
              <a:avLst/>
            </a:prstGeom>
            <a:solidFill>
              <a:srgbClr val="FFFF99"/>
            </a:solidFill>
            <a:ln w="12700">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cxnSp>
          <p:nvCxnSpPr>
            <p:cNvPr id="1004" name="diagram_1180_gozone_divider_vertical"/>
            <p:cNvCxnSpPr/>
            <p:nvPr/>
          </p:nvCxnSpPr>
          <p:spPr>
            <a:xfrm flipV="1">
              <a:off x="4967288" y="2514600"/>
              <a:ext cx="0" cy="2743200"/>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005" name="diagram_1180_gozone_divider_horizontal"/>
            <p:cNvCxnSpPr/>
            <p:nvPr/>
          </p:nvCxnSpPr>
          <p:spPr>
            <a:xfrm flipV="1">
              <a:off x="2286000" y="4002088"/>
              <a:ext cx="4572000" cy="0"/>
            </a:xfrm>
            <a:prstGeom prst="line">
              <a:avLst/>
            </a:prstGeom>
            <a:solidFill>
              <a:srgbClr val="000000"/>
            </a:solidFill>
            <a:ln w="12700">
              <a:solidFill>
                <a:srgbClr val="999999"/>
              </a:solidFill>
            </a:ln>
          </p:spPr>
          <p:style>
            <a:lnRef idx="1">
              <a:schemeClr val="accent1"/>
            </a:lnRef>
            <a:fillRef idx="0">
              <a:schemeClr val="accent1"/>
            </a:fillRef>
            <a:effectRef idx="0">
              <a:schemeClr val="accent1"/>
            </a:effectRef>
            <a:fontRef idx="minor">
              <a:schemeClr val="tx1"/>
            </a:fontRef>
          </p:style>
        </p:cxnSp>
        <p:sp>
          <p:nvSpPr>
            <p:cNvPr id="1006" name="diagram_1180_gozone_border"/>
            <p:cNvSpPr/>
            <p:nvPr/>
          </p:nvSpPr>
          <p:spPr>
            <a:xfrm>
              <a:off x="2286000" y="2514600"/>
              <a:ext cx="4572000" cy="2743200"/>
            </a:xfrm>
            <a:prstGeom prst="rect">
              <a:avLst/>
            </a:prstGeom>
            <a:noFill/>
            <a:ln w="12700">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07" name="diagram_1180_cluster_2_point_87340"/>
            <p:cNvSpPr/>
            <p:nvPr/>
          </p:nvSpPr>
          <p:spPr>
            <a:xfrm>
              <a:off x="4997450" y="4252913"/>
              <a:ext cx="50800" cy="50800"/>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08" name="diagram_1180_cluster_2_point_87340"/>
            <p:cNvSpPr/>
            <p:nvPr/>
          </p:nvSpPr>
          <p:spPr>
            <a:xfrm>
              <a:off x="4997450" y="4252913"/>
              <a:ext cx="50800" cy="50800"/>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8688" name="diagram_1180_cluster_2_point_87340_number"/>
            <p:cNvSpPr txBox="1">
              <a:spLocks noChangeArrowheads="1"/>
            </p:cNvSpPr>
            <p:nvPr/>
          </p:nvSpPr>
          <p:spPr bwMode="auto">
            <a:xfrm>
              <a:off x="5088322" y="4161366"/>
              <a:ext cx="0" cy="0"/>
            </a:xfrm>
            <a:prstGeom prst="rect">
              <a:avLst/>
            </a:prstGeom>
            <a:noFill/>
            <a:ln w="9525">
              <a:noFill/>
              <a:miter lim="800000"/>
              <a:headEnd/>
              <a:tailEnd/>
            </a:ln>
          </p:spPr>
          <p:txBody>
            <a:bodyPr wrap="none"/>
            <a:lstStyle/>
            <a:p>
              <a:r>
                <a:rPr lang="en-US" sz="1000">
                  <a:solidFill>
                    <a:srgbClr val="000000"/>
                  </a:solidFill>
                </a:rPr>
                <a:t>15</a:t>
              </a:r>
              <a:endParaRPr lang="en-US" sz="1000"/>
            </a:p>
          </p:txBody>
        </p:sp>
        <p:sp>
          <p:nvSpPr>
            <p:cNvPr id="1010" name="diagram_1180_cluster_2_point_87311"/>
            <p:cNvSpPr/>
            <p:nvPr/>
          </p:nvSpPr>
          <p:spPr>
            <a:xfrm>
              <a:off x="4997450" y="4760913"/>
              <a:ext cx="50800" cy="50800"/>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11" name="diagram_1180_cluster_2_point_87311"/>
            <p:cNvSpPr/>
            <p:nvPr/>
          </p:nvSpPr>
          <p:spPr>
            <a:xfrm>
              <a:off x="4997450" y="4760913"/>
              <a:ext cx="50800" cy="50800"/>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8691" name="diagram_1180_cluster_2_point_87311_number"/>
            <p:cNvSpPr txBox="1">
              <a:spLocks noChangeArrowheads="1"/>
            </p:cNvSpPr>
            <p:nvPr/>
          </p:nvSpPr>
          <p:spPr bwMode="auto">
            <a:xfrm>
              <a:off x="5088322" y="4669366"/>
              <a:ext cx="0" cy="0"/>
            </a:xfrm>
            <a:prstGeom prst="rect">
              <a:avLst/>
            </a:prstGeom>
            <a:noFill/>
            <a:ln w="9525">
              <a:noFill/>
              <a:miter lim="800000"/>
              <a:headEnd/>
              <a:tailEnd/>
            </a:ln>
          </p:spPr>
          <p:txBody>
            <a:bodyPr wrap="none"/>
            <a:lstStyle/>
            <a:p>
              <a:r>
                <a:rPr lang="en-US" sz="1000">
                  <a:solidFill>
                    <a:srgbClr val="000000"/>
                  </a:solidFill>
                </a:rPr>
                <a:t>23</a:t>
              </a:r>
              <a:endParaRPr lang="en-US" sz="1000"/>
            </a:p>
          </p:txBody>
        </p:sp>
        <p:sp>
          <p:nvSpPr>
            <p:cNvPr id="1013" name="diagram_1180_cluster_2_point_87361"/>
            <p:cNvSpPr/>
            <p:nvPr/>
          </p:nvSpPr>
          <p:spPr>
            <a:xfrm>
              <a:off x="5656263" y="4184650"/>
              <a:ext cx="50800" cy="50800"/>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14" name="diagram_1180_cluster_2_point_87361"/>
            <p:cNvSpPr/>
            <p:nvPr/>
          </p:nvSpPr>
          <p:spPr>
            <a:xfrm>
              <a:off x="5656263" y="4184650"/>
              <a:ext cx="50800" cy="50800"/>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8694" name="diagram_1180_cluster_2_point_87361_number"/>
            <p:cNvSpPr txBox="1">
              <a:spLocks noChangeArrowheads="1"/>
            </p:cNvSpPr>
            <p:nvPr/>
          </p:nvSpPr>
          <p:spPr bwMode="auto">
            <a:xfrm>
              <a:off x="5748182" y="4093633"/>
              <a:ext cx="0" cy="0"/>
            </a:xfrm>
            <a:prstGeom prst="rect">
              <a:avLst/>
            </a:prstGeom>
            <a:noFill/>
            <a:ln w="9525">
              <a:noFill/>
              <a:miter lim="800000"/>
              <a:headEnd/>
              <a:tailEnd/>
            </a:ln>
          </p:spPr>
          <p:txBody>
            <a:bodyPr wrap="none"/>
            <a:lstStyle/>
            <a:p>
              <a:r>
                <a:rPr lang="en-US" sz="1000">
                  <a:solidFill>
                    <a:srgbClr val="000000"/>
                  </a:solidFill>
                </a:rPr>
                <a:t>27</a:t>
              </a:r>
              <a:endParaRPr lang="en-US" sz="1000"/>
            </a:p>
          </p:txBody>
        </p:sp>
        <p:sp>
          <p:nvSpPr>
            <p:cNvPr id="1016" name="diagram_1180_cluster_2_point_87310"/>
            <p:cNvSpPr/>
            <p:nvPr/>
          </p:nvSpPr>
          <p:spPr>
            <a:xfrm>
              <a:off x="4997450" y="3981450"/>
              <a:ext cx="50800" cy="50800"/>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17" name="diagram_1180_cluster_2_point_87310"/>
            <p:cNvSpPr/>
            <p:nvPr/>
          </p:nvSpPr>
          <p:spPr>
            <a:xfrm>
              <a:off x="4997450" y="3981450"/>
              <a:ext cx="50800" cy="50800"/>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8697" name="diagram_1180_cluster_2_point_87310_number"/>
            <p:cNvSpPr txBox="1">
              <a:spLocks noChangeArrowheads="1"/>
            </p:cNvSpPr>
            <p:nvPr/>
          </p:nvSpPr>
          <p:spPr bwMode="auto">
            <a:xfrm>
              <a:off x="5088322" y="3890433"/>
              <a:ext cx="0" cy="0"/>
            </a:xfrm>
            <a:prstGeom prst="rect">
              <a:avLst/>
            </a:prstGeom>
            <a:noFill/>
            <a:ln w="9525">
              <a:noFill/>
              <a:miter lim="800000"/>
              <a:headEnd/>
              <a:tailEnd/>
            </a:ln>
          </p:spPr>
          <p:txBody>
            <a:bodyPr wrap="none"/>
            <a:lstStyle/>
            <a:p>
              <a:r>
                <a:rPr lang="en-US" sz="1000">
                  <a:solidFill>
                    <a:srgbClr val="000000"/>
                  </a:solidFill>
                </a:rPr>
                <a:t>60</a:t>
              </a:r>
              <a:endParaRPr lang="en-US" sz="1000"/>
            </a:p>
          </p:txBody>
        </p:sp>
        <p:sp>
          <p:nvSpPr>
            <p:cNvPr id="1019" name="diagram_1180_cluster_2_point_87307"/>
            <p:cNvSpPr/>
            <p:nvPr/>
          </p:nvSpPr>
          <p:spPr>
            <a:xfrm>
              <a:off x="3394075" y="4591050"/>
              <a:ext cx="50800" cy="50800"/>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20" name="diagram_1180_cluster_2_point_87307"/>
            <p:cNvSpPr/>
            <p:nvPr/>
          </p:nvSpPr>
          <p:spPr>
            <a:xfrm>
              <a:off x="3394075" y="4591050"/>
              <a:ext cx="50800" cy="50800"/>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8700" name="diagram_1180_cluster_2_point_87307_number"/>
            <p:cNvSpPr txBox="1">
              <a:spLocks noChangeArrowheads="1"/>
            </p:cNvSpPr>
            <p:nvPr/>
          </p:nvSpPr>
          <p:spPr bwMode="auto">
            <a:xfrm>
              <a:off x="3485691" y="4500033"/>
              <a:ext cx="0" cy="0"/>
            </a:xfrm>
            <a:prstGeom prst="rect">
              <a:avLst/>
            </a:prstGeom>
            <a:noFill/>
            <a:ln w="9525">
              <a:noFill/>
              <a:miter lim="800000"/>
              <a:headEnd/>
              <a:tailEnd/>
            </a:ln>
          </p:spPr>
          <p:txBody>
            <a:bodyPr wrap="none"/>
            <a:lstStyle/>
            <a:p>
              <a:r>
                <a:rPr lang="en-US" sz="1000">
                  <a:solidFill>
                    <a:srgbClr val="000000"/>
                  </a:solidFill>
                </a:rPr>
                <a:t>25</a:t>
              </a:r>
              <a:endParaRPr lang="en-US" sz="1000"/>
            </a:p>
          </p:txBody>
        </p:sp>
        <p:sp>
          <p:nvSpPr>
            <p:cNvPr id="1022" name="diagram_1180_cluster_2_point_87336"/>
            <p:cNvSpPr/>
            <p:nvPr/>
          </p:nvSpPr>
          <p:spPr>
            <a:xfrm>
              <a:off x="4430713" y="4286250"/>
              <a:ext cx="50800" cy="50800"/>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23" name="diagram_1180_cluster_2_point_87336"/>
            <p:cNvSpPr/>
            <p:nvPr/>
          </p:nvSpPr>
          <p:spPr>
            <a:xfrm>
              <a:off x="4430713" y="4286250"/>
              <a:ext cx="50800" cy="50800"/>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8703" name="diagram_1180_cluster_2_point_87336_number"/>
            <p:cNvSpPr txBox="1">
              <a:spLocks noChangeArrowheads="1"/>
            </p:cNvSpPr>
            <p:nvPr/>
          </p:nvSpPr>
          <p:spPr bwMode="auto">
            <a:xfrm>
              <a:off x="4522767" y="4195233"/>
              <a:ext cx="0" cy="0"/>
            </a:xfrm>
            <a:prstGeom prst="rect">
              <a:avLst/>
            </a:prstGeom>
            <a:noFill/>
            <a:ln w="9525">
              <a:noFill/>
              <a:miter lim="800000"/>
              <a:headEnd/>
              <a:tailEnd/>
            </a:ln>
          </p:spPr>
          <p:txBody>
            <a:bodyPr wrap="none"/>
            <a:lstStyle/>
            <a:p>
              <a:r>
                <a:rPr lang="en-US" sz="1000">
                  <a:solidFill>
                    <a:srgbClr val="000000"/>
                  </a:solidFill>
                </a:rPr>
                <a:t>44</a:t>
              </a:r>
              <a:endParaRPr lang="en-US" sz="1000"/>
            </a:p>
          </p:txBody>
        </p:sp>
        <p:sp>
          <p:nvSpPr>
            <p:cNvPr id="1025" name="diagram_1180_cluster_2_point_87308"/>
            <p:cNvSpPr/>
            <p:nvPr/>
          </p:nvSpPr>
          <p:spPr>
            <a:xfrm>
              <a:off x="3489325" y="4016375"/>
              <a:ext cx="50800" cy="50800"/>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26" name="diagram_1180_cluster_2_point_87308"/>
            <p:cNvSpPr/>
            <p:nvPr/>
          </p:nvSpPr>
          <p:spPr>
            <a:xfrm>
              <a:off x="3489325" y="4016375"/>
              <a:ext cx="50800" cy="50800"/>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8706" name="diagram_1180_cluster_2_point_87308_number"/>
            <p:cNvSpPr txBox="1">
              <a:spLocks noChangeArrowheads="1"/>
            </p:cNvSpPr>
            <p:nvPr/>
          </p:nvSpPr>
          <p:spPr bwMode="auto">
            <a:xfrm>
              <a:off x="3579995" y="3924300"/>
              <a:ext cx="0" cy="0"/>
            </a:xfrm>
            <a:prstGeom prst="rect">
              <a:avLst/>
            </a:prstGeom>
            <a:noFill/>
            <a:ln w="9525">
              <a:noFill/>
              <a:miter lim="800000"/>
              <a:headEnd/>
              <a:tailEnd/>
            </a:ln>
          </p:spPr>
          <p:txBody>
            <a:bodyPr wrap="none"/>
            <a:lstStyle/>
            <a:p>
              <a:r>
                <a:rPr lang="en-US" sz="1000">
                  <a:solidFill>
                    <a:srgbClr val="000000"/>
                  </a:solidFill>
                </a:rPr>
                <a:t>55</a:t>
              </a:r>
              <a:endParaRPr lang="en-US" sz="1000"/>
            </a:p>
          </p:txBody>
        </p:sp>
        <p:sp>
          <p:nvSpPr>
            <p:cNvPr id="1028" name="diagram_1180_cluster_2_point_87346"/>
            <p:cNvSpPr/>
            <p:nvPr/>
          </p:nvSpPr>
          <p:spPr>
            <a:xfrm>
              <a:off x="6599238" y="2728913"/>
              <a:ext cx="50800" cy="50800"/>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29" name="diagram_1180_cluster_2_point_87346"/>
            <p:cNvSpPr/>
            <p:nvPr/>
          </p:nvSpPr>
          <p:spPr>
            <a:xfrm>
              <a:off x="6599238" y="2728913"/>
              <a:ext cx="50800" cy="50800"/>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8709" name="diagram_1180_cluster_2_point_87346_number"/>
            <p:cNvSpPr txBox="1">
              <a:spLocks noChangeArrowheads="1"/>
            </p:cNvSpPr>
            <p:nvPr/>
          </p:nvSpPr>
          <p:spPr bwMode="auto">
            <a:xfrm>
              <a:off x="6690954" y="2637366"/>
              <a:ext cx="0" cy="0"/>
            </a:xfrm>
            <a:prstGeom prst="rect">
              <a:avLst/>
            </a:prstGeom>
            <a:noFill/>
            <a:ln w="9525">
              <a:noFill/>
              <a:miter lim="800000"/>
              <a:headEnd/>
              <a:tailEnd/>
            </a:ln>
          </p:spPr>
          <p:txBody>
            <a:bodyPr wrap="none"/>
            <a:lstStyle/>
            <a:p>
              <a:r>
                <a:rPr lang="en-US" sz="1000">
                  <a:solidFill>
                    <a:srgbClr val="000000"/>
                  </a:solidFill>
                </a:rPr>
                <a:t>51</a:t>
              </a:r>
              <a:endParaRPr lang="en-US" sz="1000"/>
            </a:p>
          </p:txBody>
        </p:sp>
        <p:sp>
          <p:nvSpPr>
            <p:cNvPr id="1031" name="diagram_1180_cluster_2_point_87342"/>
            <p:cNvSpPr/>
            <p:nvPr/>
          </p:nvSpPr>
          <p:spPr>
            <a:xfrm>
              <a:off x="5610225" y="3508375"/>
              <a:ext cx="50800" cy="50800"/>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32" name="diagram_1180_cluster_2_point_87342"/>
            <p:cNvSpPr/>
            <p:nvPr/>
          </p:nvSpPr>
          <p:spPr>
            <a:xfrm>
              <a:off x="5610225" y="3508375"/>
              <a:ext cx="50800" cy="50800"/>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8712" name="diagram_1180_cluster_2_point_87342_number"/>
            <p:cNvSpPr txBox="1">
              <a:spLocks noChangeArrowheads="1"/>
            </p:cNvSpPr>
            <p:nvPr/>
          </p:nvSpPr>
          <p:spPr bwMode="auto">
            <a:xfrm>
              <a:off x="5701164" y="3416300"/>
              <a:ext cx="0" cy="0"/>
            </a:xfrm>
            <a:prstGeom prst="rect">
              <a:avLst/>
            </a:prstGeom>
            <a:noFill/>
            <a:ln w="9525">
              <a:noFill/>
              <a:miter lim="800000"/>
              <a:headEnd/>
              <a:tailEnd/>
            </a:ln>
          </p:spPr>
          <p:txBody>
            <a:bodyPr wrap="none"/>
            <a:lstStyle/>
            <a:p>
              <a:r>
                <a:rPr lang="en-US" sz="1000">
                  <a:solidFill>
                    <a:srgbClr val="000000"/>
                  </a:solidFill>
                </a:rPr>
                <a:t>54</a:t>
              </a:r>
              <a:endParaRPr lang="en-US" sz="1000"/>
            </a:p>
          </p:txBody>
        </p:sp>
        <p:sp>
          <p:nvSpPr>
            <p:cNvPr id="1034" name="diagram_1180_cluster_2_point_87317"/>
            <p:cNvSpPr/>
            <p:nvPr/>
          </p:nvSpPr>
          <p:spPr>
            <a:xfrm>
              <a:off x="5267325" y="3473450"/>
              <a:ext cx="50800" cy="50800"/>
            </a:xfrm>
            <a:prstGeom prst="ellipse">
              <a:avLst/>
            </a:prstGeom>
            <a:solidFill>
              <a:srgbClr val="FFFF00"/>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35" name="diagram_1180_cluster_2_point_87317"/>
            <p:cNvSpPr/>
            <p:nvPr/>
          </p:nvSpPr>
          <p:spPr>
            <a:xfrm>
              <a:off x="5267325" y="3473450"/>
              <a:ext cx="50800" cy="50800"/>
            </a:xfrm>
            <a:prstGeom prst="ellipse">
              <a:avLst/>
            </a:prstGeom>
            <a:solidFill>
              <a:srgbClr val="9ACD32"/>
            </a:solidFill>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8715" name="diagram_1180_cluster_2_point_87317_number"/>
            <p:cNvSpPr txBox="1">
              <a:spLocks noChangeArrowheads="1"/>
            </p:cNvSpPr>
            <p:nvPr/>
          </p:nvSpPr>
          <p:spPr bwMode="auto">
            <a:xfrm>
              <a:off x="5359413" y="3382433"/>
              <a:ext cx="0" cy="0"/>
            </a:xfrm>
            <a:prstGeom prst="rect">
              <a:avLst/>
            </a:prstGeom>
            <a:noFill/>
            <a:ln w="9525">
              <a:noFill/>
              <a:miter lim="800000"/>
              <a:headEnd/>
              <a:tailEnd/>
            </a:ln>
          </p:spPr>
          <p:txBody>
            <a:bodyPr wrap="none"/>
            <a:lstStyle/>
            <a:p>
              <a:r>
                <a:rPr lang="en-US" sz="1000">
                  <a:solidFill>
                    <a:srgbClr val="000000"/>
                  </a:solidFill>
                </a:rPr>
                <a:t>65</a:t>
              </a:r>
              <a:endParaRPr lang="en-US" sz="1000"/>
            </a:p>
          </p:txBody>
        </p:sp>
        <p:sp>
          <p:nvSpPr>
            <p:cNvPr id="28716" name="TextBox 1036"/>
            <p:cNvSpPr txBox="1">
              <a:spLocks noChangeArrowheads="1"/>
            </p:cNvSpPr>
            <p:nvPr/>
          </p:nvSpPr>
          <p:spPr bwMode="auto">
            <a:xfrm>
              <a:off x="2286000" y="2148840"/>
              <a:ext cx="0" cy="0"/>
            </a:xfrm>
            <a:prstGeom prst="rect">
              <a:avLst/>
            </a:prstGeom>
            <a:noFill/>
            <a:ln w="9525">
              <a:noFill/>
              <a:miter lim="800000"/>
              <a:headEnd/>
              <a:tailEnd/>
            </a:ln>
          </p:spPr>
          <p:txBody>
            <a:bodyPr wrap="none"/>
            <a:lstStyle/>
            <a:p>
              <a:endParaRPr lang="en-US" sz="1000"/>
            </a:p>
          </p:txBody>
        </p:sp>
        <p:sp>
          <p:nvSpPr>
            <p:cNvPr id="28717" name="TextBox 1037"/>
            <p:cNvSpPr txBox="1">
              <a:spLocks noChangeArrowheads="1"/>
            </p:cNvSpPr>
            <p:nvPr/>
          </p:nvSpPr>
          <p:spPr bwMode="auto">
            <a:xfrm>
              <a:off x="2103120" y="2459736"/>
              <a:ext cx="0" cy="0"/>
            </a:xfrm>
            <a:prstGeom prst="rect">
              <a:avLst/>
            </a:prstGeom>
            <a:noFill/>
            <a:ln w="9525">
              <a:noFill/>
              <a:miter lim="800000"/>
              <a:headEnd/>
              <a:tailEnd/>
            </a:ln>
          </p:spPr>
          <p:txBody>
            <a:bodyPr wrap="none"/>
            <a:lstStyle/>
            <a:p>
              <a:pPr algn="r"/>
              <a:r>
                <a:rPr lang="en-US" sz="1000">
                  <a:solidFill>
                    <a:srgbClr val="000000"/>
                  </a:solidFill>
                </a:rPr>
                <a:t>4.43</a:t>
              </a:r>
              <a:endParaRPr lang="en-US" sz="1000"/>
            </a:p>
          </p:txBody>
        </p:sp>
        <p:sp>
          <p:nvSpPr>
            <p:cNvPr id="28718" name="TextBox 1038"/>
            <p:cNvSpPr txBox="1">
              <a:spLocks noChangeArrowheads="1"/>
            </p:cNvSpPr>
            <p:nvPr/>
          </p:nvSpPr>
          <p:spPr bwMode="auto">
            <a:xfrm>
              <a:off x="2103120" y="3928194"/>
              <a:ext cx="0" cy="0"/>
            </a:xfrm>
            <a:prstGeom prst="rect">
              <a:avLst/>
            </a:prstGeom>
            <a:noFill/>
            <a:ln w="9525">
              <a:noFill/>
              <a:miter lim="800000"/>
              <a:headEnd/>
              <a:tailEnd/>
            </a:ln>
          </p:spPr>
          <p:txBody>
            <a:bodyPr wrap="none"/>
            <a:lstStyle/>
            <a:p>
              <a:pPr algn="r"/>
              <a:r>
                <a:rPr lang="en-US" sz="1000">
                  <a:solidFill>
                    <a:srgbClr val="000000"/>
                  </a:solidFill>
                </a:rPr>
                <a:t>3.33</a:t>
              </a:r>
              <a:endParaRPr lang="en-US" sz="1000"/>
            </a:p>
          </p:txBody>
        </p:sp>
        <p:sp>
          <p:nvSpPr>
            <p:cNvPr id="28719" name="TextBox 1039"/>
            <p:cNvSpPr txBox="1">
              <a:spLocks noChangeArrowheads="1"/>
            </p:cNvSpPr>
            <p:nvPr/>
          </p:nvSpPr>
          <p:spPr bwMode="auto">
            <a:xfrm>
              <a:off x="2103120" y="5184648"/>
              <a:ext cx="0" cy="0"/>
            </a:xfrm>
            <a:prstGeom prst="rect">
              <a:avLst/>
            </a:prstGeom>
            <a:noFill/>
            <a:ln w="9525">
              <a:noFill/>
              <a:miter lim="800000"/>
              <a:headEnd/>
              <a:tailEnd/>
            </a:ln>
          </p:spPr>
          <p:txBody>
            <a:bodyPr wrap="none"/>
            <a:lstStyle/>
            <a:p>
              <a:pPr algn="r"/>
              <a:r>
                <a:rPr lang="en-US" sz="1000">
                  <a:solidFill>
                    <a:srgbClr val="000000"/>
                  </a:solidFill>
                </a:rPr>
                <a:t>2.4</a:t>
              </a:r>
              <a:endParaRPr lang="en-US" sz="1000"/>
            </a:p>
          </p:txBody>
        </p:sp>
        <p:sp>
          <p:nvSpPr>
            <p:cNvPr id="28720" name="TextBox 1040"/>
            <p:cNvSpPr txBox="1">
              <a:spLocks noChangeArrowheads="1"/>
            </p:cNvSpPr>
            <p:nvPr/>
          </p:nvSpPr>
          <p:spPr bwMode="auto">
            <a:xfrm>
              <a:off x="1828800" y="3886200"/>
              <a:ext cx="0" cy="0"/>
            </a:xfrm>
            <a:prstGeom prst="rect">
              <a:avLst/>
            </a:prstGeom>
            <a:noFill/>
            <a:ln w="9525">
              <a:noFill/>
              <a:miter lim="800000"/>
              <a:headEnd/>
              <a:tailEnd/>
            </a:ln>
          </p:spPr>
          <p:txBody>
            <a:bodyPr wrap="none"/>
            <a:lstStyle/>
            <a:p>
              <a:pPr algn="r"/>
              <a:r>
                <a:rPr lang="en-US" sz="1000">
                  <a:solidFill>
                    <a:srgbClr val="000000"/>
                  </a:solidFill>
                </a:rPr>
                <a:t>Feasibility</a:t>
              </a:r>
              <a:endParaRPr lang="en-US" sz="1000"/>
            </a:p>
          </p:txBody>
        </p:sp>
        <p:sp>
          <p:nvSpPr>
            <p:cNvPr id="28721" name="TextBox 1041"/>
            <p:cNvSpPr txBox="1">
              <a:spLocks noChangeArrowheads="1"/>
            </p:cNvSpPr>
            <p:nvPr/>
          </p:nvSpPr>
          <p:spPr bwMode="auto">
            <a:xfrm>
              <a:off x="2176272" y="5394960"/>
              <a:ext cx="0" cy="0"/>
            </a:xfrm>
            <a:prstGeom prst="rect">
              <a:avLst/>
            </a:prstGeom>
            <a:noFill/>
            <a:ln w="9525">
              <a:noFill/>
              <a:miter lim="800000"/>
              <a:headEnd/>
              <a:tailEnd/>
            </a:ln>
          </p:spPr>
          <p:txBody>
            <a:bodyPr wrap="none"/>
            <a:lstStyle/>
            <a:p>
              <a:pPr algn="ctr"/>
              <a:r>
                <a:rPr lang="en-US" sz="1000">
                  <a:solidFill>
                    <a:srgbClr val="000000"/>
                  </a:solidFill>
                </a:rPr>
                <a:t>2.63</a:t>
              </a:r>
              <a:endParaRPr lang="en-US" sz="1000"/>
            </a:p>
          </p:txBody>
        </p:sp>
        <p:sp>
          <p:nvSpPr>
            <p:cNvPr id="28722" name="TextBox 1042"/>
            <p:cNvSpPr txBox="1">
              <a:spLocks noChangeArrowheads="1"/>
            </p:cNvSpPr>
            <p:nvPr/>
          </p:nvSpPr>
          <p:spPr bwMode="auto">
            <a:xfrm>
              <a:off x="4857005" y="5394960"/>
              <a:ext cx="0" cy="0"/>
            </a:xfrm>
            <a:prstGeom prst="rect">
              <a:avLst/>
            </a:prstGeom>
            <a:noFill/>
            <a:ln w="9525">
              <a:noFill/>
              <a:miter lim="800000"/>
              <a:headEnd/>
              <a:tailEnd/>
            </a:ln>
          </p:spPr>
          <p:txBody>
            <a:bodyPr wrap="none"/>
            <a:lstStyle/>
            <a:p>
              <a:pPr algn="ctr"/>
              <a:r>
                <a:rPr lang="en-US" sz="1000">
                  <a:solidFill>
                    <a:srgbClr val="000000"/>
                  </a:solidFill>
                </a:rPr>
                <a:t>3.63</a:t>
              </a:r>
              <a:endParaRPr lang="en-US" sz="1000"/>
            </a:p>
          </p:txBody>
        </p:sp>
        <p:sp>
          <p:nvSpPr>
            <p:cNvPr id="28723" name="TextBox 1043"/>
            <p:cNvSpPr txBox="1">
              <a:spLocks noChangeArrowheads="1"/>
            </p:cNvSpPr>
            <p:nvPr/>
          </p:nvSpPr>
          <p:spPr bwMode="auto">
            <a:xfrm>
              <a:off x="6748272" y="5394960"/>
              <a:ext cx="0" cy="0"/>
            </a:xfrm>
            <a:prstGeom prst="rect">
              <a:avLst/>
            </a:prstGeom>
            <a:noFill/>
            <a:ln w="9525">
              <a:noFill/>
              <a:miter lim="800000"/>
              <a:headEnd/>
              <a:tailEnd/>
            </a:ln>
          </p:spPr>
          <p:txBody>
            <a:bodyPr wrap="none"/>
            <a:lstStyle/>
            <a:p>
              <a:pPr algn="ctr"/>
              <a:r>
                <a:rPr lang="en-US" sz="1000">
                  <a:solidFill>
                    <a:srgbClr val="000000"/>
                  </a:solidFill>
                </a:rPr>
                <a:t>4.33</a:t>
              </a:r>
              <a:endParaRPr lang="en-US" sz="1000"/>
            </a:p>
          </p:txBody>
        </p:sp>
        <p:sp>
          <p:nvSpPr>
            <p:cNvPr id="28724" name="TextBox 1044"/>
            <p:cNvSpPr txBox="1">
              <a:spLocks noChangeArrowheads="1"/>
            </p:cNvSpPr>
            <p:nvPr/>
          </p:nvSpPr>
          <p:spPr bwMode="auto">
            <a:xfrm>
              <a:off x="4572000" y="5623560"/>
              <a:ext cx="0" cy="0"/>
            </a:xfrm>
            <a:prstGeom prst="rect">
              <a:avLst/>
            </a:prstGeom>
            <a:noFill/>
            <a:ln w="9525">
              <a:noFill/>
              <a:miter lim="800000"/>
              <a:headEnd/>
              <a:tailEnd/>
            </a:ln>
          </p:spPr>
          <p:txBody>
            <a:bodyPr wrap="none"/>
            <a:lstStyle/>
            <a:p>
              <a:pPr algn="ctr"/>
              <a:r>
                <a:rPr lang="en-US" sz="1000">
                  <a:solidFill>
                    <a:srgbClr val="000000"/>
                  </a:solidFill>
                </a:rPr>
                <a:t>Importance Creating</a:t>
              </a:r>
              <a:endParaRPr lang="en-US" sz="1000"/>
            </a:p>
          </p:txBody>
        </p:sp>
        <p:sp>
          <p:nvSpPr>
            <p:cNvPr id="28725" name="TextBox 1045"/>
            <p:cNvSpPr txBox="1">
              <a:spLocks noChangeArrowheads="1"/>
            </p:cNvSpPr>
            <p:nvPr/>
          </p:nvSpPr>
          <p:spPr bwMode="auto">
            <a:xfrm>
              <a:off x="4572000" y="2331720"/>
              <a:ext cx="0" cy="0"/>
            </a:xfrm>
            <a:prstGeom prst="rect">
              <a:avLst/>
            </a:prstGeom>
            <a:noFill/>
            <a:ln w="9525">
              <a:noFill/>
              <a:miter lim="800000"/>
              <a:headEnd/>
              <a:tailEnd/>
            </a:ln>
          </p:spPr>
          <p:txBody>
            <a:bodyPr wrap="none"/>
            <a:lstStyle/>
            <a:p>
              <a:pPr algn="ctr"/>
              <a:r>
                <a:rPr lang="en-US" sz="1000">
                  <a:solidFill>
                    <a:srgbClr val="000000"/>
                  </a:solidFill>
                </a:rPr>
                <a:t>r = 0.66</a:t>
              </a:r>
              <a:endParaRPr lang="en-US" sz="1000"/>
            </a:p>
          </p:txBody>
        </p:sp>
      </p:grpSp>
      <p:sp>
        <p:nvSpPr>
          <p:cNvPr id="28676" name="foobar"/>
          <p:cNvSpPr txBox="1">
            <a:spLocks noChangeArrowheads="1"/>
          </p:cNvSpPr>
          <p:nvPr/>
        </p:nvSpPr>
        <p:spPr bwMode="auto">
          <a:xfrm>
            <a:off x="6858000" y="533400"/>
            <a:ext cx="1828800" cy="2554288"/>
          </a:xfrm>
          <a:prstGeom prst="rect">
            <a:avLst/>
          </a:prstGeom>
          <a:solidFill>
            <a:srgbClr val="99FF99"/>
          </a:solidFill>
          <a:ln w="9525">
            <a:noFill/>
            <a:miter lim="800000"/>
            <a:headEnd/>
            <a:tailEnd/>
          </a:ln>
        </p:spPr>
        <p:txBody>
          <a:bodyPr>
            <a:spAutoFit/>
          </a:bodyPr>
          <a:lstStyle/>
          <a:p>
            <a:r>
              <a:rPr lang="en-US" sz="1000">
                <a:solidFill>
                  <a:srgbClr val="000000"/>
                </a:solidFill>
              </a:rPr>
              <a:t>51. develop a repository for practice  guidance and allow users to comment on how useful that material was or how they adapted it (e.g., allrecipes.com).
54. centralize and organize all  tools and health education materials developed through research grants.
65. to support learning for workers with limited funds for training who are interested in translating research into practice.</a:t>
            </a:r>
            <a:endParaRPr lang="en-US" sz="1000"/>
          </a:p>
        </p:txBody>
      </p:sp>
      <p:sp>
        <p:nvSpPr>
          <p:cNvPr id="28677" name="foobar"/>
          <p:cNvSpPr txBox="1">
            <a:spLocks noChangeArrowheads="1"/>
          </p:cNvSpPr>
          <p:nvPr/>
        </p:nvSpPr>
        <p:spPr bwMode="auto">
          <a:xfrm>
            <a:off x="0" y="3581400"/>
            <a:ext cx="1676400" cy="2862263"/>
          </a:xfrm>
          <a:prstGeom prst="rect">
            <a:avLst/>
          </a:prstGeom>
          <a:solidFill>
            <a:srgbClr val="EEEEEE"/>
          </a:solidFill>
          <a:ln w="9525">
            <a:noFill/>
            <a:miter lim="800000"/>
            <a:headEnd/>
            <a:tailEnd/>
          </a:ln>
        </p:spPr>
        <p:txBody>
          <a:bodyPr>
            <a:spAutoFit/>
          </a:bodyPr>
          <a:lstStyle/>
          <a:p>
            <a:r>
              <a:rPr lang="en-US" sz="1000">
                <a:solidFill>
                  <a:srgbClr val="000000"/>
                </a:solidFill>
              </a:rPr>
              <a:t>25. priority funding that can be set aside for participants (particularly practitioners) related to the topic of interest.
44. more transparent community driven grant processes, not grant driven limited data and disparities.
55. making the utilization/participation in a government-sponsored virtual community of practice as a requirement for government funded grants.
</a:t>
            </a:r>
            <a:endParaRPr lang="en-US" sz="1000"/>
          </a:p>
        </p:txBody>
      </p:sp>
      <p:sp>
        <p:nvSpPr>
          <p:cNvPr id="28678" name="foobar"/>
          <p:cNvSpPr txBox="1">
            <a:spLocks noChangeArrowheads="1"/>
          </p:cNvSpPr>
          <p:nvPr/>
        </p:nvSpPr>
        <p:spPr bwMode="auto">
          <a:xfrm>
            <a:off x="6858000" y="3200400"/>
            <a:ext cx="1828800" cy="3478213"/>
          </a:xfrm>
          <a:prstGeom prst="rect">
            <a:avLst/>
          </a:prstGeom>
          <a:solidFill>
            <a:srgbClr val="FFFF99"/>
          </a:solidFill>
          <a:ln w="9525">
            <a:noFill/>
            <a:miter lim="800000"/>
            <a:headEnd/>
            <a:tailEnd/>
          </a:ln>
        </p:spPr>
        <p:txBody>
          <a:bodyPr>
            <a:spAutoFit/>
          </a:bodyPr>
          <a:lstStyle/>
          <a:p>
            <a:r>
              <a:rPr lang="en-US" sz="1000">
                <a:solidFill>
                  <a:srgbClr val="000000"/>
                </a:solidFill>
              </a:rPr>
              <a:t>15. creation of mini-grants for CoPs that select and conduct demonstration or implementation projects regarding moving cancer control research into communities or clinical practices.
23. to lower the barriers and red tape in funded projects to allow more freedom in communities to decide where funds should be utilized.
27. to reduce funding barriers to allow for more flexibility of inter disciplinary teams.
60. to ensure sharing of researcher information by making it a requirement of funding.
</a:t>
            </a:r>
            <a:endParaRPr lang="en-US" sz="1000"/>
          </a:p>
        </p:txBody>
      </p:sp>
    </p:spTree>
    <p:extLst>
      <p:ext uri="{BB962C8B-B14F-4D97-AF65-F5344CB8AC3E}">
        <p14:creationId xmlns:p14="http://schemas.microsoft.com/office/powerpoint/2010/main" val="55190855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32"/>
          <p:cNvPicPr>
            <a:picLocks noChangeAspect="1" noChangeArrowheads="1"/>
          </p:cNvPicPr>
          <p:nvPr/>
        </p:nvPicPr>
        <p:blipFill>
          <a:blip r:embed="rId3" cstate="print"/>
          <a:srcRect/>
          <a:stretch>
            <a:fillRect/>
          </a:stretch>
        </p:blipFill>
        <p:spPr bwMode="auto">
          <a:xfrm>
            <a:off x="350838" y="1238250"/>
            <a:ext cx="7772400" cy="4857750"/>
          </a:xfrm>
          <a:prstGeom prst="rect">
            <a:avLst/>
          </a:prstGeom>
          <a:noFill/>
          <a:ln w="9525">
            <a:noFill/>
            <a:miter lim="800000"/>
            <a:headEnd/>
            <a:tailEnd/>
          </a:ln>
        </p:spPr>
      </p:pic>
      <p:sp>
        <p:nvSpPr>
          <p:cNvPr id="3" name="Slide Title"/>
          <p:cNvSpPr txBox="1">
            <a:spLocks/>
          </p:cNvSpPr>
          <p:nvPr/>
        </p:nvSpPr>
        <p:spPr>
          <a:xfrm>
            <a:off x="457200" y="274638"/>
            <a:ext cx="8229600" cy="639762"/>
          </a:xfrm>
          <a:prstGeom prst="rect">
            <a:avLst/>
          </a:prstGeom>
        </p:spPr>
        <p:txBody>
          <a:bodyPr anchor="b">
            <a:normAutofit/>
          </a:bodyPr>
          <a:lstStyle/>
          <a:p>
            <a:pPr eaLnBrk="0" hangingPunct="0">
              <a:defRPr/>
            </a:pPr>
            <a:r>
              <a:rPr lang="en-US" sz="3000" cap="small" dirty="0">
                <a:solidFill>
                  <a:schemeClr val="tx2"/>
                </a:solidFill>
                <a:latin typeface="+mj-lt"/>
                <a:ea typeface="+mj-ea"/>
                <a:cs typeface="+mj-cs"/>
              </a:rPr>
              <a:t>Concept Map Grouped Into Categories</a:t>
            </a:r>
          </a:p>
        </p:txBody>
      </p:sp>
    </p:spTree>
    <p:extLst>
      <p:ext uri="{BB962C8B-B14F-4D97-AF65-F5344CB8AC3E}">
        <p14:creationId xmlns:p14="http://schemas.microsoft.com/office/powerpoint/2010/main" val="5233385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393825"/>
            <a:ext cx="7996238" cy="4981575"/>
            <a:chOff x="2048" y="2325"/>
            <a:chExt cx="12593" cy="7845"/>
          </a:xfrm>
        </p:grpSpPr>
        <p:grpSp>
          <p:nvGrpSpPr>
            <p:cNvPr id="3" name="Group 3"/>
            <p:cNvGrpSpPr>
              <a:grpSpLocks/>
            </p:cNvGrpSpPr>
            <p:nvPr/>
          </p:nvGrpSpPr>
          <p:grpSpPr bwMode="auto">
            <a:xfrm>
              <a:off x="2048" y="2325"/>
              <a:ext cx="12593" cy="7478"/>
              <a:chOff x="2048" y="2325"/>
              <a:chExt cx="12593" cy="7478"/>
            </a:xfrm>
          </p:grpSpPr>
          <p:sp>
            <p:nvSpPr>
              <p:cNvPr id="30726" name="Text Box 4"/>
              <p:cNvSpPr txBox="1">
                <a:spLocks noChangeArrowheads="1"/>
              </p:cNvSpPr>
              <p:nvPr/>
            </p:nvSpPr>
            <p:spPr bwMode="auto">
              <a:xfrm>
                <a:off x="11701" y="2445"/>
                <a:ext cx="2940" cy="675"/>
              </a:xfrm>
              <a:prstGeom prst="rect">
                <a:avLst/>
              </a:prstGeom>
              <a:solidFill>
                <a:srgbClr val="FFFF00"/>
              </a:solidFill>
              <a:ln w="9525">
                <a:noFill/>
                <a:miter lim="800000"/>
                <a:headEnd/>
                <a:tailEnd/>
              </a:ln>
            </p:spPr>
            <p:txBody>
              <a:bodyPr/>
              <a:lstStyle/>
              <a:p>
                <a:pPr algn="ctr">
                  <a:spcAft>
                    <a:spcPts val="1000"/>
                  </a:spcAft>
                </a:pPr>
                <a:r>
                  <a:rPr lang="en-US" sz="1400" b="1" i="1">
                    <a:latin typeface="Calibri" pitchFamily="34" charset="0"/>
                  </a:rPr>
                  <a:t>Collaboration</a:t>
                </a:r>
                <a:endParaRPr lang="en-US"/>
              </a:p>
            </p:txBody>
          </p:sp>
          <p:grpSp>
            <p:nvGrpSpPr>
              <p:cNvPr id="4" name="Group 5"/>
              <p:cNvGrpSpPr>
                <a:grpSpLocks/>
              </p:cNvGrpSpPr>
              <p:nvPr/>
            </p:nvGrpSpPr>
            <p:grpSpPr bwMode="auto">
              <a:xfrm>
                <a:off x="2048" y="2325"/>
                <a:ext cx="11077" cy="7478"/>
                <a:chOff x="2048" y="2325"/>
                <a:chExt cx="11077" cy="7478"/>
              </a:xfrm>
            </p:grpSpPr>
            <p:grpSp>
              <p:nvGrpSpPr>
                <p:cNvPr id="5" name="Group 6"/>
                <p:cNvGrpSpPr>
                  <a:grpSpLocks/>
                </p:cNvGrpSpPr>
                <p:nvPr/>
              </p:nvGrpSpPr>
              <p:grpSpPr bwMode="auto">
                <a:xfrm>
                  <a:off x="2048" y="2325"/>
                  <a:ext cx="11077" cy="7478"/>
                  <a:chOff x="2048" y="2325"/>
                  <a:chExt cx="11077" cy="7478"/>
                </a:xfrm>
              </p:grpSpPr>
              <p:grpSp>
                <p:nvGrpSpPr>
                  <p:cNvPr id="6" name="Group 7"/>
                  <p:cNvGrpSpPr>
                    <a:grpSpLocks noChangeAspect="1"/>
                  </p:cNvGrpSpPr>
                  <p:nvPr/>
                </p:nvGrpSpPr>
                <p:grpSpPr bwMode="auto">
                  <a:xfrm>
                    <a:off x="2398" y="2555"/>
                    <a:ext cx="10727" cy="7248"/>
                    <a:chOff x="555" y="3210"/>
                    <a:chExt cx="9809" cy="6855"/>
                  </a:xfrm>
                </p:grpSpPr>
                <p:sp>
                  <p:nvSpPr>
                    <p:cNvPr id="30733" name="Text Box 9"/>
                    <p:cNvSpPr txBox="1">
                      <a:spLocks noChangeAspect="1" noChangeArrowheads="1"/>
                    </p:cNvSpPr>
                    <p:nvPr/>
                  </p:nvSpPr>
                  <p:spPr bwMode="auto">
                    <a:xfrm>
                      <a:off x="3455" y="3210"/>
                      <a:ext cx="4675" cy="900"/>
                    </a:xfrm>
                    <a:prstGeom prst="rect">
                      <a:avLst/>
                    </a:prstGeom>
                    <a:solidFill>
                      <a:srgbClr val="FFFFFF"/>
                    </a:solidFill>
                    <a:ln w="9525">
                      <a:noFill/>
                      <a:miter lim="800000"/>
                      <a:headEnd/>
                      <a:tailEnd/>
                    </a:ln>
                  </p:spPr>
                  <p:txBody>
                    <a:bodyPr/>
                    <a:lstStyle/>
                    <a:p>
                      <a:pPr algn="ctr"/>
                      <a:r>
                        <a:rPr lang="en-US" sz="1400" b="1">
                          <a:latin typeface="Calibri" pitchFamily="34" charset="0"/>
                        </a:rPr>
                        <a:t>Modified VCoP Framework</a:t>
                      </a:r>
                      <a:endParaRPr lang="en-US"/>
                    </a:p>
                  </p:txBody>
                </p:sp>
                <p:sp>
                  <p:nvSpPr>
                    <p:cNvPr id="30734" name="Text Box 10"/>
                    <p:cNvSpPr txBox="1">
                      <a:spLocks noChangeAspect="1" noChangeArrowheads="1"/>
                    </p:cNvSpPr>
                    <p:nvPr/>
                  </p:nvSpPr>
                  <p:spPr bwMode="auto">
                    <a:xfrm>
                      <a:off x="1832" y="9360"/>
                      <a:ext cx="7123" cy="705"/>
                    </a:xfrm>
                    <a:prstGeom prst="rect">
                      <a:avLst/>
                    </a:prstGeom>
                    <a:solidFill>
                      <a:srgbClr val="FFFFFF"/>
                    </a:solidFill>
                    <a:ln w="9525">
                      <a:noFill/>
                      <a:miter lim="800000"/>
                      <a:headEnd/>
                      <a:tailEnd/>
                    </a:ln>
                  </p:spPr>
                  <p:txBody>
                    <a:bodyPr/>
                    <a:lstStyle/>
                    <a:p>
                      <a:endParaRPr lang="en-US"/>
                    </a:p>
                  </p:txBody>
                </p:sp>
                <p:sp>
                  <p:nvSpPr>
                    <p:cNvPr id="30735" name="Oval 11"/>
                    <p:cNvSpPr>
                      <a:spLocks noChangeAspect="1" noChangeArrowheads="1"/>
                    </p:cNvSpPr>
                    <p:nvPr/>
                  </p:nvSpPr>
                  <p:spPr bwMode="auto">
                    <a:xfrm>
                      <a:off x="3595" y="4005"/>
                      <a:ext cx="3765" cy="4005"/>
                    </a:xfrm>
                    <a:prstGeom prst="ellipse">
                      <a:avLst/>
                    </a:prstGeom>
                    <a:solidFill>
                      <a:srgbClr val="FFFFFF"/>
                    </a:solidFill>
                    <a:ln w="31750">
                      <a:solidFill>
                        <a:srgbClr val="365F91"/>
                      </a:solidFill>
                      <a:round/>
                      <a:headEnd/>
                      <a:tailEnd/>
                    </a:ln>
                  </p:spPr>
                  <p:txBody>
                    <a:bodyPr/>
                    <a:lstStyle/>
                    <a:p>
                      <a:pPr algn="ctr">
                        <a:spcAft>
                          <a:spcPts val="1000"/>
                        </a:spcAft>
                      </a:pPr>
                      <a:endParaRPr lang="en-US" sz="1100">
                        <a:latin typeface="Calibri" pitchFamily="34" charset="0"/>
                      </a:endParaRPr>
                    </a:p>
                    <a:p>
                      <a:pPr algn="ctr">
                        <a:spcAft>
                          <a:spcPts val="1000"/>
                        </a:spcAft>
                      </a:pPr>
                      <a:endParaRPr lang="en-US" sz="1100">
                        <a:latin typeface="Calibri" pitchFamily="34" charset="0"/>
                      </a:endParaRPr>
                    </a:p>
                    <a:p>
                      <a:pPr algn="ctr">
                        <a:spcAft>
                          <a:spcPts val="1000"/>
                        </a:spcAft>
                      </a:pPr>
                      <a:endParaRPr lang="en-US" sz="1400" b="1">
                        <a:latin typeface="Calibri" pitchFamily="34" charset="0"/>
                      </a:endParaRPr>
                    </a:p>
                    <a:p>
                      <a:pPr algn="ctr">
                        <a:spcAft>
                          <a:spcPts val="1000"/>
                        </a:spcAft>
                      </a:pPr>
                      <a:r>
                        <a:rPr lang="en-US" sz="1400" b="1">
                          <a:latin typeface="Calibri" pitchFamily="34" charset="0"/>
                        </a:rPr>
                        <a:t>Learning Collaborative</a:t>
                      </a:r>
                    </a:p>
                    <a:p>
                      <a:endParaRPr lang="en-US"/>
                    </a:p>
                  </p:txBody>
                </p:sp>
                <p:grpSp>
                  <p:nvGrpSpPr>
                    <p:cNvPr id="7" name="Group 12"/>
                    <p:cNvGrpSpPr>
                      <a:grpSpLocks noChangeAspect="1"/>
                    </p:cNvGrpSpPr>
                    <p:nvPr/>
                  </p:nvGrpSpPr>
                  <p:grpSpPr bwMode="auto">
                    <a:xfrm>
                      <a:off x="555" y="3930"/>
                      <a:ext cx="4188" cy="2715"/>
                      <a:chOff x="1005" y="4050"/>
                      <a:chExt cx="4290" cy="2715"/>
                    </a:xfrm>
                  </p:grpSpPr>
                  <p:sp>
                    <p:nvSpPr>
                      <p:cNvPr id="30757" name="Oval 13"/>
                      <p:cNvSpPr>
                        <a:spLocks noChangeAspect="1" noChangeArrowheads="1"/>
                      </p:cNvSpPr>
                      <p:nvPr/>
                    </p:nvSpPr>
                    <p:spPr bwMode="auto">
                      <a:xfrm>
                        <a:off x="1005" y="4050"/>
                        <a:ext cx="4290" cy="2715"/>
                      </a:xfrm>
                      <a:prstGeom prst="ellipse">
                        <a:avLst/>
                      </a:prstGeom>
                      <a:solidFill>
                        <a:srgbClr val="FFFFFF">
                          <a:alpha val="0"/>
                        </a:srgbClr>
                      </a:solidFill>
                      <a:ln w="19050">
                        <a:solidFill>
                          <a:srgbClr val="365F91"/>
                        </a:solidFill>
                        <a:round/>
                        <a:headEnd/>
                        <a:tailEnd/>
                      </a:ln>
                    </p:spPr>
                    <p:txBody>
                      <a:bodyPr/>
                      <a:lstStyle/>
                      <a:p>
                        <a:pPr algn="ctr">
                          <a:spcAft>
                            <a:spcPts val="1000"/>
                          </a:spcAft>
                        </a:pPr>
                        <a:endParaRPr lang="en-US" sz="1100" b="1">
                          <a:latin typeface="Calibri" pitchFamily="34" charset="0"/>
                        </a:endParaRPr>
                      </a:p>
                      <a:p>
                        <a:pPr algn="ctr">
                          <a:spcAft>
                            <a:spcPts val="1000"/>
                          </a:spcAft>
                        </a:pPr>
                        <a:r>
                          <a:rPr lang="en-US" sz="1400" b="1">
                            <a:latin typeface="Calibri" pitchFamily="34" charset="0"/>
                          </a:rPr>
                          <a:t>Domain</a:t>
                        </a:r>
                        <a:endParaRPr lang="en-US"/>
                      </a:p>
                    </p:txBody>
                  </p:sp>
                  <p:sp>
                    <p:nvSpPr>
                      <p:cNvPr id="30758" name="Text Box 14"/>
                      <p:cNvSpPr txBox="1">
                        <a:spLocks noChangeAspect="1" noChangeArrowheads="1"/>
                      </p:cNvSpPr>
                      <p:nvPr/>
                    </p:nvSpPr>
                    <p:spPr bwMode="auto">
                      <a:xfrm>
                        <a:off x="2400" y="4230"/>
                        <a:ext cx="1800" cy="420"/>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Tobacco Control</a:t>
                        </a:r>
                        <a:endParaRPr lang="en-US"/>
                      </a:p>
                    </p:txBody>
                  </p:sp>
                  <p:sp>
                    <p:nvSpPr>
                      <p:cNvPr id="30759" name="Text Box 15"/>
                      <p:cNvSpPr txBox="1">
                        <a:spLocks noChangeAspect="1" noChangeArrowheads="1"/>
                      </p:cNvSpPr>
                      <p:nvPr/>
                    </p:nvSpPr>
                    <p:spPr bwMode="auto">
                      <a:xfrm>
                        <a:off x="1755" y="4515"/>
                        <a:ext cx="765" cy="37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Diet</a:t>
                        </a:r>
                        <a:endParaRPr lang="en-US"/>
                      </a:p>
                    </p:txBody>
                  </p:sp>
                  <p:sp>
                    <p:nvSpPr>
                      <p:cNvPr id="30760" name="Text Box 16"/>
                      <p:cNvSpPr txBox="1">
                        <a:spLocks noChangeAspect="1" noChangeArrowheads="1"/>
                      </p:cNvSpPr>
                      <p:nvPr/>
                    </p:nvSpPr>
                    <p:spPr bwMode="auto">
                      <a:xfrm>
                        <a:off x="1155" y="4890"/>
                        <a:ext cx="1365" cy="37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Genomics</a:t>
                        </a:r>
                        <a:endParaRPr lang="en-US"/>
                      </a:p>
                    </p:txBody>
                  </p:sp>
                  <p:sp>
                    <p:nvSpPr>
                      <p:cNvPr id="30761" name="Text Box 17"/>
                      <p:cNvSpPr txBox="1">
                        <a:spLocks noChangeAspect="1" noChangeArrowheads="1"/>
                      </p:cNvSpPr>
                      <p:nvPr/>
                    </p:nvSpPr>
                    <p:spPr bwMode="auto">
                      <a:xfrm>
                        <a:off x="2955" y="4650"/>
                        <a:ext cx="1665" cy="37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Survivorship</a:t>
                        </a:r>
                        <a:endParaRPr lang="en-US"/>
                      </a:p>
                    </p:txBody>
                  </p:sp>
                  <p:sp>
                    <p:nvSpPr>
                      <p:cNvPr id="30762" name="Text Box 18"/>
                      <p:cNvSpPr txBox="1">
                        <a:spLocks noChangeAspect="1" noChangeArrowheads="1"/>
                      </p:cNvSpPr>
                      <p:nvPr/>
                    </p:nvSpPr>
                    <p:spPr bwMode="auto">
                      <a:xfrm>
                        <a:off x="1290" y="5535"/>
                        <a:ext cx="1230"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Sun Safety</a:t>
                        </a:r>
                        <a:endParaRPr lang="en-US"/>
                      </a:p>
                    </p:txBody>
                  </p:sp>
                  <p:sp>
                    <p:nvSpPr>
                      <p:cNvPr id="30763" name="Text Box 19"/>
                      <p:cNvSpPr txBox="1">
                        <a:spLocks noChangeAspect="1" noChangeArrowheads="1"/>
                      </p:cNvSpPr>
                      <p:nvPr/>
                    </p:nvSpPr>
                    <p:spPr bwMode="auto">
                      <a:xfrm>
                        <a:off x="2835" y="5460"/>
                        <a:ext cx="1230" cy="40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Screening</a:t>
                        </a:r>
                        <a:endParaRPr lang="en-US"/>
                      </a:p>
                    </p:txBody>
                  </p:sp>
                  <p:sp>
                    <p:nvSpPr>
                      <p:cNvPr id="30764" name="Text Box 20"/>
                      <p:cNvSpPr txBox="1">
                        <a:spLocks noChangeAspect="1" noChangeArrowheads="1"/>
                      </p:cNvSpPr>
                      <p:nvPr/>
                    </p:nvSpPr>
                    <p:spPr bwMode="auto">
                      <a:xfrm>
                        <a:off x="2160" y="6030"/>
                        <a:ext cx="1905"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Physical Activity</a:t>
                        </a:r>
                        <a:endParaRPr lang="en-US"/>
                      </a:p>
                    </p:txBody>
                  </p:sp>
                  <p:sp>
                    <p:nvSpPr>
                      <p:cNvPr id="30765" name="Text Box 21"/>
                      <p:cNvSpPr txBox="1">
                        <a:spLocks noChangeAspect="1" noChangeArrowheads="1"/>
                      </p:cNvSpPr>
                      <p:nvPr/>
                    </p:nvSpPr>
                    <p:spPr bwMode="auto">
                      <a:xfrm>
                        <a:off x="4065" y="5400"/>
                        <a:ext cx="1230"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Obesity</a:t>
                        </a:r>
                        <a:endParaRPr lang="en-US"/>
                      </a:p>
                    </p:txBody>
                  </p:sp>
                </p:grpSp>
                <p:grpSp>
                  <p:nvGrpSpPr>
                    <p:cNvPr id="8" name="Group 22"/>
                    <p:cNvGrpSpPr>
                      <a:grpSpLocks noChangeAspect="1"/>
                    </p:cNvGrpSpPr>
                    <p:nvPr/>
                  </p:nvGrpSpPr>
                  <p:grpSpPr bwMode="auto">
                    <a:xfrm>
                      <a:off x="3595" y="7050"/>
                      <a:ext cx="3947" cy="2385"/>
                      <a:chOff x="3960" y="6120"/>
                      <a:chExt cx="4230" cy="2385"/>
                    </a:xfrm>
                  </p:grpSpPr>
                  <p:sp>
                    <p:nvSpPr>
                      <p:cNvPr id="30749" name="Oval 23"/>
                      <p:cNvSpPr>
                        <a:spLocks noChangeAspect="1" noChangeArrowheads="1"/>
                      </p:cNvSpPr>
                      <p:nvPr/>
                    </p:nvSpPr>
                    <p:spPr bwMode="auto">
                      <a:xfrm>
                        <a:off x="3960" y="6120"/>
                        <a:ext cx="4230" cy="2385"/>
                      </a:xfrm>
                      <a:prstGeom prst="ellipse">
                        <a:avLst/>
                      </a:prstGeom>
                      <a:solidFill>
                        <a:srgbClr val="FFFFFF">
                          <a:alpha val="0"/>
                        </a:srgbClr>
                      </a:solidFill>
                      <a:ln w="19050">
                        <a:solidFill>
                          <a:srgbClr val="365F91"/>
                        </a:solidFill>
                        <a:round/>
                        <a:headEnd/>
                        <a:tailEnd/>
                      </a:ln>
                    </p:spPr>
                    <p:txBody>
                      <a:bodyPr/>
                      <a:lstStyle/>
                      <a:p>
                        <a:pPr algn="ctr">
                          <a:spcAft>
                            <a:spcPts val="1000"/>
                          </a:spcAft>
                        </a:pPr>
                        <a:endParaRPr lang="en-US" sz="1400" b="1">
                          <a:latin typeface="Calibri" pitchFamily="34" charset="0"/>
                        </a:endParaRPr>
                      </a:p>
                      <a:p>
                        <a:pPr algn="ctr">
                          <a:spcAft>
                            <a:spcPts val="1000"/>
                          </a:spcAft>
                        </a:pPr>
                        <a:r>
                          <a:rPr lang="en-US" sz="1400" b="1">
                            <a:latin typeface="Calibri" pitchFamily="34" charset="0"/>
                          </a:rPr>
                          <a:t>Practice</a:t>
                        </a:r>
                        <a:endParaRPr lang="en-US"/>
                      </a:p>
                    </p:txBody>
                  </p:sp>
                  <p:sp>
                    <p:nvSpPr>
                      <p:cNvPr id="30750" name="Text Box 24"/>
                      <p:cNvSpPr txBox="1">
                        <a:spLocks noChangeAspect="1" noChangeArrowheads="1"/>
                      </p:cNvSpPr>
                      <p:nvPr/>
                    </p:nvSpPr>
                    <p:spPr bwMode="auto">
                      <a:xfrm>
                        <a:off x="4800" y="6390"/>
                        <a:ext cx="1230" cy="465"/>
                      </a:xfrm>
                      <a:prstGeom prst="rect">
                        <a:avLst/>
                      </a:prstGeom>
                      <a:solidFill>
                        <a:srgbClr val="FFFFFF">
                          <a:alpha val="0"/>
                        </a:srgbClr>
                      </a:solidFill>
                      <a:ln w="9525">
                        <a:noFill/>
                        <a:miter lim="800000"/>
                        <a:headEnd/>
                        <a:tailEnd/>
                      </a:ln>
                    </p:spPr>
                    <p:txBody>
                      <a:bodyPr/>
                      <a:lstStyle/>
                      <a:p>
                        <a:pPr algn="ctr">
                          <a:spcAft>
                            <a:spcPts val="1000"/>
                          </a:spcAft>
                        </a:pPr>
                        <a:r>
                          <a:rPr lang="en-US" sz="1100">
                            <a:latin typeface="Calibri" pitchFamily="34" charset="0"/>
                          </a:rPr>
                          <a:t>Tools</a:t>
                        </a:r>
                        <a:endParaRPr lang="en-US"/>
                      </a:p>
                    </p:txBody>
                  </p:sp>
                  <p:sp>
                    <p:nvSpPr>
                      <p:cNvPr id="30751" name="Text Box 25"/>
                      <p:cNvSpPr txBox="1">
                        <a:spLocks noChangeAspect="1" noChangeArrowheads="1"/>
                      </p:cNvSpPr>
                      <p:nvPr/>
                    </p:nvSpPr>
                    <p:spPr bwMode="auto">
                      <a:xfrm>
                        <a:off x="6585" y="6855"/>
                        <a:ext cx="1410"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Publications</a:t>
                        </a:r>
                        <a:endParaRPr lang="en-US"/>
                      </a:p>
                    </p:txBody>
                  </p:sp>
                  <p:sp>
                    <p:nvSpPr>
                      <p:cNvPr id="30752" name="Text Box 26"/>
                      <p:cNvSpPr txBox="1">
                        <a:spLocks noChangeAspect="1" noChangeArrowheads="1"/>
                      </p:cNvSpPr>
                      <p:nvPr/>
                    </p:nvSpPr>
                    <p:spPr bwMode="auto">
                      <a:xfrm>
                        <a:off x="4230" y="6855"/>
                        <a:ext cx="1230"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Meetings</a:t>
                        </a:r>
                        <a:endParaRPr lang="en-US"/>
                      </a:p>
                    </p:txBody>
                  </p:sp>
                  <p:sp>
                    <p:nvSpPr>
                      <p:cNvPr id="30753" name="Text Box 27"/>
                      <p:cNvSpPr txBox="1">
                        <a:spLocks noChangeAspect="1" noChangeArrowheads="1"/>
                      </p:cNvSpPr>
                      <p:nvPr/>
                    </p:nvSpPr>
                    <p:spPr bwMode="auto">
                      <a:xfrm>
                        <a:off x="4335" y="7320"/>
                        <a:ext cx="1230"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Websites</a:t>
                        </a:r>
                        <a:endParaRPr lang="en-US"/>
                      </a:p>
                    </p:txBody>
                  </p:sp>
                  <p:sp>
                    <p:nvSpPr>
                      <p:cNvPr id="30754" name="Text Box 28"/>
                      <p:cNvSpPr txBox="1">
                        <a:spLocks noChangeAspect="1" noChangeArrowheads="1"/>
                      </p:cNvSpPr>
                      <p:nvPr/>
                    </p:nvSpPr>
                    <p:spPr bwMode="auto">
                      <a:xfrm>
                        <a:off x="6585" y="7320"/>
                        <a:ext cx="1230"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Training</a:t>
                        </a:r>
                        <a:endParaRPr lang="en-US"/>
                      </a:p>
                    </p:txBody>
                  </p:sp>
                  <p:sp>
                    <p:nvSpPr>
                      <p:cNvPr id="30755" name="Text Box 29"/>
                      <p:cNvSpPr txBox="1">
                        <a:spLocks noChangeAspect="1" noChangeArrowheads="1"/>
                      </p:cNvSpPr>
                      <p:nvPr/>
                    </p:nvSpPr>
                    <p:spPr bwMode="auto">
                      <a:xfrm>
                        <a:off x="5355" y="7485"/>
                        <a:ext cx="1410" cy="818"/>
                      </a:xfrm>
                      <a:prstGeom prst="rect">
                        <a:avLst/>
                      </a:prstGeom>
                      <a:solidFill>
                        <a:srgbClr val="FFFFFF">
                          <a:alpha val="0"/>
                        </a:srgbClr>
                      </a:solidFill>
                      <a:ln w="9525">
                        <a:noFill/>
                        <a:miter lim="800000"/>
                        <a:headEnd/>
                        <a:tailEnd/>
                      </a:ln>
                    </p:spPr>
                    <p:txBody>
                      <a:bodyPr/>
                      <a:lstStyle/>
                      <a:p>
                        <a:pPr algn="ctr">
                          <a:spcAft>
                            <a:spcPts val="1000"/>
                          </a:spcAft>
                        </a:pPr>
                        <a:r>
                          <a:rPr lang="en-US" sz="1100">
                            <a:latin typeface="Calibri" pitchFamily="34" charset="0"/>
                          </a:rPr>
                          <a:t>Body of Knowledge</a:t>
                        </a:r>
                        <a:endParaRPr lang="en-US"/>
                      </a:p>
                    </p:txBody>
                  </p:sp>
                  <p:sp>
                    <p:nvSpPr>
                      <p:cNvPr id="30756" name="Text Box 30"/>
                      <p:cNvSpPr txBox="1">
                        <a:spLocks noChangeAspect="1" noChangeArrowheads="1"/>
                      </p:cNvSpPr>
                      <p:nvPr/>
                    </p:nvSpPr>
                    <p:spPr bwMode="auto">
                      <a:xfrm>
                        <a:off x="6195" y="6390"/>
                        <a:ext cx="1230"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Methods</a:t>
                        </a:r>
                        <a:endParaRPr lang="en-US"/>
                      </a:p>
                    </p:txBody>
                  </p:sp>
                </p:grpSp>
                <p:grpSp>
                  <p:nvGrpSpPr>
                    <p:cNvPr id="9" name="Group 31"/>
                    <p:cNvGrpSpPr>
                      <a:grpSpLocks noChangeAspect="1"/>
                    </p:cNvGrpSpPr>
                    <p:nvPr/>
                  </p:nvGrpSpPr>
                  <p:grpSpPr bwMode="auto">
                    <a:xfrm>
                      <a:off x="6203" y="3930"/>
                      <a:ext cx="4161" cy="2595"/>
                      <a:chOff x="6203" y="3930"/>
                      <a:chExt cx="4161" cy="2595"/>
                    </a:xfrm>
                  </p:grpSpPr>
                  <p:sp>
                    <p:nvSpPr>
                      <p:cNvPr id="30739" name="Text Box 32"/>
                      <p:cNvSpPr txBox="1">
                        <a:spLocks noChangeAspect="1" noChangeArrowheads="1"/>
                      </p:cNvSpPr>
                      <p:nvPr/>
                    </p:nvSpPr>
                    <p:spPr bwMode="auto">
                      <a:xfrm>
                        <a:off x="8423" y="4230"/>
                        <a:ext cx="1523" cy="675"/>
                      </a:xfrm>
                      <a:prstGeom prst="rect">
                        <a:avLst/>
                      </a:prstGeom>
                      <a:solidFill>
                        <a:srgbClr val="FFFFFF">
                          <a:alpha val="0"/>
                        </a:srgbClr>
                      </a:solidFill>
                      <a:ln w="9525">
                        <a:noFill/>
                        <a:miter lim="800000"/>
                        <a:headEnd/>
                        <a:tailEnd/>
                      </a:ln>
                    </p:spPr>
                    <p:txBody>
                      <a:bodyPr/>
                      <a:lstStyle/>
                      <a:p>
                        <a:pPr algn="ctr">
                          <a:spcAft>
                            <a:spcPts val="1000"/>
                          </a:spcAft>
                        </a:pPr>
                        <a:r>
                          <a:rPr lang="en-US" sz="1100">
                            <a:latin typeface="Calibri" pitchFamily="34" charset="0"/>
                          </a:rPr>
                          <a:t>Health department</a:t>
                        </a:r>
                        <a:endParaRPr lang="en-US"/>
                      </a:p>
                    </p:txBody>
                  </p:sp>
                  <p:grpSp>
                    <p:nvGrpSpPr>
                      <p:cNvPr id="10" name="Group 33"/>
                      <p:cNvGrpSpPr>
                        <a:grpSpLocks noChangeAspect="1"/>
                      </p:cNvGrpSpPr>
                      <p:nvPr/>
                    </p:nvGrpSpPr>
                    <p:grpSpPr bwMode="auto">
                      <a:xfrm>
                        <a:off x="6203" y="3930"/>
                        <a:ext cx="4161" cy="2595"/>
                        <a:chOff x="6203" y="3930"/>
                        <a:chExt cx="4161" cy="2595"/>
                      </a:xfrm>
                    </p:grpSpPr>
                    <p:sp>
                      <p:nvSpPr>
                        <p:cNvPr id="30741" name="Oval 34"/>
                        <p:cNvSpPr>
                          <a:spLocks noChangeAspect="1" noChangeArrowheads="1"/>
                        </p:cNvSpPr>
                        <p:nvPr/>
                      </p:nvSpPr>
                      <p:spPr bwMode="auto">
                        <a:xfrm>
                          <a:off x="6203" y="3930"/>
                          <a:ext cx="4143" cy="2595"/>
                        </a:xfrm>
                        <a:prstGeom prst="ellipse">
                          <a:avLst/>
                        </a:prstGeom>
                        <a:solidFill>
                          <a:srgbClr val="FFFFFF">
                            <a:alpha val="0"/>
                          </a:srgbClr>
                        </a:solidFill>
                        <a:ln w="19050">
                          <a:solidFill>
                            <a:srgbClr val="365F91"/>
                          </a:solidFill>
                          <a:round/>
                          <a:headEnd/>
                          <a:tailEnd/>
                        </a:ln>
                      </p:spPr>
                      <p:txBody>
                        <a:bodyPr/>
                        <a:lstStyle/>
                        <a:p>
                          <a:pPr algn="ctr">
                            <a:spcAft>
                              <a:spcPts val="1000"/>
                            </a:spcAft>
                          </a:pPr>
                          <a:endParaRPr lang="en-US" sz="1400" b="1">
                            <a:latin typeface="Calibri" pitchFamily="34" charset="0"/>
                          </a:endParaRPr>
                        </a:p>
                        <a:p>
                          <a:pPr algn="ctr">
                            <a:spcAft>
                              <a:spcPts val="1000"/>
                            </a:spcAft>
                          </a:pPr>
                          <a:r>
                            <a:rPr lang="en-US" sz="1400" b="1">
                              <a:latin typeface="Calibri" pitchFamily="34" charset="0"/>
                            </a:rPr>
                            <a:t>Community</a:t>
                          </a:r>
                          <a:endParaRPr lang="en-US"/>
                        </a:p>
                      </p:txBody>
                    </p:sp>
                    <p:sp>
                      <p:nvSpPr>
                        <p:cNvPr id="30742" name="Text Box 35"/>
                        <p:cNvSpPr txBox="1">
                          <a:spLocks noChangeAspect="1" noChangeArrowheads="1"/>
                        </p:cNvSpPr>
                        <p:nvPr/>
                      </p:nvSpPr>
                      <p:spPr bwMode="auto">
                        <a:xfrm>
                          <a:off x="7360" y="4110"/>
                          <a:ext cx="1399" cy="70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Public Health Practitioners</a:t>
                          </a:r>
                          <a:endParaRPr lang="en-US"/>
                        </a:p>
                      </p:txBody>
                    </p:sp>
                    <p:sp>
                      <p:nvSpPr>
                        <p:cNvPr id="30743" name="Text Box 36"/>
                        <p:cNvSpPr txBox="1">
                          <a:spLocks noChangeAspect="1" noChangeArrowheads="1"/>
                        </p:cNvSpPr>
                        <p:nvPr/>
                      </p:nvSpPr>
                      <p:spPr bwMode="auto">
                        <a:xfrm>
                          <a:off x="7276" y="5490"/>
                          <a:ext cx="1147"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Clinicians</a:t>
                          </a:r>
                          <a:endParaRPr lang="en-US"/>
                        </a:p>
                      </p:txBody>
                    </p:sp>
                    <p:sp>
                      <p:nvSpPr>
                        <p:cNvPr id="30744" name="Text Box 37"/>
                        <p:cNvSpPr txBox="1">
                          <a:spLocks noChangeAspect="1" noChangeArrowheads="1"/>
                        </p:cNvSpPr>
                        <p:nvPr/>
                      </p:nvSpPr>
                      <p:spPr bwMode="auto">
                        <a:xfrm>
                          <a:off x="6604" y="4950"/>
                          <a:ext cx="756" cy="49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NCI</a:t>
                          </a:r>
                          <a:endParaRPr lang="en-US"/>
                        </a:p>
                      </p:txBody>
                    </p:sp>
                    <p:sp>
                      <p:nvSpPr>
                        <p:cNvPr id="30745" name="Text Box 38"/>
                        <p:cNvSpPr txBox="1">
                          <a:spLocks noChangeAspect="1" noChangeArrowheads="1"/>
                        </p:cNvSpPr>
                        <p:nvPr/>
                      </p:nvSpPr>
                      <p:spPr bwMode="auto">
                        <a:xfrm>
                          <a:off x="8759" y="5460"/>
                          <a:ext cx="1148"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Advocates</a:t>
                          </a:r>
                          <a:endParaRPr lang="en-US"/>
                        </a:p>
                      </p:txBody>
                    </p:sp>
                    <p:sp>
                      <p:nvSpPr>
                        <p:cNvPr id="30746" name="Text Box 39"/>
                        <p:cNvSpPr txBox="1">
                          <a:spLocks noChangeAspect="1" noChangeArrowheads="1"/>
                        </p:cNvSpPr>
                        <p:nvPr/>
                      </p:nvSpPr>
                      <p:spPr bwMode="auto">
                        <a:xfrm>
                          <a:off x="8040" y="5925"/>
                          <a:ext cx="1511"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Policymakers</a:t>
                          </a:r>
                          <a:endParaRPr lang="en-US"/>
                        </a:p>
                      </p:txBody>
                    </p:sp>
                    <p:sp>
                      <p:nvSpPr>
                        <p:cNvPr id="30747" name="Text Box 40"/>
                        <p:cNvSpPr txBox="1">
                          <a:spLocks noChangeAspect="1" noChangeArrowheads="1"/>
                        </p:cNvSpPr>
                        <p:nvPr/>
                      </p:nvSpPr>
                      <p:spPr bwMode="auto">
                        <a:xfrm>
                          <a:off x="9062" y="4920"/>
                          <a:ext cx="1302" cy="46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Research</a:t>
                          </a:r>
                          <a:endParaRPr lang="en-US"/>
                        </a:p>
                      </p:txBody>
                    </p:sp>
                    <p:sp>
                      <p:nvSpPr>
                        <p:cNvPr id="30748" name="Text Box 41"/>
                        <p:cNvSpPr txBox="1">
                          <a:spLocks noChangeAspect="1" noChangeArrowheads="1"/>
                        </p:cNvSpPr>
                        <p:nvPr/>
                      </p:nvSpPr>
                      <p:spPr bwMode="auto">
                        <a:xfrm>
                          <a:off x="6254" y="5490"/>
                          <a:ext cx="1106" cy="375"/>
                        </a:xfrm>
                        <a:prstGeom prst="rect">
                          <a:avLst/>
                        </a:prstGeom>
                        <a:solidFill>
                          <a:srgbClr val="FFFFFF">
                            <a:alpha val="0"/>
                          </a:srgbClr>
                        </a:solidFill>
                        <a:ln w="9525">
                          <a:noFill/>
                          <a:miter lim="800000"/>
                          <a:headEnd/>
                          <a:tailEnd/>
                        </a:ln>
                      </p:spPr>
                      <p:txBody>
                        <a:bodyPr/>
                        <a:lstStyle/>
                        <a:p>
                          <a:pPr>
                            <a:spcAft>
                              <a:spcPts val="1000"/>
                            </a:spcAft>
                          </a:pPr>
                          <a:r>
                            <a:rPr lang="en-US" sz="1100">
                              <a:latin typeface="Calibri" pitchFamily="34" charset="0"/>
                            </a:rPr>
                            <a:t>Coalitions</a:t>
                          </a:r>
                          <a:endParaRPr lang="en-US"/>
                        </a:p>
                      </p:txBody>
                    </p:sp>
                  </p:grpSp>
                </p:grpSp>
              </p:grpSp>
              <p:sp>
                <p:nvSpPr>
                  <p:cNvPr id="30732" name="Text Box 42"/>
                  <p:cNvSpPr txBox="1">
                    <a:spLocks noChangeArrowheads="1"/>
                  </p:cNvSpPr>
                  <p:nvPr/>
                </p:nvSpPr>
                <p:spPr bwMode="auto">
                  <a:xfrm>
                    <a:off x="2048" y="2325"/>
                    <a:ext cx="2940" cy="795"/>
                  </a:xfrm>
                  <a:prstGeom prst="rect">
                    <a:avLst/>
                  </a:prstGeom>
                  <a:solidFill>
                    <a:srgbClr val="FFFF00"/>
                  </a:solidFill>
                  <a:ln w="9525">
                    <a:noFill/>
                    <a:miter lim="800000"/>
                    <a:headEnd/>
                    <a:tailEnd/>
                  </a:ln>
                </p:spPr>
                <p:txBody>
                  <a:bodyPr/>
                  <a:lstStyle/>
                  <a:p>
                    <a:pPr algn="ctr">
                      <a:spcAft>
                        <a:spcPts val="1000"/>
                      </a:spcAft>
                    </a:pPr>
                    <a:r>
                      <a:rPr lang="en-US" sz="1400" b="1" i="1">
                        <a:latin typeface="Calibri" pitchFamily="34" charset="0"/>
                      </a:rPr>
                      <a:t>Translating Research into Practice</a:t>
                    </a:r>
                    <a:endParaRPr lang="en-US"/>
                  </a:p>
                </p:txBody>
              </p:sp>
            </p:grpSp>
            <p:cxnSp>
              <p:nvCxnSpPr>
                <p:cNvPr id="30730" name="AutoShape 43"/>
                <p:cNvCxnSpPr>
                  <a:cxnSpLocks noChangeShapeType="1"/>
                </p:cNvCxnSpPr>
                <p:nvPr/>
              </p:nvCxnSpPr>
              <p:spPr bwMode="auto">
                <a:xfrm flipH="1" flipV="1">
                  <a:off x="3542" y="3037"/>
                  <a:ext cx="643" cy="279"/>
                </a:xfrm>
                <a:prstGeom prst="straightConnector1">
                  <a:avLst/>
                </a:prstGeom>
                <a:noFill/>
                <a:ln w="9525">
                  <a:solidFill>
                    <a:srgbClr val="000000"/>
                  </a:solidFill>
                  <a:round/>
                  <a:headEnd/>
                  <a:tailEnd/>
                </a:ln>
              </p:spPr>
            </p:cxnSp>
          </p:grpSp>
          <p:cxnSp>
            <p:nvCxnSpPr>
              <p:cNvPr id="30728" name="AutoShape 44"/>
              <p:cNvCxnSpPr>
                <a:cxnSpLocks noChangeShapeType="1"/>
              </p:cNvCxnSpPr>
              <p:nvPr/>
            </p:nvCxnSpPr>
            <p:spPr bwMode="auto">
              <a:xfrm flipH="1">
                <a:off x="12236" y="3037"/>
                <a:ext cx="664" cy="596"/>
              </a:xfrm>
              <a:prstGeom prst="straightConnector1">
                <a:avLst/>
              </a:prstGeom>
              <a:noFill/>
              <a:ln w="9525">
                <a:solidFill>
                  <a:srgbClr val="000000"/>
                </a:solidFill>
                <a:round/>
                <a:headEnd/>
                <a:tailEnd/>
              </a:ln>
            </p:spPr>
          </p:cxnSp>
        </p:grpSp>
        <p:cxnSp>
          <p:nvCxnSpPr>
            <p:cNvPr id="30724" name="AutoShape 45"/>
            <p:cNvCxnSpPr>
              <a:cxnSpLocks noChangeShapeType="1"/>
            </p:cNvCxnSpPr>
            <p:nvPr/>
          </p:nvCxnSpPr>
          <p:spPr bwMode="auto">
            <a:xfrm flipV="1">
              <a:off x="7835" y="9136"/>
              <a:ext cx="1" cy="359"/>
            </a:xfrm>
            <a:prstGeom prst="straightConnector1">
              <a:avLst/>
            </a:prstGeom>
            <a:noFill/>
            <a:ln w="9525">
              <a:solidFill>
                <a:srgbClr val="000000"/>
              </a:solidFill>
              <a:round/>
              <a:headEnd/>
              <a:tailEnd/>
            </a:ln>
          </p:spPr>
        </p:cxnSp>
        <p:sp>
          <p:nvSpPr>
            <p:cNvPr id="30725" name="Text Box 46"/>
            <p:cNvSpPr txBox="1">
              <a:spLocks noChangeArrowheads="1"/>
            </p:cNvSpPr>
            <p:nvPr/>
          </p:nvSpPr>
          <p:spPr bwMode="auto">
            <a:xfrm>
              <a:off x="6423" y="9495"/>
              <a:ext cx="2940" cy="675"/>
            </a:xfrm>
            <a:prstGeom prst="rect">
              <a:avLst/>
            </a:prstGeom>
            <a:solidFill>
              <a:srgbClr val="FFFF00"/>
            </a:solidFill>
            <a:ln w="9525">
              <a:noFill/>
              <a:miter lim="800000"/>
              <a:headEnd/>
              <a:tailEnd/>
            </a:ln>
          </p:spPr>
          <p:txBody>
            <a:bodyPr/>
            <a:lstStyle/>
            <a:p>
              <a:pPr algn="ctr">
                <a:spcAft>
                  <a:spcPts val="1000"/>
                </a:spcAft>
              </a:pPr>
              <a:r>
                <a:rPr lang="en-US" sz="1400" b="1" i="1">
                  <a:latin typeface="Calibri" pitchFamily="34" charset="0"/>
                </a:rPr>
                <a:t>Usability/Design</a:t>
              </a:r>
              <a:endParaRPr lang="en-US"/>
            </a:p>
          </p:txBody>
        </p:sp>
      </p:grpSp>
    </p:spTree>
    <p:extLst>
      <p:ext uri="{BB962C8B-B14F-4D97-AF65-F5344CB8AC3E}">
        <p14:creationId xmlns:p14="http://schemas.microsoft.com/office/powerpoint/2010/main" val="39388294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Strengths &amp; Limitations</a:t>
            </a:r>
            <a:endParaRPr lang="en-US" dirty="0"/>
          </a:p>
        </p:txBody>
      </p:sp>
      <p:sp>
        <p:nvSpPr>
          <p:cNvPr id="32771" name="Content Placeholder 2"/>
          <p:cNvSpPr>
            <a:spLocks noGrp="1"/>
          </p:cNvSpPr>
          <p:nvPr>
            <p:ph sz="quarter" idx="1"/>
          </p:nvPr>
        </p:nvSpPr>
        <p:spPr>
          <a:xfrm>
            <a:off x="457200" y="1679575"/>
            <a:ext cx="7467600" cy="4873625"/>
          </a:xfrm>
        </p:spPr>
        <p:txBody>
          <a:bodyPr>
            <a:normAutofit fontScale="92500" lnSpcReduction="20000"/>
          </a:bodyPr>
          <a:lstStyle/>
          <a:p>
            <a:pPr eaLnBrk="1" hangingPunct="1"/>
            <a:r>
              <a:rPr lang="en-US" dirty="0" smtClean="0"/>
              <a:t>Strengths:</a:t>
            </a:r>
          </a:p>
          <a:p>
            <a:pPr lvl="1"/>
            <a:r>
              <a:rPr lang="en-US" dirty="0" smtClean="0"/>
              <a:t>Stakeholder input on how to create/sustain federally-sponsored VCoP.</a:t>
            </a:r>
          </a:p>
          <a:p>
            <a:pPr lvl="1"/>
            <a:r>
              <a:rPr lang="en-US" dirty="0" smtClean="0"/>
              <a:t>Equal voice for participants</a:t>
            </a:r>
          </a:p>
          <a:p>
            <a:pPr lvl="2"/>
            <a:r>
              <a:rPr lang="en-US" dirty="0" smtClean="0"/>
              <a:t>Researchers, practitioners and intermediaries represented</a:t>
            </a:r>
          </a:p>
          <a:p>
            <a:pPr eaLnBrk="1" hangingPunct="1"/>
            <a:r>
              <a:rPr lang="en-US" dirty="0" smtClean="0"/>
              <a:t>Limitations:</a:t>
            </a:r>
          </a:p>
          <a:p>
            <a:pPr lvl="1" eaLnBrk="1" hangingPunct="1"/>
            <a:r>
              <a:rPr lang="en-US" dirty="0" smtClean="0"/>
              <a:t>Relatively small sample size</a:t>
            </a:r>
          </a:p>
          <a:p>
            <a:pPr lvl="1" eaLnBrk="1" hangingPunct="1"/>
            <a:r>
              <a:rPr lang="en-US" dirty="0" smtClean="0"/>
              <a:t>Reliability</a:t>
            </a:r>
          </a:p>
          <a:p>
            <a:pPr lvl="2" eaLnBrk="1" hangingPunct="1"/>
            <a:r>
              <a:rPr lang="en-US" dirty="0" smtClean="0"/>
              <a:t>No “correct” answer.  Can change over time</a:t>
            </a:r>
          </a:p>
          <a:p>
            <a:pPr lvl="1" eaLnBrk="1" hangingPunct="1"/>
            <a:r>
              <a:rPr lang="en-US" dirty="0" smtClean="0"/>
              <a:t>External Validity</a:t>
            </a:r>
          </a:p>
          <a:p>
            <a:pPr lvl="2" eaLnBrk="1" hangingPunct="1"/>
            <a:r>
              <a:rPr lang="en-US" dirty="0" smtClean="0"/>
              <a:t>Only focusing on federally sponsored virtual communities of practice and on cancer control.</a:t>
            </a:r>
          </a:p>
          <a:p>
            <a:pPr lvl="2" eaLnBrk="1" hangingPunct="1"/>
            <a:r>
              <a:rPr lang="en-US" dirty="0" smtClean="0"/>
              <a:t>Uneven participation among different groups</a:t>
            </a:r>
          </a:p>
          <a:p>
            <a:pPr lvl="1" eaLnBrk="1" hangingPunct="1"/>
            <a:endParaRPr lang="en-US" dirty="0" smtClean="0"/>
          </a:p>
          <a:p>
            <a:pPr lvl="1" eaLnBrk="1" hangingPunct="1"/>
            <a:endParaRPr lang="en-US" dirty="0" smtClean="0"/>
          </a:p>
          <a:p>
            <a:pPr lvl="1"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124983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016306" y="228600"/>
            <a:ext cx="8153400" cy="990600"/>
          </a:xfrm>
        </p:spPr>
        <p:txBody>
          <a:bodyPr>
            <a:normAutofit fontScale="90000"/>
          </a:bodyPr>
          <a:lstStyle/>
          <a:p>
            <a:r>
              <a:rPr lang="en-US" sz="4000" b="1" dirty="0"/>
              <a:t>R2R Pilot Mentorship </a:t>
            </a:r>
            <a:r>
              <a:rPr lang="en-US" sz="4000" b="1" dirty="0" smtClean="0"/>
              <a:t>Pilot Program: </a:t>
            </a:r>
            <a:r>
              <a:rPr lang="en-US" sz="3600" b="1" dirty="0" smtClean="0">
                <a:solidFill>
                  <a:schemeClr val="accent3">
                    <a:lumMod val="75000"/>
                  </a:schemeClr>
                </a:solidFill>
              </a:rPr>
              <a:t>Implementation - 2012</a:t>
            </a:r>
            <a:endParaRPr lang="en-US" sz="3600" b="1" dirty="0">
              <a:solidFill>
                <a:schemeClr val="accent3">
                  <a:lumMod val="75000"/>
                </a:schemeClr>
              </a:solidFill>
            </a:endParaRPr>
          </a:p>
        </p:txBody>
      </p:sp>
      <p:pic>
        <p:nvPicPr>
          <p:cNvPr id="9" name="Picture 8" descr="R2Rbanner_talk.png"/>
          <p:cNvPicPr>
            <a:picLocks noChangeAspect="1"/>
          </p:cNvPicPr>
          <p:nvPr/>
        </p:nvPicPr>
        <p:blipFill>
          <a:blip r:embed="rId3" cstate="print"/>
          <a:srcRect/>
          <a:stretch>
            <a:fillRect/>
          </a:stretch>
        </p:blipFill>
        <p:spPr bwMode="auto">
          <a:xfrm>
            <a:off x="0" y="0"/>
            <a:ext cx="1066800" cy="809218"/>
          </a:xfrm>
          <a:prstGeom prst="rect">
            <a:avLst/>
          </a:prstGeom>
          <a:noFill/>
          <a:ln w="9525">
            <a:noFill/>
            <a:miter lim="800000"/>
            <a:headEnd/>
            <a:tailEnd/>
          </a:ln>
        </p:spPr>
      </p:pic>
      <p:pic>
        <p:nvPicPr>
          <p:cNvPr id="6" name="Picture 5" descr="Presentation1.png"/>
          <p:cNvPicPr>
            <a:picLocks noChangeAspect="1"/>
          </p:cNvPicPr>
          <p:nvPr/>
        </p:nvPicPr>
        <p:blipFill>
          <a:blip r:embed="rId4" cstate="print"/>
          <a:srcRect l="30534" t="28938" r="18396" b="18315"/>
          <a:stretch>
            <a:fillRect/>
          </a:stretch>
        </p:blipFill>
        <p:spPr>
          <a:xfrm>
            <a:off x="990600" y="1981200"/>
            <a:ext cx="5105400" cy="3954784"/>
          </a:xfrm>
          <a:prstGeom prst="rect">
            <a:avLst/>
          </a:prstGeom>
          <a:ln>
            <a:solidFill>
              <a:schemeClr val="accent1"/>
            </a:solidFill>
          </a:ln>
          <a:effectLst>
            <a:outerShdw blurRad="292100" dist="139700" dir="2700000" algn="tl" rotWithShape="0">
              <a:srgbClr val="333333">
                <a:alpha val="65000"/>
              </a:srgbClr>
            </a:outerShdw>
          </a:effectLst>
        </p:spPr>
      </p:pic>
      <p:pic>
        <p:nvPicPr>
          <p:cNvPr id="6145" name="Picture 1"/>
          <p:cNvPicPr>
            <a:picLocks noChangeAspect="1" noChangeArrowheads="1"/>
          </p:cNvPicPr>
          <p:nvPr/>
        </p:nvPicPr>
        <p:blipFill>
          <a:blip r:embed="rId5" cstate="print"/>
          <a:srcRect l="18125" t="16834" r="20000" b="601"/>
          <a:stretch>
            <a:fillRect/>
          </a:stretch>
        </p:blipFill>
        <p:spPr bwMode="auto">
          <a:xfrm>
            <a:off x="139496" y="72694"/>
            <a:ext cx="6489904" cy="6752122"/>
          </a:xfrm>
          <a:prstGeom prst="rect">
            <a:avLst/>
          </a:prstGeom>
          <a:ln>
            <a:noFill/>
          </a:ln>
          <a:effectLst>
            <a:outerShdw blurRad="292100" dist="139700" dir="2700000" algn="tl" rotWithShape="0">
              <a:srgbClr val="333333">
                <a:alpha val="65000"/>
              </a:srgbClr>
            </a:outerShdw>
          </a:effectLst>
        </p:spPr>
      </p:pic>
      <p:sp>
        <p:nvSpPr>
          <p:cNvPr id="15" name="Rectangle 14"/>
          <p:cNvSpPr/>
          <p:nvPr/>
        </p:nvSpPr>
        <p:spPr>
          <a:xfrm>
            <a:off x="3543300" y="6457890"/>
            <a:ext cx="5818068" cy="400110"/>
          </a:xfrm>
          <a:prstGeom prst="rect">
            <a:avLst/>
          </a:prstGeom>
        </p:spPr>
        <p:txBody>
          <a:bodyPr wrap="none">
            <a:spAutoFit/>
          </a:bodyPr>
          <a:lstStyle/>
          <a:p>
            <a:r>
              <a:rPr lang="en-US" sz="2000" b="1" dirty="0" smtClean="0">
                <a:solidFill>
                  <a:srgbClr val="C00000"/>
                </a:solidFill>
              </a:rPr>
              <a:t>http://researchtoreality.cancer.gov/mentorship</a:t>
            </a:r>
            <a:endParaRPr lang="en-US" sz="2000" b="1" dirty="0">
              <a:solidFill>
                <a:srgbClr val="C00000"/>
              </a:solidFill>
            </a:endParaRPr>
          </a:p>
        </p:txBody>
      </p:sp>
      <p:pic>
        <p:nvPicPr>
          <p:cNvPr id="14" name="Picture 3"/>
          <p:cNvPicPr>
            <a:picLocks noChangeAspect="1" noChangeArrowheads="1"/>
          </p:cNvPicPr>
          <p:nvPr/>
        </p:nvPicPr>
        <p:blipFill>
          <a:blip r:embed="rId6" cstate="print"/>
          <a:srcRect l="62820" t="9077"/>
          <a:stretch>
            <a:fillRect/>
          </a:stretch>
        </p:blipFill>
        <p:spPr bwMode="auto">
          <a:xfrm>
            <a:off x="6019800" y="1638300"/>
            <a:ext cx="2835599" cy="3581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9126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5"/>
                                        </p:tgtEl>
                                        <p:attrNameLst>
                                          <p:attrName>style.visibility</p:attrName>
                                        </p:attrNameLst>
                                      </p:cBhvr>
                                      <p:to>
                                        <p:strVal val="visible"/>
                                      </p:to>
                                    </p:set>
                                    <p:animEffect transition="in" filter="fade">
                                      <p:cBhvr>
                                        <p:cTn id="12" dur="500"/>
                                        <p:tgtEl>
                                          <p:spTgt spid="6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Implications for Theory &amp; Practice</a:t>
            </a:r>
            <a:endParaRPr lang="en-US" dirty="0"/>
          </a:p>
        </p:txBody>
      </p:sp>
      <p:sp>
        <p:nvSpPr>
          <p:cNvPr id="31747" name="Content Placeholder 2"/>
          <p:cNvSpPr>
            <a:spLocks noGrp="1"/>
          </p:cNvSpPr>
          <p:nvPr>
            <p:ph sz="quarter" idx="1"/>
          </p:nvPr>
        </p:nvSpPr>
        <p:spPr>
          <a:xfrm>
            <a:off x="457200" y="1600200"/>
            <a:ext cx="8458200" cy="4873625"/>
          </a:xfrm>
        </p:spPr>
        <p:txBody>
          <a:bodyPr>
            <a:normAutofit fontScale="92500" lnSpcReduction="20000"/>
          </a:bodyPr>
          <a:lstStyle/>
          <a:p>
            <a:pPr eaLnBrk="1" hangingPunct="1"/>
            <a:r>
              <a:rPr lang="en-US" dirty="0" smtClean="0"/>
              <a:t>Adds to research in the field</a:t>
            </a:r>
          </a:p>
          <a:p>
            <a:pPr lvl="1" eaLnBrk="1" hangingPunct="1"/>
            <a:r>
              <a:rPr lang="en-US" dirty="0" smtClean="0"/>
              <a:t>Limited research on cancer control dissemination via virtual communities of practice</a:t>
            </a:r>
          </a:p>
          <a:p>
            <a:pPr lvl="1" eaLnBrk="1" hangingPunct="1"/>
            <a:r>
              <a:rPr lang="en-US" dirty="0" smtClean="0"/>
              <a:t>Extends CoP theory to federal agencies</a:t>
            </a:r>
          </a:p>
          <a:p>
            <a:pPr eaLnBrk="1" hangingPunct="1"/>
            <a:r>
              <a:rPr lang="en-US" dirty="0" smtClean="0"/>
              <a:t>Recommendations</a:t>
            </a:r>
          </a:p>
          <a:p>
            <a:pPr lvl="1" eaLnBrk="1" hangingPunct="1"/>
            <a:r>
              <a:rPr lang="en-US" dirty="0" smtClean="0"/>
              <a:t>Expand collaborations and encourage community-engagement</a:t>
            </a:r>
          </a:p>
          <a:p>
            <a:pPr lvl="1" eaLnBrk="1" hangingPunct="1"/>
            <a:r>
              <a:rPr lang="en-US" dirty="0" smtClean="0"/>
              <a:t>Initially focus on broad issues of translating research into practice.  Sub-groups may emerge over time.</a:t>
            </a:r>
          </a:p>
          <a:p>
            <a:pPr lvl="1" eaLnBrk="1" hangingPunct="1"/>
            <a:r>
              <a:rPr lang="en-US" dirty="0" smtClean="0"/>
              <a:t>Incorporate interactive feedback</a:t>
            </a:r>
          </a:p>
          <a:p>
            <a:pPr lvl="1" eaLnBrk="1" hangingPunct="1"/>
            <a:r>
              <a:rPr lang="en-US" dirty="0" smtClean="0"/>
              <a:t>Continue to develop funding opportunities for D&amp;I</a:t>
            </a:r>
          </a:p>
          <a:p>
            <a:pPr lvl="1" eaLnBrk="1" hangingPunct="1"/>
            <a:r>
              <a:rPr lang="en-US" dirty="0" smtClean="0"/>
              <a:t>Continue to engage stakeholders in design of VCoP</a:t>
            </a:r>
          </a:p>
          <a:p>
            <a:pPr lvl="1" eaLnBrk="1" hangingPunct="1"/>
            <a:r>
              <a:rPr lang="en-US" dirty="0" smtClean="0"/>
              <a:t>Ensure open access and encourage open discussions.</a:t>
            </a:r>
          </a:p>
        </p:txBody>
      </p:sp>
    </p:spTree>
    <p:extLst>
      <p:ext uri="{BB962C8B-B14F-4D97-AF65-F5344CB8AC3E}">
        <p14:creationId xmlns:p14="http://schemas.microsoft.com/office/powerpoint/2010/main" val="562171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5400" cap="small" dirty="0" smtClean="0"/>
              <a:t>Research To Reality  (R2R) Mentorship Pilot Program</a:t>
            </a:r>
            <a:endParaRPr lang="en-US" sz="5400" cap="small" dirty="0"/>
          </a:p>
        </p:txBody>
      </p:sp>
      <p:sp>
        <p:nvSpPr>
          <p:cNvPr id="5" name="Subtitle 4"/>
          <p:cNvSpPr>
            <a:spLocks noGrp="1"/>
          </p:cNvSpPr>
          <p:nvPr>
            <p:ph type="subTitle" idx="1"/>
          </p:nvPr>
        </p:nvSpPr>
        <p:spPr/>
        <p:txBody>
          <a:bodyPr>
            <a:normAutofit fontScale="85000" lnSpcReduction="20000"/>
          </a:bodyPr>
          <a:lstStyle/>
          <a:p>
            <a:r>
              <a:rPr lang="en-US" dirty="0"/>
              <a:t>March 6-7</a:t>
            </a:r>
            <a:r>
              <a:rPr lang="en-US" baseline="30000" dirty="0"/>
              <a:t>th</a:t>
            </a:r>
            <a:r>
              <a:rPr lang="en-US" dirty="0"/>
              <a:t>, 2013</a:t>
            </a:r>
            <a:br>
              <a:rPr lang="en-US" dirty="0"/>
            </a:br>
            <a:r>
              <a:rPr lang="en-US" sz="2800" cap="small" dirty="0"/>
              <a:t>National Cancer Institute, Bethesda, MD</a:t>
            </a:r>
          </a:p>
        </p:txBody>
      </p:sp>
      <p:pic>
        <p:nvPicPr>
          <p:cNvPr id="6" name="Picture 8" descr="R2Rbanner_talk.png"/>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6647848" y="76200"/>
            <a:ext cx="2286000" cy="1734039"/>
          </a:xfrm>
          <a:prstGeom prst="rect">
            <a:avLst/>
          </a:prstGeom>
          <a:noFill/>
          <a:ln w="9525">
            <a:noFill/>
            <a:miter lim="800000"/>
            <a:headEnd/>
            <a:tailEnd/>
          </a:ln>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8182" t="14109" r="13196" b="42946"/>
          <a:stretch/>
        </p:blipFill>
        <p:spPr>
          <a:xfrm>
            <a:off x="0" y="5978012"/>
            <a:ext cx="2300748" cy="809933"/>
          </a:xfrm>
          <a:prstGeom prst="rect">
            <a:avLst/>
          </a:prstGeom>
        </p:spPr>
      </p:pic>
    </p:spTree>
    <p:extLst>
      <p:ext uri="{BB962C8B-B14F-4D97-AF65-F5344CB8AC3E}">
        <p14:creationId xmlns:p14="http://schemas.microsoft.com/office/powerpoint/2010/main" val="17222508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6300" y="218975"/>
            <a:ext cx="8629048" cy="5638800"/>
          </a:xfrm>
          <a:prstGeom prst="rect">
            <a:avLst/>
          </a:prstGeom>
          <a:solidFill>
            <a:schemeClr val="tx1"/>
          </a:solidFill>
          <a:ln w="38100"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p:cNvSpPr>
            <a:spLocks noGrp="1"/>
          </p:cNvSpPr>
          <p:nvPr>
            <p:ph type="subTitle" idx="1"/>
          </p:nvPr>
        </p:nvSpPr>
        <p:spPr/>
        <p:txBody>
          <a:bodyPr>
            <a:normAutofit fontScale="85000" lnSpcReduction="20000"/>
          </a:bodyPr>
          <a:lstStyle/>
          <a:p>
            <a:r>
              <a:rPr lang="en-US" dirty="0"/>
              <a:t>March 6-7</a:t>
            </a:r>
            <a:r>
              <a:rPr lang="en-US" baseline="30000" dirty="0"/>
              <a:t>th</a:t>
            </a:r>
            <a:r>
              <a:rPr lang="en-US" dirty="0"/>
              <a:t>, 2013</a:t>
            </a:r>
            <a:br>
              <a:rPr lang="en-US" dirty="0"/>
            </a:br>
            <a:r>
              <a:rPr lang="en-US" sz="2800" cap="small" dirty="0"/>
              <a:t>National Cancer Institute, Bethesda, MD</a:t>
            </a: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8182" t="14109" r="13196" b="42946"/>
          <a:stretch/>
        </p:blipFill>
        <p:spPr>
          <a:xfrm>
            <a:off x="0" y="5978012"/>
            <a:ext cx="2300748" cy="809933"/>
          </a:xfrm>
          <a:prstGeom prst="rect">
            <a:avLst/>
          </a:prstGeom>
        </p:spPr>
      </p:pic>
      <p:pic>
        <p:nvPicPr>
          <p:cNvPr id="1026" name="Picture 2" descr="http://www.michellecederberg.com/wp-content/uploads/2013/02/thank-you.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809" y="218975"/>
            <a:ext cx="8382546" cy="33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652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appinions.com/wp-content/uploads/2012/01/measureTape.jpg"/>
          <p:cNvPicPr>
            <a:picLocks noChangeAspect="1" noChangeArrowheads="1"/>
          </p:cNvPicPr>
          <p:nvPr/>
        </p:nvPicPr>
        <p:blipFill>
          <a:blip r:embed="rId2" cstate="print"/>
          <a:srcRect/>
          <a:stretch>
            <a:fillRect/>
          </a:stretch>
        </p:blipFill>
        <p:spPr bwMode="auto">
          <a:xfrm>
            <a:off x="6477000" y="5057049"/>
            <a:ext cx="2667000" cy="1777999"/>
          </a:xfrm>
          <a:prstGeom prst="rect">
            <a:avLst/>
          </a:prstGeom>
          <a:noFill/>
          <a:ln w="9525">
            <a:noFill/>
            <a:miter lim="800000"/>
            <a:headEnd/>
            <a:tailEnd/>
          </a:ln>
        </p:spPr>
      </p:pic>
      <p:sp>
        <p:nvSpPr>
          <p:cNvPr id="2" name="Title 1"/>
          <p:cNvSpPr>
            <a:spLocks noGrp="1"/>
          </p:cNvSpPr>
          <p:nvPr>
            <p:ph type="title"/>
          </p:nvPr>
        </p:nvSpPr>
        <p:spPr>
          <a:xfrm>
            <a:off x="1066800" y="228600"/>
            <a:ext cx="8070972" cy="990600"/>
          </a:xfrm>
        </p:spPr>
        <p:txBody>
          <a:bodyPr>
            <a:normAutofit fontScale="90000"/>
          </a:bodyPr>
          <a:lstStyle/>
          <a:p>
            <a:r>
              <a:rPr lang="en-US" sz="4000" b="1" dirty="0" smtClean="0"/>
              <a:t>The R2R Mentorship Pilot Program: </a:t>
            </a:r>
            <a:r>
              <a:rPr lang="en-US" b="1" dirty="0" smtClean="0"/>
              <a:t/>
            </a:r>
            <a:br>
              <a:rPr lang="en-US" b="1" dirty="0" smtClean="0"/>
            </a:br>
            <a:r>
              <a:rPr lang="en-US" sz="3600" dirty="0" smtClean="0">
                <a:solidFill>
                  <a:schemeClr val="accent3">
                    <a:lumMod val="75000"/>
                  </a:schemeClr>
                </a:solidFill>
              </a:rPr>
              <a:t>Measuring Success - 2013</a:t>
            </a:r>
            <a:endParaRPr lang="en-US" sz="3600" dirty="0">
              <a:solidFill>
                <a:schemeClr val="accent3">
                  <a:lumMod val="75000"/>
                </a:schemeClr>
              </a:solidFill>
            </a:endParaRPr>
          </a:p>
        </p:txBody>
      </p:sp>
      <p:sp>
        <p:nvSpPr>
          <p:cNvPr id="3" name="Content Placeholder 2"/>
          <p:cNvSpPr>
            <a:spLocks noGrp="1"/>
          </p:cNvSpPr>
          <p:nvPr>
            <p:ph sz="quarter" idx="1"/>
          </p:nvPr>
        </p:nvSpPr>
        <p:spPr>
          <a:xfrm>
            <a:off x="381000" y="1600200"/>
            <a:ext cx="8610600" cy="4495800"/>
          </a:xfrm>
        </p:spPr>
        <p:txBody>
          <a:bodyPr>
            <a:normAutofit/>
          </a:bodyPr>
          <a:lstStyle/>
          <a:p>
            <a:r>
              <a:rPr lang="en-US" sz="2400" dirty="0" smtClean="0">
                <a:solidFill>
                  <a:schemeClr val="tx1">
                    <a:lumMod val="85000"/>
                    <a:lumOff val="15000"/>
                  </a:schemeClr>
                </a:solidFill>
              </a:rPr>
              <a:t>Evaluation - </a:t>
            </a:r>
            <a:r>
              <a:rPr lang="en-US" sz="2400" dirty="0" err="1" smtClean="0">
                <a:solidFill>
                  <a:schemeClr val="tx1">
                    <a:lumMod val="85000"/>
                    <a:lumOff val="15000"/>
                  </a:schemeClr>
                </a:solidFill>
              </a:rPr>
              <a:t>Westat</a:t>
            </a:r>
            <a:r>
              <a:rPr lang="en-US" sz="2400" dirty="0" smtClean="0">
                <a:solidFill>
                  <a:schemeClr val="tx1">
                    <a:lumMod val="85000"/>
                    <a:lumOff val="15000"/>
                  </a:schemeClr>
                </a:solidFill>
              </a:rPr>
              <a:t> Contractor</a:t>
            </a:r>
          </a:p>
          <a:p>
            <a:pPr lvl="1">
              <a:spcAft>
                <a:spcPts val="600"/>
              </a:spcAft>
            </a:pPr>
            <a:r>
              <a:rPr lang="en-US" sz="2000" dirty="0" smtClean="0">
                <a:solidFill>
                  <a:schemeClr val="tx1">
                    <a:lumMod val="85000"/>
                    <a:lumOff val="15000"/>
                  </a:schemeClr>
                </a:solidFill>
              </a:rPr>
              <a:t>Quarterly reports and training/Meeting evaluations surveys </a:t>
            </a:r>
            <a:r>
              <a:rPr lang="en-US" sz="2000" i="1" dirty="0" smtClean="0">
                <a:solidFill>
                  <a:schemeClr val="tx1">
                    <a:lumMod val="85000"/>
                    <a:lumOff val="15000"/>
                  </a:schemeClr>
                </a:solidFill>
              </a:rPr>
              <a:t>(ongoing)</a:t>
            </a:r>
          </a:p>
          <a:p>
            <a:pPr lvl="1">
              <a:spcAft>
                <a:spcPts val="600"/>
              </a:spcAft>
            </a:pPr>
            <a:r>
              <a:rPr lang="en-US" sz="2000" dirty="0" smtClean="0">
                <a:solidFill>
                  <a:schemeClr val="tx1">
                    <a:lumMod val="85000"/>
                    <a:lumOff val="15000"/>
                  </a:schemeClr>
                </a:solidFill>
              </a:rPr>
              <a:t>Post-program competency </a:t>
            </a:r>
            <a:r>
              <a:rPr lang="en-US" sz="2000" dirty="0">
                <a:solidFill>
                  <a:schemeClr val="tx1">
                    <a:lumMod val="85000"/>
                    <a:lumOff val="15000"/>
                  </a:schemeClr>
                </a:solidFill>
              </a:rPr>
              <a:t>a</a:t>
            </a:r>
            <a:r>
              <a:rPr lang="en-US" sz="2000" dirty="0" smtClean="0">
                <a:solidFill>
                  <a:schemeClr val="tx1">
                    <a:lumMod val="85000"/>
                    <a:lumOff val="15000"/>
                  </a:schemeClr>
                </a:solidFill>
              </a:rPr>
              <a:t>ssessment </a:t>
            </a:r>
            <a:r>
              <a:rPr lang="en-US" sz="2000" i="1" dirty="0" smtClean="0">
                <a:solidFill>
                  <a:schemeClr val="tx1">
                    <a:lumMod val="85000"/>
                    <a:lumOff val="15000"/>
                  </a:schemeClr>
                </a:solidFill>
              </a:rPr>
              <a:t>(February)  </a:t>
            </a:r>
            <a:endParaRPr lang="en-US" sz="2000" i="1" dirty="0">
              <a:solidFill>
                <a:schemeClr val="tx1">
                  <a:lumMod val="85000"/>
                  <a:lumOff val="15000"/>
                </a:schemeClr>
              </a:solidFill>
            </a:endParaRPr>
          </a:p>
          <a:p>
            <a:pPr lvl="1">
              <a:spcAft>
                <a:spcPts val="600"/>
              </a:spcAft>
            </a:pPr>
            <a:r>
              <a:rPr lang="en-US" sz="2000" dirty="0" smtClean="0">
                <a:solidFill>
                  <a:schemeClr val="tx1">
                    <a:lumMod val="85000"/>
                    <a:lumOff val="15000"/>
                  </a:schemeClr>
                </a:solidFill>
              </a:rPr>
              <a:t>Participant interviews with mentees and mentors </a:t>
            </a:r>
            <a:r>
              <a:rPr lang="en-US" sz="2000" i="1" dirty="0" smtClean="0">
                <a:solidFill>
                  <a:schemeClr val="tx1">
                    <a:lumMod val="85000"/>
                    <a:lumOff val="15000"/>
                  </a:schemeClr>
                </a:solidFill>
              </a:rPr>
              <a:t>(March)</a:t>
            </a:r>
          </a:p>
          <a:p>
            <a:pPr lvl="1">
              <a:spcAft>
                <a:spcPts val="600"/>
              </a:spcAft>
            </a:pPr>
            <a:r>
              <a:rPr lang="en-US" sz="2000" dirty="0" smtClean="0">
                <a:solidFill>
                  <a:schemeClr val="tx1">
                    <a:lumMod val="85000"/>
                    <a:lumOff val="15000"/>
                  </a:schemeClr>
                </a:solidFill>
              </a:rPr>
              <a:t>Interviews with mentees’ supervisors </a:t>
            </a:r>
            <a:r>
              <a:rPr lang="en-US" sz="2000" i="1" dirty="0" smtClean="0">
                <a:solidFill>
                  <a:schemeClr val="tx1">
                    <a:lumMod val="85000"/>
                    <a:lumOff val="15000"/>
                  </a:schemeClr>
                </a:solidFill>
              </a:rPr>
              <a:t>(March)</a:t>
            </a:r>
          </a:p>
          <a:p>
            <a:pPr lvl="1">
              <a:spcAft>
                <a:spcPts val="600"/>
              </a:spcAft>
            </a:pPr>
            <a:r>
              <a:rPr lang="en-US" sz="2000" dirty="0" smtClean="0">
                <a:solidFill>
                  <a:schemeClr val="tx1">
                    <a:lumMod val="85000"/>
                    <a:lumOff val="15000"/>
                  </a:schemeClr>
                </a:solidFill>
              </a:rPr>
              <a:t>Program team interviews </a:t>
            </a:r>
            <a:r>
              <a:rPr lang="en-US" sz="2000" i="1" dirty="0" smtClean="0">
                <a:solidFill>
                  <a:schemeClr val="tx1">
                    <a:lumMod val="85000"/>
                    <a:lumOff val="15000"/>
                  </a:schemeClr>
                </a:solidFill>
              </a:rPr>
              <a:t>(April)</a:t>
            </a:r>
          </a:p>
          <a:p>
            <a:pPr lvl="1">
              <a:spcAft>
                <a:spcPts val="600"/>
              </a:spcAft>
            </a:pPr>
            <a:r>
              <a:rPr lang="en-US" sz="2000" dirty="0" smtClean="0">
                <a:solidFill>
                  <a:schemeClr val="tx1">
                    <a:lumMod val="85000"/>
                    <a:lumOff val="15000"/>
                  </a:schemeClr>
                </a:solidFill>
              </a:rPr>
              <a:t>Content analysis of R2R content and deliverables </a:t>
            </a:r>
            <a:r>
              <a:rPr lang="en-US" sz="2000" i="1" dirty="0" smtClean="0">
                <a:solidFill>
                  <a:schemeClr val="tx1">
                    <a:lumMod val="85000"/>
                    <a:lumOff val="15000"/>
                  </a:schemeClr>
                </a:solidFill>
              </a:rPr>
              <a:t>(March-April)</a:t>
            </a:r>
          </a:p>
          <a:p>
            <a:pPr lvl="1">
              <a:spcAft>
                <a:spcPts val="600"/>
              </a:spcAft>
            </a:pPr>
            <a:r>
              <a:rPr lang="en-US" sz="2000" dirty="0" smtClean="0">
                <a:solidFill>
                  <a:schemeClr val="tx1">
                    <a:lumMod val="85000"/>
                    <a:lumOff val="15000"/>
                  </a:schemeClr>
                </a:solidFill>
              </a:rPr>
              <a:t>Web Analytics</a:t>
            </a:r>
            <a:endParaRPr lang="en-US" sz="2100" dirty="0" smtClean="0">
              <a:solidFill>
                <a:schemeClr val="tx1">
                  <a:lumMod val="85000"/>
                  <a:lumOff val="15000"/>
                </a:schemeClr>
              </a:solidFill>
            </a:endParaRPr>
          </a:p>
          <a:p>
            <a:pPr lvl="1"/>
            <a:endParaRPr lang="en-US" dirty="0" smtClean="0">
              <a:solidFill>
                <a:schemeClr val="tx1">
                  <a:lumMod val="85000"/>
                  <a:lumOff val="15000"/>
                </a:schemeClr>
              </a:solidFill>
            </a:endParaRPr>
          </a:p>
          <a:p>
            <a:pPr lvl="1"/>
            <a:endParaRPr lang="en-US" dirty="0" smtClean="0">
              <a:solidFill>
                <a:schemeClr val="tx1">
                  <a:lumMod val="85000"/>
                  <a:lumOff val="15000"/>
                </a:schemeClr>
              </a:solidFill>
            </a:endParaRPr>
          </a:p>
          <a:p>
            <a:pPr lvl="1"/>
            <a:endParaRPr lang="en-US" dirty="0" smtClean="0">
              <a:solidFill>
                <a:schemeClr val="tx1">
                  <a:lumMod val="85000"/>
                  <a:lumOff val="15000"/>
                </a:schemeClr>
              </a:solidFill>
            </a:endParaRPr>
          </a:p>
          <a:p>
            <a:endParaRPr lang="en-US" sz="2700" dirty="0">
              <a:solidFill>
                <a:schemeClr val="tx1">
                  <a:lumMod val="85000"/>
                  <a:lumOff val="15000"/>
                </a:schemeClr>
              </a:solidFill>
            </a:endParaRPr>
          </a:p>
        </p:txBody>
      </p:sp>
      <p:pic>
        <p:nvPicPr>
          <p:cNvPr id="14" name="Picture 8" descr="R2Rbanner_talk.png"/>
          <p:cNvPicPr>
            <a:picLocks noChangeAspect="1"/>
          </p:cNvPicPr>
          <p:nvPr/>
        </p:nvPicPr>
        <p:blipFill>
          <a:blip r:embed="rId3" cstate="print"/>
          <a:srcRect/>
          <a:stretch>
            <a:fillRect/>
          </a:stretch>
        </p:blipFill>
        <p:spPr bwMode="auto">
          <a:xfrm>
            <a:off x="0" y="0"/>
            <a:ext cx="1066800" cy="809218"/>
          </a:xfrm>
          <a:prstGeom prst="rect">
            <a:avLst/>
          </a:prstGeom>
          <a:noFill/>
          <a:ln w="9525">
            <a:noFill/>
            <a:miter lim="800000"/>
            <a:headEnd/>
            <a:tailEnd/>
          </a:ln>
        </p:spPr>
      </p:pic>
    </p:spTree>
    <p:extLst>
      <p:ext uri="{BB962C8B-B14F-4D97-AF65-F5344CB8AC3E}">
        <p14:creationId xmlns:p14="http://schemas.microsoft.com/office/powerpoint/2010/main" val="867330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077200" cy="990600"/>
          </a:xfrm>
        </p:spPr>
        <p:txBody>
          <a:bodyPr>
            <a:normAutofit fontScale="90000"/>
          </a:bodyPr>
          <a:lstStyle/>
          <a:p>
            <a:r>
              <a:rPr lang="en-US" sz="4000" b="1" dirty="0" smtClean="0"/>
              <a:t>The R2R Mentorship Pilot Program: </a:t>
            </a:r>
            <a:r>
              <a:rPr lang="en-US" b="1" dirty="0" smtClean="0"/>
              <a:t/>
            </a:r>
            <a:br>
              <a:rPr lang="en-US" b="1" dirty="0" smtClean="0"/>
            </a:br>
            <a:r>
              <a:rPr lang="en-US" sz="3600" b="1" dirty="0" smtClean="0">
                <a:solidFill>
                  <a:schemeClr val="accent3">
                    <a:lumMod val="75000"/>
                  </a:schemeClr>
                </a:solidFill>
              </a:rPr>
              <a:t>Dissemination</a:t>
            </a:r>
            <a:endParaRPr lang="en-US" sz="3600" b="1" dirty="0">
              <a:solidFill>
                <a:schemeClr val="accent3">
                  <a:lumMod val="75000"/>
                </a:schemeClr>
              </a:solidFill>
            </a:endParaRPr>
          </a:p>
        </p:txBody>
      </p:sp>
      <p:sp>
        <p:nvSpPr>
          <p:cNvPr id="3" name="Content Placeholder 2"/>
          <p:cNvSpPr>
            <a:spLocks noGrp="1"/>
          </p:cNvSpPr>
          <p:nvPr>
            <p:ph sz="quarter" idx="1"/>
          </p:nvPr>
        </p:nvSpPr>
        <p:spPr/>
        <p:txBody>
          <a:bodyPr>
            <a:normAutofit fontScale="92500" lnSpcReduction="10000"/>
          </a:bodyPr>
          <a:lstStyle/>
          <a:p>
            <a:r>
              <a:rPr lang="en-US" sz="2400" dirty="0">
                <a:solidFill>
                  <a:schemeClr val="tx1">
                    <a:lumMod val="85000"/>
                    <a:lumOff val="15000"/>
                  </a:schemeClr>
                </a:solidFill>
              </a:rPr>
              <a:t>Convening external planning group to review evaluation report and discuss next </a:t>
            </a:r>
            <a:r>
              <a:rPr lang="en-US" sz="2400" dirty="0" smtClean="0">
                <a:solidFill>
                  <a:schemeClr val="tx1">
                    <a:lumMod val="85000"/>
                    <a:lumOff val="15000"/>
                  </a:schemeClr>
                </a:solidFill>
              </a:rPr>
              <a:t>steps</a:t>
            </a:r>
          </a:p>
          <a:p>
            <a:pPr marL="0" indent="0">
              <a:buNone/>
            </a:pPr>
            <a:endParaRPr lang="en-US" sz="2400" dirty="0">
              <a:solidFill>
                <a:schemeClr val="tx1">
                  <a:lumMod val="85000"/>
                  <a:lumOff val="15000"/>
                </a:schemeClr>
              </a:solidFill>
            </a:endParaRPr>
          </a:p>
          <a:p>
            <a:r>
              <a:rPr lang="en-US" sz="2400" i="1" dirty="0" smtClean="0">
                <a:solidFill>
                  <a:schemeClr val="tx1">
                    <a:lumMod val="85000"/>
                    <a:lumOff val="15000"/>
                  </a:schemeClr>
                </a:solidFill>
              </a:rPr>
              <a:t>Health Promotion Practice </a:t>
            </a:r>
            <a:r>
              <a:rPr lang="en-US" sz="2400" dirty="0" smtClean="0">
                <a:solidFill>
                  <a:schemeClr val="tx1">
                    <a:lumMod val="85000"/>
                    <a:lumOff val="15000"/>
                  </a:schemeClr>
                </a:solidFill>
              </a:rPr>
              <a:t>manuscript (2013)</a:t>
            </a:r>
          </a:p>
          <a:p>
            <a:pPr marL="0" indent="0">
              <a:buNone/>
            </a:pPr>
            <a:endParaRPr lang="en-US" sz="1800" dirty="0" smtClean="0">
              <a:solidFill>
                <a:schemeClr val="tx1">
                  <a:lumMod val="85000"/>
                  <a:lumOff val="15000"/>
                </a:schemeClr>
              </a:solidFill>
            </a:endParaRPr>
          </a:p>
          <a:p>
            <a:r>
              <a:rPr lang="en-US" sz="2400" i="1" dirty="0" smtClean="0">
                <a:solidFill>
                  <a:schemeClr val="tx1">
                    <a:lumMod val="85000"/>
                    <a:lumOff val="15000"/>
                  </a:schemeClr>
                </a:solidFill>
              </a:rPr>
              <a:t>Preventing Chronic Disease </a:t>
            </a:r>
            <a:r>
              <a:rPr lang="en-US" sz="2400" dirty="0" smtClean="0">
                <a:solidFill>
                  <a:schemeClr val="tx1">
                    <a:lumMod val="85000"/>
                    <a:lumOff val="15000"/>
                  </a:schemeClr>
                </a:solidFill>
              </a:rPr>
              <a:t>article </a:t>
            </a:r>
            <a:r>
              <a:rPr lang="en-US" sz="2400" dirty="0">
                <a:solidFill>
                  <a:schemeClr val="tx1">
                    <a:lumMod val="85000"/>
                    <a:lumOff val="15000"/>
                  </a:schemeClr>
                </a:solidFill>
              </a:rPr>
              <a:t>s</a:t>
            </a:r>
            <a:r>
              <a:rPr lang="en-US" sz="2400" dirty="0" smtClean="0">
                <a:solidFill>
                  <a:schemeClr val="tx1">
                    <a:lumMod val="85000"/>
                    <a:lumOff val="15000"/>
                  </a:schemeClr>
                </a:solidFill>
              </a:rPr>
              <a:t>eries</a:t>
            </a:r>
          </a:p>
          <a:p>
            <a:pPr lvl="1"/>
            <a:r>
              <a:rPr lang="en-US" sz="1800" dirty="0" smtClean="0">
                <a:solidFill>
                  <a:schemeClr val="tx1">
                    <a:lumMod val="85000"/>
                    <a:lumOff val="15000"/>
                  </a:schemeClr>
                </a:solidFill>
              </a:rPr>
              <a:t>6 case studies by mentees/mentors</a:t>
            </a:r>
          </a:p>
          <a:p>
            <a:pPr lvl="1"/>
            <a:r>
              <a:rPr lang="en-US" sz="1800" dirty="0" smtClean="0">
                <a:solidFill>
                  <a:schemeClr val="tx1">
                    <a:lumMod val="85000"/>
                    <a:lumOff val="15000"/>
                  </a:schemeClr>
                </a:solidFill>
              </a:rPr>
              <a:t>Additional articles on:</a:t>
            </a:r>
          </a:p>
          <a:p>
            <a:pPr lvl="2"/>
            <a:r>
              <a:rPr lang="en-US" sz="1500" dirty="0" smtClean="0">
                <a:solidFill>
                  <a:schemeClr val="tx1">
                    <a:lumMod val="85000"/>
                    <a:lumOff val="15000"/>
                  </a:schemeClr>
                </a:solidFill>
              </a:rPr>
              <a:t>Pilot Program Evaluation (Sanchez/Purcell)</a:t>
            </a:r>
          </a:p>
          <a:p>
            <a:pPr lvl="2"/>
            <a:r>
              <a:rPr lang="en-US" sz="1500" dirty="0" smtClean="0">
                <a:solidFill>
                  <a:schemeClr val="tx1">
                    <a:lumMod val="85000"/>
                    <a:lumOff val="15000"/>
                  </a:schemeClr>
                </a:solidFill>
              </a:rPr>
              <a:t>Review of Online Communities of Practice (Vinson)</a:t>
            </a:r>
          </a:p>
          <a:p>
            <a:pPr lvl="2"/>
            <a:r>
              <a:rPr lang="en-US" sz="1500" dirty="0" smtClean="0">
                <a:solidFill>
                  <a:schemeClr val="tx1">
                    <a:lumMod val="85000"/>
                    <a:lumOff val="15000"/>
                  </a:schemeClr>
                </a:solidFill>
              </a:rPr>
              <a:t>Case </a:t>
            </a:r>
            <a:r>
              <a:rPr lang="en-US" sz="1500" dirty="0">
                <a:solidFill>
                  <a:schemeClr val="tx1">
                    <a:lumMod val="85000"/>
                    <a:lumOff val="15000"/>
                  </a:schemeClr>
                </a:solidFill>
              </a:rPr>
              <a:t>e</a:t>
            </a:r>
            <a:r>
              <a:rPr lang="en-US" sz="1500" dirty="0" smtClean="0">
                <a:solidFill>
                  <a:schemeClr val="tx1">
                    <a:lumMod val="85000"/>
                    <a:lumOff val="15000"/>
                  </a:schemeClr>
                </a:solidFill>
              </a:rPr>
              <a:t>xample of R2R Community of Practice (La </a:t>
            </a:r>
            <a:r>
              <a:rPr lang="en-US" sz="1500" dirty="0" err="1" smtClean="0">
                <a:solidFill>
                  <a:schemeClr val="tx1">
                    <a:lumMod val="85000"/>
                    <a:lumOff val="15000"/>
                  </a:schemeClr>
                </a:solidFill>
              </a:rPr>
              <a:t>Porta</a:t>
            </a:r>
            <a:r>
              <a:rPr lang="en-US" sz="1500" dirty="0" smtClean="0">
                <a:solidFill>
                  <a:schemeClr val="tx1">
                    <a:lumMod val="85000"/>
                    <a:lumOff val="15000"/>
                  </a:schemeClr>
                </a:solidFill>
              </a:rPr>
              <a:t>/Gallagher/Farrell)</a:t>
            </a:r>
          </a:p>
          <a:p>
            <a:pPr marL="365760" lvl="1" indent="0">
              <a:buNone/>
            </a:pPr>
            <a:endParaRPr lang="en-US" sz="1800" dirty="0" smtClean="0">
              <a:solidFill>
                <a:schemeClr val="tx1">
                  <a:lumMod val="85000"/>
                  <a:lumOff val="15000"/>
                </a:schemeClr>
              </a:solidFill>
            </a:endParaRPr>
          </a:p>
          <a:p>
            <a:r>
              <a:rPr lang="en-US" sz="2400" dirty="0" smtClean="0">
                <a:solidFill>
                  <a:schemeClr val="tx1">
                    <a:lumMod val="85000"/>
                    <a:lumOff val="15000"/>
                  </a:schemeClr>
                </a:solidFill>
              </a:rPr>
              <a:t>Presentations by NCI Staff and (hopefully) Mentees/Mentors</a:t>
            </a:r>
          </a:p>
          <a:p>
            <a:pPr marL="365760" lvl="1" indent="0">
              <a:buNone/>
            </a:pPr>
            <a:endParaRPr lang="en-US" sz="1800" dirty="0" smtClean="0">
              <a:solidFill>
                <a:schemeClr val="tx1">
                  <a:lumMod val="85000"/>
                  <a:lumOff val="15000"/>
                </a:schemeClr>
              </a:solidFill>
            </a:endParaRPr>
          </a:p>
          <a:p>
            <a:pPr lvl="1"/>
            <a:endParaRPr lang="en-US" dirty="0" smtClean="0">
              <a:solidFill>
                <a:schemeClr val="tx1">
                  <a:lumMod val="85000"/>
                  <a:lumOff val="15000"/>
                </a:schemeClr>
              </a:solidFill>
            </a:endParaRPr>
          </a:p>
          <a:p>
            <a:pPr lvl="1"/>
            <a:endParaRPr lang="en-US" dirty="0" smtClean="0">
              <a:solidFill>
                <a:schemeClr val="tx1">
                  <a:lumMod val="85000"/>
                  <a:lumOff val="15000"/>
                </a:schemeClr>
              </a:solidFill>
            </a:endParaRPr>
          </a:p>
          <a:p>
            <a:pPr marL="365760" lvl="1" indent="0">
              <a:buNone/>
            </a:pPr>
            <a:endParaRPr lang="en-US" dirty="0" smtClean="0">
              <a:solidFill>
                <a:schemeClr val="tx1">
                  <a:lumMod val="85000"/>
                  <a:lumOff val="15000"/>
                </a:schemeClr>
              </a:solidFill>
            </a:endParaRPr>
          </a:p>
          <a:p>
            <a:endParaRPr lang="en-US" sz="2700" dirty="0">
              <a:solidFill>
                <a:schemeClr val="tx1">
                  <a:lumMod val="85000"/>
                  <a:lumOff val="15000"/>
                </a:schemeClr>
              </a:solidFill>
            </a:endParaRPr>
          </a:p>
        </p:txBody>
      </p:sp>
      <p:pic>
        <p:nvPicPr>
          <p:cNvPr id="4" name="Picture 8" descr="R2Rbanner_talk.png"/>
          <p:cNvPicPr>
            <a:picLocks noChangeAspect="1"/>
          </p:cNvPicPr>
          <p:nvPr/>
        </p:nvPicPr>
        <p:blipFill>
          <a:blip r:embed="rId2" cstate="print"/>
          <a:srcRect/>
          <a:stretch>
            <a:fillRect/>
          </a:stretch>
        </p:blipFill>
        <p:spPr bwMode="auto">
          <a:xfrm>
            <a:off x="0" y="0"/>
            <a:ext cx="1066800" cy="809218"/>
          </a:xfrm>
          <a:prstGeom prst="rect">
            <a:avLst/>
          </a:prstGeom>
          <a:noFill/>
          <a:ln w="9525">
            <a:noFill/>
            <a:miter lim="800000"/>
            <a:headEnd/>
            <a:tailEnd/>
          </a:ln>
        </p:spPr>
      </p:pic>
    </p:spTree>
    <p:extLst>
      <p:ext uri="{BB962C8B-B14F-4D97-AF65-F5344CB8AC3E}">
        <p14:creationId xmlns:p14="http://schemas.microsoft.com/office/powerpoint/2010/main" val="3724518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3">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B050"/>
      </a:accent4>
      <a:accent5>
        <a:srgbClr val="7CCA62"/>
      </a:accent5>
      <a:accent6>
        <a:srgbClr val="A5C249"/>
      </a:accent6>
      <a:hlink>
        <a:srgbClr val="00B05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855C3157567F14EB65FA726766FE35B" ma:contentTypeVersion="0" ma:contentTypeDescription="Create a new document." ma:contentTypeScope="" ma:versionID="d9fd814027147fb962867ccfbe980db3">
  <xsd:schema xmlns:xsd="http://www.w3.org/2001/XMLSchema" xmlns:xs="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701DDB-0ECA-4AB8-BAE3-6ABE5D40BA35}">
  <ds:schemaRefs>
    <ds:schemaRef ds:uri="http://schemas.microsoft.com/office/2006/metadata/properties"/>
    <ds:schemaRef ds:uri="http://purl.org/dc/terms/"/>
    <ds:schemaRef ds:uri="http://schemas.openxmlformats.org/package/2006/metadata/core-properties"/>
    <ds:schemaRef ds:uri="http://purl.org/dc/dcmitype/"/>
    <ds:schemaRef ds:uri="http://purl.org/dc/elements/1.1/"/>
    <ds:schemaRef ds:uri="http://www.w3.org/XML/1998/namespace"/>
    <ds:schemaRef ds:uri="http://schemas.microsoft.com/office/2006/documentManagement/types"/>
    <ds:schemaRef ds:uri="http://schemas.microsoft.com/office/infopath/2007/PartnerControls"/>
  </ds:schemaRefs>
</ds:datastoreItem>
</file>

<file path=customXml/itemProps2.xml><?xml version="1.0" encoding="utf-8"?>
<ds:datastoreItem xmlns:ds="http://schemas.openxmlformats.org/officeDocument/2006/customXml" ds:itemID="{A1B9EC08-B393-41C3-A872-085F54B4D826}">
  <ds:schemaRefs>
    <ds:schemaRef ds:uri="http://schemas.microsoft.com/sharepoint/v3/contenttype/forms"/>
  </ds:schemaRefs>
</ds:datastoreItem>
</file>

<file path=customXml/itemProps3.xml><?xml version="1.0" encoding="utf-8"?>
<ds:datastoreItem xmlns:ds="http://schemas.openxmlformats.org/officeDocument/2006/customXml" ds:itemID="{C9E93CB1-F56C-4044-B6DE-4E21344B06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Median</Template>
  <TotalTime>384</TotalTime>
  <Words>5323</Words>
  <Application>Microsoft Office PowerPoint</Application>
  <PresentationFormat>On-screen Show (4:3)</PresentationFormat>
  <Paragraphs>1051</Paragraphs>
  <Slides>72</Slides>
  <Notes>67</Notes>
  <HiddenSlides>2</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Median</vt:lpstr>
      <vt:lpstr>Research To Reality Mentorship Pilot Program Close-Out Meeting</vt:lpstr>
      <vt:lpstr>Meeting Agenda</vt:lpstr>
      <vt:lpstr>Modified Meeting Agenda – due to inclement weather</vt:lpstr>
      <vt:lpstr>R2R Pilot Mentorship Pilot Program: Development – 2010 &amp; 2011</vt:lpstr>
      <vt:lpstr>R2R Pilot Mentorship Pilot Program: Development – 2010 &amp; 2011</vt:lpstr>
      <vt:lpstr>R2R Pilot Mentorship Pilot Program: Development – 2010 &amp; 2011</vt:lpstr>
      <vt:lpstr>R2R Pilot Mentorship Pilot Program: Implementation - 2012</vt:lpstr>
      <vt:lpstr>The R2R Mentorship Pilot Program:  Measuring Success - 2013</vt:lpstr>
      <vt:lpstr>The R2R Mentorship Pilot Program:  Dissemination</vt:lpstr>
      <vt:lpstr>Preventing Chronic Disease: Case Studies</vt:lpstr>
      <vt:lpstr>Purpose</vt:lpstr>
      <vt:lpstr>PCD Series: Content</vt:lpstr>
      <vt:lpstr>PCD Series: Content</vt:lpstr>
      <vt:lpstr>PCD Case Study: Required Format</vt:lpstr>
      <vt:lpstr>What Does It Take To  Move Research Into Practice?</vt:lpstr>
      <vt:lpstr>Timeline</vt:lpstr>
      <vt:lpstr>Questions?</vt:lpstr>
      <vt:lpstr>Bridging Research and Practice: Implications and Next Steps</vt:lpstr>
      <vt:lpstr>Session Agenda</vt:lpstr>
      <vt:lpstr>NCI Implementation Science  Team Vision</vt:lpstr>
      <vt:lpstr>Implementation Science Team Mission and Priorities</vt:lpstr>
      <vt:lpstr>Key Issues in  Implementation Science (IS)</vt:lpstr>
      <vt:lpstr>Evidence: An abundance on internal validity; An dearth on contextual factors</vt:lpstr>
      <vt:lpstr>Implementation Science Models/Methods</vt:lpstr>
      <vt:lpstr>A Proliferation of ‘IS’ Models 61 at Least, but there are Key Common Points</vt:lpstr>
      <vt:lpstr>Key Common Points (cont.)</vt:lpstr>
      <vt:lpstr>Evidence Integration Triangle (EIT)</vt:lpstr>
      <vt:lpstr>Evidence Integration Triangle (EIT) - A Patient-Centered Care Example</vt:lpstr>
      <vt:lpstr>EIT Conclusions</vt:lpstr>
      <vt:lpstr>PowerPoint Presentation</vt:lpstr>
      <vt:lpstr>RE-AIM Realist* Question</vt:lpstr>
      <vt:lpstr>RE-AIM Evaluability Questions  or Planning for Dissemination </vt:lpstr>
      <vt:lpstr>Implementation Science Measures/Methods</vt:lpstr>
      <vt:lpstr>Types of Pragmatic Methods and Evidence Needed: 2R’s and “RCT”</vt:lpstr>
      <vt:lpstr>Pragmatic Measures</vt:lpstr>
      <vt:lpstr>Pragmatic Study Methods: Key Characteristics</vt:lpstr>
      <vt:lpstr>MOHR Project- Key Points</vt:lpstr>
      <vt:lpstr>    Rapid Learning Approaches</vt:lpstr>
      <vt:lpstr>All Models (and Methods) are Wrong…</vt:lpstr>
      <vt:lpstr>Future Directions and Opportunities</vt:lpstr>
      <vt:lpstr>Future Evidence Needs and Opportunities—Keys to Advance Translation</vt:lpstr>
      <vt:lpstr>Future Evidence Needs and Opportunities—Keys to Advance Translation Continued </vt:lpstr>
      <vt:lpstr>The Trans-NIH D&amp;I Funding Announcement</vt:lpstr>
      <vt:lpstr>Take Home Points</vt:lpstr>
      <vt:lpstr>Questions and Discussions</vt:lpstr>
      <vt:lpstr>PowerPoint Presentation</vt:lpstr>
      <vt:lpstr>PowerPoint Presentation</vt:lpstr>
      <vt:lpstr>Online Communities of Practice</vt:lpstr>
      <vt:lpstr>Background</vt:lpstr>
      <vt:lpstr>Initial Framework </vt:lpstr>
      <vt:lpstr>Primary Research Questions</vt:lpstr>
      <vt:lpstr>Research sub-questions</vt:lpstr>
      <vt:lpstr>Literature Review Map</vt:lpstr>
      <vt:lpstr>Research Approach Concept mapping</vt:lpstr>
      <vt:lpstr>Research Approach (cont.)</vt:lpstr>
      <vt:lpstr>Demographics Cont.</vt:lpstr>
      <vt:lpstr>Response rate</vt:lpstr>
      <vt:lpstr>Point Map</vt:lpstr>
      <vt:lpstr>Cluster Point Map</vt:lpstr>
      <vt:lpstr>PowerPoint Presentation</vt:lpstr>
      <vt:lpstr>Rating Pattern Match</vt:lpstr>
      <vt:lpstr>Pattern Match Importance Creating</vt:lpstr>
      <vt:lpstr>Pattern Match Importance Sustaining </vt:lpstr>
      <vt:lpstr>Pattern Match Feasibility</vt:lpstr>
      <vt:lpstr> Interagency Cooperation Importance for sustaining</vt:lpstr>
      <vt:lpstr>Funding </vt:lpstr>
      <vt:lpstr>PowerPoint Presentation</vt:lpstr>
      <vt:lpstr>PowerPoint Presentation</vt:lpstr>
      <vt:lpstr>Strengths &amp; Limitations</vt:lpstr>
      <vt:lpstr>Implications for Theory &amp; Practice</vt:lpstr>
      <vt:lpstr>Research To Reality  (R2R) Mentorship Pilot Program</vt:lpstr>
      <vt:lpstr>PowerPoint Presentation</vt:lpstr>
    </vt:vector>
  </TitlesOfParts>
  <Company>NCI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Bridging Research and Practice: Implications and Next Steps</dc:title>
  <dc:creator>Purcell, Peyton (NIH/NCI) [C]</dc:creator>
  <cp:lastModifiedBy>Purcell, Peyton (NIH/NCI) [C]</cp:lastModifiedBy>
  <cp:revision>26</cp:revision>
  <dcterms:created xsi:type="dcterms:W3CDTF">2013-02-28T14:42:25Z</dcterms:created>
  <dcterms:modified xsi:type="dcterms:W3CDTF">2013-03-05T21:52:05Z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0x0101009855C3157567F14EB65FA726766FE35B</vt:lpwstr>
  </property>
</Properties>
</file>