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9" r:id="rId4"/>
    <p:sldId id="270" r:id="rId5"/>
    <p:sldId id="271" r:id="rId6"/>
    <p:sldId id="258" r:id="rId7"/>
    <p:sldId id="272" r:id="rId8"/>
    <p:sldId id="273" r:id="rId9"/>
    <p:sldId id="274" r:id="rId10"/>
    <p:sldId id="263" r:id="rId11"/>
    <p:sldId id="284" r:id="rId12"/>
    <p:sldId id="264" r:id="rId13"/>
    <p:sldId id="285" r:id="rId14"/>
    <p:sldId id="278" r:id="rId15"/>
    <p:sldId id="287" r:id="rId16"/>
    <p:sldId id="293" r:id="rId17"/>
    <p:sldId id="290" r:id="rId18"/>
    <p:sldId id="291" r:id="rId19"/>
    <p:sldId id="280" r:id="rId20"/>
    <p:sldId id="296" r:id="rId21"/>
    <p:sldId id="292" r:id="rId22"/>
    <p:sldId id="29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01" autoAdjust="0"/>
  </p:normalViewPr>
  <p:slideViewPr>
    <p:cSldViewPr>
      <p:cViewPr varScale="1">
        <p:scale>
          <a:sx n="52" d="100"/>
          <a:sy n="52" d="100"/>
        </p:scale>
        <p:origin x="-158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6E2ED-1326-4A3A-915D-B007CF11501B}" type="datetimeFigureOut">
              <a:rPr lang="en-US" smtClean="0"/>
              <a:t>3/7/2013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778ED8-03C6-439E-8B72-CD50A020E051}" type="slidenum">
              <a:rPr lang="en-US" smtClean="0"/>
              <a:t>‹#›</a:t>
            </a:fld>
            <a:endParaRPr lang="en-US"/>
          </a:p>
        </p:txBody>
      </p:sp>
    </p:spTree>
    <p:extLst>
      <p:ext uri="{BB962C8B-B14F-4D97-AF65-F5344CB8AC3E}">
        <p14:creationId xmlns:p14="http://schemas.microsoft.com/office/powerpoint/2010/main" val="85486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first, I didn’t want</a:t>
            </a:r>
            <a:r>
              <a:rPr lang="en-US" baseline="0" dirty="0" smtClean="0"/>
              <a:t> to apply for this program</a:t>
            </a:r>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1</a:t>
            </a:fld>
            <a:endParaRPr lang="en-US"/>
          </a:p>
        </p:txBody>
      </p:sp>
    </p:spTree>
    <p:extLst>
      <p:ext uri="{BB962C8B-B14F-4D97-AF65-F5344CB8AC3E}">
        <p14:creationId xmlns:p14="http://schemas.microsoft.com/office/powerpoint/2010/main" val="1936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R2R I dealt mainly with clinic supervisors for</a:t>
            </a:r>
            <a:r>
              <a:rPr lang="en-US" baseline="0" dirty="0" smtClean="0"/>
              <a:t> my program, but this project allowed me to build collaboration with hospitals administrators such as the Chief Medical Officer and Director of Staff Development</a:t>
            </a:r>
          </a:p>
          <a:p>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17</a:t>
            </a:fld>
            <a:endParaRPr lang="en-US"/>
          </a:p>
        </p:txBody>
      </p:sp>
    </p:spTree>
    <p:extLst>
      <p:ext uri="{BB962C8B-B14F-4D97-AF65-F5344CB8AC3E}">
        <p14:creationId xmlns:p14="http://schemas.microsoft.com/office/powerpoint/2010/main" val="436102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 tried to obtain a survey from a clinician in Chicago,</a:t>
            </a:r>
            <a:r>
              <a:rPr lang="en-US" baseline="0" dirty="0" smtClean="0"/>
              <a:t> but despite a month and a half of back and forth communication he did not share</a:t>
            </a:r>
          </a:p>
          <a:p>
            <a:r>
              <a:rPr lang="en-US" baseline="0" dirty="0" smtClean="0"/>
              <a:t>My supervisor was able to contact a colleague had had done a national paper based clinician survey that I was able to adapt and develop into an electronic format</a:t>
            </a:r>
          </a:p>
          <a:p>
            <a:endParaRPr lang="en-US" baseline="0" dirty="0" smtClean="0"/>
          </a:p>
          <a:p>
            <a:r>
              <a:rPr lang="en-US" baseline="0" dirty="0" smtClean="0"/>
              <a:t>The IRB submission and approval process took 5 months of back and forth revisions with 3 major holidays in the mix</a:t>
            </a:r>
          </a:p>
          <a:p>
            <a:endParaRPr lang="en-US" baseline="0" dirty="0" smtClean="0"/>
          </a:p>
          <a:p>
            <a:r>
              <a:rPr lang="en-US" baseline="0" dirty="0" smtClean="0"/>
              <a:t>Survey administration was delayed one month due to a change in the hospital systems e-learning system (all clinicians had to have an LSU e-mail) which increased my sample size</a:t>
            </a:r>
          </a:p>
          <a:p>
            <a:r>
              <a:rPr lang="en-US" baseline="0" dirty="0" smtClean="0"/>
              <a:t>Data management and analysis has taken a long time because it was new to me, and I learned through one on one training from 2 in house epidemiologists</a:t>
            </a:r>
          </a:p>
          <a:p>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18</a:t>
            </a:fld>
            <a:endParaRPr lang="en-US"/>
          </a:p>
        </p:txBody>
      </p:sp>
    </p:spTree>
    <p:extLst>
      <p:ext uri="{BB962C8B-B14F-4D97-AF65-F5344CB8AC3E}">
        <p14:creationId xmlns:p14="http://schemas.microsoft.com/office/powerpoint/2010/main" val="409500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been able to present twice at</a:t>
            </a:r>
            <a:r>
              <a:rPr lang="en-US" baseline="0" dirty="0" smtClean="0"/>
              <a:t> school functions</a:t>
            </a:r>
          </a:p>
          <a:p>
            <a:endParaRPr lang="en-US" baseline="0" dirty="0" smtClean="0"/>
          </a:p>
          <a:p>
            <a:r>
              <a:rPr lang="en-US" baseline="0" dirty="0" smtClean="0"/>
              <a:t>Prior to R2R, my program had only done a patient survey, and looked at EHR data, to understand the quality of smoking cessation care in the hospital system, but because of R2R we were able to bring it full circle by assessing clinician practices and beliefs</a:t>
            </a:r>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19</a:t>
            </a:fld>
            <a:endParaRPr lang="en-US"/>
          </a:p>
        </p:txBody>
      </p:sp>
    </p:spTree>
    <p:extLst>
      <p:ext uri="{BB962C8B-B14F-4D97-AF65-F5344CB8AC3E}">
        <p14:creationId xmlns:p14="http://schemas.microsoft.com/office/powerpoint/2010/main" val="1125958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 going through public</a:t>
            </a:r>
            <a:r>
              <a:rPr lang="en-US" baseline="0" dirty="0" smtClean="0"/>
              <a:t> private partnerships, a complete transformation from where it has been </a:t>
            </a:r>
            <a:r>
              <a:rPr lang="en-US" baseline="0" smtClean="0"/>
              <a:t>for decades</a:t>
            </a:r>
            <a:endParaRPr lang="en-US"/>
          </a:p>
        </p:txBody>
      </p:sp>
      <p:sp>
        <p:nvSpPr>
          <p:cNvPr id="4" name="Slide Number Placeholder 3"/>
          <p:cNvSpPr>
            <a:spLocks noGrp="1"/>
          </p:cNvSpPr>
          <p:nvPr>
            <p:ph type="sldNum" sz="quarter" idx="10"/>
          </p:nvPr>
        </p:nvSpPr>
        <p:spPr/>
        <p:txBody>
          <a:bodyPr/>
          <a:lstStyle/>
          <a:p>
            <a:fld id="{E8778ED8-03C6-439E-8B72-CD50A020E051}" type="slidenum">
              <a:rPr lang="en-US" smtClean="0"/>
              <a:t>22</a:t>
            </a:fld>
            <a:endParaRPr lang="en-US"/>
          </a:p>
        </p:txBody>
      </p:sp>
    </p:spTree>
    <p:extLst>
      <p:ext uri="{BB962C8B-B14F-4D97-AF65-F5344CB8AC3E}">
        <p14:creationId xmlns:p14="http://schemas.microsoft.com/office/powerpoint/2010/main" val="1437065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3</a:t>
            </a:fld>
            <a:endParaRPr lang="en-US"/>
          </a:p>
        </p:txBody>
      </p:sp>
    </p:spTree>
    <p:extLst>
      <p:ext uri="{BB962C8B-B14F-4D97-AF65-F5344CB8AC3E}">
        <p14:creationId xmlns:p14="http://schemas.microsoft.com/office/powerpoint/2010/main" val="176387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undergraduate</a:t>
            </a:r>
            <a:r>
              <a:rPr lang="en-US" baseline="0" dirty="0" smtClean="0"/>
              <a:t> training is in interpersonal communication</a:t>
            </a:r>
          </a:p>
          <a:p>
            <a:r>
              <a:rPr lang="en-US" baseline="0" dirty="0" smtClean="0"/>
              <a:t>My graduate training is in health promotion</a:t>
            </a:r>
          </a:p>
          <a:p>
            <a:r>
              <a:rPr lang="en-US" baseline="0" dirty="0" smtClean="0"/>
              <a:t>But, my work experience is in public health</a:t>
            </a:r>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4</a:t>
            </a:fld>
            <a:endParaRPr lang="en-US"/>
          </a:p>
        </p:txBody>
      </p:sp>
    </p:spTree>
    <p:extLst>
      <p:ext uri="{BB962C8B-B14F-4D97-AF65-F5344CB8AC3E}">
        <p14:creationId xmlns:p14="http://schemas.microsoft.com/office/powerpoint/2010/main" val="141452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really wanted to focus on advocacy and understand how I could be an influence in an academic institution and state government position</a:t>
            </a:r>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5</a:t>
            </a:fld>
            <a:endParaRPr lang="en-US"/>
          </a:p>
        </p:txBody>
      </p:sp>
    </p:spTree>
    <p:extLst>
      <p:ext uri="{BB962C8B-B14F-4D97-AF65-F5344CB8AC3E}">
        <p14:creationId xmlns:p14="http://schemas.microsoft.com/office/powerpoint/2010/main" val="2258343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Events</a:t>
            </a:r>
            <a:r>
              <a:rPr lang="en-US" baseline="0" dirty="0" smtClean="0"/>
              <a:t> could be conferences, meetings, or other activities</a:t>
            </a:r>
          </a:p>
          <a:p>
            <a:r>
              <a:rPr lang="en-US" baseline="0" dirty="0" smtClean="0"/>
              <a:t>I wrote about this experience in one of my monthly stories</a:t>
            </a:r>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7</a:t>
            </a:fld>
            <a:endParaRPr lang="en-US"/>
          </a:p>
        </p:txBody>
      </p:sp>
    </p:spTree>
    <p:extLst>
      <p:ext uri="{BB962C8B-B14F-4D97-AF65-F5344CB8AC3E}">
        <p14:creationId xmlns:p14="http://schemas.microsoft.com/office/powerpoint/2010/main" val="365133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Manuscript Submissions</a:t>
            </a:r>
          </a:p>
          <a:p>
            <a:r>
              <a:rPr lang="en-US" dirty="0" smtClean="0"/>
              <a:t>R2R Mentorship Program (Published)</a:t>
            </a:r>
          </a:p>
          <a:p>
            <a:r>
              <a:rPr lang="en-US" dirty="0" smtClean="0"/>
              <a:t>TCI Program (Published)</a:t>
            </a:r>
          </a:p>
          <a:p>
            <a:r>
              <a:rPr lang="en-US" dirty="0" smtClean="0"/>
              <a:t>Clinic Based Intervention Research (Submitted)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9</a:t>
            </a:fld>
            <a:endParaRPr lang="en-US"/>
          </a:p>
        </p:txBody>
      </p:sp>
    </p:spTree>
    <p:extLst>
      <p:ext uri="{BB962C8B-B14F-4D97-AF65-F5344CB8AC3E}">
        <p14:creationId xmlns:p14="http://schemas.microsoft.com/office/powerpoint/2010/main" val="203429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Assessments</a:t>
            </a:r>
            <a:r>
              <a:rPr lang="en-US" baseline="0" dirty="0" smtClean="0"/>
              <a:t> changed from just physicians to all clinicians as a shared vision with hospital administrators</a:t>
            </a:r>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11</a:t>
            </a:fld>
            <a:endParaRPr lang="en-US"/>
          </a:p>
        </p:txBody>
      </p:sp>
    </p:spTree>
    <p:extLst>
      <p:ext uri="{BB962C8B-B14F-4D97-AF65-F5344CB8AC3E}">
        <p14:creationId xmlns:p14="http://schemas.microsoft.com/office/powerpoint/2010/main" val="415825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Presented physician data in</a:t>
            </a:r>
            <a:r>
              <a:rPr lang="en-US" baseline="0" dirty="0" smtClean="0"/>
              <a:t> </a:t>
            </a:r>
            <a:r>
              <a:rPr lang="en-US" dirty="0" smtClean="0"/>
              <a:t>the R2R</a:t>
            </a:r>
            <a:r>
              <a:rPr lang="en-US" baseline="0" dirty="0" smtClean="0"/>
              <a:t> cyber seminar </a:t>
            </a:r>
          </a:p>
          <a:p>
            <a:r>
              <a:rPr lang="en-US" baseline="0" dirty="0" smtClean="0"/>
              <a:t>Patient data didn’t warrant </a:t>
            </a:r>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13</a:t>
            </a:fld>
            <a:endParaRPr lang="en-US"/>
          </a:p>
        </p:txBody>
      </p:sp>
    </p:spTree>
    <p:extLst>
      <p:ext uri="{BB962C8B-B14F-4D97-AF65-F5344CB8AC3E}">
        <p14:creationId xmlns:p14="http://schemas.microsoft.com/office/powerpoint/2010/main" val="268311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778ED8-03C6-439E-8B72-CD50A020E051}" type="slidenum">
              <a:rPr lang="en-US" smtClean="0"/>
              <a:t>16</a:t>
            </a:fld>
            <a:endParaRPr lang="en-US"/>
          </a:p>
        </p:txBody>
      </p:sp>
    </p:spTree>
    <p:extLst>
      <p:ext uri="{BB962C8B-B14F-4D97-AF65-F5344CB8AC3E}">
        <p14:creationId xmlns:p14="http://schemas.microsoft.com/office/powerpoint/2010/main" val="336443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E0FAA022-5D1D-420C-BE77-4B3B96671E3B}" type="datetimeFigureOut">
              <a:rPr lang="en-US" smtClean="0"/>
              <a:t>3/7/2013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BF8DCE38-47F9-43B1-8FA5-72868E3092DB}"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FAA022-5D1D-420C-BE77-4B3B96671E3B}" type="datetimeFigureOut">
              <a:rPr lang="en-US" smtClean="0"/>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DCE38-47F9-43B1-8FA5-72868E3092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FAA022-5D1D-420C-BE77-4B3B96671E3B}" type="datetimeFigureOut">
              <a:rPr lang="en-US" smtClean="0"/>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F8DCE38-47F9-43B1-8FA5-72868E3092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200"/>
            </a:lvl1pPr>
            <a:lvl2pPr>
              <a:defRPr sz="2800"/>
            </a:lvl2pPr>
            <a:lvl3pPr>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0FAA022-5D1D-420C-BE77-4B3B96671E3B}" type="datetimeFigureOut">
              <a:rPr lang="en-US" smtClean="0"/>
              <a:t>3/7/2013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DCE38-47F9-43B1-8FA5-72868E3092DB}"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E0FAA022-5D1D-420C-BE77-4B3B96671E3B}" type="datetimeFigureOut">
              <a:rPr lang="en-US" smtClean="0"/>
              <a:t>3/7/2013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BF8DCE38-47F9-43B1-8FA5-72868E3092DB}"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FAA022-5D1D-420C-BE77-4B3B96671E3B}" type="datetimeFigureOut">
              <a:rPr lang="en-US" smtClean="0"/>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DCE38-47F9-43B1-8FA5-72868E3092D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FAA022-5D1D-420C-BE77-4B3B96671E3B}" type="datetimeFigureOut">
              <a:rPr lang="en-US" smtClean="0"/>
              <a:t>3/7/2013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DCE38-47F9-43B1-8FA5-72868E3092DB}"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FAA022-5D1D-420C-BE77-4B3B96671E3B}" type="datetimeFigureOut">
              <a:rPr lang="en-US" smtClean="0"/>
              <a:t>3/7/2013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DCE38-47F9-43B1-8FA5-72868E3092DB}"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0FAA022-5D1D-420C-BE77-4B3B96671E3B}" type="datetimeFigureOut">
              <a:rPr lang="en-US" smtClean="0"/>
              <a:t>3/7/2013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DCE38-47F9-43B1-8FA5-72868E3092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A022-5D1D-420C-BE77-4B3B96671E3B}" type="datetimeFigureOut">
              <a:rPr lang="en-US" smtClean="0"/>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BF8DCE38-47F9-43B1-8FA5-72868E3092DB}"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A022-5D1D-420C-BE77-4B3B96671E3B}" type="datetimeFigureOut">
              <a:rPr lang="en-US" smtClean="0"/>
              <a:t>3/7/2013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DCE38-47F9-43B1-8FA5-72868E3092DB}"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0FAA022-5D1D-420C-BE77-4B3B96671E3B}" type="datetimeFigureOut">
              <a:rPr lang="en-US" smtClean="0"/>
              <a:t>3/7/2013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BF8DCE38-47F9-43B1-8FA5-72868E3092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Michael Celestin,</a:t>
            </a:r>
            <a:br>
              <a:rPr lang="en-US" smtClean="0"/>
            </a:br>
            <a:r>
              <a:rPr lang="en-US" smtClean="0"/>
              <a:t>MA,CHES,CTTS</a:t>
            </a:r>
          </a:p>
          <a:p>
            <a:r>
              <a:rPr lang="en-US" smtClean="0"/>
              <a:t>3/6/2013</a:t>
            </a:r>
            <a:endParaRPr lang="en-US" dirty="0"/>
          </a:p>
        </p:txBody>
      </p:sp>
      <p:sp>
        <p:nvSpPr>
          <p:cNvPr id="2" name="Title 1"/>
          <p:cNvSpPr>
            <a:spLocks noGrp="1"/>
          </p:cNvSpPr>
          <p:nvPr>
            <p:ph type="title"/>
          </p:nvPr>
        </p:nvSpPr>
        <p:spPr/>
        <p:txBody>
          <a:bodyPr/>
          <a:lstStyle/>
          <a:p>
            <a:r>
              <a:rPr lang="en-US" smtClean="0"/>
              <a:t>R2R Mentorship Experience</a:t>
            </a:r>
            <a:endParaRPr lang="en-US" dirty="0"/>
          </a:p>
        </p:txBody>
      </p:sp>
    </p:spTree>
    <p:extLst>
      <p:ext uri="{BB962C8B-B14F-4D97-AF65-F5344CB8AC3E}">
        <p14:creationId xmlns:p14="http://schemas.microsoft.com/office/powerpoint/2010/main" val="3955311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Goal: Increase tobacco cessation assist rates by physicians in Louisiana’s public hospital system</a:t>
            </a:r>
            <a:endParaRPr lang="en-US" dirty="0" smtClean="0"/>
          </a:p>
        </p:txBody>
      </p:sp>
      <p:sp>
        <p:nvSpPr>
          <p:cNvPr id="2" name="Title 1"/>
          <p:cNvSpPr>
            <a:spLocks noGrp="1"/>
          </p:cNvSpPr>
          <p:nvPr>
            <p:ph type="title"/>
          </p:nvPr>
        </p:nvSpPr>
        <p:spPr/>
        <p:txBody>
          <a:bodyPr/>
          <a:lstStyle/>
          <a:p>
            <a:r>
              <a:rPr lang="en-US" smtClean="0"/>
              <a:t>Proposed Project Work Plan</a:t>
            </a:r>
            <a:endParaRPr lang="en-US" dirty="0"/>
          </a:p>
        </p:txBody>
      </p:sp>
      <p:pic>
        <p:nvPicPr>
          <p:cNvPr id="4" name="Picture 4" descr="C:\Users\mceles\AppData\Local\Microsoft\Windows\Temporary Internet Files\Content.IE5\NOZX88F1\MP90038778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76600"/>
            <a:ext cx="5001126"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664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Objectives: </a:t>
            </a:r>
          </a:p>
          <a:p>
            <a:pPr lvl="1"/>
            <a:r>
              <a:rPr lang="en-US" dirty="0" smtClean="0"/>
              <a:t>Conduct assessments of:</a:t>
            </a:r>
          </a:p>
          <a:p>
            <a:pPr lvl="2"/>
            <a:r>
              <a:rPr lang="en-US" dirty="0" smtClean="0"/>
              <a:t>Clinicians’ practices and beliefs regarding tobacco use and treatment</a:t>
            </a:r>
          </a:p>
          <a:p>
            <a:pPr lvl="2"/>
            <a:r>
              <a:rPr lang="en-US" dirty="0" smtClean="0"/>
              <a:t>Patients’ perceptions of clinician tobacco use treatment</a:t>
            </a:r>
          </a:p>
          <a:p>
            <a:pPr lvl="1"/>
            <a:r>
              <a:rPr lang="en-US" dirty="0" smtClean="0"/>
              <a:t>Pilot an intervention among:</a:t>
            </a:r>
          </a:p>
          <a:p>
            <a:pPr lvl="2"/>
            <a:r>
              <a:rPr lang="en-US" dirty="0" smtClean="0"/>
              <a:t>Physicians </a:t>
            </a:r>
            <a:r>
              <a:rPr lang="en-US" dirty="0" smtClean="0"/>
              <a:t>to Increase physician Assist rates for smoking cessation</a:t>
            </a:r>
            <a:endParaRPr lang="en-US" dirty="0"/>
          </a:p>
        </p:txBody>
      </p:sp>
      <p:sp>
        <p:nvSpPr>
          <p:cNvPr id="2" name="Title 1"/>
          <p:cNvSpPr>
            <a:spLocks noGrp="1"/>
          </p:cNvSpPr>
          <p:nvPr>
            <p:ph type="title"/>
          </p:nvPr>
        </p:nvSpPr>
        <p:spPr/>
        <p:txBody>
          <a:bodyPr/>
          <a:lstStyle/>
          <a:p>
            <a:r>
              <a:rPr lang="en-US" smtClean="0"/>
              <a:t>Proposed Project Work Plan</a:t>
            </a:r>
            <a:endParaRPr lang="en-US" dirty="0"/>
          </a:p>
        </p:txBody>
      </p:sp>
    </p:spTree>
    <p:extLst>
      <p:ext uri="{BB962C8B-B14F-4D97-AF65-F5344CB8AC3E}">
        <p14:creationId xmlns:p14="http://schemas.microsoft.com/office/powerpoint/2010/main" val="1162669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72744125"/>
              </p:ext>
            </p:extLst>
          </p:nvPr>
        </p:nvGraphicFramePr>
        <p:xfrm>
          <a:off x="381000" y="1719263"/>
          <a:ext cx="8229600" cy="4831080"/>
        </p:xfrm>
        <a:graphic>
          <a:graphicData uri="http://schemas.openxmlformats.org/drawingml/2006/table">
            <a:tbl>
              <a:tblPr firstRow="1" bandRow="1">
                <a:tableStyleId>{5C22544A-7EE6-4342-B048-85BDC9FD1C3A}</a:tableStyleId>
              </a:tblPr>
              <a:tblGrid>
                <a:gridCol w="1752600"/>
                <a:gridCol w="2438400"/>
                <a:gridCol w="2362200"/>
                <a:gridCol w="1676400"/>
              </a:tblGrid>
              <a:tr h="370840">
                <a:tc>
                  <a:txBody>
                    <a:bodyPr/>
                    <a:lstStyle/>
                    <a:p>
                      <a:pPr algn="ctr"/>
                      <a:r>
                        <a:rPr lang="en-US" sz="1600" dirty="0" smtClean="0"/>
                        <a:t>Deliverables</a:t>
                      </a:r>
                      <a:endParaRPr lang="en-US" sz="1600" dirty="0"/>
                    </a:p>
                  </a:txBody>
                  <a:tcPr/>
                </a:tc>
                <a:tc>
                  <a:txBody>
                    <a:bodyPr/>
                    <a:lstStyle/>
                    <a:p>
                      <a:pPr algn="ctr"/>
                      <a:r>
                        <a:rPr lang="en-US" sz="1600" dirty="0" smtClean="0"/>
                        <a:t>Key Activities to Complete</a:t>
                      </a:r>
                      <a:endParaRPr lang="en-US" sz="1600" dirty="0"/>
                    </a:p>
                  </a:txBody>
                  <a:tcPr/>
                </a:tc>
                <a:tc>
                  <a:txBody>
                    <a:bodyPr/>
                    <a:lstStyle/>
                    <a:p>
                      <a:pPr algn="ctr"/>
                      <a:r>
                        <a:rPr lang="en-US" sz="1600" dirty="0" smtClean="0"/>
                        <a:t>Evidence of Achievement</a:t>
                      </a:r>
                      <a:endParaRPr lang="en-US" sz="1600" dirty="0"/>
                    </a:p>
                  </a:txBody>
                  <a:tcPr/>
                </a:tc>
                <a:tc>
                  <a:txBody>
                    <a:bodyPr/>
                    <a:lstStyle/>
                    <a:p>
                      <a:pPr algn="ctr"/>
                      <a:r>
                        <a:rPr lang="en-US" sz="1600" dirty="0" smtClean="0"/>
                        <a:t>Completion Date</a:t>
                      </a:r>
                      <a:endParaRPr lang="en-US" sz="1600" dirty="0"/>
                    </a:p>
                  </a:txBody>
                  <a:tcPr/>
                </a:tc>
              </a:tr>
              <a:tr h="370840">
                <a:tc>
                  <a:txBody>
                    <a:bodyPr/>
                    <a:lstStyle/>
                    <a:p>
                      <a:pPr marL="0" indent="0">
                        <a:buFont typeface="+mj-lt"/>
                        <a:buNone/>
                      </a:pPr>
                      <a:r>
                        <a:rPr lang="en-US" sz="1500" b="1" dirty="0" smtClean="0"/>
                        <a:t>A. Conduct</a:t>
                      </a:r>
                      <a:r>
                        <a:rPr lang="en-US" sz="1500" b="1" baseline="0" dirty="0" smtClean="0"/>
                        <a:t> assessments:</a:t>
                      </a:r>
                      <a:endParaRPr lang="en-US" sz="1500" b="1" dirty="0" smtClean="0"/>
                    </a:p>
                    <a:p>
                      <a:pPr marL="342900" indent="-342900">
                        <a:buFont typeface="+mj-lt"/>
                        <a:buAutoNum type="arabicPeriod"/>
                      </a:pPr>
                      <a:r>
                        <a:rPr lang="en-US" sz="1500" dirty="0" smtClean="0"/>
                        <a:t>Physician</a:t>
                      </a:r>
                    </a:p>
                    <a:p>
                      <a:pPr marL="342900" indent="-342900">
                        <a:buFont typeface="+mj-lt"/>
                        <a:buAutoNum type="arabicPeriod"/>
                      </a:pPr>
                      <a:r>
                        <a:rPr lang="en-US" sz="1500" dirty="0" smtClean="0"/>
                        <a:t>Patient</a:t>
                      </a:r>
                      <a:endParaRPr lang="en-US" sz="1500" dirty="0"/>
                    </a:p>
                  </a:txBody>
                  <a:tcPr/>
                </a:tc>
                <a:tc>
                  <a:txBody>
                    <a:bodyPr/>
                    <a:lstStyle/>
                    <a:p>
                      <a:pPr marL="285750" indent="-285750">
                        <a:buFont typeface="Arial" pitchFamily="34" charset="0"/>
                        <a:buChar char="•"/>
                      </a:pPr>
                      <a:r>
                        <a:rPr lang="en-US" sz="1500" dirty="0" smtClean="0"/>
                        <a:t>IRB Approval</a:t>
                      </a:r>
                    </a:p>
                    <a:p>
                      <a:pPr marL="285750" indent="-285750">
                        <a:buFont typeface="Arial" pitchFamily="34" charset="0"/>
                        <a:buChar char="•"/>
                      </a:pPr>
                      <a:r>
                        <a:rPr lang="en-US" sz="1500" dirty="0" smtClean="0"/>
                        <a:t>Survey development</a:t>
                      </a:r>
                    </a:p>
                    <a:p>
                      <a:pPr marL="285750" indent="-285750">
                        <a:buFont typeface="Arial" pitchFamily="34" charset="0"/>
                        <a:buChar char="•"/>
                      </a:pPr>
                      <a:r>
                        <a:rPr lang="en-US" sz="1500" dirty="0" smtClean="0"/>
                        <a:t>Survey administration</a:t>
                      </a:r>
                    </a:p>
                    <a:p>
                      <a:pPr marL="285750" indent="-285750">
                        <a:buFont typeface="Arial" pitchFamily="34" charset="0"/>
                        <a:buChar char="•"/>
                      </a:pPr>
                      <a:r>
                        <a:rPr lang="en-US" sz="1500" dirty="0" smtClean="0"/>
                        <a:t>Survey</a:t>
                      </a:r>
                      <a:r>
                        <a:rPr lang="en-US" sz="1500" baseline="0" dirty="0" smtClean="0"/>
                        <a:t> completion</a:t>
                      </a:r>
                    </a:p>
                    <a:p>
                      <a:pPr marL="285750" indent="-285750">
                        <a:buFont typeface="Arial" pitchFamily="34" charset="0"/>
                        <a:buChar char="•"/>
                      </a:pPr>
                      <a:r>
                        <a:rPr lang="en-US" sz="1500" baseline="0" dirty="0" smtClean="0"/>
                        <a:t>Survey Analysis</a:t>
                      </a:r>
                    </a:p>
                  </a:txBody>
                  <a:tcPr/>
                </a:tc>
                <a:tc>
                  <a:txBody>
                    <a:bodyPr/>
                    <a:lstStyle/>
                    <a:p>
                      <a:pPr marL="342900" indent="-342900">
                        <a:buFont typeface="+mj-lt"/>
                        <a:buAutoNum type="alphaLcParenR"/>
                      </a:pPr>
                      <a:r>
                        <a:rPr lang="en-US" sz="1500" dirty="0" smtClean="0"/>
                        <a:t>Survey</a:t>
                      </a:r>
                      <a:r>
                        <a:rPr lang="en-US" sz="1500" baseline="0" dirty="0" smtClean="0"/>
                        <a:t> Instruments</a:t>
                      </a:r>
                    </a:p>
                    <a:p>
                      <a:pPr marL="342900" indent="-342900">
                        <a:buFont typeface="+mj-lt"/>
                        <a:buAutoNum type="alphaLcParenR"/>
                      </a:pPr>
                      <a:r>
                        <a:rPr lang="en-US" sz="1500" baseline="0" dirty="0" smtClean="0"/>
                        <a:t>Summary Reports</a:t>
                      </a:r>
                      <a:endParaRPr lang="en-US" sz="1500" dirty="0"/>
                    </a:p>
                  </a:txBody>
                  <a:tcPr anchor="ctr"/>
                </a:tc>
                <a:tc>
                  <a:txBody>
                    <a:bodyPr/>
                    <a:lstStyle/>
                    <a:p>
                      <a:pPr algn="ctr"/>
                      <a:r>
                        <a:rPr lang="en-US" sz="1500" dirty="0" smtClean="0"/>
                        <a:t>2/2012</a:t>
                      </a:r>
                      <a:endParaRPr lang="en-US" sz="1500" dirty="0"/>
                    </a:p>
                  </a:txBody>
                  <a:tcPr anchor="ctr"/>
                </a:tc>
              </a:tr>
              <a:tr h="370840">
                <a:tc>
                  <a:txBody>
                    <a:bodyPr/>
                    <a:lstStyle/>
                    <a:p>
                      <a:r>
                        <a:rPr lang="en-US" sz="1500" b="1" dirty="0" smtClean="0"/>
                        <a:t>B. Develop </a:t>
                      </a:r>
                      <a:r>
                        <a:rPr lang="en-US" sz="1500" b="1" baseline="0" dirty="0" smtClean="0"/>
                        <a:t>content and programming for intervention</a:t>
                      </a:r>
                      <a:endParaRPr lang="en-US" sz="1500" b="1" dirty="0"/>
                    </a:p>
                  </a:txBody>
                  <a:tcPr/>
                </a:tc>
                <a:tc>
                  <a:txBody>
                    <a:bodyPr/>
                    <a:lstStyle/>
                    <a:p>
                      <a:pPr marL="285750" indent="-285750">
                        <a:buFont typeface="Arial" pitchFamily="34" charset="0"/>
                        <a:buChar char="•"/>
                      </a:pPr>
                      <a:r>
                        <a:rPr lang="en-US" sz="1500" dirty="0" smtClean="0"/>
                        <a:t>Develop logic model to guide development process</a:t>
                      </a:r>
                      <a:endParaRPr lang="en-US" sz="1500" dirty="0"/>
                    </a:p>
                  </a:txBody>
                  <a:tcPr/>
                </a:tc>
                <a:tc>
                  <a:txBody>
                    <a:bodyPr/>
                    <a:lstStyle/>
                    <a:p>
                      <a:pPr marL="342900" indent="-342900" algn="l">
                        <a:buFont typeface="+mj-lt"/>
                        <a:buAutoNum type="alphaLcParenR"/>
                      </a:pPr>
                      <a:r>
                        <a:rPr lang="en-US" sz="1500" dirty="0" smtClean="0"/>
                        <a:t>Logic model</a:t>
                      </a:r>
                    </a:p>
                    <a:p>
                      <a:pPr marL="342900" indent="-342900">
                        <a:buFont typeface="+mj-lt"/>
                        <a:buAutoNum type="alphaLcParenR"/>
                      </a:pPr>
                      <a:r>
                        <a:rPr lang="en-US" sz="1500" dirty="0" smtClean="0"/>
                        <a:t>Implementation plan</a:t>
                      </a:r>
                      <a:endParaRPr lang="en-US" sz="1500" dirty="0"/>
                    </a:p>
                  </a:txBody>
                  <a:tcPr anchor="ctr"/>
                </a:tc>
                <a:tc>
                  <a:txBody>
                    <a:bodyPr/>
                    <a:lstStyle/>
                    <a:p>
                      <a:pPr algn="ctr"/>
                      <a:r>
                        <a:rPr lang="en-US" sz="1500" dirty="0" smtClean="0"/>
                        <a:t>6/2012</a:t>
                      </a:r>
                      <a:endParaRPr lang="en-US" sz="1500" dirty="0"/>
                    </a:p>
                  </a:txBody>
                  <a:tcPr anchor="ctr"/>
                </a:tc>
              </a:tr>
              <a:tr h="370840">
                <a:tc>
                  <a:txBody>
                    <a:bodyPr/>
                    <a:lstStyle/>
                    <a:p>
                      <a:r>
                        <a:rPr lang="en-US" sz="1500" b="1" dirty="0" smtClean="0"/>
                        <a:t>C. Test usability and feasibility of intervention</a:t>
                      </a:r>
                      <a:endParaRPr lang="en-US" sz="1500" b="1" dirty="0"/>
                    </a:p>
                  </a:txBody>
                  <a:tcPr/>
                </a:tc>
                <a:tc>
                  <a:txBody>
                    <a:bodyPr/>
                    <a:lstStyle/>
                    <a:p>
                      <a:pPr marL="285750" indent="-285750">
                        <a:buFont typeface="Arial" pitchFamily="34" charset="0"/>
                        <a:buChar char="•"/>
                      </a:pPr>
                      <a:r>
                        <a:rPr lang="en-US" sz="1500" dirty="0" smtClean="0"/>
                        <a:t>Test with 5-20 physicians</a:t>
                      </a:r>
                    </a:p>
                    <a:p>
                      <a:pPr marL="285750" indent="-285750">
                        <a:buFont typeface="Arial" pitchFamily="34" charset="0"/>
                        <a:buChar char="•"/>
                      </a:pPr>
                      <a:r>
                        <a:rPr lang="en-US" sz="1500" dirty="0" smtClean="0"/>
                        <a:t>Intervention</a:t>
                      </a:r>
                      <a:r>
                        <a:rPr lang="en-US" sz="1500" baseline="0" dirty="0" smtClean="0"/>
                        <a:t> modifications</a:t>
                      </a:r>
                      <a:endParaRPr lang="en-US" sz="1500" dirty="0" smtClean="0"/>
                    </a:p>
                  </a:txBody>
                  <a:tcPr/>
                </a:tc>
                <a:tc>
                  <a:txBody>
                    <a:bodyPr/>
                    <a:lstStyle/>
                    <a:p>
                      <a:pPr marL="342900" indent="-342900">
                        <a:buFont typeface="+mj-lt"/>
                        <a:buAutoNum type="alphaLcParenR"/>
                      </a:pPr>
                      <a:r>
                        <a:rPr lang="en-US" sz="1500" dirty="0" smtClean="0"/>
                        <a:t>Session guide</a:t>
                      </a:r>
                    </a:p>
                    <a:p>
                      <a:pPr marL="342900" indent="-342900">
                        <a:buFont typeface="+mj-lt"/>
                        <a:buAutoNum type="alphaLcParenR"/>
                      </a:pPr>
                      <a:r>
                        <a:rPr lang="en-US" sz="1500" dirty="0" smtClean="0"/>
                        <a:t>Summary report</a:t>
                      </a:r>
                      <a:endParaRPr lang="en-US" sz="1500" dirty="0"/>
                    </a:p>
                  </a:txBody>
                  <a:tcPr anchor="ctr"/>
                </a:tc>
                <a:tc>
                  <a:txBody>
                    <a:bodyPr/>
                    <a:lstStyle/>
                    <a:p>
                      <a:pPr algn="ctr"/>
                      <a:r>
                        <a:rPr lang="en-US" sz="1500" dirty="0" smtClean="0"/>
                        <a:t>8/2012</a:t>
                      </a:r>
                      <a:endParaRPr lang="en-US" sz="1500" dirty="0"/>
                    </a:p>
                  </a:txBody>
                  <a:tcPr anchor="ctr"/>
                </a:tc>
              </a:tr>
              <a:tr h="370840">
                <a:tc>
                  <a:txBody>
                    <a:bodyPr/>
                    <a:lstStyle/>
                    <a:p>
                      <a:pPr marL="0" indent="0">
                        <a:buFont typeface="+mj-lt"/>
                        <a:buNone/>
                      </a:pPr>
                      <a:r>
                        <a:rPr lang="en-US" sz="1500" b="1" dirty="0" smtClean="0"/>
                        <a:t>D. Pilot intervention among physicians (treating AA male tobacco users)</a:t>
                      </a:r>
                    </a:p>
                  </a:txBody>
                  <a:tcPr anchor="ctr"/>
                </a:tc>
                <a:tc>
                  <a:txBody>
                    <a:bodyPr/>
                    <a:lstStyle/>
                    <a:p>
                      <a:pPr marL="285750" indent="-285750">
                        <a:buFont typeface="Arial" pitchFamily="34" charset="0"/>
                        <a:buChar char="•"/>
                      </a:pPr>
                      <a:r>
                        <a:rPr lang="en-US" sz="1500" dirty="0" smtClean="0"/>
                        <a:t>Identify intervention</a:t>
                      </a:r>
                      <a:r>
                        <a:rPr lang="en-US" sz="1500" baseline="0" dirty="0" smtClean="0"/>
                        <a:t> and control clinic</a:t>
                      </a:r>
                    </a:p>
                    <a:p>
                      <a:pPr marL="285750" indent="-285750">
                        <a:buFont typeface="Arial" pitchFamily="34" charset="0"/>
                        <a:buChar char="•"/>
                      </a:pPr>
                      <a:r>
                        <a:rPr lang="en-US" sz="1500" baseline="0" dirty="0" smtClean="0"/>
                        <a:t>Program Evaluation</a:t>
                      </a:r>
                    </a:p>
                  </a:txBody>
                  <a:tcPr anchor="ctr"/>
                </a:tc>
                <a:tc>
                  <a:txBody>
                    <a:bodyPr/>
                    <a:lstStyle/>
                    <a:p>
                      <a:pPr marL="342900" indent="-342900">
                        <a:buFont typeface="+mj-lt"/>
                        <a:buAutoNum type="alphaLcParenR"/>
                      </a:pPr>
                      <a:r>
                        <a:rPr lang="en-US" sz="1500" dirty="0" smtClean="0"/>
                        <a:t>Session Guide</a:t>
                      </a:r>
                    </a:p>
                    <a:p>
                      <a:pPr marL="342900" indent="-342900">
                        <a:buFont typeface="+mj-lt"/>
                        <a:buAutoNum type="alphaLcParenR"/>
                      </a:pPr>
                      <a:r>
                        <a:rPr lang="en-US" sz="1500" dirty="0" smtClean="0"/>
                        <a:t>Data Analysis</a:t>
                      </a:r>
                    </a:p>
                    <a:p>
                      <a:pPr marL="342900" indent="-342900">
                        <a:buFont typeface="+mj-lt"/>
                        <a:buAutoNum type="alphaLcParenR"/>
                      </a:pPr>
                      <a:r>
                        <a:rPr lang="en-US" sz="1500" dirty="0" smtClean="0"/>
                        <a:t>Summary Report</a:t>
                      </a:r>
                      <a:endParaRPr lang="en-US" sz="1500" dirty="0"/>
                    </a:p>
                  </a:txBody>
                  <a:tcPr anchor="ctr"/>
                </a:tc>
                <a:tc>
                  <a:txBody>
                    <a:bodyPr/>
                    <a:lstStyle/>
                    <a:p>
                      <a:pPr algn="ctr"/>
                      <a:r>
                        <a:rPr lang="en-US" sz="1500" dirty="0" smtClean="0"/>
                        <a:t>11/2012</a:t>
                      </a:r>
                      <a:endParaRPr lang="en-US" sz="1500" dirty="0"/>
                    </a:p>
                  </a:txBody>
                  <a:tcPr anchor="ctr"/>
                </a:tc>
              </a:tr>
            </a:tbl>
          </a:graphicData>
        </a:graphic>
      </p:graphicFrame>
      <p:sp>
        <p:nvSpPr>
          <p:cNvPr id="2" name="Title 1"/>
          <p:cNvSpPr>
            <a:spLocks noGrp="1"/>
          </p:cNvSpPr>
          <p:nvPr>
            <p:ph type="title"/>
          </p:nvPr>
        </p:nvSpPr>
        <p:spPr/>
        <p:txBody>
          <a:bodyPr/>
          <a:lstStyle/>
          <a:p>
            <a:r>
              <a:rPr lang="en-US" smtClean="0"/>
              <a:t>Proposed Project Work Plan</a:t>
            </a:r>
            <a:endParaRPr lang="en-US" dirty="0"/>
          </a:p>
        </p:txBody>
      </p:sp>
    </p:spTree>
    <p:extLst>
      <p:ext uri="{BB962C8B-B14F-4D97-AF65-F5344CB8AC3E}">
        <p14:creationId xmlns:p14="http://schemas.microsoft.com/office/powerpoint/2010/main" val="473262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ü"/>
            </a:pPr>
            <a:r>
              <a:rPr lang="en-US" dirty="0" smtClean="0"/>
              <a:t>Conducted </a:t>
            </a:r>
            <a:r>
              <a:rPr lang="en-US" dirty="0" smtClean="0"/>
              <a:t>assessments of:</a:t>
            </a:r>
          </a:p>
          <a:p>
            <a:pPr lvl="1">
              <a:buFont typeface="Wingdings" pitchFamily="2" charset="2"/>
              <a:buChar char="ü"/>
            </a:pPr>
            <a:r>
              <a:rPr lang="en-US" dirty="0" smtClean="0"/>
              <a:t>Physicians’ practices and beliefs regarding tobacco use and treatment</a:t>
            </a:r>
          </a:p>
          <a:p>
            <a:pPr lvl="1">
              <a:buFont typeface="Wingdings" pitchFamily="2" charset="2"/>
              <a:buChar char="ü"/>
            </a:pPr>
            <a:r>
              <a:rPr lang="en-US" dirty="0" smtClean="0"/>
              <a:t>Patients’ perceptions of provider tobacco use treatment</a:t>
            </a:r>
          </a:p>
          <a:p>
            <a:pPr>
              <a:buFont typeface="Wingdings" pitchFamily="2" charset="2"/>
              <a:buChar char="q"/>
            </a:pPr>
            <a:r>
              <a:rPr lang="en-US" dirty="0" smtClean="0"/>
              <a:t>Pilot an intervention among physicians to increase Assist rates for physicians treating</a:t>
            </a:r>
            <a:endParaRPr lang="en-US" dirty="0"/>
          </a:p>
        </p:txBody>
      </p:sp>
      <p:sp>
        <p:nvSpPr>
          <p:cNvPr id="2" name="Title 1"/>
          <p:cNvSpPr>
            <a:spLocks noGrp="1"/>
          </p:cNvSpPr>
          <p:nvPr>
            <p:ph type="title"/>
          </p:nvPr>
        </p:nvSpPr>
        <p:spPr/>
        <p:txBody>
          <a:bodyPr/>
          <a:lstStyle/>
          <a:p>
            <a:r>
              <a:rPr lang="en-US" smtClean="0"/>
              <a:t>Project Work Plan Accomplishments</a:t>
            </a:r>
            <a:endParaRPr lang="en-US" dirty="0"/>
          </a:p>
        </p:txBody>
      </p:sp>
    </p:spTree>
    <p:extLst>
      <p:ext uri="{BB962C8B-B14F-4D97-AF65-F5344CB8AC3E}">
        <p14:creationId xmlns:p14="http://schemas.microsoft.com/office/powerpoint/2010/main" val="70242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Professional Development</a:t>
            </a:r>
          </a:p>
          <a:p>
            <a:pPr lvl="1"/>
            <a:r>
              <a:rPr lang="en-US" smtClean="0"/>
              <a:t>Development of a mentoring agreement</a:t>
            </a:r>
          </a:p>
          <a:p>
            <a:pPr lvl="1"/>
            <a:r>
              <a:rPr lang="en-US" smtClean="0"/>
              <a:t>Purchase of professional development material and meeting fees (e.g. books, registration)</a:t>
            </a:r>
          </a:p>
          <a:p>
            <a:pPr lvl="1"/>
            <a:r>
              <a:rPr lang="en-US" smtClean="0"/>
              <a:t>Development of a project work plan</a:t>
            </a:r>
            <a:endParaRPr lang="en-US" dirty="0" smtClean="0"/>
          </a:p>
        </p:txBody>
      </p:sp>
      <p:sp>
        <p:nvSpPr>
          <p:cNvPr id="2" name="Title 1"/>
          <p:cNvSpPr>
            <a:spLocks noGrp="1"/>
          </p:cNvSpPr>
          <p:nvPr>
            <p:ph type="title"/>
          </p:nvPr>
        </p:nvSpPr>
        <p:spPr/>
        <p:txBody>
          <a:bodyPr/>
          <a:lstStyle/>
          <a:p>
            <a:r>
              <a:rPr lang="en-US" smtClean="0"/>
              <a:t>Processes for Accomplishment</a:t>
            </a:r>
            <a:endParaRPr lang="en-US" dirty="0"/>
          </a:p>
        </p:txBody>
      </p:sp>
    </p:spTree>
    <p:extLst>
      <p:ext uri="{BB962C8B-B14F-4D97-AF65-F5344CB8AC3E}">
        <p14:creationId xmlns:p14="http://schemas.microsoft.com/office/powerpoint/2010/main" val="356026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Professional Development</a:t>
            </a:r>
          </a:p>
          <a:p>
            <a:pPr lvl="1"/>
            <a:r>
              <a:rPr lang="en-US" smtClean="0"/>
              <a:t>Weekly meetings via phone</a:t>
            </a:r>
          </a:p>
          <a:p>
            <a:pPr lvl="1"/>
            <a:r>
              <a:rPr lang="en-US" smtClean="0"/>
              <a:t>Timely e-mails for follow-up</a:t>
            </a:r>
          </a:p>
          <a:p>
            <a:pPr lvl="1"/>
            <a:r>
              <a:rPr lang="en-US" smtClean="0"/>
              <a:t>Engaged and supportive site supervisor</a:t>
            </a:r>
          </a:p>
          <a:p>
            <a:pPr lvl="1"/>
            <a:r>
              <a:rPr lang="en-US" smtClean="0"/>
              <a:t>National Cancer Institute training, support and resources</a:t>
            </a:r>
          </a:p>
          <a:p>
            <a:endParaRPr lang="en-US" dirty="0"/>
          </a:p>
        </p:txBody>
      </p:sp>
      <p:sp>
        <p:nvSpPr>
          <p:cNvPr id="2" name="Title 1"/>
          <p:cNvSpPr>
            <a:spLocks noGrp="1"/>
          </p:cNvSpPr>
          <p:nvPr>
            <p:ph type="title"/>
          </p:nvPr>
        </p:nvSpPr>
        <p:spPr/>
        <p:txBody>
          <a:bodyPr/>
          <a:lstStyle/>
          <a:p>
            <a:r>
              <a:rPr lang="en-US" smtClean="0"/>
              <a:t>Facilitators to Accomplishment</a:t>
            </a:r>
            <a:endParaRPr lang="en-US" dirty="0"/>
          </a:p>
        </p:txBody>
      </p:sp>
    </p:spTree>
    <p:extLst>
      <p:ext uri="{BB962C8B-B14F-4D97-AF65-F5344CB8AC3E}">
        <p14:creationId xmlns:p14="http://schemas.microsoft.com/office/powerpoint/2010/main" val="170356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Project Work Plan</a:t>
            </a:r>
          </a:p>
          <a:p>
            <a:pPr lvl="1"/>
            <a:r>
              <a:rPr lang="en-US" smtClean="0"/>
              <a:t>Survey identification, adaptation and development</a:t>
            </a:r>
          </a:p>
          <a:p>
            <a:pPr lvl="1"/>
            <a:r>
              <a:rPr lang="en-US" smtClean="0"/>
              <a:t>Institutional Review Board application submission and approval</a:t>
            </a:r>
          </a:p>
          <a:p>
            <a:pPr lvl="1"/>
            <a:r>
              <a:rPr lang="en-US" smtClean="0"/>
              <a:t>Survey administration</a:t>
            </a:r>
          </a:p>
          <a:p>
            <a:pPr lvl="1"/>
            <a:r>
              <a:rPr lang="en-US" smtClean="0"/>
              <a:t>Data management and analysis</a:t>
            </a:r>
            <a:endParaRPr lang="en-US" dirty="0"/>
          </a:p>
        </p:txBody>
      </p:sp>
      <p:sp>
        <p:nvSpPr>
          <p:cNvPr id="2" name="Title 1"/>
          <p:cNvSpPr>
            <a:spLocks noGrp="1"/>
          </p:cNvSpPr>
          <p:nvPr>
            <p:ph type="title"/>
          </p:nvPr>
        </p:nvSpPr>
        <p:spPr/>
        <p:txBody>
          <a:bodyPr/>
          <a:lstStyle/>
          <a:p>
            <a:r>
              <a:rPr lang="en-US" smtClean="0"/>
              <a:t>Processes for Accomplishment</a:t>
            </a:r>
            <a:endParaRPr lang="en-US" dirty="0"/>
          </a:p>
        </p:txBody>
      </p:sp>
    </p:spTree>
    <p:extLst>
      <p:ext uri="{BB962C8B-B14F-4D97-AF65-F5344CB8AC3E}">
        <p14:creationId xmlns:p14="http://schemas.microsoft.com/office/powerpoint/2010/main" val="355531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Project Work Plan</a:t>
            </a:r>
          </a:p>
          <a:p>
            <a:pPr lvl="1"/>
            <a:r>
              <a:rPr lang="en-US" smtClean="0"/>
              <a:t>Established relationship with hospital administrators</a:t>
            </a:r>
          </a:p>
          <a:p>
            <a:pPr lvl="1"/>
            <a:r>
              <a:rPr lang="en-US" smtClean="0"/>
              <a:t>LSU School of Public Health support and resources</a:t>
            </a:r>
            <a:endParaRPr lang="en-US" dirty="0"/>
          </a:p>
        </p:txBody>
      </p:sp>
      <p:sp>
        <p:nvSpPr>
          <p:cNvPr id="2" name="Title 1"/>
          <p:cNvSpPr>
            <a:spLocks noGrp="1"/>
          </p:cNvSpPr>
          <p:nvPr>
            <p:ph type="title"/>
          </p:nvPr>
        </p:nvSpPr>
        <p:spPr/>
        <p:txBody>
          <a:bodyPr/>
          <a:lstStyle/>
          <a:p>
            <a:r>
              <a:rPr lang="en-US" smtClean="0"/>
              <a:t>Facilitators to Accomplishment</a:t>
            </a:r>
            <a:endParaRPr lang="en-US" dirty="0"/>
          </a:p>
        </p:txBody>
      </p:sp>
    </p:spTree>
    <p:extLst>
      <p:ext uri="{BB962C8B-B14F-4D97-AF65-F5344CB8AC3E}">
        <p14:creationId xmlns:p14="http://schemas.microsoft.com/office/powerpoint/2010/main" val="408124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mtClean="0"/>
              <a:t>Professional Development</a:t>
            </a:r>
          </a:p>
          <a:p>
            <a:pPr lvl="1"/>
            <a:r>
              <a:rPr lang="en-US" smtClean="0"/>
              <a:t>None</a:t>
            </a:r>
          </a:p>
          <a:p>
            <a:r>
              <a:rPr lang="en-US" smtClean="0"/>
              <a:t>Project Work Plan</a:t>
            </a:r>
          </a:p>
          <a:p>
            <a:pPr lvl="1"/>
            <a:r>
              <a:rPr lang="en-US" smtClean="0"/>
              <a:t>Learning and undergoing Institutional Review Board application and approval process</a:t>
            </a:r>
          </a:p>
          <a:p>
            <a:pPr lvl="1"/>
            <a:r>
              <a:rPr lang="en-US" smtClean="0"/>
              <a:t>Staff development e-learning software transition</a:t>
            </a:r>
          </a:p>
          <a:p>
            <a:pPr lvl="1"/>
            <a:r>
              <a:rPr lang="en-US" smtClean="0"/>
              <a:t>Public hospital system transformation into public/private partnerships</a:t>
            </a:r>
            <a:endParaRPr lang="en-US" dirty="0"/>
          </a:p>
        </p:txBody>
      </p:sp>
      <p:sp>
        <p:nvSpPr>
          <p:cNvPr id="2" name="Title 1"/>
          <p:cNvSpPr>
            <a:spLocks noGrp="1"/>
          </p:cNvSpPr>
          <p:nvPr>
            <p:ph type="title"/>
          </p:nvPr>
        </p:nvSpPr>
        <p:spPr/>
        <p:txBody>
          <a:bodyPr/>
          <a:lstStyle/>
          <a:p>
            <a:r>
              <a:rPr lang="en-US" smtClean="0"/>
              <a:t>Barriers to Accomplishment</a:t>
            </a:r>
            <a:endParaRPr lang="en-US" dirty="0"/>
          </a:p>
        </p:txBody>
      </p:sp>
    </p:spTree>
    <p:extLst>
      <p:ext uri="{BB962C8B-B14F-4D97-AF65-F5344CB8AC3E}">
        <p14:creationId xmlns:p14="http://schemas.microsoft.com/office/powerpoint/2010/main" val="174819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mtClean="0"/>
              <a:t>LSU Health School of Public Health</a:t>
            </a:r>
          </a:p>
          <a:p>
            <a:pPr lvl="1"/>
            <a:r>
              <a:rPr lang="en-US" smtClean="0"/>
              <a:t>Dissemination of acquired skills and experiences to students, faculty and staff</a:t>
            </a:r>
          </a:p>
          <a:p>
            <a:pPr lvl="1"/>
            <a:r>
              <a:rPr lang="en-US" smtClean="0"/>
              <a:t>School and program visibility</a:t>
            </a:r>
          </a:p>
          <a:p>
            <a:r>
              <a:rPr lang="en-US" smtClean="0"/>
              <a:t>LSU Health Public Hospital System</a:t>
            </a:r>
          </a:p>
          <a:p>
            <a:pPr lvl="1"/>
            <a:r>
              <a:rPr lang="en-US" smtClean="0"/>
              <a:t>Identified new approach to conducting clinician surveys</a:t>
            </a:r>
          </a:p>
          <a:p>
            <a:pPr lvl="1"/>
            <a:r>
              <a:rPr lang="en-US" smtClean="0"/>
              <a:t>Broadened scope and enhanced quality improvement efforts</a:t>
            </a:r>
          </a:p>
          <a:p>
            <a:endParaRPr lang="en-US" dirty="0" smtClean="0"/>
          </a:p>
        </p:txBody>
      </p:sp>
      <p:sp>
        <p:nvSpPr>
          <p:cNvPr id="2" name="Title 1"/>
          <p:cNvSpPr>
            <a:spLocks noGrp="1"/>
          </p:cNvSpPr>
          <p:nvPr>
            <p:ph type="title"/>
          </p:nvPr>
        </p:nvSpPr>
        <p:spPr/>
        <p:txBody>
          <a:bodyPr/>
          <a:lstStyle/>
          <a:p>
            <a:r>
              <a:rPr lang="en-US" smtClean="0"/>
              <a:t>Mentorship Program Impact</a:t>
            </a:r>
            <a:endParaRPr lang="en-US" dirty="0"/>
          </a:p>
        </p:txBody>
      </p:sp>
    </p:spTree>
    <p:extLst>
      <p:ext uri="{BB962C8B-B14F-4D97-AF65-F5344CB8AC3E}">
        <p14:creationId xmlns:p14="http://schemas.microsoft.com/office/powerpoint/2010/main" val="370552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Prioritized public health competency skills </a:t>
            </a:r>
          </a:p>
          <a:p>
            <a:r>
              <a:rPr lang="en-US" dirty="0" smtClean="0"/>
              <a:t>Proposed goals and objectives for professional development and project work plan</a:t>
            </a:r>
          </a:p>
          <a:p>
            <a:r>
              <a:rPr lang="en-US" dirty="0" smtClean="0"/>
              <a:t>Accomplished objectives, and the processes, facilitators and barriers to accomplishment</a:t>
            </a:r>
          </a:p>
          <a:p>
            <a:r>
              <a:rPr lang="en-US" dirty="0" smtClean="0"/>
              <a:t>Mentorship program impact on: </a:t>
            </a:r>
          </a:p>
          <a:p>
            <a:pPr lvl="1"/>
            <a:r>
              <a:rPr lang="en-US" dirty="0" smtClean="0"/>
              <a:t>Organization</a:t>
            </a:r>
          </a:p>
          <a:p>
            <a:pPr lvl="1"/>
            <a:r>
              <a:rPr lang="en-US" dirty="0" smtClean="0"/>
              <a:t>Goals and objectives</a:t>
            </a:r>
          </a:p>
          <a:p>
            <a:pPr lvl="1"/>
            <a:r>
              <a:rPr lang="en-US" dirty="0" smtClean="0"/>
              <a:t>Grasp of evidence-based public health</a:t>
            </a:r>
            <a:endParaRPr lang="en-US" dirty="0"/>
          </a:p>
        </p:txBody>
      </p:sp>
      <p:sp>
        <p:nvSpPr>
          <p:cNvPr id="2" name="Title 1"/>
          <p:cNvSpPr>
            <a:spLocks noGrp="1"/>
          </p:cNvSpPr>
          <p:nvPr>
            <p:ph type="title"/>
          </p:nvPr>
        </p:nvSpPr>
        <p:spPr/>
        <p:txBody>
          <a:bodyPr/>
          <a:lstStyle/>
          <a:p>
            <a:r>
              <a:rPr lang="en-US" smtClean="0"/>
              <a:t>Discussion Items</a:t>
            </a:r>
            <a:endParaRPr lang="en-US" dirty="0"/>
          </a:p>
        </p:txBody>
      </p:sp>
    </p:spTree>
    <p:extLst>
      <p:ext uri="{BB962C8B-B14F-4D97-AF65-F5344CB8AC3E}">
        <p14:creationId xmlns:p14="http://schemas.microsoft.com/office/powerpoint/2010/main" val="2927460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mtClean="0"/>
              <a:t>Goals and Objectives</a:t>
            </a:r>
          </a:p>
          <a:p>
            <a:pPr lvl="1"/>
            <a:r>
              <a:rPr lang="en-US" smtClean="0"/>
              <a:t>Increased professional development, health practice competency, and project planning and management skills</a:t>
            </a:r>
          </a:p>
          <a:p>
            <a:pPr lvl="1"/>
            <a:r>
              <a:rPr lang="en-US" smtClean="0"/>
              <a:t>Increased surveillance, analytical and assessment skills</a:t>
            </a:r>
          </a:p>
          <a:p>
            <a:r>
              <a:rPr lang="en-US" smtClean="0"/>
              <a:t>Grasp of Evidence-Based Public Health</a:t>
            </a:r>
          </a:p>
          <a:p>
            <a:pPr lvl="1"/>
            <a:r>
              <a:rPr lang="en-US" smtClean="0"/>
              <a:t>Strengthened understanding and use of core competency framework</a:t>
            </a:r>
          </a:p>
          <a:p>
            <a:pPr lvl="1"/>
            <a:r>
              <a:rPr lang="en-US" smtClean="0"/>
              <a:t>Enhanced knowledge of evidence-based intervention resources</a:t>
            </a:r>
            <a:endParaRPr lang="en-US" dirty="0" smtClean="0"/>
          </a:p>
        </p:txBody>
      </p:sp>
      <p:sp>
        <p:nvSpPr>
          <p:cNvPr id="2" name="Title 1"/>
          <p:cNvSpPr>
            <a:spLocks noGrp="1"/>
          </p:cNvSpPr>
          <p:nvPr>
            <p:ph type="title"/>
          </p:nvPr>
        </p:nvSpPr>
        <p:spPr/>
        <p:txBody>
          <a:bodyPr/>
          <a:lstStyle/>
          <a:p>
            <a:r>
              <a:rPr lang="en-US" smtClean="0"/>
              <a:t>Mentorship Program Impact</a:t>
            </a:r>
            <a:endParaRPr lang="en-US" dirty="0"/>
          </a:p>
        </p:txBody>
      </p:sp>
    </p:spTree>
    <p:extLst>
      <p:ext uri="{BB962C8B-B14F-4D97-AF65-F5344CB8AC3E}">
        <p14:creationId xmlns:p14="http://schemas.microsoft.com/office/powerpoint/2010/main" val="862277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Pilot Physicians Counseling Smokers Intervention*</a:t>
            </a:r>
          </a:p>
          <a:p>
            <a:pPr lvl="1"/>
            <a:r>
              <a:rPr lang="en-US" b="1" dirty="0" smtClean="0"/>
              <a:t>Purpose</a:t>
            </a:r>
            <a:r>
              <a:rPr lang="en-US" dirty="0" smtClean="0"/>
              <a:t>: Office-based program designed to increase the effectiveness of primary care physician-delivered smoking cessation interventions. (2003) </a:t>
            </a:r>
          </a:p>
        </p:txBody>
      </p:sp>
      <p:sp>
        <p:nvSpPr>
          <p:cNvPr id="2" name="Title 1"/>
          <p:cNvSpPr>
            <a:spLocks noGrp="1"/>
          </p:cNvSpPr>
          <p:nvPr>
            <p:ph type="title"/>
          </p:nvPr>
        </p:nvSpPr>
        <p:spPr/>
        <p:txBody>
          <a:bodyPr/>
          <a:lstStyle/>
          <a:p>
            <a:r>
              <a:rPr lang="en-US" smtClean="0"/>
              <a:t>Future Directions</a:t>
            </a:r>
            <a:endParaRPr lang="en-US" dirty="0"/>
          </a:p>
        </p:txBody>
      </p:sp>
      <p:sp>
        <p:nvSpPr>
          <p:cNvPr id="4" name="Rectangle 3"/>
          <p:cNvSpPr/>
          <p:nvPr/>
        </p:nvSpPr>
        <p:spPr>
          <a:xfrm>
            <a:off x="292238" y="6236732"/>
            <a:ext cx="4279761" cy="369332"/>
          </a:xfrm>
          <a:prstGeom prst="rect">
            <a:avLst/>
          </a:prstGeom>
        </p:spPr>
        <p:txBody>
          <a:bodyPr wrap="none">
            <a:spAutoFit/>
          </a:bodyPr>
          <a:lstStyle/>
          <a:p>
            <a:pPr lvl="1"/>
            <a:r>
              <a:rPr lang="en-US" dirty="0"/>
              <a:t>*All dependent upon system transition</a:t>
            </a:r>
          </a:p>
        </p:txBody>
      </p:sp>
    </p:spTree>
    <p:extLst>
      <p:ext uri="{BB962C8B-B14F-4D97-AF65-F5344CB8AC3E}">
        <p14:creationId xmlns:p14="http://schemas.microsoft.com/office/powerpoint/2010/main" val="2625547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Pilot Physicians Counseling Smokers Intervention*</a:t>
            </a:r>
          </a:p>
          <a:p>
            <a:pPr lvl="1"/>
            <a:r>
              <a:rPr lang="en-US" b="1" dirty="0" smtClean="0"/>
              <a:t>Focus</a:t>
            </a:r>
            <a:r>
              <a:rPr lang="en-US" dirty="0" smtClean="0"/>
              <a:t>: Current tobacco smokers 11yrs. of age and older (gender and race/ethnicity neutral)</a:t>
            </a:r>
          </a:p>
          <a:p>
            <a:pPr lvl="1"/>
            <a:r>
              <a:rPr lang="en-US" b="1" dirty="0" smtClean="0"/>
              <a:t>Methods</a:t>
            </a:r>
            <a:r>
              <a:rPr lang="en-US" dirty="0" smtClean="0"/>
              <a:t>: Academic detailing program grounded in Transtheoretical Stages of Change using a 5 A’s counseling model </a:t>
            </a:r>
          </a:p>
          <a:p>
            <a:pPr lvl="1"/>
            <a:r>
              <a:rPr lang="en-US" b="1" dirty="0" smtClean="0"/>
              <a:t>Needs</a:t>
            </a:r>
            <a:r>
              <a:rPr lang="en-US" dirty="0" smtClean="0"/>
              <a:t>: Adapt/update intervention material based on system and assessment findings</a:t>
            </a:r>
          </a:p>
          <a:p>
            <a:pPr lvl="1"/>
            <a:endParaRPr lang="en-US" dirty="0" smtClean="0"/>
          </a:p>
          <a:p>
            <a:pPr lvl="1"/>
            <a:endParaRPr lang="en-US" dirty="0" smtClean="0"/>
          </a:p>
          <a:p>
            <a:pPr lvl="1"/>
            <a:endParaRPr lang="en-US" dirty="0" smtClean="0"/>
          </a:p>
        </p:txBody>
      </p:sp>
      <p:sp>
        <p:nvSpPr>
          <p:cNvPr id="2" name="Title 1"/>
          <p:cNvSpPr>
            <a:spLocks noGrp="1"/>
          </p:cNvSpPr>
          <p:nvPr>
            <p:ph type="title"/>
          </p:nvPr>
        </p:nvSpPr>
        <p:spPr/>
        <p:txBody>
          <a:bodyPr/>
          <a:lstStyle/>
          <a:p>
            <a:r>
              <a:rPr lang="en-US" smtClean="0"/>
              <a:t>Future Directions</a:t>
            </a:r>
            <a:endParaRPr lang="en-US" dirty="0"/>
          </a:p>
        </p:txBody>
      </p:sp>
      <p:sp>
        <p:nvSpPr>
          <p:cNvPr id="4" name="Rectangle 3"/>
          <p:cNvSpPr/>
          <p:nvPr/>
        </p:nvSpPr>
        <p:spPr>
          <a:xfrm>
            <a:off x="292239" y="6225064"/>
            <a:ext cx="4279761" cy="369332"/>
          </a:xfrm>
          <a:prstGeom prst="rect">
            <a:avLst/>
          </a:prstGeom>
        </p:spPr>
        <p:txBody>
          <a:bodyPr wrap="none">
            <a:spAutoFit/>
          </a:bodyPr>
          <a:lstStyle/>
          <a:p>
            <a:pPr lvl="1"/>
            <a:r>
              <a:rPr lang="en-US" dirty="0"/>
              <a:t>*All dependent upon system transition</a:t>
            </a:r>
          </a:p>
        </p:txBody>
      </p:sp>
    </p:spTree>
    <p:extLst>
      <p:ext uri="{BB962C8B-B14F-4D97-AF65-F5344CB8AC3E}">
        <p14:creationId xmlns:p14="http://schemas.microsoft.com/office/powerpoint/2010/main" val="57798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0999" y="1719070"/>
            <a:ext cx="8407893" cy="4910329"/>
          </a:xfrm>
        </p:spPr>
        <p:txBody>
          <a:bodyPr>
            <a:normAutofit fontScale="92500" lnSpcReduction="10000"/>
          </a:bodyPr>
          <a:lstStyle/>
          <a:p>
            <a:r>
              <a:rPr lang="en-US" dirty="0" smtClean="0"/>
              <a:t>Analytic/Assessment Skills</a:t>
            </a:r>
          </a:p>
          <a:p>
            <a:pPr lvl="1"/>
            <a:r>
              <a:rPr lang="en-US" dirty="0" smtClean="0"/>
              <a:t>Define and prioritize problems</a:t>
            </a:r>
          </a:p>
          <a:p>
            <a:pPr lvl="1"/>
            <a:r>
              <a:rPr lang="en-US" dirty="0" smtClean="0"/>
              <a:t>Understand how data illuminates ethical, political, scientific, economic and public health issues</a:t>
            </a:r>
          </a:p>
          <a:p>
            <a:pPr lvl="1"/>
            <a:r>
              <a:rPr lang="en-US" dirty="0" smtClean="0"/>
              <a:t>Identify relevant and appropriate data, information sources, and types of evidence</a:t>
            </a:r>
          </a:p>
          <a:p>
            <a:pPr lvl="1"/>
            <a:r>
              <a:rPr lang="en-US" dirty="0" smtClean="0"/>
              <a:t>Make relevant inferences and determine appropriate uses and limitations of quantitative and qualitative data, and understand difference between primary and secondary research evidence</a:t>
            </a:r>
          </a:p>
        </p:txBody>
      </p:sp>
      <p:sp>
        <p:nvSpPr>
          <p:cNvPr id="4" name="Title 3"/>
          <p:cNvSpPr>
            <a:spLocks noGrp="1"/>
          </p:cNvSpPr>
          <p:nvPr>
            <p:ph type="title"/>
          </p:nvPr>
        </p:nvSpPr>
        <p:spPr/>
        <p:txBody>
          <a:bodyPr/>
          <a:lstStyle/>
          <a:p>
            <a:r>
              <a:rPr lang="en-US" smtClean="0"/>
              <a:t>Prioritized Competencies</a:t>
            </a:r>
            <a:endParaRPr lang="en-US" dirty="0"/>
          </a:p>
        </p:txBody>
      </p:sp>
    </p:spTree>
    <p:extLst>
      <p:ext uri="{BB962C8B-B14F-4D97-AF65-F5344CB8AC3E}">
        <p14:creationId xmlns:p14="http://schemas.microsoft.com/office/powerpoint/2010/main" val="3321922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mtClean="0"/>
              <a:t>Basic Public Health Science Skills</a:t>
            </a:r>
          </a:p>
          <a:p>
            <a:pPr lvl="1"/>
            <a:r>
              <a:rPr lang="en-US" smtClean="0"/>
              <a:t>Apply the basic public health sciences including behavioral and social sciences</a:t>
            </a:r>
          </a:p>
          <a:p>
            <a:pPr lvl="1"/>
            <a:r>
              <a:rPr lang="en-US" smtClean="0"/>
              <a:t>Identify and retrieve current relevant scientific evidence</a:t>
            </a:r>
          </a:p>
          <a:p>
            <a:pPr lvl="1"/>
            <a:r>
              <a:rPr lang="en-US" smtClean="0"/>
              <a:t>Identify limitations of research and the importance of observations and interrelationships</a:t>
            </a:r>
            <a:endParaRPr lang="en-US" dirty="0" smtClean="0"/>
          </a:p>
        </p:txBody>
      </p:sp>
      <p:sp>
        <p:nvSpPr>
          <p:cNvPr id="4" name="Title 3"/>
          <p:cNvSpPr>
            <a:spLocks noGrp="1"/>
          </p:cNvSpPr>
          <p:nvPr>
            <p:ph type="title"/>
          </p:nvPr>
        </p:nvSpPr>
        <p:spPr/>
        <p:txBody>
          <a:bodyPr/>
          <a:lstStyle/>
          <a:p>
            <a:r>
              <a:rPr lang="en-US" smtClean="0"/>
              <a:t>Prioritized Competencies</a:t>
            </a:r>
            <a:endParaRPr lang="en-US" dirty="0"/>
          </a:p>
        </p:txBody>
      </p:sp>
    </p:spTree>
    <p:extLst>
      <p:ext uri="{BB962C8B-B14F-4D97-AF65-F5344CB8AC3E}">
        <p14:creationId xmlns:p14="http://schemas.microsoft.com/office/powerpoint/2010/main" val="3049988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smtClean="0"/>
              <a:t>Advocacy and Communication Skills</a:t>
            </a:r>
          </a:p>
          <a:p>
            <a:pPr lvl="1"/>
            <a:r>
              <a:rPr lang="en-US" smtClean="0"/>
              <a:t>Communicate effectively research/evaluation findings to policy makers, press, other non-technical staff and key decision makers to gain interest, support, and to advocate for funding and resources</a:t>
            </a:r>
          </a:p>
          <a:p>
            <a:pPr lvl="1"/>
            <a:r>
              <a:rPr lang="en-US" smtClean="0"/>
              <a:t>Identify policy options and write clear and concise policy statements for policy makers to gain interest, political support, and funding for public health issues</a:t>
            </a:r>
            <a:endParaRPr lang="en-US" dirty="0" smtClean="0"/>
          </a:p>
        </p:txBody>
      </p:sp>
      <p:sp>
        <p:nvSpPr>
          <p:cNvPr id="4" name="Title 3"/>
          <p:cNvSpPr>
            <a:spLocks noGrp="1"/>
          </p:cNvSpPr>
          <p:nvPr>
            <p:ph type="title"/>
          </p:nvPr>
        </p:nvSpPr>
        <p:spPr/>
        <p:txBody>
          <a:bodyPr/>
          <a:lstStyle/>
          <a:p>
            <a:r>
              <a:rPr lang="en-US" smtClean="0"/>
              <a:t>Prioritized Competencies</a:t>
            </a:r>
            <a:endParaRPr lang="en-US" dirty="0"/>
          </a:p>
        </p:txBody>
      </p:sp>
    </p:spTree>
    <p:extLst>
      <p:ext uri="{BB962C8B-B14F-4D97-AF65-F5344CB8AC3E}">
        <p14:creationId xmlns:p14="http://schemas.microsoft.com/office/powerpoint/2010/main" val="1946643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mtClean="0"/>
              <a:t>Goal: Increase knowledge and skills in public health practice</a:t>
            </a:r>
          </a:p>
          <a:p>
            <a:r>
              <a:rPr lang="en-US" smtClean="0"/>
              <a:t>Objectives:</a:t>
            </a:r>
          </a:p>
          <a:p>
            <a:pPr lvl="1"/>
            <a:r>
              <a:rPr lang="en-US" smtClean="0"/>
              <a:t>Attend 3 professional events with state or national public health organizations by end of program</a:t>
            </a:r>
          </a:p>
          <a:p>
            <a:pPr lvl="1"/>
            <a:r>
              <a:rPr lang="en-US" smtClean="0"/>
              <a:t>Complete 3 public health practice competency trainings or reading by end of program</a:t>
            </a:r>
          </a:p>
          <a:p>
            <a:pPr lvl="1"/>
            <a:r>
              <a:rPr lang="en-US" smtClean="0"/>
              <a:t>Complete 3 professional development trainings or readings by end of program</a:t>
            </a:r>
          </a:p>
          <a:p>
            <a:pPr lvl="1"/>
            <a:r>
              <a:rPr lang="en-US" smtClean="0"/>
              <a:t>Exhibit 20 attributes identified as mentor strengths in “The Mentee Guide”</a:t>
            </a:r>
          </a:p>
          <a:p>
            <a:pPr lvl="1"/>
            <a:endParaRPr lang="en-US" dirty="0" smtClean="0"/>
          </a:p>
        </p:txBody>
      </p:sp>
      <p:sp>
        <p:nvSpPr>
          <p:cNvPr id="2" name="Title 1"/>
          <p:cNvSpPr>
            <a:spLocks noGrp="1"/>
          </p:cNvSpPr>
          <p:nvPr>
            <p:ph type="title"/>
          </p:nvPr>
        </p:nvSpPr>
        <p:spPr/>
        <p:txBody>
          <a:bodyPr/>
          <a:lstStyle/>
          <a:p>
            <a:r>
              <a:rPr lang="en-US" smtClean="0"/>
              <a:t>Proposed Professional Development</a:t>
            </a:r>
            <a:endParaRPr lang="en-US" dirty="0"/>
          </a:p>
        </p:txBody>
      </p:sp>
    </p:spTree>
    <p:extLst>
      <p:ext uri="{BB962C8B-B14F-4D97-AF65-F5344CB8AC3E}">
        <p14:creationId xmlns:p14="http://schemas.microsoft.com/office/powerpoint/2010/main" val="2327265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solidFill>
                  <a:schemeClr val="bg1">
                    <a:lumMod val="75000"/>
                  </a:schemeClr>
                </a:solidFill>
              </a:rPr>
              <a:t>Attend 3 professional events with state or national public health organizations by end of program</a:t>
            </a:r>
          </a:p>
          <a:p>
            <a:pPr lvl="1"/>
            <a:r>
              <a:rPr lang="en-US" dirty="0" smtClean="0"/>
              <a:t>Attended APHA 141st Annual Conference and meetings</a:t>
            </a:r>
          </a:p>
          <a:p>
            <a:pPr lvl="2"/>
            <a:r>
              <a:rPr lang="en-US" dirty="0" smtClean="0"/>
              <a:t>Black Caucus of Health Workers meeting</a:t>
            </a:r>
          </a:p>
          <a:p>
            <a:pPr lvl="2"/>
            <a:r>
              <a:rPr lang="en-US" dirty="0" smtClean="0"/>
              <a:t>Public Health Education and Health Promotion (PHEHP) section meeting</a:t>
            </a:r>
          </a:p>
          <a:p>
            <a:pPr lvl="2"/>
            <a:r>
              <a:rPr lang="en-US" dirty="0" smtClean="0"/>
              <a:t>Alcohol, Tobacco and Other Drugs section meeting</a:t>
            </a:r>
          </a:p>
          <a:p>
            <a:pPr lvl="1"/>
            <a:r>
              <a:rPr lang="en-US" dirty="0" smtClean="0"/>
              <a:t>Participated in Multilevel Interventions in Health Care: Building the Foundation for Future Research Conference (Virtually)</a:t>
            </a:r>
          </a:p>
        </p:txBody>
      </p:sp>
      <p:sp>
        <p:nvSpPr>
          <p:cNvPr id="2" name="Title 1"/>
          <p:cNvSpPr>
            <a:spLocks noGrp="1"/>
          </p:cNvSpPr>
          <p:nvPr>
            <p:ph type="title"/>
          </p:nvPr>
        </p:nvSpPr>
        <p:spPr/>
        <p:txBody>
          <a:bodyPr/>
          <a:lstStyle/>
          <a:p>
            <a:r>
              <a:rPr lang="en-US" smtClean="0"/>
              <a:t>Professional Development Accomplished</a:t>
            </a:r>
            <a:endParaRPr lang="en-US" dirty="0"/>
          </a:p>
        </p:txBody>
      </p:sp>
    </p:spTree>
    <p:extLst>
      <p:ext uri="{BB962C8B-B14F-4D97-AF65-F5344CB8AC3E}">
        <p14:creationId xmlns:p14="http://schemas.microsoft.com/office/powerpoint/2010/main" val="3428322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solidFill>
                  <a:schemeClr val="bg1">
                    <a:lumMod val="75000"/>
                  </a:schemeClr>
                </a:solidFill>
              </a:rPr>
              <a:t>Complete 3 public health practice competency trainings or readings by end of program</a:t>
            </a:r>
          </a:p>
          <a:p>
            <a:pPr lvl="1"/>
            <a:r>
              <a:rPr lang="en-US" dirty="0" smtClean="0"/>
              <a:t>Completed R2R facilitated trainings, including:</a:t>
            </a:r>
          </a:p>
          <a:p>
            <a:pPr lvl="2"/>
            <a:r>
              <a:rPr lang="en-US" dirty="0" smtClean="0"/>
              <a:t>Program Evaluation</a:t>
            </a:r>
          </a:p>
          <a:p>
            <a:pPr lvl="2"/>
            <a:r>
              <a:rPr lang="en-US" dirty="0" smtClean="0"/>
              <a:t>Program Adaptation </a:t>
            </a:r>
          </a:p>
          <a:p>
            <a:pPr lvl="2"/>
            <a:r>
              <a:rPr lang="en-US" dirty="0" smtClean="0"/>
              <a:t>Making Data Talk </a:t>
            </a:r>
          </a:p>
          <a:p>
            <a:pPr lvl="2"/>
            <a:r>
              <a:rPr lang="en-US" dirty="0" smtClean="0"/>
              <a:t>Working On Policy Change</a:t>
            </a:r>
          </a:p>
          <a:p>
            <a:pPr lvl="1"/>
            <a:r>
              <a:rPr lang="en-US" dirty="0" smtClean="0"/>
              <a:t>Read Evidence-Based Public Health</a:t>
            </a:r>
          </a:p>
          <a:p>
            <a:pPr lvl="1"/>
            <a:r>
              <a:rPr lang="en-US" dirty="0" smtClean="0"/>
              <a:t>Read Essentials of Biostatistics in Public Health</a:t>
            </a:r>
          </a:p>
          <a:p>
            <a:pPr lvl="1"/>
            <a:r>
              <a:rPr lang="en-US" dirty="0" smtClean="0"/>
              <a:t>Completed one-on-one SAS Data Analysis Software training</a:t>
            </a:r>
          </a:p>
          <a:p>
            <a:pPr lvl="1"/>
            <a:endParaRPr lang="en-US" dirty="0" smtClean="0"/>
          </a:p>
          <a:p>
            <a:pPr lvl="1"/>
            <a:endParaRPr lang="en-US" dirty="0" smtClean="0"/>
          </a:p>
          <a:p>
            <a:endParaRPr lang="en-US" dirty="0"/>
          </a:p>
        </p:txBody>
      </p:sp>
      <p:sp>
        <p:nvSpPr>
          <p:cNvPr id="2" name="Title 1"/>
          <p:cNvSpPr>
            <a:spLocks noGrp="1"/>
          </p:cNvSpPr>
          <p:nvPr>
            <p:ph type="title"/>
          </p:nvPr>
        </p:nvSpPr>
        <p:spPr/>
        <p:txBody>
          <a:bodyPr/>
          <a:lstStyle/>
          <a:p>
            <a:r>
              <a:rPr lang="en-US" smtClean="0"/>
              <a:t>Professional Development Accomplished</a:t>
            </a:r>
            <a:endParaRPr lang="en-US" dirty="0"/>
          </a:p>
        </p:txBody>
      </p:sp>
    </p:spTree>
    <p:extLst>
      <p:ext uri="{BB962C8B-B14F-4D97-AF65-F5344CB8AC3E}">
        <p14:creationId xmlns:p14="http://schemas.microsoft.com/office/powerpoint/2010/main" val="2396098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bg1">
                    <a:lumMod val="75000"/>
                  </a:schemeClr>
                </a:solidFill>
              </a:rPr>
              <a:t>Complete 3 professional development trainings or readings by end of program</a:t>
            </a:r>
          </a:p>
          <a:p>
            <a:pPr lvl="1"/>
            <a:r>
              <a:rPr lang="en-US" dirty="0" smtClean="0"/>
              <a:t>Completed Tobacco Treatment Specialist Certification training</a:t>
            </a:r>
          </a:p>
          <a:p>
            <a:pPr lvl="1"/>
            <a:r>
              <a:rPr lang="en-US" dirty="0" smtClean="0"/>
              <a:t>Read Writing Your Journal Article in 12 Weeks: A Guide to Academic Publishing Success</a:t>
            </a:r>
          </a:p>
          <a:p>
            <a:pPr lvl="1"/>
            <a:r>
              <a:rPr lang="en-US" dirty="0" smtClean="0"/>
              <a:t>Completed R2R facilitated Manuscript Writing training</a:t>
            </a:r>
          </a:p>
        </p:txBody>
      </p:sp>
      <p:sp>
        <p:nvSpPr>
          <p:cNvPr id="2" name="Title 1"/>
          <p:cNvSpPr>
            <a:spLocks noGrp="1"/>
          </p:cNvSpPr>
          <p:nvPr>
            <p:ph type="title"/>
          </p:nvPr>
        </p:nvSpPr>
        <p:spPr/>
        <p:txBody>
          <a:bodyPr/>
          <a:lstStyle/>
          <a:p>
            <a:r>
              <a:rPr lang="en-US" smtClean="0"/>
              <a:t>Professional Development Accomplished</a:t>
            </a:r>
            <a:endParaRPr lang="en-US" dirty="0"/>
          </a:p>
        </p:txBody>
      </p:sp>
    </p:spTree>
    <p:extLst>
      <p:ext uri="{BB962C8B-B14F-4D97-AF65-F5344CB8AC3E}">
        <p14:creationId xmlns:p14="http://schemas.microsoft.com/office/powerpoint/2010/main" val="7361934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2446</TotalTime>
  <Words>1340</Words>
  <Application>Microsoft Office PowerPoint</Application>
  <PresentationFormat>On-screen Show (4:3)</PresentationFormat>
  <Paragraphs>196</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Grid</vt:lpstr>
      <vt:lpstr>R2R Mentorship Experience</vt:lpstr>
      <vt:lpstr>Discussion Items</vt:lpstr>
      <vt:lpstr>Prioritized Competencies</vt:lpstr>
      <vt:lpstr>Prioritized Competencies</vt:lpstr>
      <vt:lpstr>Prioritized Competencies</vt:lpstr>
      <vt:lpstr>Proposed Professional Development</vt:lpstr>
      <vt:lpstr>Professional Development Accomplished</vt:lpstr>
      <vt:lpstr>Professional Development Accomplished</vt:lpstr>
      <vt:lpstr>Professional Development Accomplished</vt:lpstr>
      <vt:lpstr>Proposed Project Work Plan</vt:lpstr>
      <vt:lpstr>Proposed Project Work Plan</vt:lpstr>
      <vt:lpstr>Proposed Project Work Plan</vt:lpstr>
      <vt:lpstr>Project Work Plan Accomplishments</vt:lpstr>
      <vt:lpstr>Processes for Accomplishment</vt:lpstr>
      <vt:lpstr>Facilitators to Accomplishment</vt:lpstr>
      <vt:lpstr>Processes for Accomplishment</vt:lpstr>
      <vt:lpstr>Facilitators to Accomplishment</vt:lpstr>
      <vt:lpstr>Barriers to Accomplishment</vt:lpstr>
      <vt:lpstr>Mentorship Program Impact</vt:lpstr>
      <vt:lpstr>Mentorship Program Impact</vt:lpstr>
      <vt:lpstr>Future Directions</vt:lpstr>
      <vt:lpstr>Future Directions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D. Celestin Jr.</dc:creator>
  <cp:lastModifiedBy>Michael D. Celestin Jr.</cp:lastModifiedBy>
  <cp:revision>101</cp:revision>
  <dcterms:created xsi:type="dcterms:W3CDTF">2013-02-26T17:47:36Z</dcterms:created>
  <dcterms:modified xsi:type="dcterms:W3CDTF">2013-03-07T12:31:07Z</dcterms:modified>
</cp:coreProperties>
</file>