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1" r:id="rId5"/>
    <p:sldId id="289" r:id="rId6"/>
    <p:sldId id="258" r:id="rId7"/>
    <p:sldId id="285" r:id="rId8"/>
    <p:sldId id="277" r:id="rId9"/>
    <p:sldId id="278" r:id="rId10"/>
    <p:sldId id="280" r:id="rId11"/>
    <p:sldId id="281" r:id="rId12"/>
    <p:sldId id="264" r:id="rId13"/>
    <p:sldId id="259" r:id="rId14"/>
    <p:sldId id="292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51" autoAdjust="0"/>
  </p:normalViewPr>
  <p:slideViewPr>
    <p:cSldViewPr snapToGrid="0" snapToObjects="1">
      <p:cViewPr>
        <p:scale>
          <a:sx n="86" d="100"/>
          <a:sy n="86" d="100"/>
        </p:scale>
        <p:origin x="-149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1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151C-A104-B64A-9A5F-75BEC9550A3B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1E7E-DDE3-984F-8735-7CD98C207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1371"/>
            <a:ext cx="7772400" cy="212907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Identifying </a:t>
            </a:r>
            <a:r>
              <a:rPr lang="en-US" sz="4800" b="1" dirty="0"/>
              <a:t>and </a:t>
            </a:r>
            <a:r>
              <a:rPr lang="en-US" sz="4800" b="1" dirty="0" smtClean="0"/>
              <a:t>Engaging </a:t>
            </a:r>
            <a:r>
              <a:rPr lang="en-US" sz="4800" b="1" dirty="0"/>
              <a:t>K</a:t>
            </a:r>
            <a:r>
              <a:rPr lang="en-US" sz="4800" b="1" dirty="0" smtClean="0"/>
              <a:t>ey </a:t>
            </a:r>
            <a:r>
              <a:rPr lang="en-US" sz="4800" b="1" dirty="0" smtClean="0"/>
              <a:t>Stakeholders</a:t>
            </a:r>
            <a:r>
              <a:rPr lang="en-US" sz="4800" b="1" dirty="0"/>
              <a:t>: 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NCI CCSG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Moffitt Cancer Center</a:t>
            </a:r>
          </a:p>
          <a:p>
            <a:r>
              <a:rPr lang="en-US" dirty="0" smtClean="0"/>
              <a:t>January 15 2015</a:t>
            </a:r>
          </a:p>
          <a:p>
            <a:r>
              <a:rPr lang="en-US" dirty="0" smtClean="0"/>
              <a:t>Lois Ramondetta</a:t>
            </a:r>
          </a:p>
          <a:p>
            <a:r>
              <a:rPr lang="en-US" dirty="0" smtClean="0"/>
              <a:t>Jennifer Smith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45" y="5318365"/>
            <a:ext cx="2031358" cy="137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7" y="5318366"/>
            <a:ext cx="2539860" cy="12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7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evidence based?</a:t>
            </a:r>
            <a:br>
              <a:rPr lang="en-US" b="1" dirty="0" smtClean="0"/>
            </a:br>
            <a:r>
              <a:rPr lang="en-US" b="1" dirty="0" smtClean="0"/>
              <a:t>Lecture for another time!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thecommunityguide.org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4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are we going to get them ENGAGED/INVESTED?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12" y="1618043"/>
            <a:ext cx="8229600" cy="6137832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Message?  Money?  Time?</a:t>
            </a:r>
          </a:p>
          <a:p>
            <a:endParaRPr lang="en-US" sz="2900" dirty="0" smtClean="0"/>
          </a:p>
          <a:p>
            <a:r>
              <a:rPr lang="en-US" sz="2900" dirty="0" smtClean="0"/>
              <a:t>What things have you done that DID work?</a:t>
            </a:r>
          </a:p>
          <a:p>
            <a:pPr lvl="1"/>
            <a:r>
              <a:rPr lang="en-US" sz="2900" dirty="0" smtClean="0"/>
              <a:t>Listening, Asking what are their priorities?</a:t>
            </a:r>
          </a:p>
          <a:p>
            <a:pPr lvl="1"/>
            <a:r>
              <a:rPr lang="en-US" sz="2900" dirty="0"/>
              <a:t>Work on  more than one issue as a time?</a:t>
            </a:r>
          </a:p>
          <a:p>
            <a:pPr lvl="1"/>
            <a:r>
              <a:rPr lang="en-US" sz="2900" dirty="0" smtClean="0"/>
              <a:t>Sharing your knowledge</a:t>
            </a:r>
          </a:p>
          <a:p>
            <a:pPr lvl="1"/>
            <a:r>
              <a:rPr lang="en-US" sz="2900" dirty="0" smtClean="0"/>
              <a:t>Learn their reporting requirements</a:t>
            </a:r>
          </a:p>
          <a:p>
            <a:pPr lvl="1"/>
            <a:r>
              <a:rPr lang="en-US" sz="2900" dirty="0" err="1" smtClean="0"/>
              <a:t>Eg</a:t>
            </a:r>
            <a:r>
              <a:rPr lang="en-US" sz="2900" dirty="0" smtClean="0"/>
              <a:t> Safety net system-help them understand on a monthly basis-</a:t>
            </a:r>
            <a:r>
              <a:rPr lang="en-US" sz="2900" dirty="0" err="1" smtClean="0"/>
              <a:t>eg</a:t>
            </a:r>
            <a:r>
              <a:rPr lang="en-US" sz="2900" dirty="0" smtClean="0"/>
              <a:t> what areas are doing well in “their” system and what are not working so well</a:t>
            </a:r>
          </a:p>
          <a:p>
            <a:pPr lvl="1"/>
            <a:endParaRPr lang="en-US" sz="2900" dirty="0" smtClean="0"/>
          </a:p>
          <a:p>
            <a:r>
              <a:rPr lang="en-US" sz="2900" dirty="0" smtClean="0"/>
              <a:t>What things have you done that DIDN’T work?</a:t>
            </a:r>
          </a:p>
          <a:p>
            <a:pPr lvl="1"/>
            <a:r>
              <a:rPr lang="en-US" sz="2900" dirty="0" smtClean="0"/>
              <a:t>Enrolling just one person into a project and claiming involvement</a:t>
            </a:r>
          </a:p>
          <a:p>
            <a:pPr lvl="1"/>
            <a:r>
              <a:rPr lang="en-US" sz="2900" dirty="0" smtClean="0"/>
              <a:t>Involvement less than desired-asking for a number/measurement of involvement</a:t>
            </a:r>
          </a:p>
          <a:p>
            <a:pPr lvl="1"/>
            <a:endParaRPr lang="en-US" sz="2900" dirty="0"/>
          </a:p>
          <a:p>
            <a:r>
              <a:rPr lang="en-US" sz="2900" dirty="0" smtClean="0"/>
              <a:t>Barriers? Facilitators</a:t>
            </a:r>
          </a:p>
          <a:p>
            <a:pPr lvl="1"/>
            <a:r>
              <a:rPr lang="en-US" sz="2900" dirty="0" smtClean="0"/>
              <a:t>Successful engagement is a two way street, they may want more immediate results</a:t>
            </a:r>
          </a:p>
          <a:p>
            <a:pPr lvl="1"/>
            <a:r>
              <a:rPr lang="en-US" sz="2900" dirty="0" err="1" smtClean="0"/>
              <a:t>Eg</a:t>
            </a:r>
            <a:r>
              <a:rPr lang="en-US" sz="2900" dirty="0" smtClean="0"/>
              <a:t> educational materials, what do they want faster then the whole scan is completed</a:t>
            </a:r>
          </a:p>
          <a:p>
            <a:pPr lvl="1"/>
            <a:r>
              <a:rPr lang="en-US" sz="2900" dirty="0" smtClean="0"/>
              <a:t>Program implementation</a:t>
            </a:r>
          </a:p>
          <a:p>
            <a:pPr lvl="1"/>
            <a:r>
              <a:rPr lang="en-US" sz="2900" dirty="0" smtClean="0"/>
              <a:t>Wasting their time, just publishing papers and not listening and incorporating their voices</a:t>
            </a:r>
          </a:p>
          <a:p>
            <a:pPr lvl="1"/>
            <a:r>
              <a:rPr lang="en-US" sz="2900" dirty="0" smtClean="0"/>
              <a:t>Be sure instruments work for the community you are working in (</a:t>
            </a:r>
            <a:r>
              <a:rPr lang="en-US" sz="2900" dirty="0" err="1" smtClean="0"/>
              <a:t>eg</a:t>
            </a:r>
            <a:r>
              <a:rPr lang="en-US" sz="2900" dirty="0" smtClean="0"/>
              <a:t> Spanish/culture)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Messaging (Unifying)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CANCER</a:t>
            </a:r>
          </a:p>
          <a:p>
            <a:r>
              <a:rPr lang="en-US" b="1" dirty="0" smtClean="0"/>
              <a:t>Immune response at age 11-12</a:t>
            </a:r>
          </a:p>
          <a:p>
            <a:endParaRPr lang="en-US" dirty="0"/>
          </a:p>
          <a:p>
            <a:r>
              <a:rPr lang="en-US" dirty="0" smtClean="0"/>
              <a:t>Cost of not vaccinating</a:t>
            </a:r>
          </a:p>
          <a:p>
            <a:r>
              <a:rPr lang="en-US" dirty="0" smtClean="0"/>
              <a:t>Reducing provider cost</a:t>
            </a:r>
          </a:p>
          <a:p>
            <a:r>
              <a:rPr lang="en-US" dirty="0" smtClean="0"/>
              <a:t>Giving “tools”</a:t>
            </a:r>
          </a:p>
          <a:p>
            <a:r>
              <a:rPr lang="en-US" dirty="0" smtClean="0"/>
              <a:t>State Pride</a:t>
            </a:r>
          </a:p>
          <a:p>
            <a:r>
              <a:rPr lang="en-US" dirty="0" smtClean="0"/>
              <a:t>Slogan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Contacting </a:t>
            </a:r>
            <a:r>
              <a:rPr lang="en-US" b="1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</a:p>
          <a:p>
            <a:r>
              <a:rPr lang="en-US" dirty="0" smtClean="0"/>
              <a:t>1:1</a:t>
            </a:r>
          </a:p>
          <a:p>
            <a:r>
              <a:rPr lang="en-US" dirty="0" smtClean="0"/>
              <a:t>Phone calls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Surveys</a:t>
            </a:r>
          </a:p>
          <a:p>
            <a:r>
              <a:rPr lang="en-US" dirty="0" smtClean="0"/>
              <a:t>Media-TV/Radio/Paper</a:t>
            </a:r>
          </a:p>
          <a:p>
            <a:r>
              <a:rPr lang="en-US" dirty="0" smtClean="0"/>
              <a:t>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 a stakeholder we would ask that you do this and this….</a:t>
            </a:r>
          </a:p>
          <a:p>
            <a:pPr lvl="1"/>
            <a:r>
              <a:rPr lang="en-US" dirty="0" smtClean="0"/>
              <a:t>What else would you like to do?</a:t>
            </a:r>
          </a:p>
          <a:p>
            <a:pPr lvl="1"/>
            <a:r>
              <a:rPr lang="en-US" dirty="0" smtClean="0"/>
              <a:t>Concrete engagement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have an idea of what the interaction is going to be about…checking in to be sure we know what they want and what we want</a:t>
            </a:r>
          </a:p>
          <a:p>
            <a:pPr lvl="1"/>
            <a:r>
              <a:rPr lang="en-US" dirty="0" smtClean="0"/>
              <a:t>Fine line-don</a:t>
            </a:r>
            <a:r>
              <a:rPr lang="fr-FR" dirty="0" smtClean="0"/>
              <a:t>’</a:t>
            </a:r>
            <a:r>
              <a:rPr lang="en-US" dirty="0" smtClean="0"/>
              <a:t>t want to burden them-working small to start may help build the coalition</a:t>
            </a:r>
          </a:p>
          <a:p>
            <a:pPr lvl="1"/>
            <a:r>
              <a:rPr lang="en-US" dirty="0" smtClean="0"/>
              <a:t>Details MOU, do for a year and then re evaluate</a:t>
            </a:r>
          </a:p>
          <a:p>
            <a:pPr lvl="1"/>
            <a:r>
              <a:rPr lang="en-US" dirty="0" smtClean="0"/>
              <a:t>We want to bring in researchers to help with their problems through what you learn in your data collection</a:t>
            </a:r>
          </a:p>
          <a:p>
            <a:pPr lvl="1"/>
            <a:r>
              <a:rPr lang="en-US" dirty="0" smtClean="0"/>
              <a:t>Community needs assessment-need to highlight their strengths</a:t>
            </a:r>
          </a:p>
          <a:p>
            <a:pPr lvl="1"/>
            <a:r>
              <a:rPr lang="en-US" dirty="0" smtClean="0"/>
              <a:t>Not just assess their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8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</a:t>
            </a:r>
            <a:r>
              <a:rPr lang="en-US" b="1" dirty="0"/>
              <a:t>Where do we go from </a:t>
            </a:r>
            <a:r>
              <a:rPr lang="en-US" b="1" dirty="0" smtClean="0"/>
              <a:t>here?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t="8149" b="8149"/>
          <a:stretch>
            <a:fillRect/>
          </a:stretch>
        </p:blipFill>
        <p:spPr>
          <a:xfrm>
            <a:off x="788571" y="1743633"/>
            <a:ext cx="7462802" cy="3989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000" y="3116098"/>
            <a:ext cx="405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yuthaya"/>
                <a:cs typeface="Ayuthaya"/>
              </a:rPr>
              <a:t>HPV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Ayuthaya"/>
                <a:cs typeface="Ayuthaya"/>
              </a:rPr>
              <a:t>RISING HPV Vaccination Rates</a:t>
            </a:r>
            <a:endParaRPr lang="en-US" dirty="0">
              <a:solidFill>
                <a:schemeClr val="bg1"/>
              </a:solidFill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5133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Identifying and Engaging Key </a:t>
            </a:r>
            <a:r>
              <a:rPr lang="en-US" b="1" dirty="0" smtClean="0"/>
              <a:t>Stakeholders</a:t>
            </a:r>
            <a:r>
              <a:rPr lang="en-US" b="1" dirty="0" smtClean="0"/>
              <a:t>: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63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I. Defining stakeholders</a:t>
            </a:r>
          </a:p>
          <a:p>
            <a:pPr marL="0" indent="0">
              <a:buNone/>
            </a:pPr>
            <a:r>
              <a:rPr lang="en-US" sz="4000" b="1" dirty="0" smtClean="0"/>
              <a:t>2. Identifying Stakeholders</a:t>
            </a:r>
          </a:p>
          <a:p>
            <a:pPr marL="0" indent="0">
              <a:buNone/>
            </a:pPr>
            <a:r>
              <a:rPr lang="en-US" sz="4000" b="1" dirty="0" smtClean="0"/>
              <a:t>3. Engaging Stakeholders</a:t>
            </a:r>
          </a:p>
          <a:p>
            <a:pPr marL="0" indent="0">
              <a:buNone/>
            </a:pPr>
            <a:r>
              <a:rPr lang="en-US" sz="4000" b="1" dirty="0" smtClean="0"/>
              <a:t>4. Defining (examples) Success </a:t>
            </a:r>
          </a:p>
          <a:p>
            <a:pPr marL="0" indent="0">
              <a:buNone/>
            </a:pPr>
            <a:r>
              <a:rPr lang="en-US" sz="4000" b="1" dirty="0"/>
              <a:t>5</a:t>
            </a:r>
            <a:r>
              <a:rPr lang="en-US" sz="4000" b="1" dirty="0" smtClean="0"/>
              <a:t>. </a:t>
            </a:r>
            <a:r>
              <a:rPr lang="en-US" sz="4000" b="1" dirty="0"/>
              <a:t>Contacting </a:t>
            </a:r>
            <a:r>
              <a:rPr lang="en-US" sz="4000" b="1" dirty="0" smtClean="0"/>
              <a:t>Stakeholders</a:t>
            </a:r>
          </a:p>
          <a:p>
            <a:pPr marL="0" indent="0">
              <a:buNone/>
            </a:pPr>
            <a:r>
              <a:rPr lang="en-US" sz="4000" b="1" dirty="0" smtClean="0"/>
              <a:t>6.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I. Defining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/>
          <a:lstStyle/>
          <a:p>
            <a:r>
              <a:rPr lang="en-US" sz="3600" dirty="0"/>
              <a:t>Persons or groups that </a:t>
            </a:r>
            <a:endParaRPr lang="en-US" sz="3600" dirty="0" smtClean="0"/>
          </a:p>
          <a:p>
            <a:pPr lvl="1"/>
            <a:r>
              <a:rPr lang="en-US" sz="3200" dirty="0" smtClean="0"/>
              <a:t>Have </a:t>
            </a:r>
            <a:r>
              <a:rPr lang="en-US" sz="3200" dirty="0"/>
              <a:t>vested interest in a clinical decision </a:t>
            </a:r>
            <a:r>
              <a:rPr lang="en-US" sz="3200" dirty="0" smtClean="0"/>
              <a:t>AND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/>
              <a:t>E</a:t>
            </a:r>
            <a:r>
              <a:rPr lang="en-US" sz="3200" dirty="0" smtClean="0"/>
              <a:t>vidence </a:t>
            </a:r>
            <a:r>
              <a:rPr lang="en-US" sz="3200" dirty="0"/>
              <a:t>that supports that </a:t>
            </a:r>
            <a:r>
              <a:rPr lang="en-US" sz="3200" dirty="0" smtClean="0"/>
              <a:t>decision</a:t>
            </a:r>
          </a:p>
          <a:p>
            <a:pPr lvl="1"/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b="1" dirty="0" smtClean="0"/>
              <a:t>Traditional Stake Holders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9299"/>
          </a:xfrm>
        </p:spPr>
        <p:txBody>
          <a:bodyPr>
            <a:normAutofit fontScale="40000" lnSpcReduction="2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Providers</a:t>
            </a:r>
            <a:endParaRPr lang="en-US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Hospitals</a:t>
            </a:r>
            <a:r>
              <a:rPr lang="en-US" sz="4000" dirty="0"/>
              <a:t>, FQHC, Pediatricians, Family Practice, </a:t>
            </a:r>
            <a:r>
              <a:rPr lang="en-US" sz="4000" dirty="0" smtClean="0"/>
              <a:t>	  			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Adolescent gynecologists, CHW, APN, Pas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Policy Makers</a:t>
            </a:r>
          </a:p>
          <a:p>
            <a:endParaRPr lang="en-US" sz="4000" b="1" dirty="0" smtClean="0"/>
          </a:p>
          <a:p>
            <a:r>
              <a:rPr lang="en-US" sz="4000" b="1" dirty="0" smtClean="0">
                <a:solidFill>
                  <a:srgbClr val="FF0000"/>
                </a:solidFill>
              </a:rPr>
              <a:t>Health System (County)</a:t>
            </a:r>
          </a:p>
          <a:p>
            <a:pPr lvl="1"/>
            <a:r>
              <a:rPr lang="en-US" sz="4000" dirty="0" smtClean="0"/>
              <a:t>CDC</a:t>
            </a:r>
          </a:p>
          <a:p>
            <a:pPr lvl="1"/>
            <a:r>
              <a:rPr lang="en-US" sz="4000" dirty="0" smtClean="0"/>
              <a:t>DSHS/Government Agencies, </a:t>
            </a:r>
            <a:r>
              <a:rPr lang="en-US" sz="4000" dirty="0" err="1" smtClean="0"/>
              <a:t>HealthNet</a:t>
            </a:r>
            <a:endParaRPr lang="en-US" sz="4000" dirty="0" smtClean="0"/>
          </a:p>
          <a:p>
            <a:pPr lvl="1"/>
            <a:r>
              <a:rPr lang="en-US" sz="4000" dirty="0" smtClean="0"/>
              <a:t>FQHCs</a:t>
            </a:r>
          </a:p>
          <a:p>
            <a:pPr lvl="1"/>
            <a:r>
              <a:rPr lang="en-US" sz="4000" dirty="0" smtClean="0"/>
              <a:t>University Health Clinics</a:t>
            </a:r>
          </a:p>
          <a:p>
            <a:endParaRPr lang="en-US" sz="4000" dirty="0" smtClean="0"/>
          </a:p>
          <a:p>
            <a:r>
              <a:rPr lang="en-US" sz="4000" b="1" dirty="0" smtClean="0"/>
              <a:t>Payers</a:t>
            </a:r>
            <a:endParaRPr lang="en-US" sz="4000" b="1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Hospital </a:t>
            </a:r>
            <a:r>
              <a:rPr lang="en-US" sz="4000" dirty="0"/>
              <a:t>districts, Insurance </a:t>
            </a:r>
            <a:r>
              <a:rPr lang="en-US" sz="4000" dirty="0" smtClean="0"/>
              <a:t>companies, Medicaid</a:t>
            </a:r>
            <a:endParaRPr lang="en-US" sz="4000" dirty="0"/>
          </a:p>
          <a:p>
            <a:endParaRPr lang="en-US" sz="4000" dirty="0"/>
          </a:p>
          <a:p>
            <a:r>
              <a:rPr lang="en-US" sz="4000" b="1" dirty="0" smtClean="0"/>
              <a:t>Employers</a:t>
            </a:r>
            <a:r>
              <a:rPr lang="en-US" sz="4000" dirty="0" smtClean="0"/>
              <a:t> and Associate Organizations (Coalition of Labor Women Union)</a:t>
            </a:r>
          </a:p>
          <a:p>
            <a:pPr marL="457200" lvl="1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+/-</a:t>
            </a:r>
          </a:p>
          <a:p>
            <a:pPr marL="457200" lvl="1" indent="0">
              <a:buNone/>
            </a:pP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Parents, Communities, </a:t>
            </a:r>
            <a:r>
              <a:rPr lang="en-US" sz="4000" b="1" dirty="0" smtClean="0">
                <a:solidFill>
                  <a:srgbClr val="FF0000"/>
                </a:solidFill>
              </a:rPr>
              <a:t>Survivors, Adolescents 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4000" dirty="0" smtClean="0"/>
              <a:t>       Survivors (NCCC – Head/Neck- Anal), dysplasia</a:t>
            </a:r>
          </a:p>
          <a:p>
            <a:pPr marL="457200" lvl="1" indent="0">
              <a:buNone/>
            </a:pPr>
            <a:r>
              <a:rPr lang="en-US" sz="4000" dirty="0" smtClean="0"/>
              <a:t>       Parents, vaccination gatekeepers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0"/>
            <a:ext cx="8229600" cy="1143000"/>
          </a:xfrm>
        </p:spPr>
        <p:txBody>
          <a:bodyPr/>
          <a:lstStyle/>
          <a:p>
            <a:r>
              <a:rPr lang="en-US" b="1" dirty="0"/>
              <a:t>HPV Stake Holders-Expanded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4" y="1143000"/>
            <a:ext cx="4468495" cy="6300201"/>
          </a:xfrm>
        </p:spPr>
        <p:txBody>
          <a:bodyPr>
            <a:normAutofit fontScale="25000" lnSpcReduction="20000"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HPV Vaccine </a:t>
            </a:r>
            <a:r>
              <a:rPr lang="en-US" sz="8800" b="1" dirty="0" smtClean="0">
                <a:solidFill>
                  <a:srgbClr val="FF0000"/>
                </a:solidFill>
              </a:rPr>
              <a:t>Champions</a:t>
            </a:r>
          </a:p>
          <a:p>
            <a:r>
              <a:rPr lang="en-US" sz="8800" b="1" dirty="0" smtClean="0"/>
              <a:t>ACS/CDC</a:t>
            </a:r>
          </a:p>
          <a:p>
            <a:r>
              <a:rPr lang="en-US" sz="8800" b="1" dirty="0" smtClean="0">
                <a:solidFill>
                  <a:srgbClr val="FF0000"/>
                </a:solidFill>
              </a:rPr>
              <a:t>Passionate </a:t>
            </a:r>
            <a:r>
              <a:rPr lang="en-US" sz="8800" b="1" dirty="0">
                <a:solidFill>
                  <a:srgbClr val="FF0000"/>
                </a:solidFill>
              </a:rPr>
              <a:t>individuals/</a:t>
            </a:r>
            <a:r>
              <a:rPr lang="en-US" sz="8800" b="1" dirty="0" smtClean="0">
                <a:solidFill>
                  <a:srgbClr val="FF0000"/>
                </a:solidFill>
              </a:rPr>
              <a:t>Spokesperson</a:t>
            </a:r>
            <a:endParaRPr lang="en-US" sz="8800" b="1" dirty="0">
              <a:solidFill>
                <a:srgbClr val="FF0000"/>
              </a:solidFill>
            </a:endParaRPr>
          </a:p>
          <a:p>
            <a:r>
              <a:rPr lang="en-US" sz="8800" b="1" dirty="0"/>
              <a:t>Local NGOs </a:t>
            </a:r>
            <a:endParaRPr lang="en-US" sz="8800" b="1" dirty="0" smtClean="0"/>
          </a:p>
          <a:p>
            <a:pPr lvl="1"/>
            <a:r>
              <a:rPr lang="en-US" sz="8000" b="1" dirty="0" smtClean="0"/>
              <a:t>La </a:t>
            </a:r>
            <a:r>
              <a:rPr lang="en-US" sz="8000" b="1" dirty="0" err="1"/>
              <a:t>Raza</a:t>
            </a:r>
            <a:r>
              <a:rPr lang="en-US" sz="8000" b="1" dirty="0"/>
              <a:t>, The Balm in </a:t>
            </a:r>
            <a:r>
              <a:rPr lang="en-US" sz="8000" b="1" dirty="0" smtClean="0"/>
              <a:t>Gilead</a:t>
            </a:r>
            <a:endParaRPr lang="en-US" sz="8000" b="1" dirty="0"/>
          </a:p>
          <a:p>
            <a:r>
              <a:rPr lang="en-US" sz="8800" b="1" dirty="0">
                <a:solidFill>
                  <a:srgbClr val="FF0000"/>
                </a:solidFill>
              </a:rPr>
              <a:t>Political </a:t>
            </a:r>
            <a:r>
              <a:rPr lang="en-US" sz="8800" b="1" dirty="0" smtClean="0">
                <a:solidFill>
                  <a:srgbClr val="FF0000"/>
                </a:solidFill>
              </a:rPr>
              <a:t>leaders</a:t>
            </a:r>
          </a:p>
          <a:p>
            <a:pPr lvl="1"/>
            <a:r>
              <a:rPr lang="en-US" sz="8000" b="1" dirty="0" smtClean="0">
                <a:solidFill>
                  <a:srgbClr val="FF0000"/>
                </a:solidFill>
              </a:rPr>
              <a:t>Government</a:t>
            </a:r>
            <a:endParaRPr lang="en-US" sz="8000" b="1" dirty="0">
              <a:solidFill>
                <a:srgbClr val="FF0000"/>
              </a:solidFill>
            </a:endParaRP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Policy Makers</a:t>
            </a:r>
          </a:p>
          <a:p>
            <a:r>
              <a:rPr lang="en-US" sz="8800" b="1" dirty="0"/>
              <a:t>Immunization groups (Public Health Providers)</a:t>
            </a:r>
          </a:p>
          <a:p>
            <a:r>
              <a:rPr lang="en-US" sz="8800" b="1" dirty="0">
                <a:solidFill>
                  <a:srgbClr val="FF0000"/>
                </a:solidFill>
              </a:rPr>
              <a:t>Schools bodies</a:t>
            </a: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School nurses</a:t>
            </a: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School based clinics</a:t>
            </a:r>
          </a:p>
          <a:p>
            <a:pPr lvl="1"/>
            <a:r>
              <a:rPr lang="en-US" sz="8000" b="1" dirty="0">
                <a:solidFill>
                  <a:srgbClr val="FF0000"/>
                </a:solidFill>
              </a:rPr>
              <a:t>School Health Educators</a:t>
            </a:r>
          </a:p>
          <a:p>
            <a:r>
              <a:rPr lang="en-US" sz="8800" b="1" dirty="0" smtClean="0"/>
              <a:t>STD Clinics</a:t>
            </a:r>
          </a:p>
          <a:p>
            <a:pPr lvl="1"/>
            <a:r>
              <a:rPr lang="en-US" sz="8000" b="1" dirty="0" smtClean="0"/>
              <a:t>Family </a:t>
            </a:r>
            <a:r>
              <a:rPr lang="en-US" sz="8000" b="1" dirty="0"/>
              <a:t>Planning </a:t>
            </a:r>
            <a:endParaRPr lang="en-US" sz="8000" b="1" dirty="0" smtClean="0"/>
          </a:p>
          <a:p>
            <a:pPr lvl="1"/>
            <a:r>
              <a:rPr lang="en-US" sz="8000" b="1" dirty="0" smtClean="0"/>
              <a:t>Planned Parenthood</a:t>
            </a:r>
            <a:endParaRPr lang="en-US" sz="8000" b="1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143000"/>
            <a:ext cx="4353725" cy="5247218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Professional </a:t>
            </a:r>
            <a:r>
              <a:rPr lang="en-US" sz="2200" b="1" dirty="0">
                <a:solidFill>
                  <a:srgbClr val="FF0000"/>
                </a:solidFill>
              </a:rPr>
              <a:t>Medical Societies</a:t>
            </a:r>
          </a:p>
          <a:p>
            <a:r>
              <a:rPr lang="en-US" sz="2200" b="1" dirty="0"/>
              <a:t>Religious bodies/leaders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Universities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Academic Partners - multidisciplinary expertise</a:t>
            </a:r>
          </a:p>
          <a:p>
            <a:r>
              <a:rPr lang="en-US" sz="2200" b="1" dirty="0"/>
              <a:t>Pharmacy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Military Hospital Providers</a:t>
            </a:r>
          </a:p>
          <a:p>
            <a:r>
              <a:rPr lang="en-US" sz="2200" b="1" dirty="0"/>
              <a:t>Dentists/Oral Health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Media</a:t>
            </a:r>
          </a:p>
          <a:p>
            <a:r>
              <a:rPr lang="en-US" sz="2200" b="1" dirty="0" smtClean="0"/>
              <a:t>YMCA</a:t>
            </a:r>
          </a:p>
          <a:p>
            <a:r>
              <a:rPr lang="en-US" sz="2200" b="1" dirty="0" smtClean="0"/>
              <a:t>Network providers</a:t>
            </a:r>
          </a:p>
          <a:p>
            <a:r>
              <a:rPr lang="en-US" sz="2200" b="1" dirty="0" smtClean="0"/>
              <a:t>APNs-office staff of pediatrician offices/FP</a:t>
            </a:r>
          </a:p>
          <a:p>
            <a:r>
              <a:rPr lang="en-US" sz="2200" b="1" dirty="0" smtClean="0"/>
              <a:t>CHW</a:t>
            </a:r>
          </a:p>
          <a:p>
            <a:r>
              <a:rPr lang="en-US" sz="2200" b="1" dirty="0" smtClean="0"/>
              <a:t>Girl scouts/ </a:t>
            </a:r>
            <a:r>
              <a:rPr lang="en-US" sz="2200" b="1" dirty="0" err="1" smtClean="0"/>
              <a:t>boyscouts</a:t>
            </a:r>
            <a:endParaRPr lang="en-US" sz="2200" b="1" dirty="0" smtClean="0"/>
          </a:p>
          <a:p>
            <a:r>
              <a:rPr lang="en-US" sz="2200" b="1" dirty="0" smtClean="0"/>
              <a:t>Boys and girls clubs</a:t>
            </a:r>
          </a:p>
          <a:p>
            <a:r>
              <a:rPr lang="en-US" sz="2200" b="1" dirty="0" smtClean="0"/>
              <a:t>Big brother/Big sister</a:t>
            </a:r>
            <a:endParaRPr lang="en-US" sz="2200" b="1" dirty="0"/>
          </a:p>
          <a:p>
            <a:r>
              <a:rPr lang="en-US" sz="2200" b="1" dirty="0" smtClean="0"/>
              <a:t>Greek system</a:t>
            </a:r>
          </a:p>
          <a:p>
            <a:r>
              <a:rPr lang="en-US" sz="2200" b="1" dirty="0" smtClean="0"/>
              <a:t>Houston authorities</a:t>
            </a:r>
          </a:p>
          <a:p>
            <a:r>
              <a:rPr lang="en-US" sz="2200" b="1" dirty="0" smtClean="0"/>
              <a:t>Juvenile justice system</a:t>
            </a:r>
          </a:p>
          <a:p>
            <a:r>
              <a:rPr lang="en-US" sz="2200" b="1" dirty="0" smtClean="0"/>
              <a:t>Immigration</a:t>
            </a:r>
          </a:p>
          <a:p>
            <a:r>
              <a:rPr lang="en-US" sz="2200" b="1" dirty="0" smtClean="0"/>
              <a:t>Mental Health providers</a:t>
            </a:r>
          </a:p>
          <a:p>
            <a:r>
              <a:rPr lang="en-US" sz="2200" b="1" dirty="0" smtClean="0"/>
              <a:t>AHECs</a:t>
            </a:r>
          </a:p>
          <a:p>
            <a:r>
              <a:rPr lang="en-US" sz="2200" b="1" dirty="0" smtClean="0"/>
              <a:t>Extension agents</a:t>
            </a:r>
          </a:p>
          <a:p>
            <a:r>
              <a:rPr lang="en-US" sz="2200" b="1" dirty="0" smtClean="0"/>
              <a:t>Meaningful use</a:t>
            </a:r>
          </a:p>
          <a:p>
            <a:r>
              <a:rPr lang="en-US" sz="2200" b="1" dirty="0" smtClean="0"/>
              <a:t>MCQA</a:t>
            </a:r>
          </a:p>
          <a:p>
            <a:r>
              <a:rPr lang="en-US" sz="2200" b="1" dirty="0" smtClean="0"/>
              <a:t>Native American associations</a:t>
            </a:r>
          </a:p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6037"/>
            <a:ext cx="8229600" cy="1143000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smtClean="0"/>
              <a:t>How to Identify </a:t>
            </a:r>
            <a:r>
              <a:rPr lang="en-US" b="1" dirty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693"/>
            <a:ext cx="8229600" cy="6420080"/>
          </a:xfrm>
        </p:spPr>
        <p:txBody>
          <a:bodyPr>
            <a:noAutofit/>
          </a:bodyPr>
          <a:lstStyle/>
          <a:p>
            <a:r>
              <a:rPr lang="en-US" sz="1600" dirty="0" smtClean="0"/>
              <a:t>Networking (This Meeting!)</a:t>
            </a:r>
          </a:p>
          <a:p>
            <a:r>
              <a:rPr lang="en-US" sz="1600" dirty="0" smtClean="0"/>
              <a:t>Brainstorming</a:t>
            </a:r>
          </a:p>
          <a:p>
            <a:r>
              <a:rPr lang="en-US" sz="1600" dirty="0"/>
              <a:t>Lit Search for State</a:t>
            </a:r>
          </a:p>
          <a:p>
            <a:r>
              <a:rPr lang="en-US" sz="1600" dirty="0" smtClean="0"/>
              <a:t>Survey- </a:t>
            </a:r>
            <a:r>
              <a:rPr lang="en-US" sz="1600" dirty="0" smtClean="0"/>
              <a:t>CPRIT, OSR</a:t>
            </a:r>
          </a:p>
          <a:p>
            <a:r>
              <a:rPr lang="en-US" sz="1600" dirty="0" smtClean="0"/>
              <a:t>DSHS/DHHS </a:t>
            </a:r>
            <a:endParaRPr lang="en-US" sz="1600" dirty="0"/>
          </a:p>
          <a:p>
            <a:r>
              <a:rPr lang="en-US" sz="1600" dirty="0" smtClean="0"/>
              <a:t>Head </a:t>
            </a:r>
            <a:r>
              <a:rPr lang="en-US" sz="1600" dirty="0"/>
              <a:t>of organizations-professional, hospital</a:t>
            </a:r>
          </a:p>
          <a:p>
            <a:r>
              <a:rPr lang="en-US" sz="1600" dirty="0"/>
              <a:t>Head of academic medical institutions</a:t>
            </a:r>
          </a:p>
          <a:p>
            <a:r>
              <a:rPr lang="en-US" sz="1600" dirty="0" smtClean="0"/>
              <a:t>NCCC/ASHA</a:t>
            </a:r>
          </a:p>
          <a:p>
            <a:r>
              <a:rPr lang="en-US" sz="1600" dirty="0" smtClean="0"/>
              <a:t>Industry</a:t>
            </a:r>
          </a:p>
          <a:p>
            <a:r>
              <a:rPr lang="en-US" sz="1600" dirty="0" smtClean="0"/>
              <a:t>Coalitions</a:t>
            </a:r>
          </a:p>
          <a:p>
            <a:r>
              <a:rPr lang="en-US" sz="1600" dirty="0" smtClean="0"/>
              <a:t>Legislators</a:t>
            </a:r>
          </a:p>
          <a:p>
            <a:r>
              <a:rPr lang="en-US" sz="1600" dirty="0"/>
              <a:t>National organizations that can be tapped if needed: American Cancer Society, American Sexual Health Association, CDC, NCI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What are your priorities</a:t>
            </a:r>
          </a:p>
          <a:p>
            <a:r>
              <a:rPr lang="en-US" sz="1600" dirty="0" smtClean="0"/>
              <a:t>Networking through stake holders</a:t>
            </a:r>
          </a:p>
          <a:p>
            <a:r>
              <a:rPr lang="en-US" sz="1600" dirty="0" smtClean="0"/>
              <a:t>Work on  more than one issue as a time?</a:t>
            </a:r>
          </a:p>
          <a:p>
            <a:r>
              <a:rPr lang="en-US" sz="1600" dirty="0" smtClean="0"/>
              <a:t>Respect there time</a:t>
            </a:r>
          </a:p>
          <a:p>
            <a:r>
              <a:rPr lang="en-US" sz="1600" dirty="0" smtClean="0"/>
              <a:t>Focus groups-don</a:t>
            </a:r>
            <a:r>
              <a:rPr lang="fr-FR" sz="1600" dirty="0" smtClean="0"/>
              <a:t>’</a:t>
            </a:r>
            <a:r>
              <a:rPr lang="en-US" sz="1600" dirty="0" smtClean="0"/>
              <a:t>t drop the ball, include their thoughts, get back to them</a:t>
            </a:r>
          </a:p>
          <a:p>
            <a:r>
              <a:rPr lang="en-US" sz="1600" dirty="0" smtClean="0"/>
              <a:t>If public, gas/parking </a:t>
            </a:r>
            <a:r>
              <a:rPr lang="en-US" sz="1600" dirty="0" err="1" smtClean="0"/>
              <a:t>etc</a:t>
            </a:r>
            <a:r>
              <a:rPr lang="en-US" sz="1600" dirty="0" smtClean="0"/>
              <a:t> reimbursed</a:t>
            </a:r>
          </a:p>
          <a:p>
            <a:r>
              <a:rPr lang="en-US" sz="1600" dirty="0" smtClean="0"/>
              <a:t>Building trust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86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059"/>
            <a:ext cx="8229600" cy="1143000"/>
          </a:xfrm>
        </p:spPr>
        <p:txBody>
          <a:bodyPr/>
          <a:lstStyle/>
          <a:p>
            <a:r>
              <a:rPr lang="en-US" b="1" dirty="0" smtClean="0"/>
              <a:t>3. Engaging Stake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81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62" y="66986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do we want </a:t>
            </a:r>
            <a:r>
              <a:rPr lang="en-US" b="1" dirty="0" smtClean="0"/>
              <a:t>Stake </a:t>
            </a:r>
            <a:r>
              <a:rPr lang="en-US" b="1" dirty="0" smtClean="0"/>
              <a:t>Holders to help?</a:t>
            </a:r>
            <a:br>
              <a:rPr lang="en-US" b="1" dirty="0" smtClean="0"/>
            </a:br>
            <a:r>
              <a:rPr lang="en-US" b="1" dirty="0" smtClean="0"/>
              <a:t>What do we want them to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91" y="2332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INCREASE HPV Vaccination Rates</a:t>
            </a:r>
            <a:endParaRPr lang="en-US" sz="3600" dirty="0"/>
          </a:p>
          <a:p>
            <a:pPr lvl="1"/>
            <a:r>
              <a:rPr lang="en-US" sz="3200" dirty="0" smtClean="0"/>
              <a:t>Metrics not that easy</a:t>
            </a:r>
          </a:p>
          <a:p>
            <a:pPr lvl="1"/>
            <a:r>
              <a:rPr lang="en-US" sz="3200" dirty="0" err="1" smtClean="0"/>
              <a:t>eg</a:t>
            </a:r>
            <a:r>
              <a:rPr lang="en-US" sz="3200" dirty="0" smtClean="0"/>
              <a:t> this meeting…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Document how input from SH are incorporated into action plan</a:t>
            </a:r>
          </a:p>
          <a:p>
            <a:pPr lvl="1"/>
            <a:r>
              <a:rPr lang="en-US" sz="3200" dirty="0" smtClean="0"/>
              <a:t>Document what we want to change at the provider level (metrics at state level/immunization rates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What can the different groups contribute to provider level behavior/ peer education</a:t>
            </a:r>
          </a:p>
          <a:p>
            <a:pPr lvl="1"/>
            <a:r>
              <a:rPr lang="en-US" sz="3200" dirty="0" smtClean="0"/>
              <a:t>Survivor groups and cancer specialists have special point in showing this actually matters</a:t>
            </a:r>
          </a:p>
          <a:p>
            <a:pPr lvl="1"/>
            <a:r>
              <a:rPr lang="en-US" sz="3200" dirty="0" smtClean="0"/>
              <a:t>Measuring the number of ideas-ideas are metrics?</a:t>
            </a:r>
          </a:p>
          <a:p>
            <a:pPr lvl="1"/>
            <a:r>
              <a:rPr lang="en-US" sz="3200" dirty="0" smtClean="0"/>
              <a:t>Engage the academic to get involved in research/interventions/collaborations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19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4. Defining Success</a:t>
            </a:r>
            <a:br>
              <a:rPr lang="en-US" b="1" dirty="0" smtClean="0"/>
            </a:br>
            <a:r>
              <a:rPr lang="en-US" b="1" dirty="0" smtClean="0"/>
              <a:t>What is successful engagement?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22" y="1615271"/>
            <a:ext cx="8341678" cy="524272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Policy makers-successful</a:t>
            </a:r>
          </a:p>
          <a:p>
            <a:r>
              <a:rPr lang="en-US" b="1" dirty="0" smtClean="0"/>
              <a:t>Listening, getting to know them</a:t>
            </a:r>
          </a:p>
          <a:p>
            <a:r>
              <a:rPr lang="en-US" b="1" dirty="0" smtClean="0"/>
              <a:t>Offering technical support to policy makers</a:t>
            </a:r>
          </a:p>
          <a:p>
            <a:r>
              <a:rPr lang="en-US" b="1" dirty="0" smtClean="0"/>
              <a:t>They need information fast</a:t>
            </a:r>
          </a:p>
          <a:p>
            <a:r>
              <a:rPr lang="en-US" b="1" dirty="0" smtClean="0"/>
              <a:t>Get economist involved</a:t>
            </a:r>
          </a:p>
          <a:p>
            <a:r>
              <a:rPr lang="en-US" b="1" dirty="0" smtClean="0"/>
              <a:t>Being a resource to them</a:t>
            </a:r>
          </a:p>
          <a:p>
            <a:r>
              <a:rPr lang="en-US" b="1" dirty="0" smtClean="0"/>
              <a:t>Answer questions they might need on other issues</a:t>
            </a:r>
          </a:p>
          <a:p>
            <a:r>
              <a:rPr lang="en-US" b="1" dirty="0" smtClean="0"/>
              <a:t>I&amp;E visits district and state level meeting</a:t>
            </a:r>
          </a:p>
          <a:p>
            <a:r>
              <a:rPr lang="en-US" b="1" dirty="0"/>
              <a:t> </a:t>
            </a:r>
            <a:r>
              <a:rPr lang="en-US" b="1" dirty="0" smtClean="0"/>
              <a:t>information and education visits</a:t>
            </a:r>
          </a:p>
          <a:p>
            <a:r>
              <a:rPr lang="en-US" b="1" dirty="0" smtClean="0"/>
              <a:t>Every two years master plan (CA) what state should be doing on public health</a:t>
            </a:r>
          </a:p>
          <a:p>
            <a:pPr lvl="1"/>
            <a:r>
              <a:rPr lang="en-US" b="1" dirty="0" smtClean="0"/>
              <a:t>Produced through tobacco and research oversight committee</a:t>
            </a:r>
          </a:p>
          <a:p>
            <a:r>
              <a:rPr lang="en-US" b="1" dirty="0" smtClean="0"/>
              <a:t>What is not successful engagement?</a:t>
            </a:r>
          </a:p>
          <a:p>
            <a:endParaRPr lang="en-US" dirty="0"/>
          </a:p>
          <a:p>
            <a:r>
              <a:rPr lang="en-US" dirty="0" smtClean="0"/>
              <a:t>Doing research to build the evidence?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networking alone successful engagement?</a:t>
            </a:r>
          </a:p>
          <a:p>
            <a:endParaRPr lang="en-US" dirty="0"/>
          </a:p>
          <a:p>
            <a:r>
              <a:rPr lang="en-US" dirty="0" smtClean="0"/>
              <a:t>Are regular meetings successful engagement?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810</Words>
  <Application>Microsoft Office PowerPoint</Application>
  <PresentationFormat>On-screen Show (4:3)</PresentationFormat>
  <Paragraphs>192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Identifying and Engaging Key Stakeholders:  </vt:lpstr>
      <vt:lpstr>Identifying and Engaging Key Stakeholders: Goals</vt:lpstr>
      <vt:lpstr>I. Defining stakeholders</vt:lpstr>
      <vt:lpstr>Traditional Stake Holders</vt:lpstr>
      <vt:lpstr>HPV Stake Holders-Expanded</vt:lpstr>
      <vt:lpstr>2. How to Identify Stakeholders</vt:lpstr>
      <vt:lpstr>3. Engaging Stake Holders</vt:lpstr>
      <vt:lpstr>How do we want Stake Holders to help? What do we want them to do?</vt:lpstr>
      <vt:lpstr>4. Defining Success What is successful engagement?</vt:lpstr>
      <vt:lpstr>What is evidence based? Lecture for another time!  thecommunityguide.org </vt:lpstr>
      <vt:lpstr>How are we going to get them ENGAGED/INVESTED?</vt:lpstr>
      <vt:lpstr>Messaging (Unifying)</vt:lpstr>
      <vt:lpstr>5. Contacting Stakeholders</vt:lpstr>
      <vt:lpstr>Discussion</vt:lpstr>
      <vt:lpstr>6. Where do we go from here? </vt:lpstr>
    </vt:vector>
  </TitlesOfParts>
  <Company>UTMDACC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and engaging key stakeholder’s:</dc:title>
  <dc:creator>Lois Ramondetta</dc:creator>
  <cp:lastModifiedBy>Smith, Jennifer S</cp:lastModifiedBy>
  <cp:revision>74</cp:revision>
  <dcterms:created xsi:type="dcterms:W3CDTF">2015-01-14T20:27:49Z</dcterms:created>
  <dcterms:modified xsi:type="dcterms:W3CDTF">2015-02-24T18:10:28Z</dcterms:modified>
</cp:coreProperties>
</file>