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letter"/>
  <p:notesSz cx="7010400" cy="9296400"/>
  <p:defaultTextStyle>
    <a:defPPr>
      <a:defRPr lang="en-US"/>
    </a:defPPr>
    <a:lvl1pPr algn="l" defTabSz="945345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72194" indent="-196348" algn="l" defTabSz="945345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45345" indent="-393655" algn="l" defTabSz="945345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18496" indent="-590960" algn="l" defTabSz="945345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90690" indent="-787308" algn="l" defTabSz="945345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379226" algn="l" defTabSz="55169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1655072" algn="l" defTabSz="55169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1930917" algn="l" defTabSz="55169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206762" algn="l" defTabSz="55169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F77"/>
    <a:srgbClr val="E7F8FF"/>
    <a:srgbClr val="C3E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018" autoAdjust="0"/>
  </p:normalViewPr>
  <p:slideViewPr>
    <p:cSldViewPr snapToGrid="0">
      <p:cViewPr varScale="1">
        <p:scale>
          <a:sx n="97" d="100"/>
          <a:sy n="97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575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575"/>
          </a:xfrm>
          <a:prstGeom prst="rect">
            <a:avLst/>
          </a:prstGeom>
        </p:spPr>
        <p:txBody>
          <a:bodyPr vert="horz" lIns="96648" tIns="48325" rIns="96648" bIns="48325" rtlCol="0"/>
          <a:lstStyle>
            <a:lvl1pPr algn="r">
              <a:defRPr sz="1200"/>
            </a:lvl1pPr>
          </a:lstStyle>
          <a:p>
            <a:pPr>
              <a:defRPr/>
            </a:pPr>
            <a:fld id="{E77CDBC0-2316-4EB4-B706-7553C03EDB80}" type="datetimeFigureOut">
              <a:rPr lang="en-US"/>
              <a:pPr>
                <a:defRPr/>
              </a:pPr>
              <a:t>12/19/2011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8" tIns="48325" rIns="96648" bIns="4832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527"/>
            <a:ext cx="5608320" cy="4182399"/>
          </a:xfrm>
          <a:prstGeom prst="rect">
            <a:avLst/>
          </a:prstGeom>
        </p:spPr>
        <p:txBody>
          <a:bodyPr vert="horz" lIns="96648" tIns="48325" rIns="96648" bIns="4832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01"/>
            <a:ext cx="3037840" cy="464575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30601"/>
            <a:ext cx="3037840" cy="464575"/>
          </a:xfrm>
          <a:prstGeom prst="rect">
            <a:avLst/>
          </a:prstGeom>
        </p:spPr>
        <p:txBody>
          <a:bodyPr vert="horz" lIns="96648" tIns="48325" rIns="96648" bIns="48325" rtlCol="0" anchor="b"/>
          <a:lstStyle>
            <a:lvl1pPr algn="r">
              <a:defRPr sz="1200"/>
            </a:lvl1pPr>
          </a:lstStyle>
          <a:p>
            <a:pPr>
              <a:defRPr/>
            </a:pPr>
            <a:fld id="{2CAE75DA-DE25-49D5-ABD7-2A7256084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56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75845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51690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827535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103381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379226" algn="l" defTabSz="55169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655072" algn="l" defTabSz="55169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930917" algn="l" defTabSz="55169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206762" algn="l" defTabSz="55169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5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1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09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2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8479A-1802-4992-87E2-B32FCBACB079}" type="datetimeFigureOut">
              <a:rPr lang="en-US"/>
              <a:pPr>
                <a:defRPr/>
              </a:pPr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2F221-C83A-4C2A-84A7-7EEDF01A9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CDFD-D44F-459E-8E0F-EAABC3435ADA}" type="datetimeFigureOut">
              <a:rPr lang="en-US"/>
              <a:pPr>
                <a:defRPr/>
              </a:pPr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67662-43EB-4950-8D91-18345F444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96814" y="403225"/>
            <a:ext cx="3908426" cy="858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8363" y="403225"/>
            <a:ext cx="11576051" cy="858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6BAB5-8B1A-43B1-94D7-587DEB863363}" type="datetimeFigureOut">
              <a:rPr lang="en-US"/>
              <a:pPr>
                <a:defRPr/>
              </a:pPr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CCD34-CDBC-4727-8335-051AC24CC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BD1D5-7038-49A7-8477-AB2D8C7B554E}" type="datetimeFigureOut">
              <a:rPr lang="en-US"/>
              <a:pPr>
                <a:defRPr/>
              </a:pPr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2AE31-5FC4-402C-B5FA-212030B9A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28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457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185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91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64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371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09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82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76A59-462A-4C9E-A592-03572074317D}" type="datetimeFigureOut">
              <a:rPr lang="en-US"/>
              <a:pPr>
                <a:defRPr/>
              </a:pPr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36409-F247-4919-BDEB-1035979F8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364" y="2346325"/>
            <a:ext cx="7742237" cy="663892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000" y="2346325"/>
            <a:ext cx="7742237" cy="663892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B57B9-A16E-42A4-89BC-383FB5E0CB0C}" type="datetimeFigureOut">
              <a:rPr lang="en-US"/>
              <a:pPr>
                <a:defRPr/>
              </a:pPr>
              <a:t>12/19/2011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0F2FC-B99E-4E5E-B837-E7460A3DA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2854" indent="0">
              <a:buNone/>
              <a:defRPr sz="2100" b="1"/>
            </a:lvl2pPr>
            <a:lvl3pPr marL="945708" indent="0">
              <a:buNone/>
              <a:defRPr sz="1900" b="1"/>
            </a:lvl3pPr>
            <a:lvl4pPr marL="1418562" indent="0">
              <a:buNone/>
              <a:defRPr sz="1600" b="1"/>
            </a:lvl4pPr>
            <a:lvl5pPr marL="1891416" indent="0">
              <a:buNone/>
              <a:defRPr sz="1600" b="1"/>
            </a:lvl5pPr>
            <a:lvl6pPr marL="2364270" indent="0">
              <a:buNone/>
              <a:defRPr sz="1600" b="1"/>
            </a:lvl6pPr>
            <a:lvl7pPr marL="2837123" indent="0">
              <a:buNone/>
              <a:defRPr sz="1600" b="1"/>
            </a:lvl7pPr>
            <a:lvl8pPr marL="3309978" indent="0">
              <a:buNone/>
              <a:defRPr sz="1600" b="1"/>
            </a:lvl8pPr>
            <a:lvl9pPr marL="37828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4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2854" indent="0">
              <a:buNone/>
              <a:defRPr sz="2100" b="1"/>
            </a:lvl2pPr>
            <a:lvl3pPr marL="945708" indent="0">
              <a:buNone/>
              <a:defRPr sz="1900" b="1"/>
            </a:lvl3pPr>
            <a:lvl4pPr marL="1418562" indent="0">
              <a:buNone/>
              <a:defRPr sz="1600" b="1"/>
            </a:lvl4pPr>
            <a:lvl5pPr marL="1891416" indent="0">
              <a:buNone/>
              <a:defRPr sz="1600" b="1"/>
            </a:lvl5pPr>
            <a:lvl6pPr marL="2364270" indent="0">
              <a:buNone/>
              <a:defRPr sz="1600" b="1"/>
            </a:lvl6pPr>
            <a:lvl7pPr marL="2837123" indent="0">
              <a:buNone/>
              <a:defRPr sz="1600" b="1"/>
            </a:lvl7pPr>
            <a:lvl8pPr marL="3309978" indent="0">
              <a:buNone/>
              <a:defRPr sz="1600" b="1"/>
            </a:lvl8pPr>
            <a:lvl9pPr marL="37828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4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A1AA-50B3-41F4-9099-3E842DC22913}" type="datetimeFigureOut">
              <a:rPr lang="en-US"/>
              <a:pPr>
                <a:defRPr/>
              </a:pPr>
              <a:t>12/19/2011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51ED8-C16A-4B08-AEBE-A4B14D564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DA02B-C561-4811-8B2E-67262ABD57D2}" type="datetimeFigureOut">
              <a:rPr lang="en-US"/>
              <a:pPr>
                <a:defRPr/>
              </a:pPr>
              <a:t>12/19/2011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ED921-C904-4157-BF40-4BB770CDB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B29E2-6D5E-4C57-8E65-9210085605B8}" type="datetimeFigureOut">
              <a:rPr lang="en-US"/>
              <a:pPr>
                <a:defRPr/>
              </a:pPr>
              <a:t>12/19/2011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EAA8C-B5EF-4B3C-B526-64BFAD326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72854" indent="0">
              <a:buNone/>
              <a:defRPr sz="1300"/>
            </a:lvl2pPr>
            <a:lvl3pPr marL="945708" indent="0">
              <a:buNone/>
              <a:defRPr sz="1000"/>
            </a:lvl3pPr>
            <a:lvl4pPr marL="1418562" indent="0">
              <a:buNone/>
              <a:defRPr sz="900"/>
            </a:lvl4pPr>
            <a:lvl5pPr marL="1891416" indent="0">
              <a:buNone/>
              <a:defRPr sz="900"/>
            </a:lvl5pPr>
            <a:lvl6pPr marL="2364270" indent="0">
              <a:buNone/>
              <a:defRPr sz="900"/>
            </a:lvl6pPr>
            <a:lvl7pPr marL="2837123" indent="0">
              <a:buNone/>
              <a:defRPr sz="900"/>
            </a:lvl7pPr>
            <a:lvl8pPr marL="3309978" indent="0">
              <a:buNone/>
              <a:defRPr sz="900"/>
            </a:lvl8pPr>
            <a:lvl9pPr marL="378283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B17CA-DE8C-4060-8372-ADCCACD49D4B}" type="datetimeFigureOut">
              <a:rPr lang="en-US"/>
              <a:pPr>
                <a:defRPr/>
              </a:pPr>
              <a:t>12/19/2011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BA509-F218-478C-AA6A-E68C44CCB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72854" indent="0">
              <a:buNone/>
              <a:defRPr sz="2900"/>
            </a:lvl2pPr>
            <a:lvl3pPr marL="945708" indent="0">
              <a:buNone/>
              <a:defRPr sz="2500"/>
            </a:lvl3pPr>
            <a:lvl4pPr marL="1418562" indent="0">
              <a:buNone/>
              <a:defRPr sz="2100"/>
            </a:lvl4pPr>
            <a:lvl5pPr marL="1891416" indent="0">
              <a:buNone/>
              <a:defRPr sz="2100"/>
            </a:lvl5pPr>
            <a:lvl6pPr marL="2364270" indent="0">
              <a:buNone/>
              <a:defRPr sz="2100"/>
            </a:lvl6pPr>
            <a:lvl7pPr marL="2837123" indent="0">
              <a:buNone/>
              <a:defRPr sz="2100"/>
            </a:lvl7pPr>
            <a:lvl8pPr marL="3309978" indent="0">
              <a:buNone/>
              <a:defRPr sz="2100"/>
            </a:lvl8pPr>
            <a:lvl9pPr marL="3782832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72854" indent="0">
              <a:buNone/>
              <a:defRPr sz="1300"/>
            </a:lvl2pPr>
            <a:lvl3pPr marL="945708" indent="0">
              <a:buNone/>
              <a:defRPr sz="1000"/>
            </a:lvl3pPr>
            <a:lvl4pPr marL="1418562" indent="0">
              <a:buNone/>
              <a:defRPr sz="900"/>
            </a:lvl4pPr>
            <a:lvl5pPr marL="1891416" indent="0">
              <a:buNone/>
              <a:defRPr sz="900"/>
            </a:lvl5pPr>
            <a:lvl6pPr marL="2364270" indent="0">
              <a:buNone/>
              <a:defRPr sz="900"/>
            </a:lvl6pPr>
            <a:lvl7pPr marL="2837123" indent="0">
              <a:buNone/>
              <a:defRPr sz="900"/>
            </a:lvl7pPr>
            <a:lvl8pPr marL="3309978" indent="0">
              <a:buNone/>
              <a:defRPr sz="900"/>
            </a:lvl8pPr>
            <a:lvl9pPr marL="378283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32C77-C091-4489-A59A-FBE1F7376020}" type="datetimeFigureOut">
              <a:rPr lang="en-US"/>
              <a:pPr>
                <a:defRPr/>
              </a:pPr>
              <a:t>12/19/2011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EDC51-E7E3-4190-BD16-40270AC6B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6848" y="274926"/>
            <a:ext cx="823030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571" tIns="47285" rIns="94571" bIns="472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6848" y="1599767"/>
            <a:ext cx="8230306" cy="452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571" tIns="47285" rIns="94571" bIns="472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6848" y="6356856"/>
            <a:ext cx="2134306" cy="364764"/>
          </a:xfrm>
          <a:prstGeom prst="rect">
            <a:avLst/>
          </a:prstGeom>
        </p:spPr>
        <p:txBody>
          <a:bodyPr vert="horz" lIns="94571" tIns="47285" rIns="94571" bIns="47285" rtlCol="0" anchor="ctr"/>
          <a:lstStyle>
            <a:lvl1pPr algn="l" defTabSz="945708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FF37CE-D300-46E7-8D34-48BEA3280736}" type="datetimeFigureOut">
              <a:rPr lang="en-US"/>
              <a:pPr>
                <a:defRPr/>
              </a:pPr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48" y="6356856"/>
            <a:ext cx="2896306" cy="364764"/>
          </a:xfrm>
          <a:prstGeom prst="rect">
            <a:avLst/>
          </a:prstGeom>
        </p:spPr>
        <p:txBody>
          <a:bodyPr vert="horz" lIns="94571" tIns="47285" rIns="94571" bIns="47285" rtlCol="0" anchor="ctr"/>
          <a:lstStyle>
            <a:lvl1pPr algn="ctr" defTabSz="945708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2848" y="6356856"/>
            <a:ext cx="2134306" cy="364764"/>
          </a:xfrm>
          <a:prstGeom prst="rect">
            <a:avLst/>
          </a:prstGeom>
        </p:spPr>
        <p:txBody>
          <a:bodyPr vert="horz" lIns="94571" tIns="47285" rIns="94571" bIns="47285" rtlCol="0" anchor="ctr"/>
          <a:lstStyle>
            <a:lvl1pPr algn="r" defTabSz="945708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B024AF-4ED2-42B4-B84F-934B69484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5345" rtl="0" eaLnBrk="0" fontAlgn="base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45345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2pPr>
      <a:lvl3pPr algn="ctr" defTabSz="945345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3pPr>
      <a:lvl4pPr algn="ctr" defTabSz="945345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4pPr>
      <a:lvl5pPr algn="ctr" defTabSz="945345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5pPr>
      <a:lvl6pPr marL="275845" algn="ctr" defTabSz="945345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6pPr>
      <a:lvl7pPr marL="551690" algn="ctr" defTabSz="945345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7pPr>
      <a:lvl8pPr marL="827535" algn="ctr" defTabSz="945345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8pPr>
      <a:lvl9pPr marL="1103381" algn="ctr" defTabSz="945345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</a:defRPr>
      </a:lvl9pPr>
    </p:titleStyle>
    <p:bodyStyle>
      <a:lvl1pPr marL="354385" indent="-354385" algn="l" defTabSz="94534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8153" indent="-295001" algn="l" defTabSz="94534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1921" indent="-235618" algn="l" defTabSz="94534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54114" indent="-235618" algn="l" defTabSz="94534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6" indent="-235618" algn="l" defTabSz="94534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0697" indent="-236427" algn="l" defTabSz="94570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73551" indent="-236427" algn="l" defTabSz="94570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46404" indent="-236427" algn="l" defTabSz="94570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19258" indent="-236427" algn="l" defTabSz="94570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57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2854" algn="l" defTabSz="9457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5708" algn="l" defTabSz="9457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562" algn="l" defTabSz="9457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1416" algn="l" defTabSz="9457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4270" algn="l" defTabSz="9457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7123" algn="l" defTabSz="9457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09978" algn="l" defTabSz="9457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82832" algn="l" defTabSz="9457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/>
          <p:cNvSpPr/>
          <p:nvPr/>
        </p:nvSpPr>
        <p:spPr>
          <a:xfrm>
            <a:off x="-1347537" y="433137"/>
            <a:ext cx="998621" cy="6268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217"/>
          <p:cNvGrpSpPr>
            <a:grpSpLocks/>
          </p:cNvGrpSpPr>
          <p:nvPr/>
        </p:nvGrpSpPr>
        <p:grpSpPr bwMode="auto">
          <a:xfrm>
            <a:off x="-1100971" y="1008801"/>
            <a:ext cx="208139" cy="4873985"/>
            <a:chOff x="6189663" y="1593850"/>
            <a:chExt cx="374650" cy="7148513"/>
          </a:xfrm>
        </p:grpSpPr>
        <p:cxnSp>
          <p:nvCxnSpPr>
            <p:cNvPr id="219" name="Straight Connector 218"/>
            <p:cNvCxnSpPr/>
            <p:nvPr/>
          </p:nvCxnSpPr>
          <p:spPr bwMode="auto">
            <a:xfrm rot="5400000">
              <a:off x="2798763" y="5167313"/>
              <a:ext cx="7146926" cy="0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 bwMode="auto">
            <a:xfrm>
              <a:off x="6197601" y="1593850"/>
              <a:ext cx="182562" cy="0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>
              <a:off x="6189663" y="8742363"/>
              <a:ext cx="182563" cy="0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ight Arrow 222"/>
            <p:cNvSpPr/>
            <p:nvPr/>
          </p:nvSpPr>
          <p:spPr>
            <a:xfrm>
              <a:off x="6381751" y="4937125"/>
              <a:ext cx="182562" cy="128587"/>
            </a:xfrm>
            <a:prstGeom prst="rightArrow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05508" y="1303967"/>
            <a:ext cx="413446" cy="4389589"/>
            <a:chOff x="836234" y="1097280"/>
            <a:chExt cx="413446" cy="5047202"/>
          </a:xfrm>
        </p:grpSpPr>
        <p:cxnSp>
          <p:nvCxnSpPr>
            <p:cNvPr id="128" name="Straight Connector 127"/>
            <p:cNvCxnSpPr/>
            <p:nvPr/>
          </p:nvCxnSpPr>
          <p:spPr bwMode="auto">
            <a:xfrm>
              <a:off x="918503" y="3611637"/>
              <a:ext cx="178777" cy="243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 bwMode="auto">
            <a:xfrm>
              <a:off x="899160" y="1097280"/>
              <a:ext cx="203884" cy="4408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 bwMode="auto">
            <a:xfrm>
              <a:off x="960120" y="6103620"/>
              <a:ext cx="126167" cy="3888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 bwMode="auto">
            <a:xfrm>
              <a:off x="1082040" y="1104900"/>
              <a:ext cx="10420" cy="5039582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 bwMode="auto">
            <a:xfrm flipV="1">
              <a:off x="836234" y="2011912"/>
              <a:ext cx="266810" cy="415828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2169" idx="3"/>
            </p:cNvCxnSpPr>
            <p:nvPr/>
          </p:nvCxnSpPr>
          <p:spPr bwMode="auto">
            <a:xfrm flipV="1">
              <a:off x="857902" y="5018087"/>
              <a:ext cx="216518" cy="197177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ight Arrow 151"/>
            <p:cNvSpPr/>
            <p:nvPr/>
          </p:nvSpPr>
          <p:spPr bwMode="auto">
            <a:xfrm>
              <a:off x="1095106" y="3284220"/>
              <a:ext cx="154574" cy="160020"/>
            </a:xfrm>
            <a:prstGeom prst="rightArrow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80" name="Straight Arrow Connector 379"/>
          <p:cNvCxnSpPr>
            <a:endCxn id="2105" idx="2"/>
          </p:cNvCxnSpPr>
          <p:nvPr/>
        </p:nvCxnSpPr>
        <p:spPr bwMode="auto">
          <a:xfrm flipV="1">
            <a:off x="6559296" y="2369493"/>
            <a:ext cx="336814" cy="61754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451104" y="0"/>
            <a:ext cx="7376160" cy="609705"/>
          </a:xfrm>
          <a:prstGeom prst="rect">
            <a:avLst/>
          </a:prstGeom>
          <a:noFill/>
        </p:spPr>
        <p:txBody>
          <a:bodyPr wrap="square" lIns="55169" tIns="27584" rIns="55169" bIns="27584">
            <a:spAutoFit/>
          </a:bodyPr>
          <a:lstStyle/>
          <a:p>
            <a:pPr algn="ctr" defTabSz="9457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5"/>
                </a:solidFill>
                <a:latin typeface="+mj-lt"/>
                <a:cs typeface="+mn-cs"/>
              </a:rPr>
              <a:t>Montana</a:t>
            </a:r>
            <a:r>
              <a:rPr lang="en-US" sz="1800" b="1" dirty="0">
                <a:solidFill>
                  <a:srgbClr val="151D57"/>
                </a:solidFill>
                <a:latin typeface="+mj-lt"/>
                <a:cs typeface="+mn-cs"/>
              </a:rPr>
              <a:t> </a:t>
            </a:r>
            <a:r>
              <a:rPr lang="en-US" sz="1800" b="1" dirty="0">
                <a:solidFill>
                  <a:schemeClr val="accent5"/>
                </a:solidFill>
                <a:latin typeface="+mj-lt"/>
                <a:cs typeface="+mn-cs"/>
              </a:rPr>
              <a:t>Comprehensive Cancer Control Programs: </a:t>
            </a:r>
            <a:endParaRPr lang="en-US" sz="1800" b="1" dirty="0" smtClean="0">
              <a:solidFill>
                <a:schemeClr val="accent5"/>
              </a:solidFill>
              <a:latin typeface="+mj-lt"/>
              <a:cs typeface="+mn-cs"/>
            </a:endParaRPr>
          </a:p>
          <a:p>
            <a:pPr algn="ctr" defTabSz="9457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accent5"/>
                </a:solidFill>
                <a:latin typeface="+mj-lt"/>
                <a:cs typeface="+mn-cs"/>
              </a:rPr>
              <a:t>Insurance and Worksites Systems Change </a:t>
            </a:r>
            <a:r>
              <a:rPr lang="en-US" sz="1800" b="1" dirty="0">
                <a:solidFill>
                  <a:schemeClr val="accent5"/>
                </a:solidFill>
                <a:latin typeface="+mj-lt"/>
                <a:cs typeface="+mn-cs"/>
              </a:rPr>
              <a:t>Logic </a:t>
            </a:r>
            <a:r>
              <a:rPr lang="en-US" sz="1800" b="1" dirty="0" smtClean="0">
                <a:solidFill>
                  <a:schemeClr val="accent5"/>
                </a:solidFill>
                <a:latin typeface="+mj-lt"/>
                <a:cs typeface="+mn-cs"/>
              </a:rPr>
              <a:t>Model</a:t>
            </a:r>
            <a:endParaRPr lang="en-US" sz="1800" b="1" dirty="0">
              <a:solidFill>
                <a:schemeClr val="accent5"/>
              </a:solidFill>
              <a:latin typeface="+mj-lt"/>
              <a:cs typeface="+mn-cs"/>
            </a:endParaRPr>
          </a:p>
        </p:txBody>
      </p:sp>
      <p:sp>
        <p:nvSpPr>
          <p:cNvPr id="2089" name="TextBox 219"/>
          <p:cNvSpPr txBox="1">
            <a:spLocks noChangeArrowheads="1"/>
          </p:cNvSpPr>
          <p:nvPr/>
        </p:nvSpPr>
        <p:spPr bwMode="auto">
          <a:xfrm>
            <a:off x="2682756" y="2087095"/>
            <a:ext cx="1096764" cy="861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Policies for preventive care implemented</a:t>
            </a:r>
          </a:p>
        </p:txBody>
      </p:sp>
      <p:cxnSp>
        <p:nvCxnSpPr>
          <p:cNvPr id="393" name="Straight Arrow Connector 392"/>
          <p:cNvCxnSpPr>
            <a:stCxn id="2097" idx="2"/>
            <a:endCxn id="2099" idx="0"/>
          </p:cNvCxnSpPr>
          <p:nvPr/>
        </p:nvCxnSpPr>
        <p:spPr bwMode="auto">
          <a:xfrm>
            <a:off x="8261252" y="3306272"/>
            <a:ext cx="15241" cy="70523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7" name="TextBox 258"/>
          <p:cNvSpPr txBox="1">
            <a:spLocks noChangeArrowheads="1"/>
          </p:cNvSpPr>
          <p:nvPr/>
        </p:nvSpPr>
        <p:spPr bwMode="auto">
          <a:xfrm>
            <a:off x="7847427" y="2444498"/>
            <a:ext cx="827649" cy="861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Decreased </a:t>
            </a:r>
            <a:br>
              <a:rPr lang="en-US" sz="1100" dirty="0" smtClean="0"/>
            </a:br>
            <a:r>
              <a:rPr lang="en-US" sz="1100" dirty="0" smtClean="0"/>
              <a:t>late-stage cancer disease</a:t>
            </a:r>
          </a:p>
        </p:txBody>
      </p:sp>
      <p:sp>
        <p:nvSpPr>
          <p:cNvPr id="2098" name="TextBox 259"/>
          <p:cNvSpPr txBox="1">
            <a:spLocks noChangeArrowheads="1"/>
          </p:cNvSpPr>
          <p:nvPr/>
        </p:nvSpPr>
        <p:spPr bwMode="auto">
          <a:xfrm>
            <a:off x="7890407" y="1085695"/>
            <a:ext cx="844061" cy="103105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Increased timely cancer treatment initiation</a:t>
            </a:r>
          </a:p>
        </p:txBody>
      </p:sp>
      <p:sp>
        <p:nvSpPr>
          <p:cNvPr id="2099" name="TextBox 261"/>
          <p:cNvSpPr txBox="1">
            <a:spLocks noChangeArrowheads="1"/>
          </p:cNvSpPr>
          <p:nvPr/>
        </p:nvSpPr>
        <p:spPr bwMode="auto">
          <a:xfrm>
            <a:off x="7831016" y="4011511"/>
            <a:ext cx="890954" cy="6924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Decreased cancer mortality</a:t>
            </a:r>
          </a:p>
        </p:txBody>
      </p:sp>
      <p:sp>
        <p:nvSpPr>
          <p:cNvPr id="2100" name="TextBox 262"/>
          <p:cNvSpPr txBox="1">
            <a:spLocks noChangeArrowheads="1"/>
          </p:cNvSpPr>
          <p:nvPr/>
        </p:nvSpPr>
        <p:spPr bwMode="auto">
          <a:xfrm>
            <a:off x="9718429" y="725853"/>
            <a:ext cx="879231" cy="6924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Decreased cancer incidence</a:t>
            </a:r>
          </a:p>
        </p:txBody>
      </p:sp>
      <p:sp>
        <p:nvSpPr>
          <p:cNvPr id="2101" name="TextBox 264"/>
          <p:cNvSpPr txBox="1">
            <a:spLocks noChangeArrowheads="1"/>
          </p:cNvSpPr>
          <p:nvPr/>
        </p:nvSpPr>
        <p:spPr bwMode="auto">
          <a:xfrm>
            <a:off x="7819292" y="5290221"/>
            <a:ext cx="91440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Decreased disparities in cancer incidence and mortality</a:t>
            </a:r>
          </a:p>
        </p:txBody>
      </p:sp>
      <p:cxnSp>
        <p:nvCxnSpPr>
          <p:cNvPr id="379" name="Straight Arrow Connector 378"/>
          <p:cNvCxnSpPr/>
          <p:nvPr/>
        </p:nvCxnSpPr>
        <p:spPr bwMode="auto">
          <a:xfrm>
            <a:off x="3822310" y="1418350"/>
            <a:ext cx="316874" cy="3733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>
            <a:stCxn id="2105" idx="3"/>
            <a:endCxn id="2097" idx="1"/>
          </p:cNvCxnSpPr>
          <p:nvPr/>
        </p:nvCxnSpPr>
        <p:spPr bwMode="auto">
          <a:xfrm>
            <a:off x="7303948" y="1847279"/>
            <a:ext cx="543479" cy="1028106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5" name="TextBox 248"/>
          <p:cNvSpPr txBox="1">
            <a:spLocks noChangeArrowheads="1"/>
          </p:cNvSpPr>
          <p:nvPr/>
        </p:nvSpPr>
        <p:spPr bwMode="auto">
          <a:xfrm>
            <a:off x="6488271" y="1325065"/>
            <a:ext cx="815677" cy="1044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Increased detection of early-stage cancer</a:t>
            </a:r>
          </a:p>
        </p:txBody>
      </p:sp>
      <p:sp>
        <p:nvSpPr>
          <p:cNvPr id="2110" name="TextBox 233"/>
          <p:cNvSpPr txBox="1">
            <a:spLocks noChangeArrowheads="1"/>
          </p:cNvSpPr>
          <p:nvPr/>
        </p:nvSpPr>
        <p:spPr bwMode="auto">
          <a:xfrm>
            <a:off x="5759487" y="2986549"/>
            <a:ext cx="948993" cy="103105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Increased member /employee utilization of  benefits</a:t>
            </a:r>
          </a:p>
        </p:txBody>
      </p:sp>
      <p:cxnSp>
        <p:nvCxnSpPr>
          <p:cNvPr id="378" name="Straight Arrow Connector 377"/>
          <p:cNvCxnSpPr/>
          <p:nvPr/>
        </p:nvCxnSpPr>
        <p:spPr bwMode="auto">
          <a:xfrm>
            <a:off x="3791783" y="4669325"/>
            <a:ext cx="41445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 bwMode="auto">
          <a:xfrm>
            <a:off x="3822310" y="2411166"/>
            <a:ext cx="316874" cy="0"/>
          </a:xfrm>
          <a:prstGeom prst="line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9"/>
          <p:cNvGrpSpPr>
            <a:grpSpLocks/>
          </p:cNvGrpSpPr>
          <p:nvPr/>
        </p:nvGrpSpPr>
        <p:grpSpPr bwMode="auto">
          <a:xfrm>
            <a:off x="-1570892" y="1160852"/>
            <a:ext cx="854790" cy="2684317"/>
            <a:chOff x="12128376" y="2474913"/>
            <a:chExt cx="547782" cy="3936999"/>
          </a:xfrm>
        </p:grpSpPr>
        <p:cxnSp>
          <p:nvCxnSpPr>
            <p:cNvPr id="374" name="Straight Connector 373"/>
            <p:cNvCxnSpPr/>
            <p:nvPr/>
          </p:nvCxnSpPr>
          <p:spPr bwMode="auto">
            <a:xfrm rot="5400000">
              <a:off x="10710039" y="4445793"/>
              <a:ext cx="3932238" cy="0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 bwMode="auto">
            <a:xfrm>
              <a:off x="12128376" y="2474913"/>
              <a:ext cx="274443" cy="158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 bwMode="auto">
            <a:xfrm>
              <a:off x="12148999" y="5126038"/>
              <a:ext cx="201469" cy="158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 bwMode="auto">
            <a:xfrm>
              <a:off x="12148999" y="3803650"/>
              <a:ext cx="201469" cy="1588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5" name="TextBox 401"/>
          <p:cNvSpPr txBox="1">
            <a:spLocks noChangeArrowheads="1"/>
          </p:cNvSpPr>
          <p:nvPr/>
        </p:nvSpPr>
        <p:spPr bwMode="auto">
          <a:xfrm>
            <a:off x="1017934" y="672310"/>
            <a:ext cx="1365686" cy="20959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55169" tIns="27584" rIns="55169" bIns="27584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Activities</a:t>
            </a:r>
          </a:p>
        </p:txBody>
      </p:sp>
      <p:sp>
        <p:nvSpPr>
          <p:cNvPr id="2117" name="TextBox 403"/>
          <p:cNvSpPr txBox="1">
            <a:spLocks noChangeArrowheads="1"/>
          </p:cNvSpPr>
          <p:nvPr/>
        </p:nvSpPr>
        <p:spPr bwMode="auto">
          <a:xfrm>
            <a:off x="7467600" y="671898"/>
            <a:ext cx="1676400" cy="20959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55169" tIns="27584" rIns="55169" bIns="27584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Long-Term </a:t>
            </a:r>
            <a:r>
              <a:rPr lang="en-US" sz="1000" b="1" dirty="0" smtClean="0">
                <a:solidFill>
                  <a:schemeClr val="bg1"/>
                </a:solidFill>
              </a:rPr>
              <a:t>Outcomes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118" name="TextBox 404"/>
          <p:cNvSpPr txBox="1">
            <a:spLocks noChangeArrowheads="1"/>
          </p:cNvSpPr>
          <p:nvPr/>
        </p:nvSpPr>
        <p:spPr bwMode="auto">
          <a:xfrm>
            <a:off x="5636691" y="660237"/>
            <a:ext cx="1646506" cy="20959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55169" tIns="27584" rIns="55169" bIns="27584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Intermediate  Outcomes</a:t>
            </a:r>
          </a:p>
        </p:txBody>
      </p:sp>
      <p:sp>
        <p:nvSpPr>
          <p:cNvPr id="2119" name="TextBox 90"/>
          <p:cNvSpPr txBox="1">
            <a:spLocks noChangeArrowheads="1"/>
          </p:cNvSpPr>
          <p:nvPr/>
        </p:nvSpPr>
        <p:spPr bwMode="auto">
          <a:xfrm>
            <a:off x="8030308" y="7577"/>
            <a:ext cx="1113692" cy="30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169" tIns="27584" rIns="55169" bIns="27584">
            <a:spAutoFit/>
          </a:bodyPr>
          <a:lstStyle/>
          <a:p>
            <a:pPr algn="ctr"/>
            <a:r>
              <a:rPr lang="en-US" sz="800" b="1" dirty="0" smtClean="0"/>
              <a:t>Last Updated: </a:t>
            </a:r>
            <a:r>
              <a:rPr lang="en-US" sz="800" b="1" dirty="0" smtClean="0"/>
              <a:t>December 19</a:t>
            </a:r>
            <a:r>
              <a:rPr lang="en-US" sz="800" b="1" dirty="0" smtClean="0"/>
              <a:t>, </a:t>
            </a:r>
            <a:r>
              <a:rPr lang="en-US" sz="800" b="1" dirty="0" smtClean="0"/>
              <a:t>2011</a:t>
            </a:r>
            <a:endParaRPr lang="en-US" sz="800" b="1" dirty="0"/>
          </a:p>
        </p:txBody>
      </p:sp>
      <p:sp>
        <p:nvSpPr>
          <p:cNvPr id="2120" name="TextBox 401"/>
          <p:cNvSpPr txBox="1">
            <a:spLocks noChangeArrowheads="1"/>
          </p:cNvSpPr>
          <p:nvPr/>
        </p:nvSpPr>
        <p:spPr bwMode="auto">
          <a:xfrm>
            <a:off x="0" y="669067"/>
            <a:ext cx="975360" cy="20959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55169" tIns="27584" rIns="55169" bIns="27584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Inputs</a:t>
            </a:r>
          </a:p>
        </p:txBody>
      </p:sp>
      <p:sp>
        <p:nvSpPr>
          <p:cNvPr id="3" name="TextBox 182"/>
          <p:cNvSpPr txBox="1">
            <a:spLocks noChangeArrowheads="1"/>
          </p:cNvSpPr>
          <p:nvPr/>
        </p:nvSpPr>
        <p:spPr bwMode="auto">
          <a:xfrm>
            <a:off x="131064" y="1049059"/>
            <a:ext cx="896112" cy="861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Partner-ships with insurance providers</a:t>
            </a:r>
            <a:endParaRPr lang="en-US" sz="1100" dirty="0"/>
          </a:p>
        </p:txBody>
      </p:sp>
      <p:sp>
        <p:nvSpPr>
          <p:cNvPr id="4" name="TextBox 194"/>
          <p:cNvSpPr txBox="1">
            <a:spLocks noChangeArrowheads="1"/>
          </p:cNvSpPr>
          <p:nvPr/>
        </p:nvSpPr>
        <p:spPr bwMode="auto">
          <a:xfrm>
            <a:off x="137159" y="2904632"/>
            <a:ext cx="883921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Federal Funding</a:t>
            </a:r>
          </a:p>
        </p:txBody>
      </p:sp>
      <p:sp>
        <p:nvSpPr>
          <p:cNvPr id="7" name="TextBox 206"/>
          <p:cNvSpPr txBox="1">
            <a:spLocks noChangeArrowheads="1"/>
          </p:cNvSpPr>
          <p:nvPr/>
        </p:nvSpPr>
        <p:spPr bwMode="auto">
          <a:xfrm>
            <a:off x="146304" y="5574694"/>
            <a:ext cx="922129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State Government</a:t>
            </a:r>
          </a:p>
        </p:txBody>
      </p:sp>
      <p:sp>
        <p:nvSpPr>
          <p:cNvPr id="2207" name="TextBox 194"/>
          <p:cNvSpPr txBox="1">
            <a:spLocks noChangeArrowheads="1"/>
          </p:cNvSpPr>
          <p:nvPr/>
        </p:nvSpPr>
        <p:spPr bwMode="auto">
          <a:xfrm>
            <a:off x="9355016" y="1900155"/>
            <a:ext cx="844060" cy="136960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Promote recommendation  for cancer screening by providers</a:t>
            </a:r>
          </a:p>
        </p:txBody>
      </p:sp>
      <p:sp>
        <p:nvSpPr>
          <p:cNvPr id="2205" name="TextBox 198"/>
          <p:cNvSpPr txBox="1">
            <a:spLocks noChangeArrowheads="1"/>
          </p:cNvSpPr>
          <p:nvPr/>
        </p:nvSpPr>
        <p:spPr bwMode="auto">
          <a:xfrm>
            <a:off x="1494134" y="1310594"/>
            <a:ext cx="875338" cy="861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Promote policies for preventive care</a:t>
            </a:r>
          </a:p>
        </p:txBody>
      </p:sp>
      <p:sp>
        <p:nvSpPr>
          <p:cNvPr id="163" name="Right Arrow 162"/>
          <p:cNvSpPr/>
          <p:nvPr/>
        </p:nvSpPr>
        <p:spPr>
          <a:xfrm>
            <a:off x="-439453" y="3342776"/>
            <a:ext cx="101424" cy="87674"/>
          </a:xfrm>
          <a:prstGeom prst="rightArrow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5169" tIns="27584" rIns="55169" bIns="27584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69" name="TextBox 211"/>
          <p:cNvSpPr txBox="1">
            <a:spLocks noChangeArrowheads="1"/>
          </p:cNvSpPr>
          <p:nvPr/>
        </p:nvSpPr>
        <p:spPr bwMode="auto">
          <a:xfrm>
            <a:off x="164122" y="4454521"/>
            <a:ext cx="863054" cy="861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National  cancer screening guidelines</a:t>
            </a:r>
          </a:p>
        </p:txBody>
      </p:sp>
      <p:sp>
        <p:nvSpPr>
          <p:cNvPr id="2170" name="TextBox 402"/>
          <p:cNvSpPr txBox="1">
            <a:spLocks noChangeArrowheads="1"/>
          </p:cNvSpPr>
          <p:nvPr/>
        </p:nvSpPr>
        <p:spPr bwMode="auto">
          <a:xfrm>
            <a:off x="2438986" y="663678"/>
            <a:ext cx="1383324" cy="20959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55169" tIns="27584" rIns="55169" bIns="27584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Outputs</a:t>
            </a:r>
          </a:p>
        </p:txBody>
      </p:sp>
      <p:sp>
        <p:nvSpPr>
          <p:cNvPr id="2173" name="TextBox 182"/>
          <p:cNvSpPr txBox="1">
            <a:spLocks noChangeArrowheads="1"/>
          </p:cNvSpPr>
          <p:nvPr/>
        </p:nvSpPr>
        <p:spPr bwMode="auto">
          <a:xfrm>
            <a:off x="2716705" y="1107756"/>
            <a:ext cx="1075077" cy="861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Insurance benefits cover cancer screening</a:t>
            </a:r>
            <a:endParaRPr lang="en-US" sz="1100" b="1" dirty="0" smtClean="0"/>
          </a:p>
        </p:txBody>
      </p:sp>
      <p:sp>
        <p:nvSpPr>
          <p:cNvPr id="6" name="TextBox 201"/>
          <p:cNvSpPr txBox="1">
            <a:spLocks noChangeArrowheads="1"/>
          </p:cNvSpPr>
          <p:nvPr/>
        </p:nvSpPr>
        <p:spPr bwMode="auto">
          <a:xfrm>
            <a:off x="137158" y="3550107"/>
            <a:ext cx="890017" cy="6924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Research &amp; Best Practices</a:t>
            </a:r>
          </a:p>
        </p:txBody>
      </p:sp>
      <p:sp>
        <p:nvSpPr>
          <p:cNvPr id="101" name="TextBox 198"/>
          <p:cNvSpPr txBox="1">
            <a:spLocks noChangeArrowheads="1"/>
          </p:cNvSpPr>
          <p:nvPr/>
        </p:nvSpPr>
        <p:spPr bwMode="auto">
          <a:xfrm>
            <a:off x="4195735" y="1325065"/>
            <a:ext cx="966566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Expanded insurance coverage and benefits for cancer screening</a:t>
            </a:r>
            <a:endParaRPr lang="en-US" sz="1100" b="1" dirty="0" smtClean="0"/>
          </a:p>
        </p:txBody>
      </p:sp>
      <p:sp>
        <p:nvSpPr>
          <p:cNvPr id="102" name="TextBox 233"/>
          <p:cNvSpPr txBox="1">
            <a:spLocks noChangeArrowheads="1"/>
          </p:cNvSpPr>
          <p:nvPr/>
        </p:nvSpPr>
        <p:spPr bwMode="auto">
          <a:xfrm>
            <a:off x="4232844" y="2904632"/>
            <a:ext cx="929457" cy="861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Wellness programs and policies increased</a:t>
            </a:r>
          </a:p>
        </p:txBody>
      </p:sp>
      <p:sp>
        <p:nvSpPr>
          <p:cNvPr id="105" name="TextBox 211"/>
          <p:cNvSpPr txBox="1">
            <a:spLocks noChangeArrowheads="1"/>
          </p:cNvSpPr>
          <p:nvPr/>
        </p:nvSpPr>
        <p:spPr bwMode="auto">
          <a:xfrm>
            <a:off x="9570196" y="4840678"/>
            <a:ext cx="781282" cy="153888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Promote an effective provider/patient communication system </a:t>
            </a:r>
          </a:p>
        </p:txBody>
      </p:sp>
      <p:sp>
        <p:nvSpPr>
          <p:cNvPr id="70" name="TextBox 219"/>
          <p:cNvSpPr txBox="1">
            <a:spLocks noChangeArrowheads="1"/>
          </p:cNvSpPr>
          <p:nvPr/>
        </p:nvSpPr>
        <p:spPr bwMode="auto">
          <a:xfrm>
            <a:off x="2666598" y="3161392"/>
            <a:ext cx="1125184" cy="103105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Wellness programs offered to members / employees</a:t>
            </a:r>
          </a:p>
        </p:txBody>
      </p:sp>
      <p:sp>
        <p:nvSpPr>
          <p:cNvPr id="72" name="TextBox 245"/>
          <p:cNvSpPr txBox="1">
            <a:spLocks noChangeArrowheads="1"/>
          </p:cNvSpPr>
          <p:nvPr/>
        </p:nvSpPr>
        <p:spPr bwMode="auto">
          <a:xfrm>
            <a:off x="9455247" y="3984147"/>
            <a:ext cx="1201029" cy="51737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27584" rIns="55169" bIns="27584">
            <a:spAutoFit/>
          </a:bodyPr>
          <a:lstStyle/>
          <a:p>
            <a:r>
              <a:rPr lang="en-US" sz="1000" dirty="0"/>
              <a:t>Increased </a:t>
            </a:r>
            <a:r>
              <a:rPr lang="en-US" sz="1000" dirty="0" smtClean="0"/>
              <a:t>scheduled patient cancer screening</a:t>
            </a:r>
            <a:endParaRPr lang="en-US" sz="1000" dirty="0"/>
          </a:p>
        </p:txBody>
      </p:sp>
      <p:cxnSp>
        <p:nvCxnSpPr>
          <p:cNvPr id="131" name="Straight Arrow Connector 130"/>
          <p:cNvCxnSpPr>
            <a:stCxn id="102" idx="3"/>
            <a:endCxn id="2110" idx="1"/>
          </p:cNvCxnSpPr>
          <p:nvPr/>
        </p:nvCxnSpPr>
        <p:spPr>
          <a:xfrm>
            <a:off x="5162301" y="3335519"/>
            <a:ext cx="597186" cy="1665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438986" y="2067892"/>
            <a:ext cx="202993" cy="1388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99" idx="2"/>
            <a:endCxn id="2101" idx="0"/>
          </p:cNvCxnSpPr>
          <p:nvPr/>
        </p:nvCxnSpPr>
        <p:spPr>
          <a:xfrm flipH="1">
            <a:off x="8276492" y="4704008"/>
            <a:ext cx="1" cy="586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105" idx="3"/>
            <a:endCxn id="2098" idx="1"/>
          </p:cNvCxnSpPr>
          <p:nvPr/>
        </p:nvCxnSpPr>
        <p:spPr>
          <a:xfrm flipV="1">
            <a:off x="7303948" y="1601221"/>
            <a:ext cx="586459" cy="2460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 bwMode="auto">
          <a:xfrm>
            <a:off x="5242697" y="2238009"/>
            <a:ext cx="383152" cy="480695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402"/>
          <p:cNvSpPr txBox="1">
            <a:spLocks noChangeArrowheads="1"/>
          </p:cNvSpPr>
          <p:nvPr/>
        </p:nvSpPr>
        <p:spPr bwMode="auto">
          <a:xfrm>
            <a:off x="3883738" y="681966"/>
            <a:ext cx="1639238" cy="20959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55169" tIns="27584" rIns="55169" bIns="27584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Short-Term Outcomes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0" name="TextBox 198"/>
          <p:cNvSpPr txBox="1">
            <a:spLocks noChangeArrowheads="1"/>
          </p:cNvSpPr>
          <p:nvPr/>
        </p:nvSpPr>
        <p:spPr bwMode="auto">
          <a:xfrm>
            <a:off x="1418954" y="4368778"/>
            <a:ext cx="867776" cy="861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Develop small media campaigns</a:t>
            </a:r>
            <a:endParaRPr lang="en-US" sz="1100" b="1" dirty="0" smtClean="0"/>
          </a:p>
        </p:txBody>
      </p:sp>
      <p:sp>
        <p:nvSpPr>
          <p:cNvPr id="84" name="TextBox 198"/>
          <p:cNvSpPr txBox="1">
            <a:spLocks noChangeArrowheads="1"/>
          </p:cNvSpPr>
          <p:nvPr/>
        </p:nvSpPr>
        <p:spPr bwMode="auto">
          <a:xfrm>
            <a:off x="1455148" y="2844663"/>
            <a:ext cx="881376" cy="103105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Promote adoption/ expansion of wellness programs</a:t>
            </a:r>
          </a:p>
        </p:txBody>
      </p:sp>
      <p:sp>
        <p:nvSpPr>
          <p:cNvPr id="88" name="TextBox 198"/>
          <p:cNvSpPr txBox="1">
            <a:spLocks noChangeArrowheads="1"/>
          </p:cNvSpPr>
          <p:nvPr/>
        </p:nvSpPr>
        <p:spPr bwMode="auto">
          <a:xfrm>
            <a:off x="2666598" y="4475210"/>
            <a:ext cx="1154288" cy="861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Small media disseminated to members / employees</a:t>
            </a:r>
            <a:endParaRPr lang="en-US" sz="1100" b="1" dirty="0" smtClean="0"/>
          </a:p>
        </p:txBody>
      </p:sp>
      <p:cxnSp>
        <p:nvCxnSpPr>
          <p:cNvPr id="90" name="Straight Arrow Connector 89"/>
          <p:cNvCxnSpPr/>
          <p:nvPr/>
        </p:nvCxnSpPr>
        <p:spPr bwMode="auto">
          <a:xfrm flipV="1">
            <a:off x="3850022" y="3364063"/>
            <a:ext cx="322502" cy="9669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 bwMode="auto">
          <a:xfrm>
            <a:off x="2383620" y="3282023"/>
            <a:ext cx="258359" cy="14842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 bwMode="auto">
          <a:xfrm>
            <a:off x="2356190" y="4765279"/>
            <a:ext cx="27033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33"/>
          <p:cNvSpPr txBox="1">
            <a:spLocks noChangeArrowheads="1"/>
          </p:cNvSpPr>
          <p:nvPr/>
        </p:nvSpPr>
        <p:spPr bwMode="auto">
          <a:xfrm>
            <a:off x="4258746" y="4259170"/>
            <a:ext cx="1020390" cy="103105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Partner organizations have adopted small media program</a:t>
            </a:r>
          </a:p>
        </p:txBody>
      </p:sp>
      <p:cxnSp>
        <p:nvCxnSpPr>
          <p:cNvPr id="100" name="Straight Arrow Connector 99"/>
          <p:cNvCxnSpPr/>
          <p:nvPr/>
        </p:nvCxnSpPr>
        <p:spPr bwMode="auto">
          <a:xfrm flipV="1">
            <a:off x="2438986" y="1418351"/>
            <a:ext cx="243770" cy="37338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82"/>
          <p:cNvSpPr txBox="1">
            <a:spLocks noChangeArrowheads="1"/>
          </p:cNvSpPr>
          <p:nvPr/>
        </p:nvSpPr>
        <p:spPr bwMode="auto">
          <a:xfrm>
            <a:off x="131063" y="2049448"/>
            <a:ext cx="896112" cy="69249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miter lim="800000"/>
            <a:headEnd/>
            <a:tailEnd/>
          </a:ln>
        </p:spPr>
        <p:txBody>
          <a:bodyPr wrap="square" lIns="55169" tIns="91440" rIns="55169" bIns="91440">
            <a:spAutoFit/>
          </a:bodyPr>
          <a:lstStyle/>
          <a:p>
            <a:pPr marL="32565" indent="3832">
              <a:buClr>
                <a:srgbClr val="023F77"/>
              </a:buClr>
              <a:defRPr/>
            </a:pPr>
            <a:r>
              <a:rPr lang="en-US" sz="1100" dirty="0" smtClean="0"/>
              <a:t>Partner-ships with employers</a:t>
            </a:r>
            <a:endParaRPr lang="en-US" sz="1100" dirty="0"/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3834858" y="2792808"/>
            <a:ext cx="306259" cy="194232"/>
          </a:xfrm>
          <a:prstGeom prst="line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331153" y="3845170"/>
            <a:ext cx="299962" cy="3994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157</Words>
  <Application>Microsoft Office PowerPoint</Application>
  <PresentationFormat>Letter Paper (8.5x11 in)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Tekeshia.K.Pearson</dc:creator>
  <cp:lastModifiedBy>dphhs</cp:lastModifiedBy>
  <cp:revision>375</cp:revision>
  <cp:lastPrinted>2011-10-25T14:45:22Z</cp:lastPrinted>
  <dcterms:created xsi:type="dcterms:W3CDTF">2009-11-11T21:02:04Z</dcterms:created>
  <dcterms:modified xsi:type="dcterms:W3CDTF">2011-12-19T17:14:22Z</dcterms:modified>
</cp:coreProperties>
</file>