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56" r:id="rId5"/>
    <p:sldId id="342" r:id="rId6"/>
    <p:sldId id="343" r:id="rId7"/>
    <p:sldId id="257" r:id="rId8"/>
    <p:sldId id="266" r:id="rId9"/>
    <p:sldId id="267" r:id="rId10"/>
    <p:sldId id="262" r:id="rId11"/>
    <p:sldId id="273" r:id="rId12"/>
    <p:sldId id="277" r:id="rId13"/>
    <p:sldId id="281" r:id="rId14"/>
    <p:sldId id="344" r:id="rId15"/>
    <p:sldId id="345" r:id="rId16"/>
    <p:sldId id="290" r:id="rId17"/>
    <p:sldId id="346" r:id="rId18"/>
    <p:sldId id="293" r:id="rId19"/>
    <p:sldId id="308" r:id="rId20"/>
    <p:sldId id="309" r:id="rId21"/>
    <p:sldId id="307" r:id="rId22"/>
    <p:sldId id="347" r:id="rId23"/>
    <p:sldId id="348" r:id="rId24"/>
    <p:sldId id="295" r:id="rId25"/>
    <p:sldId id="370" r:id="rId26"/>
    <p:sldId id="349" r:id="rId27"/>
    <p:sldId id="351" r:id="rId28"/>
    <p:sldId id="354" r:id="rId29"/>
    <p:sldId id="355" r:id="rId30"/>
    <p:sldId id="350" r:id="rId31"/>
    <p:sldId id="369" r:id="rId32"/>
    <p:sldId id="371" r:id="rId33"/>
    <p:sldId id="356" r:id="rId34"/>
    <p:sldId id="357" r:id="rId35"/>
    <p:sldId id="358" r:id="rId36"/>
    <p:sldId id="372" r:id="rId37"/>
    <p:sldId id="352" r:id="rId38"/>
    <p:sldId id="353" r:id="rId39"/>
    <p:sldId id="374" r:id="rId40"/>
    <p:sldId id="363" r:id="rId41"/>
    <p:sldId id="364" r:id="rId42"/>
    <p:sldId id="361" r:id="rId43"/>
    <p:sldId id="360" r:id="rId44"/>
    <p:sldId id="373" r:id="rId45"/>
    <p:sldId id="375" r:id="rId46"/>
    <p:sldId id="376" r:id="rId47"/>
    <p:sldId id="37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59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AF9DB-7433-4243-92EE-70C00FF31502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A658-9219-4C7F-8F0B-1FF34C445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76536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7582-4927-3742-81F3-81B3F2BA89B5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9520-BABB-3B4F-BBBC-80088EDB9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28698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F456D3-4110-3B4D-958F-D735423554D9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10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1143000" cy="476250"/>
          </a:xfrm>
        </p:spPr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solidFill>
            <a:schemeClr val="accent1"/>
          </a:solidFill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2" name="Group 21"/>
          <p:cNvGrpSpPr/>
          <p:nvPr/>
        </p:nvGrpSpPr>
        <p:grpSpPr>
          <a:xfrm>
            <a:off x="99350" y="5363900"/>
            <a:ext cx="1066800" cy="1447800"/>
            <a:chOff x="99350" y="5363900"/>
            <a:chExt cx="1066800" cy="1447800"/>
          </a:xfrm>
        </p:grpSpPr>
        <p:sp>
          <p:nvSpPr>
            <p:cNvPr id="15" name="Oval Callout 14"/>
            <p:cNvSpPr/>
            <p:nvPr/>
          </p:nvSpPr>
          <p:spPr bwMode="auto">
            <a:xfrm flipH="1">
              <a:off x="480350" y="5516300"/>
              <a:ext cx="685800" cy="533400"/>
            </a:xfrm>
            <a:prstGeom prst="wedgeEllipseCallou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6" name="Oval Callout 15"/>
            <p:cNvSpPr/>
            <p:nvPr/>
          </p:nvSpPr>
          <p:spPr bwMode="auto">
            <a:xfrm flipH="1">
              <a:off x="556550" y="6125900"/>
              <a:ext cx="457200" cy="228600"/>
            </a:xfrm>
            <a:prstGeom prst="wedgeEllipseCallou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8" name="Oval Callout 17"/>
            <p:cNvSpPr/>
            <p:nvPr/>
          </p:nvSpPr>
          <p:spPr bwMode="auto">
            <a:xfrm flipH="1">
              <a:off x="99350" y="5744900"/>
              <a:ext cx="533400" cy="381000"/>
            </a:xfrm>
            <a:prstGeom prst="wedgeEllipseCallout">
              <a:avLst>
                <a:gd name="adj1" fmla="val 25596"/>
                <a:gd name="adj2" fmla="val 6250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9" name="Oval Callout 18"/>
            <p:cNvSpPr/>
            <p:nvPr/>
          </p:nvSpPr>
          <p:spPr bwMode="auto">
            <a:xfrm flipH="1">
              <a:off x="404150" y="6659300"/>
              <a:ext cx="304800" cy="152400"/>
            </a:xfrm>
            <a:prstGeom prst="wedgeEllipseCallout">
              <a:avLst>
                <a:gd name="adj1" fmla="val 26042"/>
                <a:gd name="adj2" fmla="val 6875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20" name="Oval Callout 19"/>
            <p:cNvSpPr/>
            <p:nvPr/>
          </p:nvSpPr>
          <p:spPr bwMode="auto">
            <a:xfrm flipH="1">
              <a:off x="129250" y="6225250"/>
              <a:ext cx="487100" cy="410900"/>
            </a:xfrm>
            <a:prstGeom prst="wedgeEllipseCallou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21" name="Oval Callout 20"/>
            <p:cNvSpPr/>
            <p:nvPr/>
          </p:nvSpPr>
          <p:spPr bwMode="auto">
            <a:xfrm flipH="1">
              <a:off x="327950" y="5363900"/>
              <a:ext cx="228600" cy="152400"/>
            </a:xfrm>
            <a:prstGeom prst="wedgeEllipseCallout">
              <a:avLst>
                <a:gd name="adj1" fmla="val -17708"/>
                <a:gd name="adj2" fmla="val 8125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</p:grpSp>
      <p:pic>
        <p:nvPicPr>
          <p:cNvPr id="23" name="Picture 22" descr="r2r_badge_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52400"/>
            <a:ext cx="1218974" cy="528222"/>
          </a:xfrm>
          <a:prstGeom prst="rect">
            <a:avLst/>
          </a:prstGeom>
        </p:spPr>
      </p:pic>
      <p:pic>
        <p:nvPicPr>
          <p:cNvPr id="25" name="Picture 24" descr="smallogobw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1475" y="6096000"/>
            <a:ext cx="923925" cy="5810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r2r_badge_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52400"/>
            <a:ext cx="1218974" cy="528222"/>
          </a:xfrm>
          <a:prstGeom prst="rect">
            <a:avLst/>
          </a:prstGeom>
        </p:spPr>
      </p:pic>
      <p:pic>
        <p:nvPicPr>
          <p:cNvPr id="13" name="Picture 12" descr="smallogobw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1475" y="6096000"/>
            <a:ext cx="923925" cy="5810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bg2"/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16002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96328E-9F0E-4822-AD0D-C119E8504227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CC0729-44A8-4C91-B46D-3A1331040B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99350" y="5363900"/>
            <a:ext cx="1066800" cy="1447800"/>
            <a:chOff x="99350" y="5363900"/>
            <a:chExt cx="1066800" cy="1447800"/>
          </a:xfrm>
        </p:grpSpPr>
        <p:sp>
          <p:nvSpPr>
            <p:cNvPr id="11" name="Oval Callout 10"/>
            <p:cNvSpPr/>
            <p:nvPr/>
          </p:nvSpPr>
          <p:spPr bwMode="auto">
            <a:xfrm flipH="1">
              <a:off x="480350" y="5516300"/>
              <a:ext cx="685800" cy="533400"/>
            </a:xfrm>
            <a:prstGeom prst="wedgeEllipseCallou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2" name="Oval Callout 11"/>
            <p:cNvSpPr/>
            <p:nvPr/>
          </p:nvSpPr>
          <p:spPr bwMode="auto">
            <a:xfrm flipH="1">
              <a:off x="556550" y="6125900"/>
              <a:ext cx="457200" cy="228600"/>
            </a:xfrm>
            <a:prstGeom prst="wedgeEllipseCallou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5" name="Oval Callout 14"/>
            <p:cNvSpPr/>
            <p:nvPr/>
          </p:nvSpPr>
          <p:spPr bwMode="auto">
            <a:xfrm flipH="1">
              <a:off x="99350" y="5744900"/>
              <a:ext cx="533400" cy="381000"/>
            </a:xfrm>
            <a:prstGeom prst="wedgeEllipseCallout">
              <a:avLst>
                <a:gd name="adj1" fmla="val 25596"/>
                <a:gd name="adj2" fmla="val 6250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6" name="Oval Callout 15"/>
            <p:cNvSpPr/>
            <p:nvPr/>
          </p:nvSpPr>
          <p:spPr bwMode="auto">
            <a:xfrm flipH="1">
              <a:off x="404150" y="6659300"/>
              <a:ext cx="304800" cy="152400"/>
            </a:xfrm>
            <a:prstGeom prst="wedgeEllipseCallout">
              <a:avLst>
                <a:gd name="adj1" fmla="val 26042"/>
                <a:gd name="adj2" fmla="val 6875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7" name="Oval Callout 16"/>
            <p:cNvSpPr/>
            <p:nvPr/>
          </p:nvSpPr>
          <p:spPr bwMode="auto">
            <a:xfrm flipH="1">
              <a:off x="129250" y="6225250"/>
              <a:ext cx="487100" cy="410900"/>
            </a:xfrm>
            <a:prstGeom prst="wedgeEllipseCallou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  <p:sp>
          <p:nvSpPr>
            <p:cNvPr id="18" name="Oval Callout 17"/>
            <p:cNvSpPr/>
            <p:nvPr/>
          </p:nvSpPr>
          <p:spPr bwMode="auto">
            <a:xfrm flipH="1">
              <a:off x="327950" y="5363900"/>
              <a:ext cx="228600" cy="152400"/>
            </a:xfrm>
            <a:prstGeom prst="wedgeEllipseCallout">
              <a:avLst>
                <a:gd name="adj1" fmla="val -17708"/>
                <a:gd name="adj2" fmla="val 8125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07" charset="0"/>
              </a:endParaRPr>
            </a:p>
          </p:txBody>
        </p:sp>
      </p:grpSp>
      <p:pic>
        <p:nvPicPr>
          <p:cNvPr id="19" name="Picture 18" descr="r2r_badge_150dpi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152400"/>
            <a:ext cx="1218974" cy="528222"/>
          </a:xfrm>
          <a:prstGeom prst="rect">
            <a:avLst/>
          </a:prstGeom>
        </p:spPr>
      </p:pic>
      <p:pic>
        <p:nvPicPr>
          <p:cNvPr id="20" name="Picture 19" descr="smallogobw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91475" y="6096000"/>
            <a:ext cx="923925" cy="581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obssr.od.nih.gov/mixed_methods_research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cancer/dcpc/data/index.htm" TargetMode="External"/><Relationship Id="rId2" Type="http://schemas.openxmlformats.org/officeDocument/2006/relationships/hyperlink" Target="http://statecancerprofiles.cancer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dc.gov/cancer/dcpc/data/other.htm" TargetMode="External"/><Relationship Id="rId4" Type="http://schemas.openxmlformats.org/officeDocument/2006/relationships/hyperlink" Target="http://www.cdc.gov/cancer/dcpc/data/tool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Eugene Lengerich, VMD, MS</a:t>
            </a:r>
          </a:p>
          <a:p>
            <a:r>
              <a:rPr lang="en-US" dirty="0" smtClean="0"/>
              <a:t>Jim McKenzie, PhD, MPH, MCHES</a:t>
            </a:r>
          </a:p>
          <a:p>
            <a:r>
              <a:rPr lang="en-US" dirty="0" smtClean="0"/>
              <a:t>Professors</a:t>
            </a:r>
            <a:endParaRPr lang="en-US" dirty="0" smtClean="0"/>
          </a:p>
          <a:p>
            <a:r>
              <a:rPr lang="en-US" dirty="0" smtClean="0"/>
              <a:t>Department of Public Health Sciences</a:t>
            </a:r>
          </a:p>
          <a:p>
            <a:r>
              <a:rPr lang="en-US" dirty="0" smtClean="0"/>
              <a:t>College of Medicine</a:t>
            </a:r>
          </a:p>
          <a:p>
            <a:r>
              <a:rPr lang="en-US" dirty="0" smtClean="0"/>
              <a:t>Penn State University</a:t>
            </a:r>
          </a:p>
          <a:p>
            <a:endParaRPr lang="en-US" dirty="0" smtClean="0"/>
          </a:p>
          <a:p>
            <a:r>
              <a:rPr lang="en-US" dirty="0" smtClean="0"/>
              <a:t>Michelle Revels, MA</a:t>
            </a:r>
          </a:p>
          <a:p>
            <a:r>
              <a:rPr lang="en-US" dirty="0" smtClean="0"/>
              <a:t>Senior Manager</a:t>
            </a:r>
          </a:p>
          <a:p>
            <a:r>
              <a:rPr lang="en-US" dirty="0" smtClean="0"/>
              <a:t>ICF International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Evaluation: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Logic Model &amp; Types of Evaluation </a:t>
            </a:r>
            <a:endParaRPr lang="en-US" sz="1400" dirty="0" smtClean="0">
              <a:solidFill>
                <a:srgbClr val="04617B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04800" y="2286000"/>
            <a:ext cx="1981200" cy="1066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/>
            <a:r>
              <a:rPr lang="en-US" sz="2500">
                <a:latin typeface="Arial Narrow" pitchFamily="1" charset="0"/>
              </a:rPr>
              <a:t>Inputs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581400" y="2286000"/>
            <a:ext cx="2493963" cy="1066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/>
            <a:r>
              <a:rPr lang="en-US" sz="2500">
                <a:latin typeface="Arial Narrow" pitchFamily="1" charset="0"/>
              </a:rPr>
              <a:t>Outputs</a:t>
            </a: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6996113" y="2286000"/>
            <a:ext cx="1905000" cy="1066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/>
            <a:r>
              <a:rPr lang="en-US" sz="2500">
                <a:latin typeface="Arial Narrow" pitchFamily="1" charset="0"/>
              </a:rPr>
              <a:t>Outcomes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415925" y="3581400"/>
            <a:ext cx="22161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latin typeface="Arial Narrow" pitchFamily="1" charset="0"/>
              </a:rPr>
              <a:t>What is invested?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3879850" y="3581400"/>
            <a:ext cx="21399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latin typeface="Arial Narrow" pitchFamily="1" charset="0"/>
              </a:rPr>
              <a:t>What is done?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7065963" y="3581400"/>
            <a:ext cx="1870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latin typeface="Arial Narrow" pitchFamily="1" charset="0"/>
              </a:rPr>
              <a:t>What results?</a:t>
            </a:r>
          </a:p>
        </p:txBody>
      </p:sp>
      <p:cxnSp>
        <p:nvCxnSpPr>
          <p:cNvPr id="46089" name="Straight Arrow Connector 13"/>
          <p:cNvCxnSpPr>
            <a:cxnSpLocks noChangeShapeType="1"/>
            <a:stCxn id="46083" idx="3"/>
            <a:endCxn id="46084" idx="1"/>
          </p:cNvCxnSpPr>
          <p:nvPr/>
        </p:nvCxnSpPr>
        <p:spPr bwMode="auto">
          <a:xfrm>
            <a:off x="2286000" y="2819400"/>
            <a:ext cx="1295400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0" name="Straight Arrow Connector 17"/>
          <p:cNvCxnSpPr>
            <a:cxnSpLocks noChangeShapeType="1"/>
            <a:stCxn id="46084" idx="3"/>
            <a:endCxn id="46085" idx="1"/>
          </p:cNvCxnSpPr>
          <p:nvPr/>
        </p:nvCxnSpPr>
        <p:spPr bwMode="auto">
          <a:xfrm>
            <a:off x="6075363" y="2819400"/>
            <a:ext cx="92075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1" name="Straight Arrow Connector 11"/>
          <p:cNvCxnSpPr>
            <a:cxnSpLocks noChangeShapeType="1"/>
          </p:cNvCxnSpPr>
          <p:nvPr/>
        </p:nvCxnSpPr>
        <p:spPr bwMode="auto">
          <a:xfrm>
            <a:off x="381000" y="4419600"/>
            <a:ext cx="5680075" cy="15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2" name="Straight Arrow Connector 14"/>
          <p:cNvCxnSpPr>
            <a:cxnSpLocks noChangeShapeType="1"/>
          </p:cNvCxnSpPr>
          <p:nvPr/>
        </p:nvCxnSpPr>
        <p:spPr bwMode="auto">
          <a:xfrm>
            <a:off x="7086600" y="4419600"/>
            <a:ext cx="1800225" cy="15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93" name="Text Box 7"/>
          <p:cNvSpPr txBox="1">
            <a:spLocks noChangeArrowheads="1"/>
          </p:cNvSpPr>
          <p:nvPr/>
        </p:nvSpPr>
        <p:spPr bwMode="auto">
          <a:xfrm>
            <a:off x="554038" y="4800600"/>
            <a:ext cx="4572000" cy="4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 dirty="0" smtClean="0">
                <a:latin typeface="Arial Narrow" pitchFamily="1" charset="0"/>
              </a:rPr>
              <a:t>Process evaluation</a:t>
            </a:r>
            <a:endParaRPr lang="en-US" sz="2200" i="1" dirty="0">
              <a:latin typeface="Arial Narrow" pitchFamily="1" charset="0"/>
            </a:endParaRPr>
          </a:p>
        </p:txBody>
      </p:sp>
      <p:sp>
        <p:nvSpPr>
          <p:cNvPr id="46094" name="Text Box 7"/>
          <p:cNvSpPr txBox="1">
            <a:spLocks noChangeArrowheads="1"/>
          </p:cNvSpPr>
          <p:nvPr/>
        </p:nvSpPr>
        <p:spPr bwMode="auto">
          <a:xfrm>
            <a:off x="7162800" y="4800600"/>
            <a:ext cx="1773238" cy="110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 dirty="0" smtClean="0">
                <a:latin typeface="Arial Narrow" pitchFamily="1" charset="0"/>
              </a:rPr>
              <a:t>Impact &amp; Outcome evaluation</a:t>
            </a:r>
            <a:endParaRPr lang="en-US" sz="2200" i="1" dirty="0">
              <a:latin typeface="Arial Narro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the Question/Issue for Program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What questions do you want your evaluation to answer?</a:t>
            </a:r>
          </a:p>
          <a:p>
            <a:pPr>
              <a:buFontTx/>
              <a:buNone/>
            </a:pPr>
            <a:endParaRPr lang="en-US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Consider…</a:t>
            </a:r>
          </a:p>
          <a:p>
            <a:pPr lvl="1"/>
            <a:r>
              <a:rPr lang="en-US" dirty="0" smtClean="0"/>
              <a:t>The purpose of the evaluation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/>
            <a:r>
              <a:rPr lang="en-US" dirty="0" smtClean="0"/>
              <a:t>What exactly do you want answers to?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Why do you need the answers to the questions?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questions do the stakeholders want answered?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Purpose of Program Evaluation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There are two major purposes of program evaluation–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Assessing quality for program improvement &amp;/or (accomplished via </a:t>
            </a:r>
            <a:r>
              <a:rPr lang="en-US" sz="2000" b="1" dirty="0" smtClean="0"/>
              <a:t>process/formative evaluation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Determining program effectiveness (accomplished via </a:t>
            </a:r>
            <a:r>
              <a:rPr lang="en-US" sz="2000" b="1" dirty="0" smtClean="0"/>
              <a:t>summative evaluation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 smtClean="0">
                <a:ea typeface="ＭＳ Ｐゴシック" pitchFamily="1" charset="-128"/>
                <a:cs typeface="ＭＳ Ｐゴシック" pitchFamily="1" charset="-128"/>
              </a:rPr>
              <a:t>Process </a:t>
            </a: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(sometimes referred to as formative) </a:t>
            </a:r>
            <a:r>
              <a:rPr lang="en-US" sz="2000" b="1" dirty="0" smtClean="0">
                <a:ea typeface="ＭＳ Ｐゴシック" pitchFamily="1" charset="-128"/>
                <a:cs typeface="ＭＳ Ｐゴシック" pitchFamily="1" charset="-128"/>
              </a:rPr>
              <a:t>evaluation – </a:t>
            </a: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“measurements obtained during the implementation of program activities to control, assure, or improve the quality of performance or delivery. Together with preprogram studies makes up formative evaluation”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(Green &amp; Lewis, 1986, </a:t>
            </a:r>
            <a:r>
              <a:rPr lang="en-US" sz="1400" dirty="0" err="1" smtClean="0">
                <a:ea typeface="ＭＳ Ｐゴシック" pitchFamily="1" charset="-128"/>
                <a:cs typeface="ＭＳ Ｐゴシック" pitchFamily="1" charset="-128"/>
              </a:rPr>
              <a:t>p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. 364)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 smtClean="0">
                <a:ea typeface="ＭＳ Ｐゴシック" pitchFamily="1" charset="-128"/>
                <a:cs typeface="ＭＳ Ｐゴシック" pitchFamily="1" charset="-128"/>
              </a:rPr>
              <a:t>Summative</a:t>
            </a: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 (includes </a:t>
            </a:r>
            <a:r>
              <a:rPr lang="en-US" sz="2000" b="1" dirty="0" smtClean="0">
                <a:ea typeface="ＭＳ Ｐゴシック" pitchFamily="1" charset="-128"/>
                <a:cs typeface="ＭＳ Ｐゴシック" pitchFamily="1" charset="-128"/>
              </a:rPr>
              <a:t>impact</a:t>
            </a: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 [immediate results] &amp; </a:t>
            </a:r>
            <a:r>
              <a:rPr lang="en-US" sz="2000" b="1" dirty="0" smtClean="0">
                <a:ea typeface="ＭＳ Ｐゴシック" pitchFamily="1" charset="-128"/>
                <a:cs typeface="ＭＳ Ｐゴシック" pitchFamily="1" charset="-128"/>
              </a:rPr>
              <a:t>outcome</a:t>
            </a: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 [long term results]) </a:t>
            </a:r>
            <a:r>
              <a:rPr lang="en-US" sz="2000" b="1" dirty="0" smtClean="0">
                <a:ea typeface="ＭＳ Ｐゴシック" pitchFamily="1" charset="-128"/>
                <a:cs typeface="ＭＳ Ｐゴシック" pitchFamily="1" charset="-128"/>
              </a:rPr>
              <a:t>evaluation</a:t>
            </a: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 – “any combination of measurements obtained and judgments that permit conclusions to be drawn about impact, outcome, or benefits of a program or method”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(Green &amp; Lewis, 1986, </a:t>
            </a:r>
            <a:r>
              <a:rPr lang="en-US" sz="1400" dirty="0" err="1" smtClean="0">
                <a:ea typeface="ＭＳ Ｐゴシック" pitchFamily="1" charset="-128"/>
                <a:cs typeface="ＭＳ Ｐゴシック" pitchFamily="1" charset="-128"/>
              </a:rPr>
              <a:t>p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. 366)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43800" cy="731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Comparison of Evaluation Terms*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676400" y="2057400"/>
            <a:ext cx="20780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500" dirty="0">
                <a:solidFill>
                  <a:srgbClr val="000000"/>
                </a:solidFill>
                <a:latin typeface="Arial Narrow" pitchFamily="1" charset="0"/>
              </a:rPr>
              <a:t>Start of</a:t>
            </a:r>
            <a:r>
              <a:rPr lang="en-US" sz="2000" dirty="0">
                <a:solidFill>
                  <a:srgbClr val="000000"/>
                </a:solidFill>
                <a:latin typeface="Times" pitchFamily="1" charset="0"/>
              </a:rPr>
              <a:t> </a:t>
            </a:r>
          </a:p>
          <a:p>
            <a:pPr eaLnBrk="0" hangingPunct="0"/>
            <a:r>
              <a:rPr lang="en-US" sz="2500" dirty="0">
                <a:solidFill>
                  <a:srgbClr val="000000"/>
                </a:solidFill>
                <a:latin typeface="Arial Narrow" pitchFamily="1" charset="0"/>
              </a:rPr>
              <a:t>Implementation</a:t>
            </a:r>
            <a:r>
              <a:rPr lang="en-US" sz="2000" dirty="0">
                <a:latin typeface="Times" pitchFamily="1" charset="0"/>
              </a:rPr>
              <a:t>	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828800" y="4343400"/>
            <a:ext cx="4405313" cy="94138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>
                <a:solidFill>
                  <a:schemeClr val="bg1"/>
                </a:solidFill>
                <a:latin typeface="Arial Narrow" pitchFamily="1" charset="0"/>
              </a:rPr>
              <a:t>Process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248400" y="4343400"/>
            <a:ext cx="1246188" cy="94138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>
                <a:solidFill>
                  <a:schemeClr val="bg1"/>
                </a:solidFill>
                <a:latin typeface="Arial Narrow" pitchFamily="1" charset="0"/>
              </a:rPr>
              <a:t>Impact</a:t>
            </a:r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7467600" y="4343400"/>
            <a:ext cx="1281113" cy="94138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 dirty="0">
                <a:solidFill>
                  <a:schemeClr val="bg1"/>
                </a:solidFill>
                <a:latin typeface="Arial Narrow" pitchFamily="1" charset="0"/>
              </a:rPr>
              <a:t>Outcome</a:t>
            </a:r>
            <a:endParaRPr lang="en-US" dirty="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90600" y="2971800"/>
            <a:ext cx="5243513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>
                <a:solidFill>
                  <a:schemeClr val="bg1"/>
                </a:solidFill>
                <a:latin typeface="Arial Narrow" pitchFamily="1" charset="0"/>
              </a:rPr>
              <a:t>Formative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248400" y="2971800"/>
            <a:ext cx="2528887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>
                <a:solidFill>
                  <a:schemeClr val="bg1"/>
                </a:solidFill>
                <a:latin typeface="Arial Narrow" pitchFamily="1" charset="0"/>
              </a:rPr>
              <a:t>Summative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52400" y="2057400"/>
            <a:ext cx="145415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dirty="0">
                <a:latin typeface="Arial Narrow" pitchFamily="1" charset="0"/>
              </a:rPr>
              <a:t>Planning	</a:t>
            </a:r>
            <a:endParaRPr lang="en-US" sz="2000" dirty="0">
              <a:latin typeface="Times" pitchFamily="1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248400" y="2057400"/>
            <a:ext cx="2438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500" dirty="0">
                <a:solidFill>
                  <a:srgbClr val="000000"/>
                </a:solidFill>
                <a:latin typeface="Arial Narrow" pitchFamily="1" charset="0"/>
              </a:rPr>
              <a:t>End of</a:t>
            </a:r>
            <a:r>
              <a:rPr lang="en-US" sz="2000" dirty="0">
                <a:solidFill>
                  <a:srgbClr val="000000"/>
                </a:solidFill>
                <a:latin typeface="Times" pitchFamily="1" charset="0"/>
              </a:rPr>
              <a:t> </a:t>
            </a:r>
          </a:p>
          <a:p>
            <a:pPr eaLnBrk="0" hangingPunct="0"/>
            <a:r>
              <a:rPr lang="en-US" sz="2500" dirty="0">
                <a:solidFill>
                  <a:srgbClr val="000000"/>
                </a:solidFill>
                <a:latin typeface="Arial Narrow" pitchFamily="1" charset="0"/>
              </a:rPr>
              <a:t>Implementation</a:t>
            </a:r>
            <a:r>
              <a:rPr lang="en-US" sz="2000" dirty="0">
                <a:solidFill>
                  <a:srgbClr val="000000"/>
                </a:solidFill>
                <a:latin typeface="Times" pitchFamily="1" charset="0"/>
              </a:rPr>
              <a:t>	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1371600" y="2438400"/>
            <a:ext cx="276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3657600" y="2438400"/>
            <a:ext cx="2500312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TextBox 13"/>
          <p:cNvSpPr txBox="1">
            <a:spLocks noChangeArrowheads="1"/>
          </p:cNvSpPr>
          <p:nvPr/>
        </p:nvSpPr>
        <p:spPr bwMode="auto">
          <a:xfrm>
            <a:off x="1219200" y="6324600"/>
            <a:ext cx="3048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*McKenzie </a:t>
            </a:r>
            <a:r>
              <a:rPr lang="en-US" sz="1400" dirty="0"/>
              <a:t>et al., 2009, </a:t>
            </a:r>
            <a:r>
              <a:rPr lang="en-US" sz="1400" dirty="0" err="1"/>
              <a:t>p</a:t>
            </a:r>
            <a:r>
              <a:rPr lang="en-US" sz="1400" dirty="0"/>
              <a:t>. 340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8" grpId="0" animBg="1" autoUpdateAnimBg="0"/>
      <p:bldP spid="72709" grpId="0" animBg="1" autoUpdateAnimBg="0"/>
      <p:bldP spid="72710" grpId="0" animBg="1" autoUpdateAnimBg="0"/>
      <p:bldP spid="72711" grpId="0" animBg="1" autoUpdateAnimBg="0"/>
      <p:bldP spid="72712" grpId="0" animBg="1" autoUpdateAnimBg="0"/>
      <p:bldP spid="72716" grpId="0"/>
      <p:bldP spid="72719" grpId="0"/>
      <p:bldP spid="72720" grpId="0" animBg="1"/>
      <p:bldP spid="727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Purpose of Program Evaluation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Process evaluation is based on process objectives &amp;</a:t>
            </a:r>
          </a:p>
          <a:p>
            <a:pPr lvl="1"/>
            <a:r>
              <a:rPr lang="en-US" sz="1800" dirty="0" smtClean="0">
                <a:ea typeface="ＭＳ Ｐゴシック" pitchFamily="1" charset="-128"/>
                <a:cs typeface="ＭＳ Ｐゴシック" pitchFamily="1" charset="-128"/>
              </a:rPr>
              <a:t>Focuses on the quality of program content &amp; program implementation; it begins at the inception of the program &amp; runs through implementation</a:t>
            </a:r>
          </a:p>
          <a:p>
            <a:pPr lvl="1"/>
            <a:r>
              <a:rPr lang="en-US" sz="1800" dirty="0" smtClean="0">
                <a:ea typeface="ＭＳ Ｐゴシック" pitchFamily="1" charset="-128"/>
                <a:cs typeface="ＭＳ Ｐゴシック" pitchFamily="1" charset="-128"/>
              </a:rPr>
              <a:t>Quantifies what was done; when, where, &amp; how it was done; who was reached; &amp; how they participated</a:t>
            </a:r>
          </a:p>
          <a:p>
            <a:pPr lvl="1"/>
            <a:r>
              <a:rPr lang="en-US" sz="1800" dirty="0" smtClean="0">
                <a:ea typeface="ＭＳ Ｐゴシック" pitchFamily="1" charset="-128"/>
                <a:cs typeface="ＭＳ Ｐゴシック" pitchFamily="1" charset="-128"/>
              </a:rPr>
              <a:t>Informs stakeholders of important findings that could improve a program or its delivery</a:t>
            </a:r>
          </a:p>
          <a:p>
            <a:pPr lvl="1">
              <a:buFontTx/>
              <a:buNone/>
            </a:pPr>
            <a:endParaRPr lang="en-US" sz="2000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Summative evaluation is based on impact &amp; outcome objectives &amp;</a:t>
            </a:r>
          </a:p>
          <a:p>
            <a:pPr lvl="1"/>
            <a:r>
              <a:rPr lang="en-US" sz="1800" dirty="0" smtClean="0">
                <a:ea typeface="ＭＳ Ｐゴシック" pitchFamily="1" charset="-128"/>
                <a:cs typeface="ＭＳ Ｐゴシック" pitchFamily="1" charset="-128"/>
              </a:rPr>
              <a:t>Focuses on program effectiveness; did the intervention make a difference</a:t>
            </a:r>
          </a:p>
          <a:p>
            <a:pPr lvl="1"/>
            <a:r>
              <a:rPr lang="en-US" sz="1800" dirty="0" smtClean="0">
                <a:ea typeface="ＭＳ Ｐゴシック" pitchFamily="1" charset="-128"/>
                <a:cs typeface="ＭＳ Ｐゴシック" pitchFamily="1" charset="-128"/>
              </a:rPr>
              <a:t>It can include </a:t>
            </a:r>
            <a:r>
              <a:rPr lang="en-US" sz="1800" b="1" dirty="0" smtClean="0">
                <a:ea typeface="ＭＳ Ｐゴシック" pitchFamily="1" charset="-128"/>
                <a:cs typeface="ＭＳ Ｐゴシック" pitchFamily="1" charset="-128"/>
              </a:rPr>
              <a:t>cost </a:t>
            </a:r>
            <a:r>
              <a:rPr lang="en-US" sz="1800" dirty="0" smtClean="0">
                <a:ea typeface="ＭＳ Ｐゴシック" pitchFamily="1" charset="-128"/>
                <a:cs typeface="ＭＳ Ｐゴシック" pitchFamily="1" charset="-128"/>
              </a:rPr>
              <a:t>(economic) </a:t>
            </a:r>
            <a:r>
              <a:rPr lang="en-US" sz="1800" b="1" dirty="0" smtClean="0">
                <a:ea typeface="ＭＳ Ｐゴシック" pitchFamily="1" charset="-128"/>
                <a:cs typeface="ＭＳ Ｐゴシック" pitchFamily="1" charset="-128"/>
              </a:rPr>
              <a:t>analysis</a:t>
            </a:r>
          </a:p>
          <a:p>
            <a:pPr lvl="2"/>
            <a:r>
              <a:rPr lang="en-US" sz="1600" b="1" dirty="0" smtClean="0"/>
              <a:t>Cost-identification</a:t>
            </a:r>
            <a:r>
              <a:rPr lang="en-US" sz="1600" dirty="0" smtClean="0"/>
              <a:t> (feasibility) </a:t>
            </a:r>
            <a:r>
              <a:rPr lang="en-US" sz="1600" b="1" dirty="0" smtClean="0"/>
              <a:t>analysis</a:t>
            </a:r>
            <a:r>
              <a:rPr lang="en-US" sz="1600" dirty="0" smtClean="0"/>
              <a:t> - total costs</a:t>
            </a:r>
          </a:p>
          <a:p>
            <a:pPr lvl="2"/>
            <a:r>
              <a:rPr lang="en-US" sz="1600" b="1" dirty="0" smtClean="0"/>
              <a:t>Cost-benefit analysis</a:t>
            </a:r>
            <a:r>
              <a:rPr lang="en-US" sz="1600" dirty="0" smtClean="0"/>
              <a:t> (CBA) - $ benefit vs. $ invested</a:t>
            </a:r>
          </a:p>
          <a:p>
            <a:pPr lvl="2"/>
            <a:r>
              <a:rPr lang="en-US" sz="1600" b="1" dirty="0" smtClean="0"/>
              <a:t>Cost-effectiveness analysis</a:t>
            </a:r>
            <a:r>
              <a:rPr lang="en-US" sz="1600" dirty="0" smtClean="0"/>
              <a:t> (CEA) - cost to produce an effect</a:t>
            </a:r>
          </a:p>
          <a:p>
            <a:pPr lvl="2"/>
            <a:r>
              <a:rPr lang="en-US" sz="1600" b="1" dirty="0" smtClean="0"/>
              <a:t>Cost-utility analysis</a:t>
            </a:r>
            <a:r>
              <a:rPr lang="en-US" sz="1600" dirty="0" smtClean="0"/>
              <a:t> (CUA) - subjective value vs. cost</a:t>
            </a:r>
            <a:r>
              <a:rPr lang="en-US" sz="1600" dirty="0" smtClean="0">
                <a:ea typeface="ＭＳ Ｐゴシック" pitchFamily="1" charset="-128"/>
                <a:cs typeface="ＭＳ Ｐゴシック" pitchFamily="1" charset="-128"/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2390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Examples of Evaluation Questions </a:t>
            </a:r>
          </a:p>
        </p:txBody>
      </p:sp>
      <p:sp>
        <p:nvSpPr>
          <p:cNvPr id="61443" name="Content Placeholder 3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Process evaluation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 smtClean="0"/>
              <a:t>Were the participants satisfied with the program?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 smtClean="0"/>
              <a:t>Was the the intervention delivered as created?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 smtClean="0"/>
              <a:t>What could the facilitators do to improve the delivery of the intervention?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Summative evaluation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 smtClean="0"/>
              <a:t>Did the program have an impact on the participants knowledge, skills, and behaviors?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 smtClean="0"/>
              <a:t>Did the intervention make a difference in the health status of the participants?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305800" cy="762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Measures for Process Evaluation* - 1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1676400"/>
            <a:ext cx="8936037" cy="4038599"/>
          </a:xfrm>
        </p:spPr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Justification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degree program is mandated/approved by stakeholders 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Evidence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degree to which the program is evidence-based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Capacity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ability of planners to design &amp; implement the program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Resources 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– adequate resources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Orientation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degree to which the program is tailored to the priority population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Multiplicity 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– degree to which multiple components are built into the program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Support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degree to which a support component is built into the intervention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Fidelity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extent to which the program was delivered as planned; Type III error </a:t>
            </a:r>
          </a:p>
          <a:p>
            <a:pPr eaLnBrk="1" hangingPunct="1">
              <a:spcAft>
                <a:spcPts val="600"/>
              </a:spcAft>
            </a:pP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Accountability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extent to which the staff is fulfilling its responsibilities</a:t>
            </a:r>
            <a:endParaRPr lang="en-US" sz="1900" dirty="0" smtClean="0"/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1219200" y="6324600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(*Source: McKenzie et al., 2009)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685800"/>
            <a:ext cx="8728075" cy="5334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Measures for Process Evaluation - 2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Inclusion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extent to which an adequate range &amp; number of participants are involved in the program</a:t>
            </a: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Recruitment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quality &amp; appropriateness of strategies to recruit participants</a:t>
            </a: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Reach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Proportion of priority population given the opportunity to participate in the program</a:t>
            </a: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Response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Proportion of priority population actually participating in the program </a:t>
            </a: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Dose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number of program units delivered</a:t>
            </a: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Interaction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quality of interactions between planners &amp; the participants (e.g., customer service)</a:t>
            </a:r>
            <a:endParaRPr lang="en-US" sz="1900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Satisfaction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degree to which the participants are satisfied</a:t>
            </a:r>
          </a:p>
          <a:p>
            <a:pPr eaLnBrk="1" hangingPunct="1"/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Context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 – external factors that influence program results (e.g., other confounding factors)</a:t>
            </a:r>
          </a:p>
          <a:p>
            <a:pPr eaLnBrk="1" hangingPunct="1"/>
            <a:endParaRPr lang="en-US" sz="19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endParaRPr lang="en-US" sz="19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 eaLnBrk="1" hangingPunct="1"/>
            <a:endParaRPr lang="en-US" sz="1900" dirty="0" smtClean="0"/>
          </a:p>
          <a:p>
            <a:pPr lvl="1" eaLnBrk="1" hangingPunct="1">
              <a:buFontTx/>
              <a:buNone/>
            </a:pPr>
            <a:endParaRPr lang="en-US" sz="1900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762000"/>
            <a:ext cx="8737600" cy="685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Measures for </a:t>
            </a:r>
            <a:r>
              <a:rPr lang="en-US" sz="3600" dirty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Summative Evaluation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65300"/>
            <a:ext cx="7391401" cy="5016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Demographic variables, e.g., age, sex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Awareness variables, e.g., Please list…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Cognitive (knowledge) variables: Bloom’s–knowledge, comprehension, analysis, synthesis, evaluation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Psychosocial variables, e.g., attitudes, beliefs, motivation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Skill variables, e.g., ability to perform…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Behavior variables, e.g., exercise habits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Environmental variables, e.g., access to care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Health variables, e.g., number of risk factors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Quality of life, e.g.,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How/when to include theory into program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Intervention development*</a:t>
            </a:r>
          </a:p>
          <a:p>
            <a:pPr lvl="1"/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Best experiences</a:t>
            </a:r>
          </a:p>
          <a:p>
            <a:pPr lvl="1"/>
            <a:r>
              <a:rPr lang="en-US" dirty="0" smtClean="0"/>
              <a:t>Best processes – use theoretical constructs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Measures used in evaluation based upon theoretical constructs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867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*Green &amp; </a:t>
            </a:r>
            <a:r>
              <a:rPr lang="en-US" sz="1600" dirty="0" err="1" smtClean="0"/>
              <a:t>Kreuter</a:t>
            </a:r>
            <a:r>
              <a:rPr lang="en-US" sz="1600" dirty="0" smtClean="0"/>
              <a:t>, 2005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 Evaluation Overview </a:t>
            </a:r>
          </a:p>
          <a:p>
            <a:pPr lvl="1"/>
            <a:r>
              <a:rPr lang="en-US" dirty="0" smtClean="0"/>
              <a:t>Program Evaluation vs. Research Evaluation</a:t>
            </a:r>
          </a:p>
          <a:p>
            <a:pPr lvl="1"/>
            <a:r>
              <a:rPr lang="en-US" dirty="0" smtClean="0"/>
              <a:t>Defining the Question and Indicators</a:t>
            </a:r>
          </a:p>
          <a:p>
            <a:pPr lvl="1"/>
            <a:r>
              <a:rPr lang="en-US" dirty="0" smtClean="0"/>
              <a:t>Connecting Logic Models and SMART objectives</a:t>
            </a:r>
          </a:p>
          <a:p>
            <a:pPr lvl="1"/>
            <a:r>
              <a:rPr lang="en-US" dirty="0" smtClean="0"/>
              <a:t>Incorporating Theory</a:t>
            </a:r>
          </a:p>
          <a:p>
            <a:r>
              <a:rPr lang="en-US" b="1" dirty="0" smtClean="0"/>
              <a:t>Evaluation Methods</a:t>
            </a:r>
          </a:p>
          <a:p>
            <a:pPr lvl="1"/>
            <a:r>
              <a:rPr lang="en-US" dirty="0" smtClean="0"/>
              <a:t>Selecting the right method</a:t>
            </a:r>
          </a:p>
          <a:p>
            <a:pPr lvl="1"/>
            <a:r>
              <a:rPr lang="en-US" dirty="0" smtClean="0"/>
              <a:t>Focus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Data Analysis</a:t>
            </a:r>
          </a:p>
          <a:p>
            <a:r>
              <a:rPr lang="en-US" b="1" dirty="0" smtClean="0"/>
              <a:t>Resources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0772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Precaution Adoption Process Model</a:t>
            </a:r>
          </a:p>
          <a:p>
            <a:r>
              <a:rPr lang="en-US" dirty="0" smtClean="0"/>
              <a:t>What are your intentions for receiving the new vaccine for shingles?</a:t>
            </a:r>
          </a:p>
          <a:p>
            <a:pPr lvl="1"/>
            <a:r>
              <a:rPr lang="en-US" dirty="0" smtClean="0"/>
              <a:t>I have already gotten it. (Stage 6)</a:t>
            </a:r>
          </a:p>
          <a:p>
            <a:pPr lvl="1"/>
            <a:r>
              <a:rPr lang="en-US" dirty="0" smtClean="0"/>
              <a:t>I have decided to get it. (Stage 5)</a:t>
            </a:r>
          </a:p>
          <a:p>
            <a:pPr lvl="1"/>
            <a:r>
              <a:rPr lang="en-US" dirty="0" smtClean="0"/>
              <a:t>I have thought about it and decided not to get it. (Stage 4)</a:t>
            </a:r>
          </a:p>
          <a:p>
            <a:pPr lvl="1"/>
            <a:r>
              <a:rPr lang="en-US" dirty="0" smtClean="0"/>
              <a:t>I am not sure. I am still trying to decide whether to get it or not. (Stage 3)</a:t>
            </a:r>
          </a:p>
          <a:p>
            <a:pPr lvl="1"/>
            <a:r>
              <a:rPr lang="en-US" dirty="0" smtClean="0"/>
              <a:t>I heard there was a vaccine, but I really haven’t thought much about it. (Stage 2)</a:t>
            </a:r>
          </a:p>
          <a:p>
            <a:pPr lvl="1"/>
            <a:r>
              <a:rPr lang="en-US" dirty="0" smtClean="0"/>
              <a:t>I was not aware there was a vaccine for shingles. (Stage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010400" cy="5635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References</a:t>
            </a:r>
          </a:p>
        </p:txBody>
      </p:sp>
      <p:sp>
        <p:nvSpPr>
          <p:cNvPr id="63491" name="Content Placeholder 3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Centers for Disease Control and Prevention. (1999). Framework for program evaluation in public health.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Morbidity and Mortality Weekly Report, 48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 (RR-11), 1-40.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Green, L. W., &amp; </a:t>
            </a:r>
            <a:r>
              <a:rPr lang="en-US" sz="1400" dirty="0" err="1" smtClean="0">
                <a:ea typeface="ＭＳ Ｐゴシック" pitchFamily="1" charset="-128"/>
                <a:cs typeface="ＭＳ Ｐゴシック" pitchFamily="1" charset="-128"/>
              </a:rPr>
              <a:t>Kreuter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, M. W. (2005).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Health program planning: An educational and ecological approach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(4</a:t>
            </a:r>
            <a:r>
              <a:rPr lang="en-US" sz="1400" baseline="30000" dirty="0" smtClean="0">
                <a:ea typeface="ＭＳ Ｐゴシック" pitchFamily="1" charset="-128"/>
                <a:cs typeface="ＭＳ Ｐゴシック" pitchFamily="1" charset="-128"/>
              </a:rPr>
              <a:t>th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 ed.). Boston, MA: McGraw-Hill.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Green, L. W., &amp; Lewis, F. M. (1986)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Measurement and evaluation in health education and health promotion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. Palo Alto, CA: Mayfield.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McKenzie, J. F., </a:t>
            </a:r>
            <a:r>
              <a:rPr lang="en-US" sz="1400" dirty="0" err="1" smtClean="0">
                <a:ea typeface="ＭＳ Ｐゴシック" pitchFamily="1" charset="-128"/>
                <a:cs typeface="ＭＳ Ｐゴシック" pitchFamily="1" charset="-128"/>
              </a:rPr>
              <a:t>Neiger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, B. L., &amp; Thackeray, R. (2009).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Planning, implementing &amp; evaluating health promotion programs: A primer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(5</a:t>
            </a:r>
            <a:r>
              <a:rPr lang="en-US" sz="1400" baseline="30000" dirty="0" smtClean="0">
                <a:ea typeface="ＭＳ Ｐゴシック" pitchFamily="1" charset="-128"/>
                <a:cs typeface="ＭＳ Ｐゴシック" pitchFamily="1" charset="-128"/>
              </a:rPr>
              <a:t>th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 ed.). San Francisco, CA: Benjamin Cummings.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University of Wisconsin–Extension. (2002).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Logic model.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Retrieved December 19, 2011, from </a:t>
            </a:r>
            <a:r>
              <a:rPr lang="en-US" sz="1400" dirty="0" err="1" smtClean="0">
                <a:ea typeface="ＭＳ Ｐゴシック" pitchFamily="1" charset="-128"/>
                <a:cs typeface="ＭＳ Ｐゴシック" pitchFamily="1" charset="-128"/>
              </a:rPr>
              <a:t>www.uwex.edu/ces/pdande/evaluation/evallogicmodel.html</a:t>
            </a: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Windsor, R., Clark, N. Boyd, N. R. &amp; Goodman, R. M. (2004). Evaluation of health promotion, health education, and disease prevention programs (3</a:t>
            </a:r>
            <a:r>
              <a:rPr lang="en-US" sz="1400" baseline="30000" dirty="0" smtClean="0">
                <a:ea typeface="ＭＳ Ｐゴシック" pitchFamily="1" charset="-128"/>
                <a:cs typeface="ＭＳ Ｐゴシック" pitchFamily="1" charset="-128"/>
              </a:rPr>
              <a:t>rd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 ed.). New York, NY: McGraw-Hill.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W.K. Kellogg Foundation (1998).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Evaluation handbook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. Battle Creek,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MI.</a:t>
            </a: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W.K. Kellogg Foundation (2004). </a:t>
            </a:r>
            <a:r>
              <a:rPr lang="en-US" sz="1400" i="1" dirty="0" smtClean="0">
                <a:ea typeface="ＭＳ Ｐゴシック" pitchFamily="1" charset="-128"/>
                <a:cs typeface="ＭＳ Ｐゴシック" pitchFamily="1" charset="-128"/>
              </a:rPr>
              <a:t>Logic model development guide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. Battle Creek, 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MI</a:t>
            </a:r>
            <a:r>
              <a:rPr lang="en-US" sz="1400" dirty="0" smtClean="0">
                <a:ea typeface="ＭＳ Ｐゴシック" pitchFamily="1" charset="-128"/>
                <a:cs typeface="ＭＳ Ｐゴシック" pitchFamily="1" charset="-128"/>
              </a:rPr>
              <a:t>.</a:t>
            </a:r>
            <a:endParaRPr lang="en-US" sz="1400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Focus the Evaluation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Picture 3" descr="4951113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743200"/>
            <a:ext cx="4038600" cy="39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rot="10800000">
            <a:off x="5410200" y="5486400"/>
            <a:ext cx="533400" cy="479427"/>
          </a:xfrm>
          <a:prstGeom prst="straightConnector1">
            <a:avLst/>
          </a:prstGeom>
          <a:noFill/>
          <a:ln w="76200">
            <a:solidFill>
              <a:srgbClr val="333399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7235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162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Review your program logic model and determine the program’s stage of development</a:t>
            </a:r>
          </a:p>
          <a:p>
            <a:pPr lvl="0"/>
            <a:r>
              <a:rPr lang="en-US" dirty="0"/>
              <a:t>Ensure that stakeholders understand the program’s stage of development </a:t>
            </a:r>
          </a:p>
          <a:p>
            <a:pPr lvl="0"/>
            <a:r>
              <a:rPr lang="en-US" dirty="0"/>
              <a:t>Determine how stakeholders will use evaluation results </a:t>
            </a:r>
          </a:p>
          <a:p>
            <a:pPr lvl="0"/>
            <a:r>
              <a:rPr lang="en-US" dirty="0"/>
              <a:t>Determine the purposes for the evaluation</a:t>
            </a:r>
          </a:p>
          <a:p>
            <a:pPr lvl="0"/>
            <a:r>
              <a:rPr lang="en-US" dirty="0"/>
              <a:t>Determine when evaluation results are needed</a:t>
            </a:r>
          </a:p>
          <a:p>
            <a:pPr lvl="0"/>
            <a:r>
              <a:rPr lang="en-US" dirty="0"/>
              <a:t>Review the resources you have available to conduct the evaluation </a:t>
            </a:r>
          </a:p>
          <a:p>
            <a:pPr lvl="0"/>
            <a:r>
              <a:rPr lang="en-US" dirty="0"/>
              <a:t>Prioritize the focus of the evaluation based on stakeholders’ needs and available resources</a:t>
            </a:r>
          </a:p>
          <a:p>
            <a:pPr lvl="0"/>
            <a:r>
              <a:rPr lang="en-US" dirty="0"/>
              <a:t>Start thinking about the type of evaluation (process or outcome) you will conduct based on your program’s stage of development and data needs 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6794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6400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Evaluation Design Considerations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76800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800" dirty="0"/>
              <a:t>When do you need the data?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Which data sources and methods will be seen as credible by your stakeholders? 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What is the level of data quality? Are the data reliable and correctly captured?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What is the culturally and linguistically appropriate method to use with your target population(s)? 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Which data sources and collection methods can you afford and manage? 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Will you need to collect confidential information? What are the ethical issues in collecting confidential information?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Do you want to gather information that is representative of your entire target population(s)? Or do you want to examine the range and diversity of experiences or tell a story about your target population(s)? 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061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629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Collection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343400"/>
          </a:xfrm>
        </p:spPr>
        <p:txBody>
          <a:bodyPr>
            <a:normAutofit fontScale="25000" lnSpcReduction="20000"/>
          </a:bodyPr>
          <a:lstStyle/>
          <a:p>
            <a:pPr marL="171450" indent="-171450">
              <a:buNone/>
              <a:defRPr/>
            </a:pPr>
            <a:endParaRPr lang="en-US" i="1" dirty="0" smtClean="0"/>
          </a:p>
          <a:p>
            <a:pPr>
              <a:defRPr/>
            </a:pPr>
            <a:r>
              <a:rPr lang="en-US" sz="9600" b="1" dirty="0" smtClean="0"/>
              <a:t>Quantitative</a:t>
            </a:r>
            <a:r>
              <a:rPr lang="en-US" sz="9600" dirty="0" smtClean="0"/>
              <a:t> research utilizes numerical data that collected </a:t>
            </a:r>
            <a:r>
              <a:rPr lang="en-US" sz="9600" dirty="0"/>
              <a:t>via surveys, logs, attendance records, </a:t>
            </a:r>
            <a:r>
              <a:rPr lang="en-US" sz="9600" dirty="0" smtClean="0"/>
              <a:t>experiment or </a:t>
            </a:r>
            <a:r>
              <a:rPr lang="en-US" sz="9600" dirty="0"/>
              <a:t>other </a:t>
            </a:r>
            <a:r>
              <a:rPr lang="en-US" sz="9600" dirty="0" smtClean="0"/>
              <a:t>methods and is amenable to statistical manipulation. </a:t>
            </a:r>
          </a:p>
          <a:p>
            <a:pPr marL="171450" indent="-171450">
              <a:buNone/>
              <a:defRPr/>
            </a:pPr>
            <a:endParaRPr lang="en-US" sz="9600" i="1" dirty="0"/>
          </a:p>
          <a:p>
            <a:pPr>
              <a:defRPr/>
            </a:pPr>
            <a:r>
              <a:rPr lang="en-US" sz="9600" b="1" dirty="0" smtClean="0"/>
              <a:t>Qualitative</a:t>
            </a:r>
            <a:r>
              <a:rPr lang="en-US" sz="9600" dirty="0" smtClean="0"/>
              <a:t> research  aims “to </a:t>
            </a:r>
            <a:r>
              <a:rPr lang="en-US" sz="9600" dirty="0"/>
              <a:t>gain insight into attitudes and feelings, not to develop numerical data that may be </a:t>
            </a:r>
            <a:r>
              <a:rPr lang="en-US" sz="9600" dirty="0" smtClean="0"/>
              <a:t>projectable </a:t>
            </a:r>
            <a:r>
              <a:rPr lang="en-US" sz="9600" dirty="0"/>
              <a:t>to a larger universe</a:t>
            </a:r>
            <a:r>
              <a:rPr lang="en-US" sz="9600" dirty="0" smtClean="0"/>
              <a:t>.” (Greenbaum,1998)</a:t>
            </a:r>
          </a:p>
          <a:p>
            <a:pPr>
              <a:defRPr/>
            </a:pPr>
            <a:endParaRPr lang="en-US" sz="9600" dirty="0" smtClean="0"/>
          </a:p>
          <a:p>
            <a:pPr>
              <a:defRPr/>
            </a:pPr>
            <a:r>
              <a:rPr lang="en-US" sz="9600" b="1" dirty="0" smtClean="0"/>
              <a:t>Mixed methods </a:t>
            </a:r>
            <a:r>
              <a:rPr lang="en-US" sz="9600" dirty="0" smtClean="0"/>
              <a:t>research involves the “intentional collection of both quantitative and qualitative data  and combines the strengths of each” to answer  the study questions. (Creswell et al. 2011)</a:t>
            </a:r>
          </a:p>
          <a:p>
            <a:pPr marL="0" indent="0">
              <a:buNone/>
              <a:defRPr/>
            </a:pPr>
            <a:endParaRPr lang="en-US" sz="51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114300" lvl="1" indent="0">
              <a:buNone/>
              <a:tabLst>
                <a:tab pos="5029200" algn="l"/>
              </a:tabLst>
              <a:defRPr/>
            </a:pPr>
            <a:r>
              <a:rPr lang="en-US" sz="1600" b="1" dirty="0"/>
              <a:t>	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3857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 of Data Collection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Quantitative</a:t>
            </a:r>
          </a:p>
          <a:p>
            <a:pPr lvl="1"/>
            <a:r>
              <a:rPr lang="en-US" dirty="0" smtClean="0"/>
              <a:t>Surveys (pre-post, post only,  general survey)</a:t>
            </a:r>
          </a:p>
          <a:p>
            <a:pPr lvl="1"/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Record review</a:t>
            </a:r>
          </a:p>
          <a:p>
            <a:r>
              <a:rPr lang="en-US" b="1" dirty="0" smtClean="0"/>
              <a:t>Qualitative</a:t>
            </a:r>
          </a:p>
          <a:p>
            <a:pPr lvl="1"/>
            <a:r>
              <a:rPr lang="en-US" dirty="0"/>
              <a:t>Individual In-depth Interviews</a:t>
            </a:r>
          </a:p>
          <a:p>
            <a:pPr lvl="1"/>
            <a:r>
              <a:rPr lang="en-US" dirty="0"/>
              <a:t>Case Studies</a:t>
            </a:r>
          </a:p>
          <a:p>
            <a:pPr lvl="1"/>
            <a:r>
              <a:rPr lang="en-US" dirty="0"/>
              <a:t>Cognitive Interviews</a:t>
            </a:r>
          </a:p>
          <a:p>
            <a:pPr lvl="1"/>
            <a:r>
              <a:rPr lang="en-US" dirty="0"/>
              <a:t>Environmental and Media </a:t>
            </a:r>
            <a:r>
              <a:rPr lang="en-US" dirty="0" smtClean="0"/>
              <a:t>Scans</a:t>
            </a:r>
          </a:p>
          <a:p>
            <a:pPr lvl="1"/>
            <a:r>
              <a:rPr lang="en-US" dirty="0"/>
              <a:t>Ethnography</a:t>
            </a:r>
          </a:p>
          <a:p>
            <a:pPr lvl="1"/>
            <a:r>
              <a:rPr lang="en-US" dirty="0" smtClean="0"/>
              <a:t>Observational Studies</a:t>
            </a:r>
            <a:endParaRPr lang="en-US" dirty="0"/>
          </a:p>
          <a:p>
            <a:pPr lvl="1"/>
            <a:r>
              <a:rPr lang="en-US" dirty="0"/>
              <a:t>Focus </a:t>
            </a:r>
            <a:r>
              <a:rPr lang="en-US" dirty="0" smtClean="0"/>
              <a:t>Groups</a:t>
            </a:r>
          </a:p>
          <a:p>
            <a:r>
              <a:rPr lang="en-US" b="1" dirty="0" smtClean="0"/>
              <a:t>Mixed Methods Data Integration </a:t>
            </a:r>
          </a:p>
          <a:p>
            <a:pPr lvl="1"/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Connecting</a:t>
            </a:r>
          </a:p>
          <a:p>
            <a:pPr lvl="1"/>
            <a:r>
              <a:rPr lang="en-US" dirty="0" smtClean="0"/>
              <a:t>Embedding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1624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228600"/>
          </a:xfrm>
        </p:spPr>
        <p:txBody>
          <a:bodyPr>
            <a:noAutofit/>
          </a:bodyPr>
          <a:lstStyle/>
          <a:p>
            <a:pPr lvl="0" algn="ctr" fontAlgn="base">
              <a:spcAft>
                <a:spcPct val="0"/>
              </a:spcAft>
              <a:tabLst>
                <a:tab pos="1952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520487517"/>
              </p:ext>
            </p:extLst>
          </p:nvPr>
        </p:nvGraphicFramePr>
        <p:xfrm>
          <a:off x="838200" y="762003"/>
          <a:ext cx="7467600" cy="5864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6362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What Are Your Evaluation Questions?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299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If you are trying to learn: 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How many?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How much?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What percentage?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How often?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What is the average amount? 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What is the coverage?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If you are trying to learn: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smtClean="0">
                          <a:effectLst/>
                        </a:rPr>
                        <a:t>What worked best?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smtClean="0">
                          <a:effectLst/>
                        </a:rPr>
                        <a:t>What did not work well?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smtClean="0">
                          <a:effectLst/>
                        </a:rPr>
                        <a:t>What do the numbers mean?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smtClean="0">
                          <a:effectLst/>
                        </a:rPr>
                        <a:t>How has this impacted the problem?</a:t>
                      </a:r>
                    </a:p>
                    <a:p>
                      <a:pPr marL="342900" marR="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SzPts val="800"/>
                        <a:buFont typeface="Symbol"/>
                        <a:buChar char=""/>
                        <a:tabLst>
                          <a:tab pos="195580" algn="l"/>
                        </a:tabLst>
                      </a:pPr>
                      <a:r>
                        <a:rPr lang="en-US" sz="1600" smtClean="0">
                          <a:effectLst/>
                        </a:rPr>
                        <a:t>What factors influenced success or failure?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Choose Quantitative Methods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Choose Qualitative Methods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62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Provide data as numbers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 observations and words as raw data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226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Use close-ended questions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 open-ended questions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62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Ask “how many?”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Ask “how?” and “why?”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725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Collect data using surveys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Collect data using interviews, observation, written documents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62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Are population-oriented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Are case-oriented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62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Attempt to generalize results 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Do not attempt to generalize results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62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Use probability sampling 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 purposeful sampling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62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Use large sample size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 small sample size 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725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smtClean="0">
                          <a:effectLst/>
                        </a:rPr>
                        <a:t>Validity depends on instrument development</a:t>
                      </a:r>
                      <a:endParaRPr lang="en-US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Validity depends on training and competence of interviewer/observer </a:t>
                      </a:r>
                      <a:endParaRPr lang="en-US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How to Select Appropriate Data Collection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551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858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Benefits of Mixed Methods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more complete understanding of a problem;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complementary picture;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compare, validate, or triangulate results;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provide illustrations of context for trends;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examine </a:t>
            </a:r>
            <a:r>
              <a:rPr lang="en-US" dirty="0" smtClean="0"/>
              <a:t>processes/experiences </a:t>
            </a:r>
            <a:r>
              <a:rPr lang="en-US" dirty="0"/>
              <a:t>along with outcomes </a:t>
            </a:r>
            <a:endParaRPr lang="en-US" dirty="0" smtClean="0"/>
          </a:p>
          <a:p>
            <a:r>
              <a:rPr lang="en-US" dirty="0" smtClean="0"/>
              <a:t>To inform development of a survey, intervention or program</a:t>
            </a:r>
          </a:p>
          <a:p>
            <a:r>
              <a:rPr lang="en-US" dirty="0" smtClean="0"/>
              <a:t>To  explore the generalizability  of findings from 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837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Credible Evidence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4" name="Picture 3" descr="4951113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3810000" cy="369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4648200" y="5943600"/>
            <a:ext cx="0" cy="762000"/>
          </a:xfrm>
          <a:prstGeom prst="straightConnector1">
            <a:avLst/>
          </a:prstGeom>
          <a:noFill/>
          <a:ln w="76200">
            <a:solidFill>
              <a:srgbClr val="333399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386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Framework for Program Evaluation*</a:t>
            </a:r>
            <a:endParaRPr lang="en-US" dirty="0"/>
          </a:p>
        </p:txBody>
      </p:sp>
      <p:pic>
        <p:nvPicPr>
          <p:cNvPr id="4" name="Picture 4" descr="4951113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146675" cy="49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617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*CDC, 1999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477000" cy="1189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Focus Groups: A Qualitative Data Collection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groups are used to: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or better understand problems that need to be addressed.</a:t>
            </a:r>
          </a:p>
          <a:p>
            <a:pPr lvl="1"/>
            <a:r>
              <a:rPr lang="en-US" dirty="0"/>
              <a:t>Understand complex behaviors and motivations.</a:t>
            </a:r>
          </a:p>
          <a:p>
            <a:pPr lvl="1"/>
            <a:r>
              <a:rPr lang="en-US" dirty="0"/>
              <a:t>Gather an array of opinions, ideas, and perspectives on a topic.</a:t>
            </a:r>
          </a:p>
          <a:p>
            <a:pPr lvl="1"/>
            <a:r>
              <a:rPr lang="en-US" dirty="0"/>
              <a:t>Assess how a program or intervention is working.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Inform the design of a survey or help interpret survey findings.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Test clarity, relevance, credibility, usefulness, or other aspects of messages and materials.</a:t>
            </a:r>
          </a:p>
          <a:p>
            <a:pPr lvl="1"/>
            <a:r>
              <a:rPr lang="en-US" dirty="0"/>
              <a:t>Solicit feedback on plans and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674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8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Avoid Focus Groups When: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The driving motivation is to save time and money.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 need is for strong predictions about how people will behave.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 breadth of the topic or the size of the target group is too large to allow for focused discussion.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 topic will create serious invasions of privacy or unacceptable levels of stress.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522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731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Focus Group Process</a:t>
            </a:r>
            <a:endParaRPr lang="en-US" dirty="0"/>
          </a:p>
        </p:txBody>
      </p:sp>
      <p:pic>
        <p:nvPicPr>
          <p:cNvPr id="4" name="Picture 17" descr="00620-00 FG Poster  Handou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771" y="914400"/>
            <a:ext cx="9122229" cy="56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16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Justify 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4" name="Picture 3" descr="4951113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743200"/>
            <a:ext cx="384872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1752600" y="5334000"/>
            <a:ext cx="762000" cy="250827"/>
          </a:xfrm>
          <a:prstGeom prst="straightConnector1">
            <a:avLst/>
          </a:prstGeom>
          <a:noFill/>
          <a:ln w="76200">
            <a:solidFill>
              <a:srgbClr val="333399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1394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629400" cy="762000"/>
          </a:xfrm>
        </p:spPr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process of organizing, classifying, tabulating, and examining the information you collected and presenting the results so they can be easily understood by stakeholders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 key steps: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data analysis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Manage  the data</a:t>
            </a:r>
          </a:p>
          <a:p>
            <a:pPr lvl="1"/>
            <a:r>
              <a:rPr lang="en-US" dirty="0" smtClean="0"/>
              <a:t>Conduct </a:t>
            </a:r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9947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05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Considerations for a Data 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/>
              <a:t>What type of data analysis will you need to perform for each indicator in the evaluation plan?</a:t>
            </a:r>
          </a:p>
          <a:p>
            <a:pPr lvl="0">
              <a:spcAft>
                <a:spcPts val="600"/>
              </a:spcAft>
            </a:pPr>
            <a:r>
              <a:rPr lang="en-US" sz="2200" dirty="0"/>
              <a:t>What statistical methods or content analysis do you plan to use?</a:t>
            </a:r>
          </a:p>
          <a:p>
            <a:pPr lvl="0">
              <a:spcAft>
                <a:spcPts val="600"/>
              </a:spcAft>
            </a:pPr>
            <a:r>
              <a:rPr lang="en-US" sz="2200" dirty="0"/>
              <a:t>What stratifications do you plan to examine among the data?</a:t>
            </a:r>
          </a:p>
          <a:p>
            <a:pPr lvl="0">
              <a:spcAft>
                <a:spcPts val="600"/>
              </a:spcAft>
            </a:pPr>
            <a:r>
              <a:rPr lang="en-US" sz="2200" dirty="0"/>
              <a:t>How will data be stored and managed?</a:t>
            </a:r>
          </a:p>
          <a:p>
            <a:pPr lvl="0">
              <a:spcAft>
                <a:spcPts val="600"/>
              </a:spcAft>
            </a:pPr>
            <a:r>
              <a:rPr lang="en-US" sz="2200" dirty="0"/>
              <a:t>What data aggregation systems or software will you need?</a:t>
            </a:r>
          </a:p>
          <a:p>
            <a:pPr lvl="0">
              <a:spcAft>
                <a:spcPts val="600"/>
              </a:spcAft>
            </a:pPr>
            <a:r>
              <a:rPr lang="en-US" sz="2200" dirty="0"/>
              <a:t>What types of tables, figures, and other information will you need to develop and report?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9439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629400" cy="1112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Examples of Quantitative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Descriptive statistics (frequencies, means, average)</a:t>
            </a:r>
          </a:p>
          <a:p>
            <a:r>
              <a:rPr lang="en-US" dirty="0" smtClean="0"/>
              <a:t>Cross tabulations</a:t>
            </a:r>
          </a:p>
          <a:p>
            <a:r>
              <a:rPr lang="en-US" dirty="0" smtClean="0"/>
              <a:t>Factor analysis</a:t>
            </a:r>
          </a:p>
          <a:p>
            <a:r>
              <a:rPr lang="en-US" dirty="0" smtClean="0"/>
              <a:t>Regression analysis</a:t>
            </a:r>
          </a:p>
          <a:p>
            <a:r>
              <a:rPr lang="en-US" dirty="0" smtClean="0"/>
              <a:t>Hierarchical linear modeling</a:t>
            </a:r>
          </a:p>
          <a:p>
            <a:r>
              <a:rPr lang="en-US" dirty="0" smtClean="0"/>
              <a:t>Propensity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495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05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Some Approaches to  Qualitative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Discourse analysis </a:t>
            </a:r>
            <a:r>
              <a:rPr lang="en-US" dirty="0"/>
              <a:t>focuses on patterns in speech and written word rather than the answers to a question</a:t>
            </a:r>
          </a:p>
          <a:p>
            <a:r>
              <a:rPr lang="en-US" b="1" dirty="0" smtClean="0"/>
              <a:t>Content </a:t>
            </a:r>
            <a:r>
              <a:rPr lang="en-US" b="1" dirty="0"/>
              <a:t>analysis</a:t>
            </a:r>
            <a:r>
              <a:rPr lang="en-US" dirty="0"/>
              <a:t> counts the frequency and sequencing of particular words, phrases or concepts</a:t>
            </a:r>
          </a:p>
          <a:p>
            <a:r>
              <a:rPr lang="en-US" b="1" dirty="0" smtClean="0"/>
              <a:t>Grounded  </a:t>
            </a:r>
            <a:r>
              <a:rPr lang="en-US" b="1" dirty="0"/>
              <a:t>theory</a:t>
            </a:r>
            <a:r>
              <a:rPr lang="en-US" dirty="0"/>
              <a:t> is a line by line analysis of the data to identify themes, categories and theories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Thematic analysis </a:t>
            </a:r>
            <a:r>
              <a:rPr lang="en-US" dirty="0" smtClean="0"/>
              <a:t>groups the data by themes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50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67818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Analysis of Focus Group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746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Note taking is one of the first steps in analysis</a:t>
            </a:r>
          </a:p>
          <a:p>
            <a:pPr lvl="1"/>
            <a:r>
              <a:rPr lang="en-US" dirty="0"/>
              <a:t>Decide on the level of detail </a:t>
            </a:r>
          </a:p>
          <a:p>
            <a:pPr lvl="1"/>
            <a:r>
              <a:rPr lang="en-US" dirty="0"/>
              <a:t>Create a seating chart</a:t>
            </a:r>
          </a:p>
          <a:p>
            <a:pPr lvl="1"/>
            <a:r>
              <a:rPr lang="en-US" dirty="0"/>
              <a:t>For more detail, track what each respondent says</a:t>
            </a:r>
          </a:p>
          <a:p>
            <a:pPr lvl="1"/>
            <a:r>
              <a:rPr lang="en-US" dirty="0"/>
              <a:t>Record instances of strong agreement or disagreement</a:t>
            </a:r>
          </a:p>
          <a:p>
            <a:pPr lvl="1"/>
            <a:r>
              <a:rPr lang="en-US" dirty="0"/>
              <a:t>Distinguish between top of mind responses and those that result from probing</a:t>
            </a:r>
          </a:p>
          <a:p>
            <a:pPr lvl="1"/>
            <a:r>
              <a:rPr lang="en-US" dirty="0"/>
              <a:t>Record gestures and other forms of non-verbal communication</a:t>
            </a:r>
          </a:p>
          <a:p>
            <a:r>
              <a:rPr lang="en-US" dirty="0"/>
              <a:t>The group is the unit of analysis.</a:t>
            </a:r>
          </a:p>
          <a:p>
            <a:pPr>
              <a:spcAft>
                <a:spcPts val="600"/>
              </a:spcAft>
            </a:pPr>
            <a:r>
              <a:rPr lang="en-US" dirty="0"/>
              <a:t>Reflect the range and diversity of experiences and perceptions of participants.</a:t>
            </a:r>
          </a:p>
          <a:p>
            <a:pPr>
              <a:spcAft>
                <a:spcPts val="600"/>
              </a:spcAft>
            </a:pPr>
            <a:r>
              <a:rPr lang="en-US" dirty="0"/>
              <a:t>Identify outlier opinions.</a:t>
            </a:r>
          </a:p>
          <a:p>
            <a:pPr>
              <a:spcAft>
                <a:spcPts val="600"/>
              </a:spcAft>
            </a:pPr>
            <a:r>
              <a:rPr lang="en-US" dirty="0"/>
              <a:t>Identify similarities and differences among groups of participants.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438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53200" cy="884238"/>
          </a:xfrm>
        </p:spPr>
        <p:txBody>
          <a:bodyPr/>
          <a:lstStyle/>
          <a:p>
            <a:r>
              <a:rPr lang="en-US" dirty="0" smtClean="0"/>
              <a:t>Analytical Considerations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Words</a:t>
            </a:r>
          </a:p>
          <a:p>
            <a:pPr>
              <a:spcAft>
                <a:spcPts val="600"/>
              </a:spcAft>
            </a:pPr>
            <a:r>
              <a:rPr lang="en-US" dirty="0"/>
              <a:t>Context</a:t>
            </a:r>
          </a:p>
          <a:p>
            <a:pPr>
              <a:spcAft>
                <a:spcPts val="600"/>
              </a:spcAft>
            </a:pPr>
            <a:r>
              <a:rPr lang="en-US" dirty="0"/>
              <a:t>Internal consistency</a:t>
            </a:r>
          </a:p>
          <a:p>
            <a:pPr>
              <a:spcAft>
                <a:spcPts val="600"/>
              </a:spcAft>
            </a:pPr>
            <a:r>
              <a:rPr lang="en-US" dirty="0"/>
              <a:t>Frequency of comments</a:t>
            </a:r>
          </a:p>
          <a:p>
            <a:pPr>
              <a:spcAft>
                <a:spcPts val="600"/>
              </a:spcAft>
            </a:pPr>
            <a:r>
              <a:rPr lang="en-US" dirty="0"/>
              <a:t>Extensiveness of comments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Intensity of comments</a:t>
            </a:r>
          </a:p>
          <a:p>
            <a:pPr>
              <a:spcAft>
                <a:spcPts val="600"/>
              </a:spcAft>
            </a:pPr>
            <a:r>
              <a:rPr lang="en-US" dirty="0"/>
              <a:t>Specificity of responses</a:t>
            </a:r>
          </a:p>
          <a:p>
            <a:pPr>
              <a:spcAft>
                <a:spcPts val="600"/>
              </a:spcAft>
            </a:pPr>
            <a:r>
              <a:rPr lang="en-US" dirty="0"/>
              <a:t>What was not said</a:t>
            </a:r>
          </a:p>
          <a:p>
            <a:pPr>
              <a:spcAft>
                <a:spcPts val="600"/>
              </a:spcAft>
            </a:pPr>
            <a:r>
              <a:rPr lang="en-US" dirty="0"/>
              <a:t>Big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5914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Differences Between Program &amp; Research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evaluation – can be focused on program quality, program effectiveness, or both; internal validity</a:t>
            </a:r>
          </a:p>
          <a:p>
            <a:endParaRPr lang="en-US" dirty="0" smtClean="0"/>
          </a:p>
          <a:p>
            <a:r>
              <a:rPr lang="en-US" dirty="0" smtClean="0"/>
              <a:t>Research evaluation – “attempts to produce evidence to support or reject a research hypothesis and to demonstrate a cause-effect relationship between the intervention and the impact or outcome” </a:t>
            </a:r>
            <a:r>
              <a:rPr lang="en-US" sz="1600" dirty="0" smtClean="0"/>
              <a:t>(Windsor et al., 1994, p. 27); </a:t>
            </a:r>
            <a:r>
              <a:rPr lang="en-US" dirty="0" smtClean="0"/>
              <a:t>external validity (generalizable knowledge)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629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Qualitative  Data Analysis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2800" dirty="0"/>
              <a:t>Qualitative software is a tool to assist with the organization, retrieval, and analysis and display of focus group data.</a:t>
            </a:r>
          </a:p>
          <a:p>
            <a:pPr>
              <a:defRPr/>
            </a:pPr>
            <a:r>
              <a:rPr lang="en-US" sz="2800" dirty="0"/>
              <a:t>Some commonly used packages include:</a:t>
            </a:r>
          </a:p>
          <a:p>
            <a:pPr marL="868680" indent="-457200">
              <a:defRPr/>
            </a:pPr>
            <a:r>
              <a:rPr lang="en-US" sz="2800" dirty="0" err="1" smtClean="0"/>
              <a:t>ATLAS.ti</a:t>
            </a:r>
            <a:endParaRPr lang="en-US" sz="2800" dirty="0"/>
          </a:p>
          <a:p>
            <a:pPr marL="868680" indent="-457200">
              <a:defRPr/>
            </a:pPr>
            <a:r>
              <a:rPr lang="en-US" sz="2800" dirty="0" smtClean="0"/>
              <a:t>QSR </a:t>
            </a:r>
            <a:r>
              <a:rPr lang="en-US" sz="2800" dirty="0" err="1" smtClean="0"/>
              <a:t>nVivo</a:t>
            </a:r>
            <a:endParaRPr lang="en-US" sz="2800" dirty="0" smtClean="0"/>
          </a:p>
          <a:p>
            <a:pPr marL="868680" indent="-457200">
              <a:defRPr/>
            </a:pPr>
            <a:r>
              <a:rPr lang="en-US" sz="2800" dirty="0" err="1" smtClean="0"/>
              <a:t>AnSWR</a:t>
            </a:r>
            <a:endParaRPr lang="en-US" sz="2800" dirty="0" smtClean="0"/>
          </a:p>
          <a:p>
            <a:pPr marL="868680" indent="-457200">
              <a:defRPr/>
            </a:pPr>
            <a:r>
              <a:rPr lang="en-US" sz="2800" dirty="0" smtClean="0"/>
              <a:t>CDC EZ-Text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114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Use and Share 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4" name="Picture 3" descr="4951113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743200"/>
            <a:ext cx="3962400" cy="384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057400" y="3733800"/>
            <a:ext cx="685800" cy="282573"/>
          </a:xfrm>
          <a:prstGeom prst="straightConnector1">
            <a:avLst/>
          </a:prstGeom>
          <a:noFill/>
          <a:ln w="76200">
            <a:solidFill>
              <a:srgbClr val="333399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7884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858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Strategies for Sharing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stakeholders apprised of the progress of the evaluation</a:t>
            </a:r>
          </a:p>
          <a:p>
            <a:r>
              <a:rPr lang="en-US" dirty="0" smtClean="0"/>
              <a:t>Engage stakeholders in review of findings and development of recommendations</a:t>
            </a:r>
          </a:p>
          <a:p>
            <a:r>
              <a:rPr lang="en-US" dirty="0" smtClean="0"/>
              <a:t>Tailor reports to your audiences</a:t>
            </a:r>
          </a:p>
          <a:p>
            <a:pPr lvl="1"/>
            <a:r>
              <a:rPr lang="en-US" dirty="0" smtClean="0"/>
              <a:t>Executive summaries</a:t>
            </a:r>
          </a:p>
          <a:p>
            <a:pPr lvl="1"/>
            <a:r>
              <a:rPr lang="en-US" dirty="0" smtClean="0"/>
              <a:t>Briefs</a:t>
            </a:r>
          </a:p>
          <a:p>
            <a:pPr lvl="1"/>
            <a:r>
              <a:rPr lang="en-US" dirty="0" smtClean="0"/>
              <a:t>Include stories, illustrations and visually appealing graphics</a:t>
            </a:r>
          </a:p>
          <a:p>
            <a:r>
              <a:rPr lang="en-US" dirty="0" smtClean="0"/>
              <a:t>Produce interim and final reports, as appropriate</a:t>
            </a:r>
          </a:p>
          <a:p>
            <a:r>
              <a:rPr lang="en-US" dirty="0" smtClean="0"/>
              <a:t>Distribute report to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67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53200" cy="884238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Creswell JW, </a:t>
            </a:r>
            <a:r>
              <a:rPr lang="en-US" dirty="0" err="1"/>
              <a:t>Klassen</a:t>
            </a:r>
            <a:r>
              <a:rPr lang="en-US" dirty="0"/>
              <a:t> AC, Plano Clark VL, Smith KC for the Office of Behavioral and Social Sciences Research. </a:t>
            </a:r>
            <a:r>
              <a:rPr lang="en-US" i="1" dirty="0"/>
              <a:t>Best practices for mixed methods research in the health sciences.</a:t>
            </a:r>
            <a:r>
              <a:rPr lang="en-US" dirty="0"/>
              <a:t> August 2011. National Institutes of Health. Date </a:t>
            </a:r>
            <a:r>
              <a:rPr lang="en-US" dirty="0" smtClean="0"/>
              <a:t>retrieved. 2/14/12.  h</a:t>
            </a:r>
            <a:r>
              <a:rPr lang="en-US" dirty="0" smtClean="0">
                <a:hlinkClick r:id="rId2"/>
              </a:rPr>
              <a:t>ttp:/obssr.od.nih.gov/</a:t>
            </a:r>
            <a:r>
              <a:rPr lang="en-US" dirty="0" err="1" smtClean="0">
                <a:hlinkClick r:id="rId2"/>
              </a:rPr>
              <a:t>mixed_methods_research</a:t>
            </a:r>
            <a:endParaRPr lang="en-US" dirty="0" smtClean="0">
              <a:hlinkClick r:id="rId2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/>
              <a:t>Greenbaum</a:t>
            </a:r>
            <a:r>
              <a:rPr lang="en-US" dirty="0"/>
              <a:t>, T.L. (1998). The Handbook for Focus Group Research. Thousand Oaks, CA: Sage Publications.</a:t>
            </a:r>
          </a:p>
          <a:p>
            <a:r>
              <a:rPr lang="en-US" dirty="0" smtClean="0"/>
              <a:t> </a:t>
            </a:r>
            <a:r>
              <a:rPr lang="en-US" dirty="0"/>
              <a:t>Krueger, R.A. (2000). Focus Groups: A Practical Guide for Applied Research, Third Edition. Thousand Oaks, CA: Sage Publications.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9497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324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Cancer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8486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State Cancer Profiles (Cancer Control P.L.A.N.E.T.):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://statecancerprofiles.cancer.gov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CDC – Cancer Data and Statistics: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www.cdc.gov/cancer/dcpc/data/index.htm</a:t>
            </a:r>
            <a:endParaRPr lang="en-US" sz="2000" dirty="0" smtClean="0"/>
          </a:p>
          <a:p>
            <a:pPr lvl="1"/>
            <a:r>
              <a:rPr lang="en-US" sz="1800" dirty="0" smtClean="0"/>
              <a:t>Tools: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 smtClean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www.cdc.gov/cancer/dcpc/data/tools.htm</a:t>
            </a:r>
            <a:r>
              <a:rPr lang="en-US" sz="1800" dirty="0" smtClean="0"/>
              <a:t> </a:t>
            </a:r>
          </a:p>
          <a:p>
            <a:r>
              <a:rPr lang="en-US" sz="2000" dirty="0" smtClean="0"/>
              <a:t>Other </a:t>
            </a:r>
            <a:r>
              <a:rPr lang="en-US" sz="2000" dirty="0" smtClean="0"/>
              <a:t>Data Sources: </a:t>
            </a:r>
            <a:endParaRPr lang="en-US" sz="2000" dirty="0" smtClean="0"/>
          </a:p>
          <a:p>
            <a:pPr lvl="1"/>
            <a:r>
              <a:rPr lang="en-US" sz="1800" dirty="0" smtClean="0"/>
              <a:t>Complete Listing: </a:t>
            </a:r>
            <a:r>
              <a:rPr lang="en-US" sz="1800" dirty="0" smtClean="0">
                <a:hlinkClick r:id="rId5"/>
              </a:rPr>
              <a:t>http</a:t>
            </a:r>
            <a:r>
              <a:rPr lang="en-US" sz="1800" dirty="0" smtClean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www.cdc.gov/cancer/dcpc/data/other.htm</a:t>
            </a:r>
            <a:endParaRPr lang="en-US" sz="1800" dirty="0" smtClean="0"/>
          </a:p>
          <a:p>
            <a:pPr lvl="1"/>
            <a:r>
              <a:rPr lang="en-US" sz="1800" dirty="0" smtClean="0"/>
              <a:t>Electronic Health Records</a:t>
            </a:r>
          </a:p>
          <a:p>
            <a:pPr lvl="1"/>
            <a:r>
              <a:rPr lang="en-US" sz="1800" dirty="0" smtClean="0"/>
              <a:t>BRFSS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 l="375" t="15411" r="1983" b="-209"/>
          <a:stretch>
            <a:fillRect/>
          </a:stretch>
        </p:blipFill>
        <p:spPr bwMode="auto">
          <a:xfrm>
            <a:off x="4953000" y="3581400"/>
            <a:ext cx="3648075" cy="24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315200" cy="762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Description of the Program - 1 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152400" y="1828800"/>
            <a:ext cx="8229600" cy="4221163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2"/>
              </a:buClr>
              <a:buNone/>
            </a:pP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Description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is comprised of several key parts: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Title of the program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Stakeholders 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Mission of the program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Goals of the program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Objectives of the program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Critical components –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inputs,</a:t>
            </a:r>
            <a:b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</a:b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outputs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, &amp; outcomes (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logic model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) 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Priority population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 eaLnBrk="1" hangingPunct="1">
              <a:buClr>
                <a:schemeClr val="bg2"/>
              </a:buClr>
            </a:pPr>
            <a:endParaRPr lang="en-US" sz="2400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pic>
        <p:nvPicPr>
          <p:cNvPr id="5" name="Picture 3" descr="4951113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34559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4"/>
          <p:cNvCxnSpPr>
            <a:cxnSpLocks noChangeShapeType="1"/>
          </p:cNvCxnSpPr>
          <p:nvPr/>
        </p:nvCxnSpPr>
        <p:spPr bwMode="auto">
          <a:xfrm rot="10800000" flipV="1">
            <a:off x="8485199" y="2971800"/>
            <a:ext cx="533400" cy="511173"/>
          </a:xfrm>
          <a:prstGeom prst="straightConnector1">
            <a:avLst/>
          </a:prstGeom>
          <a:noFill/>
          <a:ln w="76200">
            <a:solidFill>
              <a:srgbClr val="333399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6106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Relationship of Mission, Goals &amp; Objectives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295400" y="1600200"/>
            <a:ext cx="1685925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 dirty="0">
                <a:solidFill>
                  <a:schemeClr val="bg1"/>
                </a:solidFill>
                <a:latin typeface="Arial Narrow" pitchFamily="1" charset="0"/>
              </a:rPr>
              <a:t>Mission </a:t>
            </a:r>
          </a:p>
          <a:p>
            <a:pPr algn="ctr" eaLnBrk="0" hangingPunct="0"/>
            <a:r>
              <a:rPr lang="en-US" sz="2500" dirty="0">
                <a:solidFill>
                  <a:schemeClr val="bg1"/>
                </a:solidFill>
                <a:latin typeface="Arial Narrow" pitchFamily="1" charset="0"/>
              </a:rPr>
              <a:t>Statement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508" name="Line 7"/>
          <p:cNvSpPr>
            <a:spLocks noChangeShapeType="1"/>
          </p:cNvSpPr>
          <p:nvPr/>
        </p:nvSpPr>
        <p:spPr bwMode="auto">
          <a:xfrm>
            <a:off x="5715000" y="35814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14800" y="2057400"/>
            <a:ext cx="1600200" cy="2895600"/>
          </a:xfrm>
          <a:prstGeom prst="rect">
            <a:avLst/>
          </a:prstGeom>
          <a:solidFill>
            <a:srgbClr val="009D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 dirty="0">
                <a:solidFill>
                  <a:srgbClr val="FFFFFF"/>
                </a:solidFill>
                <a:latin typeface="Arial Narrow" pitchFamily="1" charset="0"/>
              </a:rPr>
              <a:t>Goals</a:t>
            </a:r>
            <a:r>
              <a:rPr lang="en-US" dirty="0"/>
              <a:t>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858000" y="2362200"/>
            <a:ext cx="1354138" cy="2286000"/>
          </a:xfrm>
          <a:prstGeom prst="rect">
            <a:avLst/>
          </a:prstGeom>
          <a:solidFill>
            <a:srgbClr val="009D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500" dirty="0">
                <a:solidFill>
                  <a:srgbClr val="FFFFFF"/>
                </a:solidFill>
                <a:latin typeface="Arial Narrow" pitchFamily="1" charset="0"/>
              </a:rPr>
              <a:t>Objectives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971800" y="35814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Criteria for Developing 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600200"/>
          <a:ext cx="7772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Elements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 of SMART</a:t>
                      </a:r>
                      <a:endParaRPr lang="en-US" sz="2800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Priority Population</a:t>
                      </a:r>
                      <a:r>
                        <a:rPr lang="en-US" sz="2400" baseline="0" dirty="0" smtClean="0"/>
                        <a:t> (Who?)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Specific</a:t>
                      </a:r>
                      <a:endParaRPr lang="en-US" sz="2400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Conditions (When?)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Time-phased</a:t>
                      </a:r>
                      <a:endParaRPr lang="en-US" sz="2400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Outcome (What?)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Specific &amp; Measurable </a:t>
                      </a:r>
                    </a:p>
                    <a:p>
                      <a:pPr algn="ctr"/>
                      <a:r>
                        <a:rPr lang="en-US" sz="2400" dirty="0" smtClean="0"/>
                        <a:t>(&amp; observable)</a:t>
                      </a:r>
                      <a:endParaRPr lang="en-US" sz="2400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Criteria (How much?)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Achievable &amp; Realistic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6200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Levels of Program Objectives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endParaRPr lang="en-US" dirty="0" smtClean="0"/>
          </a:p>
          <a:p>
            <a:pPr>
              <a:buFontTx/>
              <a:buNone/>
            </a:pP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endParaRPr lang="en-US" dirty="0" smtClean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143000" y="1447800"/>
          <a:ext cx="7620000" cy="4603455"/>
        </p:xfrm>
        <a:graphic>
          <a:graphicData uri="http://schemas.openxmlformats.org/drawingml/2006/table">
            <a:tbl>
              <a:tblPr/>
              <a:tblGrid>
                <a:gridCol w="1838075"/>
                <a:gridCol w="3241925"/>
                <a:gridCol w="2540000"/>
              </a:tblGrid>
              <a:tr h="39407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Program Outcome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Type of Evaluation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902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• Activities presented &amp; tasks completed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Process (form of formative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</a:tr>
              <a:tr h="18430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Impact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– Learning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– Behavioral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– Environmental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• Change in awareness, knowledge, attitudes, skills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• Change in behavior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• Change in environment (physical, social, political, psychological, economic, or service)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Impact (form of summative)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00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• Change in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QoL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, health status, risk factors, or social benefits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Outcome (form of summative)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762000"/>
            <a:ext cx="7543801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4617B"/>
                </a:solidFill>
                <a:ea typeface="ＭＳ Ｐゴシック" pitchFamily="1" charset="-128"/>
                <a:cs typeface="ＭＳ Ｐゴシック" pitchFamily="1" charset="-128"/>
              </a:rPr>
              <a:t>What is a Logic Model?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logic model</a:t>
            </a:r>
            <a:r>
              <a:rPr lang="en-US" sz="2400" dirty="0" smtClean="0"/>
              <a:t>– “</a:t>
            </a:r>
            <a:r>
              <a:rPr lang="en-US" sz="2400" dirty="0" smtClean="0"/>
              <a:t>is a simplified picture of a program, initiative, or intervention” </a:t>
            </a:r>
            <a:r>
              <a:rPr lang="en-US" sz="1400" dirty="0" smtClean="0"/>
              <a:t>(U. of WI, 2002, </a:t>
            </a:r>
            <a:r>
              <a:rPr lang="en-US" sz="1400" dirty="0" err="1" smtClean="0"/>
              <a:t>p</a:t>
            </a:r>
            <a:r>
              <a:rPr lang="en-US" sz="1400" dirty="0" smtClean="0"/>
              <a:t>. 2)</a:t>
            </a:r>
            <a:r>
              <a:rPr lang="en-US" dirty="0" smtClean="0"/>
              <a:t>; </a:t>
            </a:r>
            <a:r>
              <a:rPr lang="en-US" sz="2400" dirty="0" smtClean="0"/>
              <a:t>comprised of a series of </a:t>
            </a:r>
            <a:r>
              <a:rPr lang="en-US" sz="2400" i="1" dirty="0" smtClean="0"/>
              <a:t>if – then </a:t>
            </a:r>
            <a:r>
              <a:rPr lang="en-US" sz="2400" dirty="0" smtClean="0"/>
              <a:t>statements </a:t>
            </a:r>
            <a:r>
              <a:rPr lang="en-US" sz="1400" dirty="0" smtClean="0"/>
              <a:t>(WKKF, 2004)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The purpose– “is to provide stakeholders with a road map describing the sequence of related events connecting the need for the planned program with the program’s desired results” </a:t>
            </a:r>
            <a:r>
              <a:rPr lang="en-US" sz="1400" dirty="0" smtClean="0"/>
              <a:t>(WKKF, 2004).</a:t>
            </a:r>
          </a:p>
          <a:p>
            <a:pPr eaLnBrk="1" hangingPunct="1">
              <a:defRPr/>
            </a:pPr>
            <a:endParaRPr lang="en-US" sz="1400" dirty="0" smtClean="0"/>
          </a:p>
          <a:p>
            <a:pPr eaLnBrk="1" hangingPunct="1">
              <a:defRPr/>
            </a:pPr>
            <a:r>
              <a:rPr lang="en-US" sz="2400" dirty="0" smtClean="0"/>
              <a:t>Helps to see what goes into the development of a program; links resources with activities &amp; results</a:t>
            </a:r>
          </a:p>
          <a:p>
            <a:pPr lvl="1" eaLnBrk="1" hangingPunct="1">
              <a:buFont typeface="Times New Roman" charset="0"/>
              <a:buNone/>
              <a:defRPr/>
            </a:pPr>
            <a:endParaRPr lang="en-US" dirty="0" smtClean="0"/>
          </a:p>
          <a:p>
            <a:pPr lvl="1" eaLnBrk="1" hangingPunct="1">
              <a:buFont typeface="Times New Roman" charset="0"/>
              <a:buNone/>
              <a:defRPr/>
            </a:pPr>
            <a:endParaRPr lang="en-US" dirty="0" smtClean="0"/>
          </a:p>
          <a:p>
            <a:pPr lvl="1" eaLnBrk="1" hangingPunct="1">
              <a:buFont typeface="Times New Roman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484188" y="7261225"/>
            <a:ext cx="1666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2R Mentorship">
  <a:themeElements>
    <a:clrScheme name="Custom 1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09DD9"/>
      </a:accent1>
      <a:accent2>
        <a:srgbClr val="00B050"/>
      </a:accent2>
      <a:accent3>
        <a:srgbClr val="0BD0D9"/>
      </a:accent3>
      <a:accent4>
        <a:srgbClr val="54A838"/>
      </a:accent4>
      <a:accent5>
        <a:srgbClr val="00B050"/>
      </a:accent5>
      <a:accent6>
        <a:srgbClr val="A5C249"/>
      </a:accent6>
      <a:hlink>
        <a:srgbClr val="009DD9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55C3157567F14EB65FA726766FE35B" ma:contentTypeVersion="0" ma:contentTypeDescription="Create a new document." ma:contentTypeScope="" ma:versionID="d9fd814027147fb962867ccfbe980d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E07CCAC-F533-49F5-951F-948E1D8A080B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4DAF7C1-DE68-4E32-835E-A30AE7A747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35947-0647-446B-B292-750BE3FA7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R2R Mentorship</Template>
  <TotalTime>1973</TotalTime>
  <Words>2903</Words>
  <Application>Microsoft Office PowerPoint</Application>
  <PresentationFormat>On-screen Show (4:3)</PresentationFormat>
  <Paragraphs>405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R2R Mentorship</vt:lpstr>
      <vt:lpstr>Program Evaluation: Overview</vt:lpstr>
      <vt:lpstr>Session Agenda</vt:lpstr>
      <vt:lpstr>Framework for Program Evaluation*</vt:lpstr>
      <vt:lpstr>Differences Between Program &amp; Research Evaluation</vt:lpstr>
      <vt:lpstr>Description of the Program - 1 </vt:lpstr>
      <vt:lpstr>Relationship of Mission, Goals &amp; Objectives</vt:lpstr>
      <vt:lpstr>Criteria for Developing Objectives</vt:lpstr>
      <vt:lpstr>Levels of Program Objectives</vt:lpstr>
      <vt:lpstr>What is a Logic Model?</vt:lpstr>
      <vt:lpstr>Logic Model &amp; Types of Evaluation </vt:lpstr>
      <vt:lpstr>Defining the Question/Issue for Program Evaluation</vt:lpstr>
      <vt:lpstr>Purpose of Program Evaluation - 1</vt:lpstr>
      <vt:lpstr>Comparison of Evaluation Terms*</vt:lpstr>
      <vt:lpstr>Purpose of Program Evaluation - 2</vt:lpstr>
      <vt:lpstr>Examples of Evaluation Questions </vt:lpstr>
      <vt:lpstr>Measures for Process Evaluation* - 1</vt:lpstr>
      <vt:lpstr>Measures for Process Evaluation - 2</vt:lpstr>
      <vt:lpstr>Measures for Summative Evaluation</vt:lpstr>
      <vt:lpstr>How/when to include theory into program evaluation?</vt:lpstr>
      <vt:lpstr>Example Measure</vt:lpstr>
      <vt:lpstr>References</vt:lpstr>
      <vt:lpstr> Focus the Evaluation Design</vt:lpstr>
      <vt:lpstr>Evaluation Design Considerations</vt:lpstr>
      <vt:lpstr>Evaluation Design Considerations con’t</vt:lpstr>
      <vt:lpstr>Data Collection Methods</vt:lpstr>
      <vt:lpstr>Types of Data Collection Strategies</vt:lpstr>
      <vt:lpstr>                </vt:lpstr>
      <vt:lpstr> Benefits of Mixed Methods Research</vt:lpstr>
      <vt:lpstr>Gathering Credible Evidence</vt:lpstr>
      <vt:lpstr> Focus Groups: A Qualitative Data Collection Method</vt:lpstr>
      <vt:lpstr>Avoid Focus Groups When:</vt:lpstr>
      <vt:lpstr> Focus Group Process</vt:lpstr>
      <vt:lpstr>Justify Conclusions</vt:lpstr>
      <vt:lpstr>Data Analysis</vt:lpstr>
      <vt:lpstr>Considerations for a Data Analysis Plan</vt:lpstr>
      <vt:lpstr>Examples of Quantitative Data Analysis</vt:lpstr>
      <vt:lpstr>Some Approaches to  Qualitative Data Analysis</vt:lpstr>
      <vt:lpstr>Analysis of Focus Group Data</vt:lpstr>
      <vt:lpstr>Analytical Considerations</vt:lpstr>
      <vt:lpstr>Qualitative  Data Analysis Software</vt:lpstr>
      <vt:lpstr>Ensure Use and Share Lessons Learned</vt:lpstr>
      <vt:lpstr>Strategies for Sharing Results</vt:lpstr>
      <vt:lpstr>References</vt:lpstr>
      <vt:lpstr>Cancer Data Sources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purcellp</dc:creator>
  <cp:lastModifiedBy>purcellp</cp:lastModifiedBy>
  <cp:revision>42</cp:revision>
  <cp:lastPrinted>2012-02-23T21:04:53Z</cp:lastPrinted>
  <dcterms:created xsi:type="dcterms:W3CDTF">2012-02-25T13:53:32Z</dcterms:created>
  <dcterms:modified xsi:type="dcterms:W3CDTF">2012-02-27T14:51:11Z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0x0101009855C3157567F14EB65FA726766FE35B</vt:lpwstr>
  </property>
</Properties>
</file>