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71" r:id="rId3"/>
  </p:sldIdLst>
  <p:sldSz cx="8229600" cy="7315200"/>
  <p:notesSz cx="6858000" cy="9144000"/>
  <p:defaultTextStyle>
    <a:defPPr>
      <a:defRPr lang="en-US"/>
    </a:defPPr>
    <a:lvl1pPr marL="0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1pPr>
    <a:lvl2pPr marL="49924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2pPr>
    <a:lvl3pPr marL="998490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3pPr>
    <a:lvl4pPr marL="149773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4pPr>
    <a:lvl5pPr marL="1996981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5pPr>
    <a:lvl6pPr marL="249622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6pPr>
    <a:lvl7pPr marL="2995471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7pPr>
    <a:lvl8pPr marL="349471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8pPr>
    <a:lvl9pPr marL="3993962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5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7" autoAdjust="0"/>
    <p:restoredTop sz="94660"/>
  </p:normalViewPr>
  <p:slideViewPr>
    <p:cSldViewPr>
      <p:cViewPr>
        <p:scale>
          <a:sx n="75" d="100"/>
          <a:sy n="75" d="100"/>
        </p:scale>
        <p:origin x="888" y="240"/>
      </p:cViewPr>
      <p:guideLst>
        <p:guide orient="horz" pos="2305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E0579-1147-4611-864D-63CAA23B7179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685800"/>
            <a:ext cx="3857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07C2-9B76-40B1-A1D2-A4A2F046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7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1pPr>
    <a:lvl2pPr marL="49924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2pPr>
    <a:lvl3pPr marL="998490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3pPr>
    <a:lvl4pPr marL="149773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4pPr>
    <a:lvl5pPr marL="1996981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5pPr>
    <a:lvl6pPr marL="249622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6pPr>
    <a:lvl7pPr marL="2995471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7pPr>
    <a:lvl8pPr marL="349471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8pPr>
    <a:lvl9pPr marL="3993962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3" y="2272460"/>
            <a:ext cx="699516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1" y="4145291"/>
            <a:ext cx="5760720" cy="18694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69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53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38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23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07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89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876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3" y="292952"/>
            <a:ext cx="185166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92952"/>
            <a:ext cx="541782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5" y="4700705"/>
            <a:ext cx="6995160" cy="1452879"/>
          </a:xfrm>
        </p:spPr>
        <p:txBody>
          <a:bodyPr anchor="t"/>
          <a:lstStyle>
            <a:lvl1pPr algn="l">
              <a:defRPr sz="871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5" y="3100500"/>
            <a:ext cx="6995160" cy="1600200"/>
          </a:xfrm>
        </p:spPr>
        <p:txBody>
          <a:bodyPr anchor="b"/>
          <a:lstStyle>
            <a:lvl1pPr marL="0" indent="0">
              <a:buNone/>
              <a:defRPr sz="4230">
                <a:solidFill>
                  <a:schemeClr val="tx1">
                    <a:tint val="75000"/>
                  </a:schemeClr>
                </a:solidFill>
              </a:defRPr>
            </a:lvl1pPr>
            <a:lvl2pPr marL="984620" indent="0">
              <a:buNone/>
              <a:defRPr sz="3978">
                <a:solidFill>
                  <a:schemeClr val="tx1">
                    <a:tint val="75000"/>
                  </a:schemeClr>
                </a:solidFill>
              </a:defRPr>
            </a:lvl2pPr>
            <a:lvl3pPr marL="1969233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3pPr>
            <a:lvl4pPr marL="2953854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4pPr>
            <a:lvl5pPr marL="3938471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5pPr>
            <a:lvl6pPr marL="4923083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6pPr>
            <a:lvl7pPr marL="5907700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7pPr>
            <a:lvl8pPr marL="6892319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8pPr>
            <a:lvl9pPr marL="7876937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1" y="1706887"/>
            <a:ext cx="3634740" cy="4827694"/>
          </a:xfrm>
        </p:spPr>
        <p:txBody>
          <a:bodyPr/>
          <a:lstStyle>
            <a:lvl1pPr>
              <a:defRPr sz="5974"/>
            </a:lvl1pPr>
            <a:lvl2pPr>
              <a:defRPr sz="5226"/>
            </a:lvl2pPr>
            <a:lvl3pPr>
              <a:defRPr sz="4230"/>
            </a:lvl3pPr>
            <a:lvl4pPr>
              <a:defRPr sz="3978"/>
            </a:lvl4pPr>
            <a:lvl5pPr>
              <a:defRPr sz="3978"/>
            </a:lvl5pPr>
            <a:lvl6pPr>
              <a:defRPr sz="3978"/>
            </a:lvl6pPr>
            <a:lvl7pPr>
              <a:defRPr sz="3978"/>
            </a:lvl7pPr>
            <a:lvl8pPr>
              <a:defRPr sz="3978"/>
            </a:lvl8pPr>
            <a:lvl9pPr>
              <a:defRPr sz="39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3" y="1706887"/>
            <a:ext cx="3634740" cy="4827694"/>
          </a:xfrm>
        </p:spPr>
        <p:txBody>
          <a:bodyPr/>
          <a:lstStyle>
            <a:lvl1pPr>
              <a:defRPr sz="5974"/>
            </a:lvl1pPr>
            <a:lvl2pPr>
              <a:defRPr sz="5226"/>
            </a:lvl2pPr>
            <a:lvl3pPr>
              <a:defRPr sz="4230"/>
            </a:lvl3pPr>
            <a:lvl4pPr>
              <a:defRPr sz="3978"/>
            </a:lvl4pPr>
            <a:lvl5pPr>
              <a:defRPr sz="3978"/>
            </a:lvl5pPr>
            <a:lvl6pPr>
              <a:defRPr sz="3978"/>
            </a:lvl6pPr>
            <a:lvl7pPr>
              <a:defRPr sz="3978"/>
            </a:lvl7pPr>
            <a:lvl8pPr>
              <a:defRPr sz="3978"/>
            </a:lvl8pPr>
            <a:lvl9pPr>
              <a:defRPr sz="39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97" y="1637459"/>
            <a:ext cx="3636170" cy="682413"/>
          </a:xfrm>
        </p:spPr>
        <p:txBody>
          <a:bodyPr anchor="b"/>
          <a:lstStyle>
            <a:lvl1pPr marL="0" indent="0">
              <a:buNone/>
              <a:defRPr sz="5226" b="1"/>
            </a:lvl1pPr>
            <a:lvl2pPr marL="984620" indent="0">
              <a:buNone/>
              <a:defRPr sz="4230" b="1"/>
            </a:lvl2pPr>
            <a:lvl3pPr marL="1969233" indent="0">
              <a:buNone/>
              <a:defRPr sz="3978" b="1"/>
            </a:lvl3pPr>
            <a:lvl4pPr marL="2953854" indent="0">
              <a:buNone/>
              <a:defRPr sz="3485" b="1"/>
            </a:lvl4pPr>
            <a:lvl5pPr marL="3938471" indent="0">
              <a:buNone/>
              <a:defRPr sz="3485" b="1"/>
            </a:lvl5pPr>
            <a:lvl6pPr marL="4923083" indent="0">
              <a:buNone/>
              <a:defRPr sz="3485" b="1"/>
            </a:lvl6pPr>
            <a:lvl7pPr marL="5907700" indent="0">
              <a:buNone/>
              <a:defRPr sz="3485" b="1"/>
            </a:lvl7pPr>
            <a:lvl8pPr marL="6892319" indent="0">
              <a:buNone/>
              <a:defRPr sz="3485" b="1"/>
            </a:lvl8pPr>
            <a:lvl9pPr marL="7876937" indent="0">
              <a:buNone/>
              <a:defRPr sz="348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97" y="2319872"/>
            <a:ext cx="3636170" cy="4214707"/>
          </a:xfrm>
        </p:spPr>
        <p:txBody>
          <a:bodyPr/>
          <a:lstStyle>
            <a:lvl1pPr>
              <a:defRPr sz="5226"/>
            </a:lvl1pPr>
            <a:lvl2pPr>
              <a:defRPr sz="4230"/>
            </a:lvl2pPr>
            <a:lvl3pPr>
              <a:defRPr sz="3978"/>
            </a:lvl3pPr>
            <a:lvl4pPr>
              <a:defRPr sz="3485"/>
            </a:lvl4pPr>
            <a:lvl5pPr>
              <a:defRPr sz="3485"/>
            </a:lvl5pPr>
            <a:lvl6pPr>
              <a:defRPr sz="3485"/>
            </a:lvl6pPr>
            <a:lvl7pPr>
              <a:defRPr sz="3485"/>
            </a:lvl7pPr>
            <a:lvl8pPr>
              <a:defRPr sz="3485"/>
            </a:lvl8pPr>
            <a:lvl9pPr>
              <a:defRPr sz="34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40" y="1637459"/>
            <a:ext cx="3637599" cy="682413"/>
          </a:xfrm>
        </p:spPr>
        <p:txBody>
          <a:bodyPr anchor="b"/>
          <a:lstStyle>
            <a:lvl1pPr marL="0" indent="0">
              <a:buNone/>
              <a:defRPr sz="5226" b="1"/>
            </a:lvl1pPr>
            <a:lvl2pPr marL="984620" indent="0">
              <a:buNone/>
              <a:defRPr sz="4230" b="1"/>
            </a:lvl2pPr>
            <a:lvl3pPr marL="1969233" indent="0">
              <a:buNone/>
              <a:defRPr sz="3978" b="1"/>
            </a:lvl3pPr>
            <a:lvl4pPr marL="2953854" indent="0">
              <a:buNone/>
              <a:defRPr sz="3485" b="1"/>
            </a:lvl4pPr>
            <a:lvl5pPr marL="3938471" indent="0">
              <a:buNone/>
              <a:defRPr sz="3485" b="1"/>
            </a:lvl5pPr>
            <a:lvl6pPr marL="4923083" indent="0">
              <a:buNone/>
              <a:defRPr sz="3485" b="1"/>
            </a:lvl6pPr>
            <a:lvl7pPr marL="5907700" indent="0">
              <a:buNone/>
              <a:defRPr sz="3485" b="1"/>
            </a:lvl7pPr>
            <a:lvl8pPr marL="6892319" indent="0">
              <a:buNone/>
              <a:defRPr sz="3485" b="1"/>
            </a:lvl8pPr>
            <a:lvl9pPr marL="7876937" indent="0">
              <a:buNone/>
              <a:defRPr sz="348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40" y="2319872"/>
            <a:ext cx="3637599" cy="4214707"/>
          </a:xfrm>
        </p:spPr>
        <p:txBody>
          <a:bodyPr/>
          <a:lstStyle>
            <a:lvl1pPr>
              <a:defRPr sz="5226"/>
            </a:lvl1pPr>
            <a:lvl2pPr>
              <a:defRPr sz="4230"/>
            </a:lvl2pPr>
            <a:lvl3pPr>
              <a:defRPr sz="3978"/>
            </a:lvl3pPr>
            <a:lvl4pPr>
              <a:defRPr sz="3485"/>
            </a:lvl4pPr>
            <a:lvl5pPr>
              <a:defRPr sz="3485"/>
            </a:lvl5pPr>
            <a:lvl6pPr>
              <a:defRPr sz="3485"/>
            </a:lvl6pPr>
            <a:lvl7pPr>
              <a:defRPr sz="3485"/>
            </a:lvl7pPr>
            <a:lvl8pPr>
              <a:defRPr sz="3485"/>
            </a:lvl8pPr>
            <a:lvl9pPr>
              <a:defRPr sz="34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4" y="291257"/>
            <a:ext cx="2707482" cy="1239520"/>
          </a:xfrm>
        </p:spPr>
        <p:txBody>
          <a:bodyPr anchor="b"/>
          <a:lstStyle>
            <a:lvl1pPr algn="l">
              <a:defRPr sz="423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50" y="291262"/>
            <a:ext cx="4600575" cy="6243320"/>
          </a:xfrm>
        </p:spPr>
        <p:txBody>
          <a:bodyPr/>
          <a:lstStyle>
            <a:lvl1pPr>
              <a:defRPr sz="6971"/>
            </a:lvl1pPr>
            <a:lvl2pPr>
              <a:defRPr sz="5974"/>
            </a:lvl2pPr>
            <a:lvl3pPr>
              <a:defRPr sz="5226"/>
            </a:lvl3pPr>
            <a:lvl4pPr>
              <a:defRPr sz="4230"/>
            </a:lvl4pPr>
            <a:lvl5pPr>
              <a:defRPr sz="4230"/>
            </a:lvl5pPr>
            <a:lvl6pPr>
              <a:defRPr sz="4230"/>
            </a:lvl6pPr>
            <a:lvl7pPr>
              <a:defRPr sz="4230"/>
            </a:lvl7pPr>
            <a:lvl8pPr>
              <a:defRPr sz="4230"/>
            </a:lvl8pPr>
            <a:lvl9pPr>
              <a:defRPr sz="423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4" y="1530780"/>
            <a:ext cx="2707482" cy="5003800"/>
          </a:xfrm>
        </p:spPr>
        <p:txBody>
          <a:bodyPr/>
          <a:lstStyle>
            <a:lvl1pPr marL="0" indent="0">
              <a:buNone/>
              <a:defRPr sz="2985"/>
            </a:lvl1pPr>
            <a:lvl2pPr marL="984620" indent="0">
              <a:buNone/>
              <a:defRPr sz="2488"/>
            </a:lvl2pPr>
            <a:lvl3pPr marL="1969233" indent="0">
              <a:buNone/>
              <a:defRPr sz="2239"/>
            </a:lvl3pPr>
            <a:lvl4pPr marL="2953854" indent="0">
              <a:buNone/>
              <a:defRPr sz="1992"/>
            </a:lvl4pPr>
            <a:lvl5pPr marL="3938471" indent="0">
              <a:buNone/>
              <a:defRPr sz="1992"/>
            </a:lvl5pPr>
            <a:lvl6pPr marL="4923083" indent="0">
              <a:buNone/>
              <a:defRPr sz="1992"/>
            </a:lvl6pPr>
            <a:lvl7pPr marL="5907700" indent="0">
              <a:buNone/>
              <a:defRPr sz="1992"/>
            </a:lvl7pPr>
            <a:lvl8pPr marL="6892319" indent="0">
              <a:buNone/>
              <a:defRPr sz="1992"/>
            </a:lvl8pPr>
            <a:lvl9pPr marL="7876937" indent="0">
              <a:buNone/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61" y="5120650"/>
            <a:ext cx="4937760" cy="604520"/>
          </a:xfrm>
        </p:spPr>
        <p:txBody>
          <a:bodyPr anchor="b"/>
          <a:lstStyle>
            <a:lvl1pPr algn="l">
              <a:defRPr sz="423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61" y="653632"/>
            <a:ext cx="4937760" cy="4389120"/>
          </a:xfrm>
        </p:spPr>
        <p:txBody>
          <a:bodyPr/>
          <a:lstStyle>
            <a:lvl1pPr marL="0" indent="0">
              <a:buNone/>
              <a:defRPr sz="6971"/>
            </a:lvl1pPr>
            <a:lvl2pPr marL="984620" indent="0">
              <a:buNone/>
              <a:defRPr sz="5974"/>
            </a:lvl2pPr>
            <a:lvl3pPr marL="1969233" indent="0">
              <a:buNone/>
              <a:defRPr sz="5226"/>
            </a:lvl3pPr>
            <a:lvl4pPr marL="2953854" indent="0">
              <a:buNone/>
              <a:defRPr sz="4230"/>
            </a:lvl4pPr>
            <a:lvl5pPr marL="3938471" indent="0">
              <a:buNone/>
              <a:defRPr sz="4230"/>
            </a:lvl5pPr>
            <a:lvl6pPr marL="4923083" indent="0">
              <a:buNone/>
              <a:defRPr sz="4230"/>
            </a:lvl6pPr>
            <a:lvl7pPr marL="5907700" indent="0">
              <a:buNone/>
              <a:defRPr sz="4230"/>
            </a:lvl7pPr>
            <a:lvl8pPr marL="6892319" indent="0">
              <a:buNone/>
              <a:defRPr sz="4230"/>
            </a:lvl8pPr>
            <a:lvl9pPr marL="7876937" indent="0">
              <a:buNone/>
              <a:defRPr sz="423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61" y="5725172"/>
            <a:ext cx="4937760" cy="858520"/>
          </a:xfrm>
        </p:spPr>
        <p:txBody>
          <a:bodyPr/>
          <a:lstStyle>
            <a:lvl1pPr marL="0" indent="0">
              <a:buNone/>
              <a:defRPr sz="2985"/>
            </a:lvl1pPr>
            <a:lvl2pPr marL="984620" indent="0">
              <a:buNone/>
              <a:defRPr sz="2488"/>
            </a:lvl2pPr>
            <a:lvl3pPr marL="1969233" indent="0">
              <a:buNone/>
              <a:defRPr sz="2239"/>
            </a:lvl3pPr>
            <a:lvl4pPr marL="2953854" indent="0">
              <a:buNone/>
              <a:defRPr sz="1992"/>
            </a:lvl4pPr>
            <a:lvl5pPr marL="3938471" indent="0">
              <a:buNone/>
              <a:defRPr sz="1992"/>
            </a:lvl5pPr>
            <a:lvl6pPr marL="4923083" indent="0">
              <a:buNone/>
              <a:defRPr sz="1992"/>
            </a:lvl6pPr>
            <a:lvl7pPr marL="5907700" indent="0">
              <a:buNone/>
              <a:defRPr sz="1992"/>
            </a:lvl7pPr>
            <a:lvl8pPr marL="6892319" indent="0">
              <a:buNone/>
              <a:defRPr sz="1992"/>
            </a:lvl8pPr>
            <a:lvl9pPr marL="7876937" indent="0">
              <a:buNone/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1" y="292951"/>
            <a:ext cx="7406640" cy="1219200"/>
          </a:xfrm>
          <a:prstGeom prst="rect">
            <a:avLst/>
          </a:prstGeom>
        </p:spPr>
        <p:txBody>
          <a:bodyPr vert="horz" lIns="79141" tIns="39571" rIns="79141" bIns="395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1" y="1706887"/>
            <a:ext cx="7406640" cy="4827694"/>
          </a:xfrm>
          <a:prstGeom prst="rect">
            <a:avLst/>
          </a:prstGeom>
        </p:spPr>
        <p:txBody>
          <a:bodyPr vert="horz" lIns="79141" tIns="39571" rIns="79141" bIns="395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6780124"/>
            <a:ext cx="1920240" cy="389466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l">
              <a:defRPr sz="2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3" y="6780124"/>
            <a:ext cx="2606040" cy="389466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ctr">
              <a:defRPr sz="2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1" y="6780124"/>
            <a:ext cx="1920240" cy="389466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r">
              <a:defRPr sz="2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69233" rtl="0" eaLnBrk="1" latinLnBrk="0" hangingPunct="1">
        <a:spcBef>
          <a:spcPct val="0"/>
        </a:spcBef>
        <a:buNone/>
        <a:defRPr sz="9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8463" indent="-738463" algn="l" defTabSz="1969233" rtl="0" eaLnBrk="1" latinLnBrk="0" hangingPunct="1">
        <a:spcBef>
          <a:spcPct val="20000"/>
        </a:spcBef>
        <a:buFont typeface="Arial" pitchFamily="34" charset="0"/>
        <a:buChar char="•"/>
        <a:defRPr sz="6971" kern="1200">
          <a:solidFill>
            <a:schemeClr val="tx1"/>
          </a:solidFill>
          <a:latin typeface="+mn-lt"/>
          <a:ea typeface="+mn-ea"/>
          <a:cs typeface="+mn-cs"/>
        </a:defRPr>
      </a:lvl1pPr>
      <a:lvl2pPr marL="1600005" indent="-615383" algn="l" defTabSz="1969233" rtl="0" eaLnBrk="1" latinLnBrk="0" hangingPunct="1">
        <a:spcBef>
          <a:spcPct val="20000"/>
        </a:spcBef>
        <a:buFont typeface="Arial" pitchFamily="34" charset="0"/>
        <a:buChar char="–"/>
        <a:defRPr sz="5974" kern="1200">
          <a:solidFill>
            <a:schemeClr val="tx1"/>
          </a:solidFill>
          <a:latin typeface="+mn-lt"/>
          <a:ea typeface="+mn-ea"/>
          <a:cs typeface="+mn-cs"/>
        </a:defRPr>
      </a:lvl2pPr>
      <a:lvl3pPr marL="2461545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5226" kern="1200">
          <a:solidFill>
            <a:schemeClr val="tx1"/>
          </a:solidFill>
          <a:latin typeface="+mn-lt"/>
          <a:ea typeface="+mn-ea"/>
          <a:cs typeface="+mn-cs"/>
        </a:defRPr>
      </a:lvl3pPr>
      <a:lvl4pPr marL="3446160" indent="-492311" algn="l" defTabSz="1969233" rtl="0" eaLnBrk="1" latinLnBrk="0" hangingPunct="1">
        <a:spcBef>
          <a:spcPct val="20000"/>
        </a:spcBef>
        <a:buFont typeface="Arial" pitchFamily="34" charset="0"/>
        <a:buChar char="–"/>
        <a:defRPr sz="4230" kern="1200">
          <a:solidFill>
            <a:schemeClr val="tx1"/>
          </a:solidFill>
          <a:latin typeface="+mn-lt"/>
          <a:ea typeface="+mn-ea"/>
          <a:cs typeface="+mn-cs"/>
        </a:defRPr>
      </a:lvl4pPr>
      <a:lvl5pPr marL="4430776" indent="-492311" algn="l" defTabSz="1969233" rtl="0" eaLnBrk="1" latinLnBrk="0" hangingPunct="1">
        <a:spcBef>
          <a:spcPct val="20000"/>
        </a:spcBef>
        <a:buFont typeface="Arial" pitchFamily="34" charset="0"/>
        <a:buChar char="»"/>
        <a:defRPr sz="4230" kern="1200">
          <a:solidFill>
            <a:schemeClr val="tx1"/>
          </a:solidFill>
          <a:latin typeface="+mn-lt"/>
          <a:ea typeface="+mn-ea"/>
          <a:cs typeface="+mn-cs"/>
        </a:defRPr>
      </a:lvl5pPr>
      <a:lvl6pPr marL="5415394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6pPr>
      <a:lvl7pPr marL="6400010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7pPr>
      <a:lvl8pPr marL="7384633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8pPr>
      <a:lvl9pPr marL="8369249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1pPr>
      <a:lvl2pPr marL="984620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2pPr>
      <a:lvl3pPr marL="1969233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3pPr>
      <a:lvl4pPr marL="2953854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4pPr>
      <a:lvl5pPr marL="3938471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5pPr>
      <a:lvl6pPr marL="4923083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6pPr>
      <a:lvl7pPr marL="5907700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7pPr>
      <a:lvl8pPr marL="6892319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8pPr>
      <a:lvl9pPr marL="7876937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76199" y="351898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func_interface_Segmentation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0" y="304800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6200" y="509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cellSegmentation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domenu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234292" y="150997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threshold (or auto)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234292" y="351898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Image raw data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234292" y="1220458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user-picked channel to analyze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40280" y="18452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class constructor function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234292" y="641418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Image dimension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92244" y="23203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getHistogramOfMain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234292" y="93093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landmark list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/>
          <p:cNvCxnSpPr>
            <a:stCxn id="69" idx="3"/>
            <a:endCxn id="76" idx="1"/>
          </p:cNvCxnSpPr>
          <p:nvPr/>
        </p:nvCxnSpPr>
        <p:spPr>
          <a:xfrm>
            <a:off x="1904999" y="443338"/>
            <a:ext cx="3292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6" idx="3"/>
            <a:endCxn id="80" idx="3"/>
          </p:cNvCxnSpPr>
          <p:nvPr/>
        </p:nvCxnSpPr>
        <p:spPr>
          <a:xfrm>
            <a:off x="4063092" y="443338"/>
            <a:ext cx="5988" cy="1493361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1" idx="3"/>
            <a:endCxn id="80" idx="3"/>
          </p:cNvCxnSpPr>
          <p:nvPr/>
        </p:nvCxnSpPr>
        <p:spPr>
          <a:xfrm>
            <a:off x="4063092" y="732858"/>
            <a:ext cx="5988" cy="1203841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4" idx="3"/>
            <a:endCxn id="80" idx="3"/>
          </p:cNvCxnSpPr>
          <p:nvPr/>
        </p:nvCxnSpPr>
        <p:spPr>
          <a:xfrm>
            <a:off x="4063092" y="1022379"/>
            <a:ext cx="5988" cy="914320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8" idx="3"/>
            <a:endCxn id="80" idx="3"/>
          </p:cNvCxnSpPr>
          <p:nvPr/>
        </p:nvCxnSpPr>
        <p:spPr>
          <a:xfrm>
            <a:off x="4063092" y="1311898"/>
            <a:ext cx="5988" cy="624801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74" idx="3"/>
            <a:endCxn id="80" idx="3"/>
          </p:cNvCxnSpPr>
          <p:nvPr/>
        </p:nvCxnSpPr>
        <p:spPr>
          <a:xfrm>
            <a:off x="4063092" y="1601419"/>
            <a:ext cx="5988" cy="335280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240280" y="506089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regionGrow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240280" y="45884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current page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240280" y="4084320"/>
            <a:ext cx="182880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exemplar region volume (min, max, mean)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240280" y="2226259"/>
            <a:ext cx="182880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threshold from histogram of the whole image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Arrow Connector 105"/>
          <p:cNvCxnSpPr>
            <a:stCxn id="83" idx="1"/>
            <a:endCxn id="105" idx="3"/>
          </p:cNvCxnSpPr>
          <p:nvPr/>
        </p:nvCxnSpPr>
        <p:spPr>
          <a:xfrm flipH="1" flipV="1">
            <a:off x="4069080" y="2409139"/>
            <a:ext cx="423164" cy="2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0" y="4869724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240280" y="376428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exemplar region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Flowchart: Alternate Process 109"/>
          <p:cNvSpPr/>
          <p:nvPr/>
        </p:nvSpPr>
        <p:spPr>
          <a:xfrm>
            <a:off x="4495800" y="4588459"/>
            <a:ext cx="3657600" cy="18288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current image;  updating mask accordingly;</a:t>
            </a:r>
          </a:p>
        </p:txBody>
      </p:sp>
      <p:sp>
        <p:nvSpPr>
          <p:cNvPr id="111" name="Flowchart: Alternate Process 110"/>
          <p:cNvSpPr/>
          <p:nvPr/>
        </p:nvSpPr>
        <p:spPr>
          <a:xfrm>
            <a:off x="4953000" y="3672840"/>
            <a:ext cx="3200400" cy="36576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voxel in exemplar region;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estimating geometric property in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exemplar </a:t>
            </a:r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regions;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Flowchart: Alternate Process 111"/>
          <p:cNvSpPr/>
          <p:nvPr/>
        </p:nvSpPr>
        <p:spPr>
          <a:xfrm>
            <a:off x="4495800" y="4969459"/>
            <a:ext cx="3657600" cy="36576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fragment regions based on criteria estimated from exemplar; obtaining segment labels from region growing;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400" y="2226259"/>
            <a:ext cx="2011680" cy="36576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estimation 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based on multiple </a:t>
            </a:r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Down Arrow 115"/>
          <p:cNvSpPr/>
          <p:nvPr/>
        </p:nvSpPr>
        <p:spPr>
          <a:xfrm rot="16200000">
            <a:off x="2027018" y="227198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>
            <a:stCxn id="73" idx="2"/>
            <a:endCxn id="69" idx="0"/>
          </p:cNvCxnSpPr>
          <p:nvPr/>
        </p:nvCxnSpPr>
        <p:spPr>
          <a:xfrm flipH="1">
            <a:off x="990599" y="233839"/>
            <a:ext cx="1" cy="1180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9" idx="3"/>
            <a:endCxn id="111" idx="1"/>
          </p:cNvCxnSpPr>
          <p:nvPr/>
        </p:nvCxnSpPr>
        <p:spPr>
          <a:xfrm>
            <a:off x="4069080" y="3855720"/>
            <a:ext cx="8839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03" idx="3"/>
            <a:endCxn id="110" idx="1"/>
          </p:cNvCxnSpPr>
          <p:nvPr/>
        </p:nvCxnSpPr>
        <p:spPr>
          <a:xfrm>
            <a:off x="4069080" y="4679899"/>
            <a:ext cx="426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2" idx="3"/>
            <a:endCxn id="112" idx="1"/>
          </p:cNvCxnSpPr>
          <p:nvPr/>
        </p:nvCxnSpPr>
        <p:spPr>
          <a:xfrm>
            <a:off x="4069080" y="5152339"/>
            <a:ext cx="426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45" idx="2"/>
            <a:endCxn id="109" idx="0"/>
          </p:cNvCxnSpPr>
          <p:nvPr/>
        </p:nvCxnSpPr>
        <p:spPr>
          <a:xfrm>
            <a:off x="3154680" y="3576632"/>
            <a:ext cx="0" cy="1876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9" idx="2"/>
            <a:endCxn id="104" idx="0"/>
          </p:cNvCxnSpPr>
          <p:nvPr/>
        </p:nvCxnSpPr>
        <p:spPr>
          <a:xfrm>
            <a:off x="3154680" y="3947160"/>
            <a:ext cx="0" cy="137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4" idx="2"/>
            <a:endCxn id="103" idx="0"/>
          </p:cNvCxnSpPr>
          <p:nvPr/>
        </p:nvCxnSpPr>
        <p:spPr>
          <a:xfrm>
            <a:off x="3154680" y="4450080"/>
            <a:ext cx="0" cy="138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3" idx="2"/>
            <a:endCxn id="102" idx="0"/>
          </p:cNvCxnSpPr>
          <p:nvPr/>
        </p:nvCxnSpPr>
        <p:spPr>
          <a:xfrm>
            <a:off x="3154680" y="4771339"/>
            <a:ext cx="0" cy="289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5400" y="3764280"/>
            <a:ext cx="2011680" cy="18288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gradient-based method;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Down Arrow 134"/>
          <p:cNvSpPr/>
          <p:nvPr/>
        </p:nvSpPr>
        <p:spPr>
          <a:xfrm rot="16200000">
            <a:off x="2027018" y="371856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5400" y="748059"/>
            <a:ext cx="2011680" cy="36576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finger-based exemplar identification and characterization;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Down Arrow 136"/>
          <p:cNvSpPr/>
          <p:nvPr/>
        </p:nvSpPr>
        <p:spPr>
          <a:xfrm rot="16200000">
            <a:off x="2027018" y="885219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/>
          <p:cNvCxnSpPr>
            <a:stCxn id="80" idx="2"/>
            <a:endCxn id="105" idx="0"/>
          </p:cNvCxnSpPr>
          <p:nvPr/>
        </p:nvCxnSpPr>
        <p:spPr>
          <a:xfrm>
            <a:off x="3154680" y="2028139"/>
            <a:ext cx="0" cy="198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0" y="2082023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5400" y="1220458"/>
            <a:ext cx="2011680" cy="18288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Multi-channel?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Down Arrow 140"/>
          <p:cNvSpPr/>
          <p:nvPr/>
        </p:nvSpPr>
        <p:spPr>
          <a:xfrm rot="16200000">
            <a:off x="2027018" y="1169155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0" y="5426659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3200400" y="6334399"/>
            <a:ext cx="1828800" cy="457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Fusion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52400" y="6334399"/>
            <a:ext cx="1828800" cy="4572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3-D Interaction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240280" y="3393752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regonGrowOnExemplar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Flowchart: Alternate Process 145"/>
          <p:cNvSpPr/>
          <p:nvPr/>
        </p:nvSpPr>
        <p:spPr>
          <a:xfrm>
            <a:off x="4861560" y="3389577"/>
            <a:ext cx="3291840" cy="18288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Seed-based region growing with self-estimated stop criteria;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Straight Arrow Connector 146"/>
          <p:cNvCxnSpPr>
            <a:stCxn id="145" idx="3"/>
            <a:endCxn id="146" idx="1"/>
          </p:cNvCxnSpPr>
          <p:nvPr/>
        </p:nvCxnSpPr>
        <p:spPr>
          <a:xfrm flipV="1">
            <a:off x="4069080" y="3481017"/>
            <a:ext cx="792480" cy="4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7" idx="2"/>
            <a:endCxn id="145" idx="0"/>
          </p:cNvCxnSpPr>
          <p:nvPr/>
        </p:nvCxnSpPr>
        <p:spPr>
          <a:xfrm>
            <a:off x="3154680" y="3200400"/>
            <a:ext cx="0" cy="1933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2240280" y="271272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categorize voxels by value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Straight Arrow Connector 149"/>
          <p:cNvCxnSpPr>
            <a:stCxn id="105" idx="2"/>
            <a:endCxn id="149" idx="0"/>
          </p:cNvCxnSpPr>
          <p:nvPr/>
        </p:nvCxnSpPr>
        <p:spPr>
          <a:xfrm>
            <a:off x="3154680" y="2592019"/>
            <a:ext cx="0" cy="1207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25400" y="5060899"/>
            <a:ext cx="2011680" cy="1828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growing;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Down Arrow 151"/>
          <p:cNvSpPr/>
          <p:nvPr/>
        </p:nvSpPr>
        <p:spPr>
          <a:xfrm rot="16200000">
            <a:off x="2027018" y="5015179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248400" y="6324600"/>
            <a:ext cx="1828800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Improvement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5400" y="4084320"/>
            <a:ext cx="2011680" cy="18288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geometry properties;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5400" y="3520900"/>
            <a:ext cx="2011680" cy="1828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growing;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Down Arrow 155"/>
          <p:cNvSpPr/>
          <p:nvPr/>
        </p:nvSpPr>
        <p:spPr>
          <a:xfrm rot="16200000">
            <a:off x="2027018" y="347518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5400" y="4312920"/>
            <a:ext cx="2011680" cy="1828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distribution profile;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Down Arrow 157"/>
          <p:cNvSpPr/>
          <p:nvPr/>
        </p:nvSpPr>
        <p:spPr>
          <a:xfrm rot="16200000">
            <a:off x="2027018" y="423794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Down Arrow 160"/>
          <p:cNvSpPr/>
          <p:nvPr/>
        </p:nvSpPr>
        <p:spPr>
          <a:xfrm rot="16200000">
            <a:off x="2027018" y="4009339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Alternate Process 161"/>
          <p:cNvSpPr/>
          <p:nvPr/>
        </p:nvSpPr>
        <p:spPr>
          <a:xfrm>
            <a:off x="2743200" y="6913434"/>
            <a:ext cx="2743200" cy="32372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methods with small type-2 error to guide region growing (adding priors to exemplar);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40280" y="301752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single voxel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>
            <a:stCxn id="149" idx="2"/>
            <a:endCxn id="67" idx="0"/>
          </p:cNvCxnSpPr>
          <p:nvPr/>
        </p:nvCxnSpPr>
        <p:spPr>
          <a:xfrm>
            <a:off x="3154680" y="2895600"/>
            <a:ext cx="0" cy="121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5400" y="3112652"/>
            <a:ext cx="2011680" cy="36576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finger-based exemplar identification and characterization;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Down Arrow 76"/>
          <p:cNvSpPr/>
          <p:nvPr/>
        </p:nvSpPr>
        <p:spPr>
          <a:xfrm rot="16200000">
            <a:off x="2027018" y="3249812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533400" y="1234440"/>
            <a:ext cx="3383280" cy="7772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 boundary;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Sphere / whole region volume ratio;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volume;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33400" y="38100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 (from exemplar or grown regions);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267200" y="36068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/>
          <p:cNvCxnSpPr>
            <a:stCxn id="79" idx="2"/>
            <a:endCxn id="71" idx="0"/>
          </p:cNvCxnSpPr>
          <p:nvPr/>
        </p:nvCxnSpPr>
        <p:spPr>
          <a:xfrm>
            <a:off x="2225040" y="92964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7" idx="2"/>
            <a:endCxn id="14" idx="0"/>
          </p:cNvCxnSpPr>
          <p:nvPr/>
        </p:nvCxnSpPr>
        <p:spPr>
          <a:xfrm>
            <a:off x="5958840" y="1899920"/>
            <a:ext cx="0" cy="508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6200" y="1219200"/>
            <a:ext cx="381000" cy="787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200" y="1422400"/>
            <a:ext cx="381000" cy="3866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7200" y="240792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sphere/whole region ratio is satisfied;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91000" y="3561080"/>
            <a:ext cx="9144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into results;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4648200" y="2971800"/>
            <a:ext cx="0" cy="589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/>
          <p:cNvSpPr/>
          <p:nvPr/>
        </p:nvSpPr>
        <p:spPr>
          <a:xfrm>
            <a:off x="4419600" y="3103880"/>
            <a:ext cx="518160" cy="254000"/>
          </a:xfrm>
          <a:prstGeom prst="flowChartAlternateProcess">
            <a:avLst/>
          </a:prstGeom>
          <a:solidFill>
            <a:schemeClr val="bg1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629400" y="2971800"/>
            <a:ext cx="0" cy="589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6416040" y="3098800"/>
            <a:ext cx="518160" cy="254000"/>
          </a:xfrm>
          <a:prstGeom prst="flowChartAlternateProcess">
            <a:avLst/>
          </a:prstGeom>
          <a:solidFill>
            <a:schemeClr val="bg1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1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08320" y="3561080"/>
            <a:ext cx="2042159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meanShift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clustering;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67200" y="135128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region volume is large enough;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owchart: Alternate Process 37"/>
          <p:cNvSpPr/>
          <p:nvPr/>
        </p:nvSpPr>
        <p:spPr>
          <a:xfrm>
            <a:off x="5699760" y="1988820"/>
            <a:ext cx="518160" cy="254000"/>
          </a:xfrm>
          <a:prstGeom prst="flowChartAlternateProcess">
            <a:avLst/>
          </a:prstGeom>
          <a:solidFill>
            <a:schemeClr val="bg1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608319" y="4414520"/>
            <a:ext cx="2042159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 sphere on cluster centers;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stCxn id="82" idx="2"/>
            <a:endCxn id="37" idx="0"/>
          </p:cNvCxnSpPr>
          <p:nvPr/>
        </p:nvCxnSpPr>
        <p:spPr>
          <a:xfrm>
            <a:off x="5958840" y="909320"/>
            <a:ext cx="0" cy="441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2"/>
            <a:endCxn id="39" idx="0"/>
          </p:cNvCxnSpPr>
          <p:nvPr/>
        </p:nvCxnSpPr>
        <p:spPr>
          <a:xfrm flipH="1">
            <a:off x="6629399" y="4109720"/>
            <a:ext cx="1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1" idx="3"/>
            <a:endCxn id="82" idx="1"/>
          </p:cNvCxnSpPr>
          <p:nvPr/>
        </p:nvCxnSpPr>
        <p:spPr>
          <a:xfrm flipV="1">
            <a:off x="3916680" y="635000"/>
            <a:ext cx="350520" cy="98806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1" idx="3"/>
            <a:endCxn id="37" idx="1"/>
          </p:cNvCxnSpPr>
          <p:nvPr/>
        </p:nvCxnSpPr>
        <p:spPr>
          <a:xfrm>
            <a:off x="3916680" y="1623060"/>
            <a:ext cx="350520" cy="254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1" idx="3"/>
            <a:endCxn id="14" idx="1"/>
          </p:cNvCxnSpPr>
          <p:nvPr/>
        </p:nvCxnSpPr>
        <p:spPr>
          <a:xfrm>
            <a:off x="3916680" y="1623060"/>
            <a:ext cx="350520" cy="10591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72198" y="5308600"/>
            <a:ext cx="9144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into results;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>
            <a:stCxn id="39" idx="2"/>
            <a:endCxn id="58" idx="0"/>
          </p:cNvCxnSpPr>
          <p:nvPr/>
        </p:nvCxnSpPr>
        <p:spPr>
          <a:xfrm flipH="1">
            <a:off x="6629398" y="4963160"/>
            <a:ext cx="1" cy="3454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241</Words>
  <Application>Microsoft Office PowerPoint</Application>
  <PresentationFormat>Custom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Xiang Li</cp:lastModifiedBy>
  <cp:revision>235</cp:revision>
  <dcterms:created xsi:type="dcterms:W3CDTF">2006-08-16T00:00:00Z</dcterms:created>
  <dcterms:modified xsi:type="dcterms:W3CDTF">2014-10-22T22:16:23Z</dcterms:modified>
</cp:coreProperties>
</file>