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8229600" cy="73152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>
      <p:cViewPr varScale="1">
        <p:scale>
          <a:sx n="83" d="100"/>
          <a:sy n="83" d="100"/>
        </p:scale>
        <p:origin x="691" y="67"/>
      </p:cViewPr>
      <p:guideLst>
        <p:guide orient="horz" pos="230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685800"/>
            <a:ext cx="385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2272460"/>
            <a:ext cx="69951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4145291"/>
            <a:ext cx="5760720" cy="1869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5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3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0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9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92952"/>
            <a:ext cx="18516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92952"/>
            <a:ext cx="54178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700705"/>
            <a:ext cx="6995160" cy="1452879"/>
          </a:xfrm>
        </p:spPr>
        <p:txBody>
          <a:bodyPr anchor="t"/>
          <a:lstStyle>
            <a:lvl1pPr algn="l">
              <a:defRPr sz="8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3100500"/>
            <a:ext cx="6995160" cy="1600200"/>
          </a:xfrm>
        </p:spPr>
        <p:txBody>
          <a:bodyPr anchor="b"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984620" indent="0">
              <a:buNone/>
              <a:defRPr sz="3978">
                <a:solidFill>
                  <a:schemeClr val="tx1">
                    <a:tint val="75000"/>
                  </a:schemeClr>
                </a:solidFill>
              </a:defRPr>
            </a:lvl2pPr>
            <a:lvl3pPr marL="196923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3pPr>
            <a:lvl4pPr marL="2953854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4pPr>
            <a:lvl5pPr marL="3938471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5pPr>
            <a:lvl6pPr marL="4923083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6pPr>
            <a:lvl7pPr marL="5907700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7pPr>
            <a:lvl8pPr marL="6892319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8pPr>
            <a:lvl9pPr marL="7876937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637459"/>
            <a:ext cx="3636170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319872"/>
            <a:ext cx="3636170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40" y="1637459"/>
            <a:ext cx="3637599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40" y="2319872"/>
            <a:ext cx="3637599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91257"/>
            <a:ext cx="2707482" cy="1239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91262"/>
            <a:ext cx="4600575" cy="6243320"/>
          </a:xfrm>
        </p:spPr>
        <p:txBody>
          <a:bodyPr/>
          <a:lstStyle>
            <a:lvl1pPr>
              <a:defRPr sz="6971"/>
            </a:lvl1pPr>
            <a:lvl2pPr>
              <a:defRPr sz="5974"/>
            </a:lvl2pPr>
            <a:lvl3pPr>
              <a:defRPr sz="5226"/>
            </a:lvl3pPr>
            <a:lvl4pPr>
              <a:defRPr sz="4230"/>
            </a:lvl4pPr>
            <a:lvl5pPr>
              <a:defRPr sz="4230"/>
            </a:lvl5pPr>
            <a:lvl6pPr>
              <a:defRPr sz="4230"/>
            </a:lvl6pPr>
            <a:lvl7pPr>
              <a:defRPr sz="4230"/>
            </a:lvl7pPr>
            <a:lvl8pPr>
              <a:defRPr sz="4230"/>
            </a:lvl8pPr>
            <a:lvl9pPr>
              <a:defRPr sz="42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530780"/>
            <a:ext cx="2707482" cy="500380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5120650"/>
            <a:ext cx="4937760" cy="604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653632"/>
            <a:ext cx="4937760" cy="4389120"/>
          </a:xfrm>
        </p:spPr>
        <p:txBody>
          <a:bodyPr/>
          <a:lstStyle>
            <a:lvl1pPr marL="0" indent="0">
              <a:buNone/>
              <a:defRPr sz="6971"/>
            </a:lvl1pPr>
            <a:lvl2pPr marL="984620" indent="0">
              <a:buNone/>
              <a:defRPr sz="5974"/>
            </a:lvl2pPr>
            <a:lvl3pPr marL="1969233" indent="0">
              <a:buNone/>
              <a:defRPr sz="5226"/>
            </a:lvl3pPr>
            <a:lvl4pPr marL="2953854" indent="0">
              <a:buNone/>
              <a:defRPr sz="4230"/>
            </a:lvl4pPr>
            <a:lvl5pPr marL="3938471" indent="0">
              <a:buNone/>
              <a:defRPr sz="4230"/>
            </a:lvl5pPr>
            <a:lvl6pPr marL="4923083" indent="0">
              <a:buNone/>
              <a:defRPr sz="4230"/>
            </a:lvl6pPr>
            <a:lvl7pPr marL="5907700" indent="0">
              <a:buNone/>
              <a:defRPr sz="4230"/>
            </a:lvl7pPr>
            <a:lvl8pPr marL="6892319" indent="0">
              <a:buNone/>
              <a:defRPr sz="4230"/>
            </a:lvl8pPr>
            <a:lvl9pPr marL="7876937" indent="0">
              <a:buNone/>
              <a:defRPr sz="42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725172"/>
            <a:ext cx="4937760" cy="85852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92951"/>
            <a:ext cx="7406640" cy="12192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706887"/>
            <a:ext cx="7406640" cy="4827694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6780124"/>
            <a:ext cx="26060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9233" rtl="0" eaLnBrk="1" latinLnBrk="0" hangingPunct="1">
        <a:spcBef>
          <a:spcPct val="0"/>
        </a:spcBef>
        <a:buNone/>
        <a:defRPr sz="9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463" indent="-738463" algn="l" defTabSz="1969233" rtl="0" eaLnBrk="1" latinLnBrk="0" hangingPunct="1">
        <a:spcBef>
          <a:spcPct val="20000"/>
        </a:spcBef>
        <a:buFont typeface="Arial" pitchFamily="34" charset="0"/>
        <a:buChar char="•"/>
        <a:defRPr sz="6971" kern="1200">
          <a:solidFill>
            <a:schemeClr val="tx1"/>
          </a:solidFill>
          <a:latin typeface="+mn-lt"/>
          <a:ea typeface="+mn-ea"/>
          <a:cs typeface="+mn-cs"/>
        </a:defRPr>
      </a:lvl1pPr>
      <a:lvl2pPr marL="1600005" indent="-615383" algn="l" defTabSz="1969233" rtl="0" eaLnBrk="1" latinLnBrk="0" hangingPunct="1">
        <a:spcBef>
          <a:spcPct val="20000"/>
        </a:spcBef>
        <a:buFont typeface="Arial" pitchFamily="34" charset="0"/>
        <a:buChar char="–"/>
        <a:defRPr sz="5974" kern="1200">
          <a:solidFill>
            <a:schemeClr val="tx1"/>
          </a:solidFill>
          <a:latin typeface="+mn-lt"/>
          <a:ea typeface="+mn-ea"/>
          <a:cs typeface="+mn-cs"/>
        </a:defRPr>
      </a:lvl2pPr>
      <a:lvl3pPr marL="2461545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3pPr>
      <a:lvl4pPr marL="3446160" indent="-492311" algn="l" defTabSz="1969233" rtl="0" eaLnBrk="1" latinLnBrk="0" hangingPunct="1">
        <a:spcBef>
          <a:spcPct val="20000"/>
        </a:spcBef>
        <a:buFont typeface="Arial" pitchFamily="34" charset="0"/>
        <a:buChar char="–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430776" indent="-492311" algn="l" defTabSz="1969233" rtl="0" eaLnBrk="1" latinLnBrk="0" hangingPunct="1">
        <a:spcBef>
          <a:spcPct val="20000"/>
        </a:spcBef>
        <a:buFont typeface="Arial" pitchFamily="34" charset="0"/>
        <a:buChar char="»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415394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00010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384633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369249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1pPr>
      <a:lvl2pPr marL="98462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96923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3pPr>
      <a:lvl4pPr marL="2953854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4pPr>
      <a:lvl5pPr marL="3938471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5pPr>
      <a:lvl6pPr marL="492308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6pPr>
      <a:lvl7pPr marL="590770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7pPr>
      <a:lvl8pPr marL="6892319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8pPr>
      <a:lvl9pPr marL="7876937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76199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func_interface_Segmentation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3048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200" y="509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domenu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4292" y="150997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threshold (or auto)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34292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raw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34292" y="122045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user-picked channel to analyze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40280" y="18452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constructor function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34292" y="64141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dimension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2244" y="23203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getHistogramOfMain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34292" y="9309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landmark list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>
            <a:stCxn id="69" idx="3"/>
            <a:endCxn id="76" idx="1"/>
          </p:cNvCxnSpPr>
          <p:nvPr/>
        </p:nvCxnSpPr>
        <p:spPr>
          <a:xfrm>
            <a:off x="1904999" y="443338"/>
            <a:ext cx="3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6" idx="3"/>
            <a:endCxn id="80" idx="3"/>
          </p:cNvCxnSpPr>
          <p:nvPr/>
        </p:nvCxnSpPr>
        <p:spPr>
          <a:xfrm>
            <a:off x="4063092" y="443338"/>
            <a:ext cx="5988" cy="149336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1" idx="3"/>
            <a:endCxn id="80" idx="3"/>
          </p:cNvCxnSpPr>
          <p:nvPr/>
        </p:nvCxnSpPr>
        <p:spPr>
          <a:xfrm>
            <a:off x="4063092" y="732858"/>
            <a:ext cx="5988" cy="120384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4" idx="3"/>
            <a:endCxn id="80" idx="3"/>
          </p:cNvCxnSpPr>
          <p:nvPr/>
        </p:nvCxnSpPr>
        <p:spPr>
          <a:xfrm>
            <a:off x="4063092" y="1022379"/>
            <a:ext cx="5988" cy="91432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3"/>
            <a:endCxn id="80" idx="3"/>
          </p:cNvCxnSpPr>
          <p:nvPr/>
        </p:nvCxnSpPr>
        <p:spPr>
          <a:xfrm>
            <a:off x="4063092" y="1311898"/>
            <a:ext cx="5988" cy="62480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4" idx="3"/>
            <a:endCxn id="80" idx="3"/>
          </p:cNvCxnSpPr>
          <p:nvPr/>
        </p:nvCxnSpPr>
        <p:spPr>
          <a:xfrm>
            <a:off x="4063092" y="1601419"/>
            <a:ext cx="5988" cy="33528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40280" y="506089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40280" y="45884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current page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40280" y="408432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exemplar region volume (min, max, mean)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40280" y="2226259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threshold from histogram of the whole image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>
            <a:stCxn id="83" idx="1"/>
            <a:endCxn id="105" idx="3"/>
          </p:cNvCxnSpPr>
          <p:nvPr/>
        </p:nvCxnSpPr>
        <p:spPr>
          <a:xfrm flipH="1" flipV="1">
            <a:off x="4069080" y="2409139"/>
            <a:ext cx="423164" cy="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4869724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40280" y="37642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exemplar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Alternate Process 109"/>
          <p:cNvSpPr/>
          <p:nvPr/>
        </p:nvSpPr>
        <p:spPr>
          <a:xfrm>
            <a:off x="4495800" y="4588459"/>
            <a:ext cx="365760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current image;  updating mask accordingly;</a:t>
            </a:r>
          </a:p>
        </p:txBody>
      </p:sp>
      <p:sp>
        <p:nvSpPr>
          <p:cNvPr id="111" name="Flowchart: Alternate Process 110"/>
          <p:cNvSpPr/>
          <p:nvPr/>
        </p:nvSpPr>
        <p:spPr>
          <a:xfrm>
            <a:off x="4953000" y="3672840"/>
            <a:ext cx="32004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voxel in exemplar region;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geometric property in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Alternate Process 111"/>
          <p:cNvSpPr/>
          <p:nvPr/>
        </p:nvSpPr>
        <p:spPr>
          <a:xfrm>
            <a:off x="4495800" y="4969459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fragment regions based on criteria estimated from exemplar; obtaining segment labels from region growing;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400" y="2226259"/>
            <a:ext cx="201168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estimation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multiple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16200000">
            <a:off x="2027018" y="22719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73" idx="2"/>
            <a:endCxn id="69" idx="0"/>
          </p:cNvCxnSpPr>
          <p:nvPr/>
        </p:nvCxnSpPr>
        <p:spPr>
          <a:xfrm flipH="1">
            <a:off x="990599" y="233839"/>
            <a:ext cx="1" cy="118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>
          <a:xfrm>
            <a:off x="4069080" y="3855720"/>
            <a:ext cx="8839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3" idx="3"/>
            <a:endCxn id="110" idx="1"/>
          </p:cNvCxnSpPr>
          <p:nvPr/>
        </p:nvCxnSpPr>
        <p:spPr>
          <a:xfrm>
            <a:off x="4069080" y="467989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3"/>
            <a:endCxn id="112" idx="1"/>
          </p:cNvCxnSpPr>
          <p:nvPr/>
        </p:nvCxnSpPr>
        <p:spPr>
          <a:xfrm>
            <a:off x="4069080" y="515233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45" idx="2"/>
            <a:endCxn id="109" idx="0"/>
          </p:cNvCxnSpPr>
          <p:nvPr/>
        </p:nvCxnSpPr>
        <p:spPr>
          <a:xfrm>
            <a:off x="3154680" y="3576632"/>
            <a:ext cx="0" cy="18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9" idx="2"/>
            <a:endCxn id="104" idx="0"/>
          </p:cNvCxnSpPr>
          <p:nvPr/>
        </p:nvCxnSpPr>
        <p:spPr>
          <a:xfrm>
            <a:off x="3154680" y="3947160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2"/>
            <a:endCxn id="103" idx="0"/>
          </p:cNvCxnSpPr>
          <p:nvPr/>
        </p:nvCxnSpPr>
        <p:spPr>
          <a:xfrm>
            <a:off x="3154680" y="4450080"/>
            <a:ext cx="0" cy="13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3" idx="2"/>
            <a:endCxn id="102" idx="0"/>
          </p:cNvCxnSpPr>
          <p:nvPr/>
        </p:nvCxnSpPr>
        <p:spPr>
          <a:xfrm>
            <a:off x="3154680" y="4771339"/>
            <a:ext cx="0" cy="28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400" y="3764280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gradient-based method;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Down Arrow 134"/>
          <p:cNvSpPr/>
          <p:nvPr/>
        </p:nvSpPr>
        <p:spPr>
          <a:xfrm rot="16200000">
            <a:off x="2027018" y="37185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400" y="748059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Down Arrow 136"/>
          <p:cNvSpPr/>
          <p:nvPr/>
        </p:nvSpPr>
        <p:spPr>
          <a:xfrm rot="16200000">
            <a:off x="2027018" y="88521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80" idx="2"/>
            <a:endCxn id="105" idx="0"/>
          </p:cNvCxnSpPr>
          <p:nvPr/>
        </p:nvCxnSpPr>
        <p:spPr>
          <a:xfrm>
            <a:off x="3154680" y="2028139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0" y="2082023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5400" y="1220458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Multi-channel?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Down Arrow 140"/>
          <p:cNvSpPr/>
          <p:nvPr/>
        </p:nvSpPr>
        <p:spPr>
          <a:xfrm rot="16200000">
            <a:off x="2027018" y="1169155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0" y="5426659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200400" y="6334399"/>
            <a:ext cx="18288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2400" y="6334399"/>
            <a:ext cx="18288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Interaction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40280" y="3393752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regonGrowOnExemplar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lowchart: Alternate Process 145"/>
          <p:cNvSpPr/>
          <p:nvPr/>
        </p:nvSpPr>
        <p:spPr>
          <a:xfrm>
            <a:off x="4861560" y="3389577"/>
            <a:ext cx="329184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Seed-based region growing with self-estimated stop criteria;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>
            <a:stCxn id="145" idx="3"/>
            <a:endCxn id="146" idx="1"/>
          </p:cNvCxnSpPr>
          <p:nvPr/>
        </p:nvCxnSpPr>
        <p:spPr>
          <a:xfrm flipV="1">
            <a:off x="4069080" y="3481017"/>
            <a:ext cx="792480" cy="4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7" idx="2"/>
            <a:endCxn id="145" idx="0"/>
          </p:cNvCxnSpPr>
          <p:nvPr/>
        </p:nvCxnSpPr>
        <p:spPr>
          <a:xfrm>
            <a:off x="3154680" y="3200400"/>
            <a:ext cx="0" cy="193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240280" y="27127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voxels by value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05" idx="2"/>
            <a:endCxn id="149" idx="0"/>
          </p:cNvCxnSpPr>
          <p:nvPr/>
        </p:nvCxnSpPr>
        <p:spPr>
          <a:xfrm>
            <a:off x="3154680" y="2592019"/>
            <a:ext cx="0" cy="120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5400" y="5060899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Down Arrow 151"/>
          <p:cNvSpPr/>
          <p:nvPr/>
        </p:nvSpPr>
        <p:spPr>
          <a:xfrm rot="16200000">
            <a:off x="2027018" y="501517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48400" y="6324600"/>
            <a:ext cx="18288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400" y="4084320"/>
            <a:ext cx="2011680" cy="1828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geometry properties;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5400" y="352090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Down Arrow 155"/>
          <p:cNvSpPr/>
          <p:nvPr/>
        </p:nvSpPr>
        <p:spPr>
          <a:xfrm rot="16200000">
            <a:off x="2027018" y="34751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5400" y="431292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distribution profile;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Down Arrow 157"/>
          <p:cNvSpPr/>
          <p:nvPr/>
        </p:nvSpPr>
        <p:spPr>
          <a:xfrm rot="16200000">
            <a:off x="2027018" y="423794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160"/>
          <p:cNvSpPr/>
          <p:nvPr/>
        </p:nvSpPr>
        <p:spPr>
          <a:xfrm rot="16200000">
            <a:off x="2027018" y="400933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Alternate Process 161"/>
          <p:cNvSpPr/>
          <p:nvPr/>
        </p:nvSpPr>
        <p:spPr>
          <a:xfrm>
            <a:off x="2743200" y="6913434"/>
            <a:ext cx="2743200" cy="32372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methods with small type-2 error to guide region growing (adding priors to exemplar);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40280" y="30175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single voxel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149" idx="2"/>
            <a:endCxn id="67" idx="0"/>
          </p:cNvCxnSpPr>
          <p:nvPr/>
        </p:nvCxnSpPr>
        <p:spPr>
          <a:xfrm>
            <a:off x="3154680" y="2895600"/>
            <a:ext cx="0" cy="12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400" y="3112652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 rot="16200000">
            <a:off x="2027018" y="3249812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33400" y="1234440"/>
            <a:ext cx="3383280" cy="7772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boundary;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/ whole region volume ratio;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volume;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38100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regions (from exemplar or grown regions);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67200" y="3606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79" idx="2"/>
            <a:endCxn id="71" idx="0"/>
          </p:cNvCxnSpPr>
          <p:nvPr/>
        </p:nvCxnSpPr>
        <p:spPr>
          <a:xfrm>
            <a:off x="2225040" y="92964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14" idx="0"/>
          </p:cNvCxnSpPr>
          <p:nvPr/>
        </p:nvCxnSpPr>
        <p:spPr>
          <a:xfrm>
            <a:off x="5958840" y="1899920"/>
            <a:ext cx="0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6200" y="1219200"/>
            <a:ext cx="381000" cy="787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" y="1422400"/>
            <a:ext cx="381000" cy="3866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40792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sphere/whole region ratio is satisfied;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356108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6482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4419600" y="310388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294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6416040" y="30988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8320" y="3561080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meanShift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13512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region volume is large enough;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5699760" y="198882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1" name="Straight Arrow Connector 40"/>
          <p:cNvCxnSpPr>
            <a:stCxn id="82" idx="2"/>
            <a:endCxn id="37" idx="0"/>
          </p:cNvCxnSpPr>
          <p:nvPr/>
        </p:nvCxnSpPr>
        <p:spPr>
          <a:xfrm>
            <a:off x="5958840" y="909320"/>
            <a:ext cx="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1" idx="3"/>
            <a:endCxn id="82" idx="1"/>
          </p:cNvCxnSpPr>
          <p:nvPr/>
        </p:nvCxnSpPr>
        <p:spPr>
          <a:xfrm flipV="1">
            <a:off x="3916680" y="635000"/>
            <a:ext cx="350520" cy="9880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1" idx="3"/>
            <a:endCxn id="37" idx="1"/>
          </p:cNvCxnSpPr>
          <p:nvPr/>
        </p:nvCxnSpPr>
        <p:spPr>
          <a:xfrm>
            <a:off x="3916680" y="1623060"/>
            <a:ext cx="350520" cy="25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14" idx="1"/>
          </p:cNvCxnSpPr>
          <p:nvPr/>
        </p:nvCxnSpPr>
        <p:spPr>
          <a:xfrm>
            <a:off x="3916680" y="1623060"/>
            <a:ext cx="350520" cy="10591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72198" y="531876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24" idx="2"/>
            <a:endCxn id="58" idx="0"/>
          </p:cNvCxnSpPr>
          <p:nvPr/>
        </p:nvCxnSpPr>
        <p:spPr>
          <a:xfrm flipH="1">
            <a:off x="6629398" y="4955771"/>
            <a:ext cx="2" cy="362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08320" y="4407131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sphereGrowing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35" idx="2"/>
            <a:endCxn id="24" idx="0"/>
          </p:cNvCxnSpPr>
          <p:nvPr/>
        </p:nvCxnSpPr>
        <p:spPr>
          <a:xfrm>
            <a:off x="6629400" y="4109720"/>
            <a:ext cx="0" cy="297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07276"/>
              </p:ext>
            </p:extLst>
          </p:nvPr>
        </p:nvGraphicFramePr>
        <p:xfrm>
          <a:off x="152400" y="76199"/>
          <a:ext cx="8001000" cy="3840480"/>
        </p:xfrm>
        <a:graphic>
          <a:graphicData uri="http://schemas.openxmlformats.org/drawingml/2006/table">
            <a:tbl>
              <a:tblPr firstRow="1" bandRow="1">
                <a:effectLst/>
                <a:tableStyleId>{E8034E78-7F5D-4C2E-B375-FC64B27BC917}</a:tableStyleId>
              </a:tblPr>
              <a:tblGrid>
                <a:gridCol w="2286000"/>
                <a:gridCol w="1428750"/>
                <a:gridCol w="1428750"/>
                <a:gridCol w="1428750"/>
                <a:gridCol w="1428750"/>
              </a:tblGrid>
              <a:tr h="228601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Cells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Learning Cell Detection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Xindi’s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Simple Spherical Test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</a:t>
                      </a: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Simple Spherical Test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</a:t>
                      </a: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sphereGrowing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cluster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283</Words>
  <Application>Microsoft Office PowerPoint</Application>
  <PresentationFormat>Custom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254</cp:revision>
  <dcterms:created xsi:type="dcterms:W3CDTF">2006-08-16T00:00:00Z</dcterms:created>
  <dcterms:modified xsi:type="dcterms:W3CDTF">2014-10-23T21:14:06Z</dcterms:modified>
</cp:coreProperties>
</file>