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62" r:id="rId5"/>
    <p:sldId id="263" r:id="rId6"/>
    <p:sldId id="264" r:id="rId7"/>
    <p:sldId id="257" r:id="rId8"/>
    <p:sldId id="258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9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92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C738-1138-4BFC-94C2-C4044C96A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0D6D5-DEB8-4404-9C38-8FAEFF23F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FD03C-6F11-4B76-B970-E0267B4B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1D55-1DF9-4CCF-8953-F5187405B48F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FADD-4163-4BC3-A28E-4B40FC1F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FFA76-BE48-4540-BF0E-1667A75B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99E1-3CDA-403F-8A36-4BF59E9C69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78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096D-8778-4EAA-B78B-AD9D4EAB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D138D-C292-4103-A193-9E67E8A09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00D09-5951-4A23-A637-5916D338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1D55-1DF9-4CCF-8953-F5187405B48F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3D0ED-A4AA-4FD8-AB22-3B80DBB1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68D3E-49E7-4167-9B8C-1FCE240C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99E1-3CDA-403F-8A36-4BF59E9C69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570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499A2-240C-4BD9-B779-9D2BF70D9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300F5-EFF9-4E7F-8204-383E10330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0A0A0-80C3-4348-82AA-1AA77033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1D55-1DF9-4CCF-8953-F5187405B48F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BEDE8-A793-4DC6-A91A-DF7FA55E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A003B-8AA4-4668-822B-50AA0F62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99E1-3CDA-403F-8A36-4BF59E9C69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445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494A-5A6C-4CD3-98BA-D66A8B5F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C5105-1FB1-40C5-BA0D-1FB13169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B7818-12C5-4AFB-BB7D-C50ED9CF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1D55-1DF9-4CCF-8953-F5187405B48F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1BF99-771A-4309-81B0-686FD96A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7914-BD55-4335-AB88-C1DE88CC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99E1-3CDA-403F-8A36-4BF59E9C69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242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4DFF-08D0-4954-9F6E-FD3EADD9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6430E-69C4-4BB5-9EC5-6F7581FD7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52E43-B225-4461-B449-46475C3E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1D55-1DF9-4CCF-8953-F5187405B48F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61E62-B99B-4562-BDEE-E5C0CE42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2F08-F308-434E-AFB5-0A695887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99E1-3CDA-403F-8A36-4BF59E9C69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81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03F0-9F92-4B96-8343-963E555B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A269-071F-414B-B159-F66D351AA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ED578-85B8-4A1F-AF60-F135699EC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184FC-5D64-4749-AF1D-EFB756AE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1D55-1DF9-4CCF-8953-F5187405B48F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CA072-9087-4133-B03F-F68A9FBD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9F1B2-BED4-4DED-B801-6BF8E4E6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99E1-3CDA-403F-8A36-4BF59E9C69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364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D4E4-C29C-4EDB-88FD-90F0560C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4808C-E4BD-495C-A5FA-DB21A214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6E8B3-2D3B-4F25-97CE-AC516D1AF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C1542-19F1-4614-8901-AEBBE9E85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3BC86-ACD2-4061-9042-5A7A6E34E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DE8F8-2E6C-4650-B3CD-9BD352C7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1D55-1DF9-4CCF-8953-F5187405B48F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3D90D-DAEE-4542-AE3E-564998D7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63C84-75A7-47D8-B8F1-9476CB23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99E1-3CDA-403F-8A36-4BF59E9C69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46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4AA0-7E2E-46C7-B278-9022C3A7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487AF-9E7B-48F3-B728-B58355A7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1D55-1DF9-4CCF-8953-F5187405B48F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DDCA7-2D70-4402-9C40-E8915AF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E8E80-4DB6-4B8F-A3C2-E7B040D8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99E1-3CDA-403F-8A36-4BF59E9C69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062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F4A04-E11D-4BA2-AE05-0D3EBD9F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1D55-1DF9-4CCF-8953-F5187405B48F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4A60C-0AC5-4F4C-97CC-B8B626FB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544F9-4F9C-4CD8-BE4E-055FBAA3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99E1-3CDA-403F-8A36-4BF59E9C69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82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DAA8-602F-462B-AC56-378E627C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4BC5-AECA-4412-8B7F-41E479101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625CD-667E-4F18-BA86-48D58B22F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21C0B-414B-4CF4-9A21-B74C85FA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1D55-1DF9-4CCF-8953-F5187405B48F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A5D81-B75F-4EE3-8CB3-D61344F3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FD5F3-8958-47C8-8753-69B61CC3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99E1-3CDA-403F-8A36-4BF59E9C69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72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EEC8-F698-4285-AF33-2B5B20B3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B54FB-55A8-4BF9-BD90-E02DAF731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59EA3-9B79-4868-BC72-3FC269527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59373-CA97-44E4-AADA-04FA1397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1D55-1DF9-4CCF-8953-F5187405B48F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414F7-009D-46E5-92B2-F25B00C1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15A1C-5BE5-4520-910B-D71F9662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99E1-3CDA-403F-8A36-4BF59E9C69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053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97DE1-50F5-40B4-A2CB-725C773B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55D02-F33F-4A66-912B-BB674F91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09B3-1372-4A9A-B8C1-6ACD375F2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B1D55-1DF9-4CCF-8953-F5187405B48F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33D9-9A89-4A12-BC95-BAB7AC1E7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C1F2-23FD-48C4-95D9-903969431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999E1-3CDA-403F-8A36-4BF59E9C69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481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133E81DD-4B1B-427A-B0C1-11329CEC8FB2}"/>
              </a:ext>
            </a:extLst>
          </p:cNvPr>
          <p:cNvSpPr/>
          <p:nvPr/>
        </p:nvSpPr>
        <p:spPr>
          <a:xfrm>
            <a:off x="1058720" y="3546326"/>
            <a:ext cx="1672038" cy="115237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F68C12-AF34-4CE4-9AC9-C43E1C870B10}"/>
              </a:ext>
            </a:extLst>
          </p:cNvPr>
          <p:cNvGrpSpPr/>
          <p:nvPr/>
        </p:nvGrpSpPr>
        <p:grpSpPr>
          <a:xfrm>
            <a:off x="6259018" y="1162440"/>
            <a:ext cx="1330569" cy="1289541"/>
            <a:chOff x="5430715" y="533398"/>
            <a:chExt cx="1330569" cy="128954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7C4264-D8BC-4143-AEDB-2D5B9A2F0E89}"/>
                </a:ext>
              </a:extLst>
            </p:cNvPr>
            <p:cNvSpPr/>
            <p:nvPr/>
          </p:nvSpPr>
          <p:spPr>
            <a:xfrm>
              <a:off x="5430715" y="1184029"/>
              <a:ext cx="1330569" cy="63891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F162F1-CA92-496C-8F73-416AE2D17D5C}"/>
                </a:ext>
              </a:extLst>
            </p:cNvPr>
            <p:cNvSpPr/>
            <p:nvPr/>
          </p:nvSpPr>
          <p:spPr>
            <a:xfrm>
              <a:off x="5717930" y="533398"/>
              <a:ext cx="756139" cy="75613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CC249FE-1A20-4DA2-AFBE-EBB45A3ACB74}"/>
              </a:ext>
            </a:extLst>
          </p:cNvPr>
          <p:cNvSpPr/>
          <p:nvPr/>
        </p:nvSpPr>
        <p:spPr>
          <a:xfrm>
            <a:off x="3380271" y="3342933"/>
            <a:ext cx="2221523" cy="15591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2B13E-E06A-4E05-94EE-C41CCFCDFFBD}"/>
              </a:ext>
            </a:extLst>
          </p:cNvPr>
          <p:cNvSpPr/>
          <p:nvPr/>
        </p:nvSpPr>
        <p:spPr>
          <a:xfrm>
            <a:off x="8402875" y="3342932"/>
            <a:ext cx="2221523" cy="15591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F436C-B94C-4BC1-A371-B28069750001}"/>
              </a:ext>
            </a:extLst>
          </p:cNvPr>
          <p:cNvSpPr txBox="1"/>
          <p:nvPr/>
        </p:nvSpPr>
        <p:spPr>
          <a:xfrm>
            <a:off x="3403717" y="3395687"/>
            <a:ext cx="217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Repository</a:t>
            </a:r>
            <a:r>
              <a:rPr lang="es-MX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page LTEM R </a:t>
            </a:r>
            <a:r>
              <a:rPr lang="es-MX" sz="14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Package</a:t>
            </a:r>
            <a:endParaRPr lang="es-MX" sz="1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72FA33-3D5F-49C2-8BB7-1CCD593D6988}"/>
              </a:ext>
            </a:extLst>
          </p:cNvPr>
          <p:cNvSpPr txBox="1"/>
          <p:nvPr/>
        </p:nvSpPr>
        <p:spPr>
          <a:xfrm>
            <a:off x="3356824" y="3633107"/>
            <a:ext cx="2174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[Container: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Github</a:t>
            </a:r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124DE-1B79-46CE-92E8-78312A249B62}"/>
              </a:ext>
            </a:extLst>
          </p:cNvPr>
          <p:cNvSpPr txBox="1"/>
          <p:nvPr/>
        </p:nvSpPr>
        <p:spPr>
          <a:xfrm>
            <a:off x="3468194" y="3940884"/>
            <a:ext cx="206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Functions</a:t>
            </a:r>
            <a:r>
              <a:rPr lang="es-MX" sz="12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2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for</a:t>
            </a:r>
            <a:r>
              <a:rPr lang="es-MX" sz="12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Long </a:t>
            </a:r>
            <a:r>
              <a:rPr lang="es-MX" sz="12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Term</a:t>
            </a:r>
            <a:r>
              <a:rPr lang="es-MX" sz="12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2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Ecological</a:t>
            </a:r>
            <a:r>
              <a:rPr lang="es-MX" sz="12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2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Monitoring</a:t>
            </a:r>
            <a:r>
              <a:rPr lang="es-MX" sz="12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(LTEM) data </a:t>
            </a:r>
            <a:r>
              <a:rPr lang="es-MX" sz="12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cleaning</a:t>
            </a:r>
            <a:r>
              <a:rPr lang="es-MX" sz="12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and </a:t>
            </a:r>
            <a:r>
              <a:rPr lang="es-MX" sz="12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analysis</a:t>
            </a:r>
            <a:endParaRPr lang="es-MX" sz="12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751FF6-865A-44AD-8BD4-79242F4254AC}"/>
              </a:ext>
            </a:extLst>
          </p:cNvPr>
          <p:cNvSpPr txBox="1"/>
          <p:nvPr/>
        </p:nvSpPr>
        <p:spPr>
          <a:xfrm>
            <a:off x="8426321" y="3395686"/>
            <a:ext cx="217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Web </a:t>
            </a:r>
            <a:r>
              <a:rPr lang="es-MX" sz="14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Dashboard</a:t>
            </a:r>
            <a:endParaRPr lang="es-MX" sz="1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59FCE1-7AFC-42E2-A711-204B57636E8D}"/>
              </a:ext>
            </a:extLst>
          </p:cNvPr>
          <p:cNvSpPr txBox="1"/>
          <p:nvPr/>
        </p:nvSpPr>
        <p:spPr>
          <a:xfrm>
            <a:off x="8426321" y="3633106"/>
            <a:ext cx="2174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[Container: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Shiny</a:t>
            </a:r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App]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CBBC69-C941-41DE-9662-F8BC290183DA}"/>
              </a:ext>
            </a:extLst>
          </p:cNvPr>
          <p:cNvSpPr txBox="1"/>
          <p:nvPr/>
        </p:nvSpPr>
        <p:spPr>
          <a:xfrm>
            <a:off x="8458559" y="3940883"/>
            <a:ext cx="206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Historical</a:t>
            </a:r>
            <a:r>
              <a:rPr lang="es-MX" sz="12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2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information</a:t>
            </a:r>
            <a:r>
              <a:rPr lang="es-MX" sz="12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2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for</a:t>
            </a:r>
            <a:r>
              <a:rPr lang="es-MX" sz="12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2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taxon</a:t>
            </a:r>
            <a:r>
              <a:rPr lang="es-MX" sz="12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2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specific</a:t>
            </a:r>
            <a:r>
              <a:rPr lang="es-MX" sz="12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2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or</a:t>
            </a:r>
            <a:r>
              <a:rPr lang="es-MX" sz="12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2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taxon</a:t>
            </a:r>
            <a:r>
              <a:rPr lang="es-MX" sz="12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2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groups</a:t>
            </a:r>
            <a:r>
              <a:rPr lang="es-MX" sz="12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2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ecological</a:t>
            </a:r>
            <a:r>
              <a:rPr lang="es-MX" sz="12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C30420-BE43-4511-89A4-FE0FA6B3D2C0}"/>
              </a:ext>
            </a:extLst>
          </p:cNvPr>
          <p:cNvSpPr txBox="1"/>
          <p:nvPr/>
        </p:nvSpPr>
        <p:spPr>
          <a:xfrm>
            <a:off x="5836987" y="2009415"/>
            <a:ext cx="217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Anonymous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user</a:t>
            </a:r>
            <a:endParaRPr lang="es-MX" sz="1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C3F9E6-E213-4A19-9403-855294C72C59}"/>
              </a:ext>
            </a:extLst>
          </p:cNvPr>
          <p:cNvSpPr/>
          <p:nvPr/>
        </p:nvSpPr>
        <p:spPr>
          <a:xfrm>
            <a:off x="3194168" y="3246217"/>
            <a:ext cx="2589333" cy="175260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50F6C7-2B8F-45A3-9B0C-B355A35BEC9A}"/>
              </a:ext>
            </a:extLst>
          </p:cNvPr>
          <p:cNvSpPr/>
          <p:nvPr/>
        </p:nvSpPr>
        <p:spPr>
          <a:xfrm>
            <a:off x="8218969" y="3246215"/>
            <a:ext cx="2589333" cy="175260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83FD6D-370B-46E8-AB0D-632DA0189FED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 flipH="1">
            <a:off x="4488835" y="2685027"/>
            <a:ext cx="2435467" cy="5611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365106-7951-4B2C-A38E-9127B327CDDF}"/>
              </a:ext>
            </a:extLst>
          </p:cNvPr>
          <p:cNvSpPr txBox="1"/>
          <p:nvPr/>
        </p:nvSpPr>
        <p:spPr>
          <a:xfrm>
            <a:off x="6130797" y="2408028"/>
            <a:ext cx="1587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Web Access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26F58E-D2E2-49F6-9EA1-8F8CD7F8E7D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6924302" y="2685027"/>
            <a:ext cx="2589334" cy="5611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DDC95D-7CD0-49F5-8A4B-5754AF28516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5783501" y="4122516"/>
            <a:ext cx="2435468" cy="2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7303CB-2556-48BE-A6BA-4256A61E999E}"/>
              </a:ext>
            </a:extLst>
          </p:cNvPr>
          <p:cNvSpPr txBox="1"/>
          <p:nvPr/>
        </p:nvSpPr>
        <p:spPr>
          <a:xfrm>
            <a:off x="6207730" y="3802383"/>
            <a:ext cx="1587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Data Processing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C8F4BB-5C14-4911-B67F-48B2749D63D5}"/>
              </a:ext>
            </a:extLst>
          </p:cNvPr>
          <p:cNvSpPr/>
          <p:nvPr/>
        </p:nvSpPr>
        <p:spPr>
          <a:xfrm>
            <a:off x="-1" y="0"/>
            <a:ext cx="3474721" cy="86177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3EC153-BB87-4701-8584-230EBBE9DADA}"/>
              </a:ext>
            </a:extLst>
          </p:cNvPr>
          <p:cNvSpPr txBox="1"/>
          <p:nvPr/>
        </p:nvSpPr>
        <p:spPr>
          <a:xfrm>
            <a:off x="442693" y="-14784"/>
            <a:ext cx="25893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Tactical</a:t>
            </a:r>
            <a:r>
              <a:rPr lang="es-MX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Roadmap</a:t>
            </a:r>
            <a:r>
              <a:rPr lang="es-MX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:</a:t>
            </a:r>
          </a:p>
          <a:p>
            <a:pPr algn="ctr"/>
            <a:r>
              <a:rPr lang="es-MX" sz="36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Context</a:t>
            </a:r>
            <a:endParaRPr lang="es-MX" sz="36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B1EE5981-A617-4147-97CE-5E650ED0F632}"/>
              </a:ext>
            </a:extLst>
          </p:cNvPr>
          <p:cNvSpPr/>
          <p:nvPr/>
        </p:nvSpPr>
        <p:spPr>
          <a:xfrm>
            <a:off x="1154164" y="3659218"/>
            <a:ext cx="1487013" cy="960120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9E5815-9E1C-4EC2-9FB6-0AEEDCB64CFD}"/>
              </a:ext>
            </a:extLst>
          </p:cNvPr>
          <p:cNvSpPr txBox="1"/>
          <p:nvPr/>
        </p:nvSpPr>
        <p:spPr>
          <a:xfrm>
            <a:off x="765659" y="3954069"/>
            <a:ext cx="217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LTEM raw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234C73-B1B7-4C43-941B-B922CBA7658E}"/>
              </a:ext>
            </a:extLst>
          </p:cNvPr>
          <p:cNvSpPr txBox="1"/>
          <p:nvPr/>
        </p:nvSpPr>
        <p:spPr>
          <a:xfrm>
            <a:off x="765659" y="4204673"/>
            <a:ext cx="2174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[Container: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Database</a:t>
            </a:r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]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CCDA15-C719-4AA1-AA33-21CA4CA3129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772137" y="4122518"/>
            <a:ext cx="422031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D6CC1B2-4ED2-4E6C-8A40-9E95A159533F}"/>
              </a:ext>
            </a:extLst>
          </p:cNvPr>
          <p:cNvSpPr/>
          <p:nvPr/>
        </p:nvSpPr>
        <p:spPr>
          <a:xfrm>
            <a:off x="789107" y="3546326"/>
            <a:ext cx="418055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hnschrift Light Condensed" panose="020B0502040204020203" pitchFamily="34" charset="0"/>
              </a:rPr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8D081E-1022-4D92-90D3-3BCA8184E304}"/>
              </a:ext>
            </a:extLst>
          </p:cNvPr>
          <p:cNvSpPr/>
          <p:nvPr/>
        </p:nvSpPr>
        <p:spPr>
          <a:xfrm>
            <a:off x="3050139" y="3065358"/>
            <a:ext cx="418055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hnschrift Light Condensed" panose="020B0502040204020203" pitchFamily="34" charset="0"/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7CEE96-EF30-4CCA-81A9-14E0D073FC13}"/>
              </a:ext>
            </a:extLst>
          </p:cNvPr>
          <p:cNvSpPr/>
          <p:nvPr/>
        </p:nvSpPr>
        <p:spPr>
          <a:xfrm>
            <a:off x="8008266" y="3049683"/>
            <a:ext cx="418055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hnschrift Light Condensed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8562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B079BEE3-09DD-408D-923B-AEBECC3D64A3}"/>
              </a:ext>
            </a:extLst>
          </p:cNvPr>
          <p:cNvSpPr txBox="1"/>
          <p:nvPr/>
        </p:nvSpPr>
        <p:spPr>
          <a:xfrm>
            <a:off x="701283" y="1835013"/>
            <a:ext cx="2174630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Ecological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Monitoring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Team</a:t>
            </a:r>
            <a:endParaRPr lang="es-MX" sz="1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52A441-ED21-40E0-8868-F5F06E78D23C}"/>
              </a:ext>
            </a:extLst>
          </p:cNvPr>
          <p:cNvGrpSpPr/>
          <p:nvPr/>
        </p:nvGrpSpPr>
        <p:grpSpPr>
          <a:xfrm>
            <a:off x="1947631" y="2110552"/>
            <a:ext cx="775237" cy="751333"/>
            <a:chOff x="5430715" y="533398"/>
            <a:chExt cx="1330569" cy="1289541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A40996C-0130-482C-AB02-9334F4FF450B}"/>
                </a:ext>
              </a:extLst>
            </p:cNvPr>
            <p:cNvSpPr/>
            <p:nvPr/>
          </p:nvSpPr>
          <p:spPr>
            <a:xfrm>
              <a:off x="5430715" y="1184029"/>
              <a:ext cx="1330569" cy="63891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5AECC8-6205-48AC-8D13-ECE6AB5C8EC3}"/>
                </a:ext>
              </a:extLst>
            </p:cNvPr>
            <p:cNvSpPr/>
            <p:nvPr/>
          </p:nvSpPr>
          <p:spPr>
            <a:xfrm>
              <a:off x="5717930" y="533398"/>
              <a:ext cx="756139" cy="75613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F68C12-AF34-4CE4-9AC9-C43E1C870B10}"/>
              </a:ext>
            </a:extLst>
          </p:cNvPr>
          <p:cNvGrpSpPr/>
          <p:nvPr/>
        </p:nvGrpSpPr>
        <p:grpSpPr>
          <a:xfrm>
            <a:off x="846020" y="2107138"/>
            <a:ext cx="775237" cy="751333"/>
            <a:chOff x="5430715" y="533398"/>
            <a:chExt cx="1330569" cy="128954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7C4264-D8BC-4143-AEDB-2D5B9A2F0E89}"/>
                </a:ext>
              </a:extLst>
            </p:cNvPr>
            <p:cNvSpPr/>
            <p:nvPr/>
          </p:nvSpPr>
          <p:spPr>
            <a:xfrm>
              <a:off x="5430715" y="1184029"/>
              <a:ext cx="1330569" cy="63891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F162F1-CA92-496C-8F73-416AE2D17D5C}"/>
                </a:ext>
              </a:extLst>
            </p:cNvPr>
            <p:cNvSpPr/>
            <p:nvPr/>
          </p:nvSpPr>
          <p:spPr>
            <a:xfrm>
              <a:off x="5717930" y="533398"/>
              <a:ext cx="756139" cy="75613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CC249FE-1A20-4DA2-AFBE-EBB45A3ACB74}"/>
              </a:ext>
            </a:extLst>
          </p:cNvPr>
          <p:cNvSpPr/>
          <p:nvPr/>
        </p:nvSpPr>
        <p:spPr>
          <a:xfrm>
            <a:off x="7134846" y="4749393"/>
            <a:ext cx="1419217" cy="9960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2B13E-E06A-4E05-94EE-C41CCFCDFFBD}"/>
              </a:ext>
            </a:extLst>
          </p:cNvPr>
          <p:cNvSpPr/>
          <p:nvPr/>
        </p:nvSpPr>
        <p:spPr>
          <a:xfrm>
            <a:off x="9535211" y="4753406"/>
            <a:ext cx="1493586" cy="9761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F436C-B94C-4BC1-A371-B28069750001}"/>
              </a:ext>
            </a:extLst>
          </p:cNvPr>
          <p:cNvSpPr txBox="1"/>
          <p:nvPr/>
        </p:nvSpPr>
        <p:spPr>
          <a:xfrm>
            <a:off x="7134846" y="4906776"/>
            <a:ext cx="1424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Repository</a:t>
            </a:r>
            <a:r>
              <a:rPr lang="es-MX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page LTEM R </a:t>
            </a:r>
            <a:r>
              <a:rPr lang="es-MX" sz="14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Package</a:t>
            </a:r>
            <a:endParaRPr lang="es-MX" sz="1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72FA33-3D5F-49C2-8BB7-1CCD593D6988}"/>
              </a:ext>
            </a:extLst>
          </p:cNvPr>
          <p:cNvSpPr txBox="1"/>
          <p:nvPr/>
        </p:nvSpPr>
        <p:spPr>
          <a:xfrm>
            <a:off x="7123122" y="5399214"/>
            <a:ext cx="1424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[Container: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Github</a:t>
            </a:r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751FF6-865A-44AD-8BD4-79242F4254AC}"/>
              </a:ext>
            </a:extLst>
          </p:cNvPr>
          <p:cNvSpPr txBox="1"/>
          <p:nvPr/>
        </p:nvSpPr>
        <p:spPr>
          <a:xfrm>
            <a:off x="9220814" y="4917052"/>
            <a:ext cx="217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Web </a:t>
            </a:r>
            <a:r>
              <a:rPr lang="es-MX" sz="14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Dashboard</a:t>
            </a:r>
            <a:endParaRPr lang="es-MX" sz="1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59FCE1-7AFC-42E2-A711-204B57636E8D}"/>
              </a:ext>
            </a:extLst>
          </p:cNvPr>
          <p:cNvSpPr txBox="1"/>
          <p:nvPr/>
        </p:nvSpPr>
        <p:spPr>
          <a:xfrm>
            <a:off x="9220814" y="5154472"/>
            <a:ext cx="2174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[Container: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Shiny</a:t>
            </a:r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App]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C3F9E6-E213-4A19-9403-855294C72C59}"/>
              </a:ext>
            </a:extLst>
          </p:cNvPr>
          <p:cNvSpPr/>
          <p:nvPr/>
        </p:nvSpPr>
        <p:spPr>
          <a:xfrm>
            <a:off x="7017359" y="4687607"/>
            <a:ext cx="1654192" cy="11196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50F6C7-2B8F-45A3-9B0C-B355A35BEC9A}"/>
              </a:ext>
            </a:extLst>
          </p:cNvPr>
          <p:cNvSpPr/>
          <p:nvPr/>
        </p:nvSpPr>
        <p:spPr>
          <a:xfrm>
            <a:off x="9411566" y="4692852"/>
            <a:ext cx="1740874" cy="109729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DDC95D-7CD0-49F5-8A4B-5754AF28516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8689802" y="5241497"/>
            <a:ext cx="721764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7303CB-2556-48BE-A6BA-4256A61E999E}"/>
              </a:ext>
            </a:extLst>
          </p:cNvPr>
          <p:cNvSpPr txBox="1"/>
          <p:nvPr/>
        </p:nvSpPr>
        <p:spPr>
          <a:xfrm>
            <a:off x="8248054" y="4980290"/>
            <a:ext cx="15870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Data Processing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C8F4BB-5C14-4911-B67F-48B2749D63D5}"/>
              </a:ext>
            </a:extLst>
          </p:cNvPr>
          <p:cNvSpPr/>
          <p:nvPr/>
        </p:nvSpPr>
        <p:spPr>
          <a:xfrm>
            <a:off x="-1" y="0"/>
            <a:ext cx="3474721" cy="86177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3EC153-BB87-4701-8584-230EBBE9DADA}"/>
              </a:ext>
            </a:extLst>
          </p:cNvPr>
          <p:cNvSpPr txBox="1"/>
          <p:nvPr/>
        </p:nvSpPr>
        <p:spPr>
          <a:xfrm>
            <a:off x="0" y="-14784"/>
            <a:ext cx="3474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LTEM Raw Data</a:t>
            </a:r>
          </a:p>
          <a:p>
            <a:pPr algn="ctr"/>
            <a:r>
              <a:rPr lang="es-MX" sz="36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Container: </a:t>
            </a:r>
            <a:r>
              <a:rPr lang="es-MX" sz="36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Database</a:t>
            </a:r>
            <a:endParaRPr lang="es-MX" sz="36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B1EE5981-A617-4147-97CE-5E650ED0F632}"/>
              </a:ext>
            </a:extLst>
          </p:cNvPr>
          <p:cNvSpPr/>
          <p:nvPr/>
        </p:nvSpPr>
        <p:spPr>
          <a:xfrm>
            <a:off x="3728207" y="4882035"/>
            <a:ext cx="1487013" cy="960120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9E5815-9E1C-4EC2-9FB6-0AEEDCB64CFD}"/>
              </a:ext>
            </a:extLst>
          </p:cNvPr>
          <p:cNvSpPr txBox="1"/>
          <p:nvPr/>
        </p:nvSpPr>
        <p:spPr>
          <a:xfrm>
            <a:off x="3878361" y="5146766"/>
            <a:ext cx="1179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LTEM 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raw data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v.0.1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99E30E-3021-418C-93E6-1DD18CD3B42D}"/>
              </a:ext>
            </a:extLst>
          </p:cNvPr>
          <p:cNvSpPr/>
          <p:nvPr/>
        </p:nvSpPr>
        <p:spPr>
          <a:xfrm>
            <a:off x="633549" y="1711234"/>
            <a:ext cx="4699197" cy="443367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EE8B76-B4CD-4795-87D6-A05F31078918}"/>
              </a:ext>
            </a:extLst>
          </p:cNvPr>
          <p:cNvGrpSpPr/>
          <p:nvPr/>
        </p:nvGrpSpPr>
        <p:grpSpPr>
          <a:xfrm>
            <a:off x="1400980" y="2213601"/>
            <a:ext cx="775237" cy="751333"/>
            <a:chOff x="5430715" y="533398"/>
            <a:chExt cx="1330569" cy="128954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CCDC5BD-F557-4DE5-AB8F-EBEAD96000F8}"/>
                </a:ext>
              </a:extLst>
            </p:cNvPr>
            <p:cNvSpPr/>
            <p:nvPr/>
          </p:nvSpPr>
          <p:spPr>
            <a:xfrm>
              <a:off x="5430715" y="1184029"/>
              <a:ext cx="1330569" cy="63891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2CA69BF-3D4C-4ED8-8417-F48F338281E2}"/>
                </a:ext>
              </a:extLst>
            </p:cNvPr>
            <p:cNvSpPr/>
            <p:nvPr/>
          </p:nvSpPr>
          <p:spPr>
            <a:xfrm>
              <a:off x="5717930" y="533398"/>
              <a:ext cx="756139" cy="75613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7CC71DD-C40C-45B9-BD69-3229EFF8A701}"/>
              </a:ext>
            </a:extLst>
          </p:cNvPr>
          <p:cNvSpPr/>
          <p:nvPr/>
        </p:nvSpPr>
        <p:spPr>
          <a:xfrm>
            <a:off x="894729" y="3237552"/>
            <a:ext cx="1786146" cy="1043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C850-EB1E-4FF1-B911-FAE6BD670034}"/>
              </a:ext>
            </a:extLst>
          </p:cNvPr>
          <p:cNvSpPr txBox="1"/>
          <p:nvPr/>
        </p:nvSpPr>
        <p:spPr>
          <a:xfrm>
            <a:off x="1003139" y="3521519"/>
            <a:ext cx="155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Fieldwork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31C36C-BAAE-4909-AEC7-EFF005DF5D68}"/>
              </a:ext>
            </a:extLst>
          </p:cNvPr>
          <p:cNvSpPr/>
          <p:nvPr/>
        </p:nvSpPr>
        <p:spPr>
          <a:xfrm>
            <a:off x="940958" y="4957638"/>
            <a:ext cx="1715831" cy="825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18A2FA-E5FC-4504-B23F-7D7B8D120920}"/>
              </a:ext>
            </a:extLst>
          </p:cNvPr>
          <p:cNvSpPr txBox="1"/>
          <p:nvPr/>
        </p:nvSpPr>
        <p:spPr>
          <a:xfrm>
            <a:off x="1030232" y="5047450"/>
            <a:ext cx="155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Data digitalization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E26F377-2E7C-4771-A495-B8C31392D2AA}"/>
              </a:ext>
            </a:extLst>
          </p:cNvPr>
          <p:cNvGrpSpPr/>
          <p:nvPr/>
        </p:nvGrpSpPr>
        <p:grpSpPr>
          <a:xfrm>
            <a:off x="8444280" y="2654155"/>
            <a:ext cx="1090931" cy="1057292"/>
            <a:chOff x="5430715" y="533398"/>
            <a:chExt cx="1330569" cy="1289541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4822BCEF-D9FB-4385-B33C-127AE1140FDE}"/>
                </a:ext>
              </a:extLst>
            </p:cNvPr>
            <p:cNvSpPr/>
            <p:nvPr/>
          </p:nvSpPr>
          <p:spPr>
            <a:xfrm>
              <a:off x="5430715" y="1184029"/>
              <a:ext cx="1330569" cy="63891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139199E-3ADA-420A-8CE8-918C87F454AD}"/>
                </a:ext>
              </a:extLst>
            </p:cNvPr>
            <p:cNvSpPr/>
            <p:nvPr/>
          </p:nvSpPr>
          <p:spPr>
            <a:xfrm>
              <a:off x="5717930" y="533398"/>
              <a:ext cx="756139" cy="75613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49232F1-4C31-4768-85C5-A1A27E05ACED}"/>
              </a:ext>
            </a:extLst>
          </p:cNvPr>
          <p:cNvSpPr txBox="1"/>
          <p:nvPr/>
        </p:nvSpPr>
        <p:spPr>
          <a:xfrm>
            <a:off x="8113837" y="3335329"/>
            <a:ext cx="1782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Anonymous </a:t>
            </a:r>
            <a:r>
              <a:rPr lang="es-MX" sz="11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user</a:t>
            </a:r>
            <a:endParaRPr lang="es-MX" sz="11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DD5A5E-B199-4FF4-8327-AA32F63743E1}"/>
              </a:ext>
            </a:extLst>
          </p:cNvPr>
          <p:cNvCxnSpPr>
            <a:cxnSpLocks/>
            <a:stCxn id="68" idx="2"/>
            <a:endCxn id="18" idx="0"/>
          </p:cNvCxnSpPr>
          <p:nvPr/>
        </p:nvCxnSpPr>
        <p:spPr>
          <a:xfrm flipH="1">
            <a:off x="7844455" y="3969697"/>
            <a:ext cx="1162126" cy="71791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8A33B84-D0C2-4F3D-B699-3FE6C9DE3F5C}"/>
              </a:ext>
            </a:extLst>
          </p:cNvPr>
          <p:cNvSpPr txBox="1"/>
          <p:nvPr/>
        </p:nvSpPr>
        <p:spPr>
          <a:xfrm>
            <a:off x="8355988" y="3692698"/>
            <a:ext cx="1301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Web Access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F5CBC2-208B-4E3F-BE28-ABB48F984A87}"/>
              </a:ext>
            </a:extLst>
          </p:cNvPr>
          <p:cNvCxnSpPr>
            <a:cxnSpLocks/>
            <a:stCxn id="68" idx="2"/>
            <a:endCxn id="19" idx="0"/>
          </p:cNvCxnSpPr>
          <p:nvPr/>
        </p:nvCxnSpPr>
        <p:spPr>
          <a:xfrm>
            <a:off x="9006581" y="3969697"/>
            <a:ext cx="1275422" cy="7231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633572-8CFE-424F-B895-9D14F4378168}"/>
              </a:ext>
            </a:extLst>
          </p:cNvPr>
          <p:cNvCxnSpPr>
            <a:cxnSpLocks/>
            <a:stCxn id="49" idx="2"/>
            <a:endCxn id="58" idx="0"/>
          </p:cNvCxnSpPr>
          <p:nvPr/>
        </p:nvCxnSpPr>
        <p:spPr>
          <a:xfrm flipH="1">
            <a:off x="1787802" y="2964934"/>
            <a:ext cx="797" cy="2726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548D9B-9402-471A-9A29-00C0CFAA7E67}"/>
              </a:ext>
            </a:extLst>
          </p:cNvPr>
          <p:cNvCxnSpPr>
            <a:cxnSpLocks/>
          </p:cNvCxnSpPr>
          <p:nvPr/>
        </p:nvCxnSpPr>
        <p:spPr>
          <a:xfrm flipH="1">
            <a:off x="1774067" y="4292438"/>
            <a:ext cx="1" cy="6652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8CC714C-EDAF-4442-82A1-2C210F73C799}"/>
              </a:ext>
            </a:extLst>
          </p:cNvPr>
          <p:cNvCxnSpPr>
            <a:cxnSpLocks/>
            <a:stCxn id="60" idx="3"/>
            <a:endCxn id="43" idx="2"/>
          </p:cNvCxnSpPr>
          <p:nvPr/>
        </p:nvCxnSpPr>
        <p:spPr>
          <a:xfrm flipV="1">
            <a:off x="2656789" y="5362095"/>
            <a:ext cx="1071418" cy="852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2F623F0-D7BC-4EF4-B552-4982EE89C949}"/>
              </a:ext>
            </a:extLst>
          </p:cNvPr>
          <p:cNvCxnSpPr>
            <a:cxnSpLocks/>
          </p:cNvCxnSpPr>
          <p:nvPr/>
        </p:nvCxnSpPr>
        <p:spPr>
          <a:xfrm>
            <a:off x="5188393" y="5366356"/>
            <a:ext cx="1833766" cy="425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EF9F531-4F30-4395-82B8-AAF2E793D854}"/>
              </a:ext>
            </a:extLst>
          </p:cNvPr>
          <p:cNvSpPr txBox="1"/>
          <p:nvPr/>
        </p:nvSpPr>
        <p:spPr>
          <a:xfrm>
            <a:off x="5332746" y="1707027"/>
            <a:ext cx="1335843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Cyclical</a:t>
            </a:r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process</a:t>
            </a:r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for</a:t>
            </a:r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every</a:t>
            </a:r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monitoring</a:t>
            </a:r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campaign</a:t>
            </a:r>
            <a:endParaRPr lang="es-MX" sz="1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84009EF-F147-47A1-9755-53AB8E285DD7}"/>
              </a:ext>
            </a:extLst>
          </p:cNvPr>
          <p:cNvSpPr/>
          <p:nvPr/>
        </p:nvSpPr>
        <p:spPr>
          <a:xfrm>
            <a:off x="-2" y="0"/>
            <a:ext cx="329313" cy="3086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hnschrift Light Condensed" panose="020B0502040204020203" pitchFamily="34" charset="0"/>
              </a:rPr>
              <a:t>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8802D29-7B73-4B03-BAEC-7D76B5CA1CA2}"/>
              </a:ext>
            </a:extLst>
          </p:cNvPr>
          <p:cNvSpPr/>
          <p:nvPr/>
        </p:nvSpPr>
        <p:spPr>
          <a:xfrm>
            <a:off x="-2" y="0"/>
            <a:ext cx="333105" cy="3122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hnschrift Light Condensed" panose="020B0502040204020203" pitchFamily="34" charset="0"/>
              </a:rPr>
              <a:t>1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28CD0C3-749D-41C7-9CD0-723B54C5A818}"/>
              </a:ext>
            </a:extLst>
          </p:cNvPr>
          <p:cNvCxnSpPr>
            <a:cxnSpLocks/>
            <a:endCxn id="52" idx="3"/>
          </p:cNvCxnSpPr>
          <p:nvPr/>
        </p:nvCxnSpPr>
        <p:spPr>
          <a:xfrm rot="5400000" flipH="1" flipV="1">
            <a:off x="1406960" y="3925590"/>
            <a:ext cx="2565738" cy="66077"/>
          </a:xfrm>
          <a:prstGeom prst="bentConnector4">
            <a:avLst>
              <a:gd name="adj1" fmla="val 3560"/>
              <a:gd name="adj2" fmla="val 1119909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7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ylinder 142">
            <a:extLst>
              <a:ext uri="{FF2B5EF4-FFF2-40B4-BE49-F238E27FC236}">
                <a16:creationId xmlns:a16="http://schemas.microsoft.com/office/drawing/2014/main" id="{9197250A-F361-4E12-AB64-D45D0FE1FC23}"/>
              </a:ext>
            </a:extLst>
          </p:cNvPr>
          <p:cNvSpPr/>
          <p:nvPr/>
        </p:nvSpPr>
        <p:spPr>
          <a:xfrm>
            <a:off x="6951977" y="5613995"/>
            <a:ext cx="935318" cy="603907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F68C12-AF34-4CE4-9AC9-C43E1C870B10}"/>
              </a:ext>
            </a:extLst>
          </p:cNvPr>
          <p:cNvGrpSpPr/>
          <p:nvPr/>
        </p:nvGrpSpPr>
        <p:grpSpPr>
          <a:xfrm>
            <a:off x="4688574" y="17499"/>
            <a:ext cx="916729" cy="888462"/>
            <a:chOff x="5430715" y="533398"/>
            <a:chExt cx="1330569" cy="128954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7C4264-D8BC-4143-AEDB-2D5B9A2F0E89}"/>
                </a:ext>
              </a:extLst>
            </p:cNvPr>
            <p:cNvSpPr/>
            <p:nvPr/>
          </p:nvSpPr>
          <p:spPr>
            <a:xfrm>
              <a:off x="5430715" y="1184029"/>
              <a:ext cx="1330569" cy="63891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F162F1-CA92-496C-8F73-416AE2D17D5C}"/>
                </a:ext>
              </a:extLst>
            </p:cNvPr>
            <p:cNvSpPr/>
            <p:nvPr/>
          </p:nvSpPr>
          <p:spPr>
            <a:xfrm>
              <a:off x="5717930" y="533398"/>
              <a:ext cx="756139" cy="75613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82B13E-E06A-4E05-94EE-C41CCFCDFFBD}"/>
              </a:ext>
            </a:extLst>
          </p:cNvPr>
          <p:cNvSpPr/>
          <p:nvPr/>
        </p:nvSpPr>
        <p:spPr>
          <a:xfrm>
            <a:off x="10333464" y="4190031"/>
            <a:ext cx="1520013" cy="10668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751FF6-865A-44AD-8BD4-79242F4254AC}"/>
              </a:ext>
            </a:extLst>
          </p:cNvPr>
          <p:cNvSpPr txBox="1"/>
          <p:nvPr/>
        </p:nvSpPr>
        <p:spPr>
          <a:xfrm>
            <a:off x="10317456" y="4452974"/>
            <a:ext cx="1538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Web </a:t>
            </a:r>
            <a:r>
              <a:rPr lang="es-MX" sz="14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Dashboard</a:t>
            </a:r>
            <a:endParaRPr lang="es-MX" sz="1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59FCE1-7AFC-42E2-A711-204B57636E8D}"/>
              </a:ext>
            </a:extLst>
          </p:cNvPr>
          <p:cNvSpPr txBox="1"/>
          <p:nvPr/>
        </p:nvSpPr>
        <p:spPr>
          <a:xfrm>
            <a:off x="10317456" y="4690394"/>
            <a:ext cx="1538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[Container: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Shiny</a:t>
            </a:r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App]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C3F9E6-E213-4A19-9403-855294C72C59}"/>
              </a:ext>
            </a:extLst>
          </p:cNvPr>
          <p:cNvSpPr/>
          <p:nvPr/>
        </p:nvSpPr>
        <p:spPr>
          <a:xfrm>
            <a:off x="666208" y="1156625"/>
            <a:ext cx="8510796" cy="534115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50F6C7-2B8F-45A3-9B0C-B355A35BEC9A}"/>
              </a:ext>
            </a:extLst>
          </p:cNvPr>
          <p:cNvSpPr/>
          <p:nvPr/>
        </p:nvSpPr>
        <p:spPr>
          <a:xfrm>
            <a:off x="10201103" y="4117355"/>
            <a:ext cx="1771675" cy="119916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DDC95D-7CD0-49F5-8A4B-5754AF28516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418461" y="4716938"/>
            <a:ext cx="1782642" cy="11448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7303CB-2556-48BE-A6BA-4256A61E999E}"/>
              </a:ext>
            </a:extLst>
          </p:cNvPr>
          <p:cNvSpPr txBox="1"/>
          <p:nvPr/>
        </p:nvSpPr>
        <p:spPr>
          <a:xfrm>
            <a:off x="3977814" y="1103693"/>
            <a:ext cx="233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Data Processing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C8F4BB-5C14-4911-B67F-48B2749D63D5}"/>
              </a:ext>
            </a:extLst>
          </p:cNvPr>
          <p:cNvSpPr/>
          <p:nvPr/>
        </p:nvSpPr>
        <p:spPr>
          <a:xfrm>
            <a:off x="-1" y="0"/>
            <a:ext cx="3474721" cy="86177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3EC153-BB87-4701-8584-230EBBE9DADA}"/>
              </a:ext>
            </a:extLst>
          </p:cNvPr>
          <p:cNvSpPr txBox="1"/>
          <p:nvPr/>
        </p:nvSpPr>
        <p:spPr>
          <a:xfrm>
            <a:off x="0" y="-14784"/>
            <a:ext cx="347472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Repository</a:t>
            </a:r>
            <a:r>
              <a:rPr lang="es-MX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Page LTEM R </a:t>
            </a:r>
            <a:r>
              <a:rPr lang="es-MX" sz="14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Package</a:t>
            </a:r>
            <a:endParaRPr lang="es-MX" sz="1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es-MX" sz="29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Container: </a:t>
            </a:r>
            <a:r>
              <a:rPr lang="es-MX" sz="29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Github</a:t>
            </a:r>
            <a:endParaRPr lang="es-MX" sz="29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B1EE5981-A617-4147-97CE-5E650ED0F632}"/>
              </a:ext>
            </a:extLst>
          </p:cNvPr>
          <p:cNvSpPr/>
          <p:nvPr/>
        </p:nvSpPr>
        <p:spPr>
          <a:xfrm>
            <a:off x="10332755" y="1572932"/>
            <a:ext cx="935318" cy="603907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9E5815-9E1C-4EC2-9FB6-0AEEDCB64CFD}"/>
              </a:ext>
            </a:extLst>
          </p:cNvPr>
          <p:cNvSpPr txBox="1"/>
          <p:nvPr/>
        </p:nvSpPr>
        <p:spPr>
          <a:xfrm>
            <a:off x="9888211" y="1743543"/>
            <a:ext cx="1818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LTEM raw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234C73-B1B7-4C43-941B-B922CBA7658E}"/>
              </a:ext>
            </a:extLst>
          </p:cNvPr>
          <p:cNvSpPr txBox="1"/>
          <p:nvPr/>
        </p:nvSpPr>
        <p:spPr>
          <a:xfrm>
            <a:off x="9888210" y="1883395"/>
            <a:ext cx="1818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v.0.1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B8DDCA-7FF8-4B9B-AA0A-2D44F69CFF06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5146939" y="905961"/>
            <a:ext cx="0" cy="1977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21D8EED-BF13-4309-A660-54F7080726B2}"/>
              </a:ext>
            </a:extLst>
          </p:cNvPr>
          <p:cNvSpPr/>
          <p:nvPr/>
        </p:nvSpPr>
        <p:spPr>
          <a:xfrm>
            <a:off x="-2" y="0"/>
            <a:ext cx="333105" cy="3122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hnschrift Light Condensed" panose="020B0502040204020203" pitchFamily="34" charset="0"/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CF3D62-51B3-4021-A679-294BE14BC637}"/>
              </a:ext>
            </a:extLst>
          </p:cNvPr>
          <p:cNvSpPr/>
          <p:nvPr/>
        </p:nvSpPr>
        <p:spPr>
          <a:xfrm>
            <a:off x="10213277" y="1472452"/>
            <a:ext cx="1124611" cy="7514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1BA0BA9-03FA-493F-A403-E4137A27C2FB}"/>
              </a:ext>
            </a:extLst>
          </p:cNvPr>
          <p:cNvGrpSpPr/>
          <p:nvPr/>
        </p:nvGrpSpPr>
        <p:grpSpPr>
          <a:xfrm>
            <a:off x="6142527" y="1487061"/>
            <a:ext cx="2159726" cy="1495275"/>
            <a:chOff x="6316064" y="1551025"/>
            <a:chExt cx="2159726" cy="149527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A109E83-4198-49AA-86A6-D9FDA1476429}"/>
                </a:ext>
              </a:extLst>
            </p:cNvPr>
            <p:cNvSpPr/>
            <p:nvPr/>
          </p:nvSpPr>
          <p:spPr>
            <a:xfrm>
              <a:off x="6316064" y="1679845"/>
              <a:ext cx="2159726" cy="13664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CB0F762-3E2B-4405-835A-845F34A724E7}"/>
                </a:ext>
              </a:extLst>
            </p:cNvPr>
            <p:cNvSpPr txBox="1"/>
            <p:nvPr/>
          </p:nvSpPr>
          <p:spPr>
            <a:xfrm>
              <a:off x="6523688" y="1551025"/>
              <a:ext cx="1841863" cy="3693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New </a:t>
              </a:r>
              <a:r>
                <a:rPr lang="es-MX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Species</a:t>
              </a:r>
              <a:r>
                <a:rPr lang="es-MX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Loop</a:t>
              </a:r>
              <a:endParaRPr lang="es-MX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DA1772-16F5-4D3F-AC70-B2A15C307C6C}"/>
                </a:ext>
              </a:extLst>
            </p:cNvPr>
            <p:cNvSpPr txBox="1"/>
            <p:nvPr/>
          </p:nvSpPr>
          <p:spPr>
            <a:xfrm>
              <a:off x="6444222" y="1920357"/>
              <a:ext cx="20007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[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Component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: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Review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for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New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Species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B80958-DB49-44E4-B9CA-78325422CE5B}"/>
                </a:ext>
              </a:extLst>
            </p:cNvPr>
            <p:cNvSpPr txBox="1"/>
            <p:nvPr/>
          </p:nvSpPr>
          <p:spPr>
            <a:xfrm>
              <a:off x="6395530" y="2243861"/>
              <a:ext cx="20007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2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Taxonomic</a:t>
              </a:r>
              <a:r>
                <a:rPr lang="es-MX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2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Review</a:t>
              </a:r>
              <a:r>
                <a:rPr lang="es-MX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2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of</a:t>
              </a:r>
              <a:r>
                <a:rPr lang="es-MX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posible new </a:t>
              </a:r>
              <a:r>
                <a:rPr lang="es-MX" sz="12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species</a:t>
              </a:r>
              <a:r>
                <a:rPr lang="es-MX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2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records</a:t>
              </a:r>
              <a:r>
                <a:rPr lang="es-MX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2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Monitoring</a:t>
              </a:r>
              <a:r>
                <a:rPr lang="es-MX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2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Species</a:t>
              </a:r>
              <a:r>
                <a:rPr lang="es-MX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2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Catalog</a:t>
              </a:r>
              <a:endParaRPr lang="es-MX" sz="12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4800C8-0526-4CB9-84A8-92CD6A84070F}"/>
              </a:ext>
            </a:extLst>
          </p:cNvPr>
          <p:cNvGrpSpPr/>
          <p:nvPr/>
        </p:nvGrpSpPr>
        <p:grpSpPr>
          <a:xfrm>
            <a:off x="938893" y="4061211"/>
            <a:ext cx="2159726" cy="1495275"/>
            <a:chOff x="1483704" y="1672750"/>
            <a:chExt cx="2159726" cy="149527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8403094-E1E7-4236-9122-8A2BCB916538}"/>
                </a:ext>
              </a:extLst>
            </p:cNvPr>
            <p:cNvSpPr/>
            <p:nvPr/>
          </p:nvSpPr>
          <p:spPr>
            <a:xfrm>
              <a:off x="1483704" y="1801570"/>
              <a:ext cx="2159726" cy="13664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F9DBC2A-8440-4FE1-B400-238C944E6ED5}"/>
                </a:ext>
              </a:extLst>
            </p:cNvPr>
            <p:cNvSpPr txBox="1"/>
            <p:nvPr/>
          </p:nvSpPr>
          <p:spPr>
            <a:xfrm>
              <a:off x="1691328" y="1672750"/>
              <a:ext cx="1841863" cy="3693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Data </a:t>
              </a:r>
              <a:r>
                <a:rPr lang="es-MX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Loop</a:t>
              </a:r>
              <a:endParaRPr lang="es-MX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FB1EBE7-8262-4285-8A45-03D59E96C775}"/>
                </a:ext>
              </a:extLst>
            </p:cNvPr>
            <p:cNvSpPr txBox="1"/>
            <p:nvPr/>
          </p:nvSpPr>
          <p:spPr>
            <a:xfrm>
              <a:off x="1611862" y="2042082"/>
              <a:ext cx="200079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[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Component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: R Scripts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for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Data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Correction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F9E45DF-E300-4E6C-966A-B8927F27E565}"/>
                </a:ext>
              </a:extLst>
            </p:cNvPr>
            <p:cNvSpPr txBox="1"/>
            <p:nvPr/>
          </p:nvSpPr>
          <p:spPr>
            <a:xfrm>
              <a:off x="1532396" y="2409591"/>
              <a:ext cx="20494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Generate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reports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for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correcting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possible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errors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in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monitoring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Reefs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IDs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,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species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Size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IDs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,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habitats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IDs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or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anomalous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values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in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species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Size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and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Quantity</a:t>
              </a:r>
              <a:endParaRPr lang="es-MX" sz="105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531A59E-7108-471F-971E-0923A4C40FEC}"/>
              </a:ext>
            </a:extLst>
          </p:cNvPr>
          <p:cNvGrpSpPr/>
          <p:nvPr/>
        </p:nvGrpSpPr>
        <p:grpSpPr>
          <a:xfrm>
            <a:off x="947987" y="1487061"/>
            <a:ext cx="2159726" cy="1495275"/>
            <a:chOff x="1483704" y="4215597"/>
            <a:chExt cx="2159726" cy="149527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DD13300-A51B-49A1-8D36-E5652B878F07}"/>
                </a:ext>
              </a:extLst>
            </p:cNvPr>
            <p:cNvSpPr/>
            <p:nvPr/>
          </p:nvSpPr>
          <p:spPr>
            <a:xfrm>
              <a:off x="1483704" y="4344417"/>
              <a:ext cx="2159726" cy="13664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52762CE-6B6B-43CC-AADB-6AF8079182F5}"/>
                </a:ext>
              </a:extLst>
            </p:cNvPr>
            <p:cNvSpPr txBox="1"/>
            <p:nvPr/>
          </p:nvSpPr>
          <p:spPr>
            <a:xfrm>
              <a:off x="1691328" y="4215597"/>
              <a:ext cx="1841863" cy="3693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Species</a:t>
              </a:r>
              <a:r>
                <a:rPr lang="es-MX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Loop</a:t>
              </a:r>
              <a:endParaRPr lang="es-MX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F00AE1B-55E3-4DF5-924D-D9CE2A72B0FB}"/>
                </a:ext>
              </a:extLst>
            </p:cNvPr>
            <p:cNvSpPr txBox="1"/>
            <p:nvPr/>
          </p:nvSpPr>
          <p:spPr>
            <a:xfrm>
              <a:off x="1611862" y="4584929"/>
              <a:ext cx="200079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[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Component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: R Scripts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for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Species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names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Correction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]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FB810E-033E-450F-B5D6-93B680302980}"/>
                </a:ext>
              </a:extLst>
            </p:cNvPr>
            <p:cNvSpPr txBox="1"/>
            <p:nvPr/>
          </p:nvSpPr>
          <p:spPr>
            <a:xfrm>
              <a:off x="1532396" y="4952438"/>
              <a:ext cx="204948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Correct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possible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mispellings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in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species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scientific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names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.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Validate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correct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scientific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names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.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6EEFB0A-3748-4FB1-9E12-D81E18E3BEBE}"/>
              </a:ext>
            </a:extLst>
          </p:cNvPr>
          <p:cNvCxnSpPr>
            <a:cxnSpLocks/>
          </p:cNvCxnSpPr>
          <p:nvPr/>
        </p:nvCxnSpPr>
        <p:spPr>
          <a:xfrm flipH="1">
            <a:off x="8311492" y="1856393"/>
            <a:ext cx="187101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FC8BE62-2A8F-4E96-ACF4-223422B78EC1}"/>
              </a:ext>
            </a:extLst>
          </p:cNvPr>
          <p:cNvCxnSpPr>
            <a:cxnSpLocks/>
            <a:stCxn id="56" idx="1"/>
            <a:endCxn id="80" idx="4"/>
          </p:cNvCxnSpPr>
          <p:nvPr/>
        </p:nvCxnSpPr>
        <p:spPr>
          <a:xfrm flipH="1" flipV="1">
            <a:off x="5115683" y="2294317"/>
            <a:ext cx="1026844" cy="47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48D5DB5-E218-48BF-A110-7528F36B9190}"/>
              </a:ext>
            </a:extLst>
          </p:cNvPr>
          <p:cNvCxnSpPr>
            <a:cxnSpLocks/>
            <a:stCxn id="68" idx="3"/>
            <a:endCxn id="80" idx="2"/>
          </p:cNvCxnSpPr>
          <p:nvPr/>
        </p:nvCxnSpPr>
        <p:spPr>
          <a:xfrm flipV="1">
            <a:off x="3107713" y="2294317"/>
            <a:ext cx="1016690" cy="47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9B708AC-286D-4A53-82F6-369A7D189F0D}"/>
              </a:ext>
            </a:extLst>
          </p:cNvPr>
          <p:cNvGrpSpPr/>
          <p:nvPr/>
        </p:nvGrpSpPr>
        <p:grpSpPr>
          <a:xfrm>
            <a:off x="4120775" y="1937972"/>
            <a:ext cx="994908" cy="733524"/>
            <a:chOff x="4878410" y="1937972"/>
            <a:chExt cx="994908" cy="733524"/>
          </a:xfrm>
        </p:grpSpPr>
        <p:sp>
          <p:nvSpPr>
            <p:cNvPr id="80" name="Cylinder 79">
              <a:extLst>
                <a:ext uri="{FF2B5EF4-FFF2-40B4-BE49-F238E27FC236}">
                  <a16:creationId xmlns:a16="http://schemas.microsoft.com/office/drawing/2014/main" id="{2037FC5F-46DA-45B9-B403-8E384029E3E0}"/>
                </a:ext>
              </a:extLst>
            </p:cNvPr>
            <p:cNvSpPr/>
            <p:nvPr/>
          </p:nvSpPr>
          <p:spPr>
            <a:xfrm>
              <a:off x="4882038" y="1937972"/>
              <a:ext cx="991280" cy="71268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DDA9B1C-98AD-4524-9A03-D4180F1833BA}"/>
                </a:ext>
              </a:extLst>
            </p:cNvPr>
            <p:cNvSpPr txBox="1"/>
            <p:nvPr/>
          </p:nvSpPr>
          <p:spPr>
            <a:xfrm>
              <a:off x="4878410" y="2117498"/>
              <a:ext cx="99128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Updated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catalog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of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Species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names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and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IDs</a:t>
              </a:r>
              <a:endPara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7558D81-602A-4610-939A-7CE64722A50D}"/>
              </a:ext>
            </a:extLst>
          </p:cNvPr>
          <p:cNvCxnSpPr>
            <a:cxnSpLocks/>
            <a:stCxn id="68" idx="2"/>
            <a:endCxn id="98" idx="1"/>
          </p:cNvCxnSpPr>
          <p:nvPr/>
        </p:nvCxnSpPr>
        <p:spPr>
          <a:xfrm flipH="1">
            <a:off x="2025184" y="2982336"/>
            <a:ext cx="2666" cy="2360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1F584E0-743F-4D61-9DE1-FFA5EC8F4FD8}"/>
              </a:ext>
            </a:extLst>
          </p:cNvPr>
          <p:cNvGrpSpPr/>
          <p:nvPr/>
        </p:nvGrpSpPr>
        <p:grpSpPr>
          <a:xfrm>
            <a:off x="1126718" y="3218339"/>
            <a:ext cx="1818508" cy="603907"/>
            <a:chOff x="1845164" y="3218339"/>
            <a:chExt cx="1818508" cy="603907"/>
          </a:xfrm>
        </p:grpSpPr>
        <p:sp>
          <p:nvSpPr>
            <p:cNvPr id="98" name="Cylinder 97">
              <a:extLst>
                <a:ext uri="{FF2B5EF4-FFF2-40B4-BE49-F238E27FC236}">
                  <a16:creationId xmlns:a16="http://schemas.microsoft.com/office/drawing/2014/main" id="{ED3328ED-105B-403D-B288-0A8ABBC1AA94}"/>
                </a:ext>
              </a:extLst>
            </p:cNvPr>
            <p:cNvSpPr/>
            <p:nvPr/>
          </p:nvSpPr>
          <p:spPr>
            <a:xfrm>
              <a:off x="2275971" y="3218339"/>
              <a:ext cx="935318" cy="603907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C8F5DC1-5AF4-471A-8EB2-673B831D7DD0}"/>
                </a:ext>
              </a:extLst>
            </p:cNvPr>
            <p:cNvSpPr txBox="1"/>
            <p:nvPr/>
          </p:nvSpPr>
          <p:spPr>
            <a:xfrm>
              <a:off x="1845165" y="3381921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LTEM raw data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8658D16-956B-465B-8119-087CB0F65306}"/>
                </a:ext>
              </a:extLst>
            </p:cNvPr>
            <p:cNvSpPr txBox="1"/>
            <p:nvPr/>
          </p:nvSpPr>
          <p:spPr>
            <a:xfrm>
              <a:off x="1845164" y="3521773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v.0.2</a:t>
              </a: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90B4C7E-0B29-4F36-B45C-A0442E8B511F}"/>
              </a:ext>
            </a:extLst>
          </p:cNvPr>
          <p:cNvCxnSpPr>
            <a:cxnSpLocks/>
          </p:cNvCxnSpPr>
          <p:nvPr/>
        </p:nvCxnSpPr>
        <p:spPr>
          <a:xfrm flipH="1">
            <a:off x="2018756" y="3814059"/>
            <a:ext cx="2666" cy="2360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29917C-5DC0-4D4B-B8E4-83B42EBF811A}"/>
              </a:ext>
            </a:extLst>
          </p:cNvPr>
          <p:cNvGrpSpPr/>
          <p:nvPr/>
        </p:nvGrpSpPr>
        <p:grpSpPr>
          <a:xfrm>
            <a:off x="3281545" y="4903980"/>
            <a:ext cx="2159726" cy="1495275"/>
            <a:chOff x="1483704" y="1672750"/>
            <a:chExt cx="2159726" cy="149527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8164CBA-8942-4920-8B1C-0B0B9E03B452}"/>
                </a:ext>
              </a:extLst>
            </p:cNvPr>
            <p:cNvSpPr/>
            <p:nvPr/>
          </p:nvSpPr>
          <p:spPr>
            <a:xfrm>
              <a:off x="1483704" y="1801570"/>
              <a:ext cx="2159726" cy="13664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5A8BCA5-3346-4ABF-B969-91835E5CF220}"/>
                </a:ext>
              </a:extLst>
            </p:cNvPr>
            <p:cNvSpPr txBox="1"/>
            <p:nvPr/>
          </p:nvSpPr>
          <p:spPr>
            <a:xfrm>
              <a:off x="1691328" y="1672750"/>
              <a:ext cx="1841863" cy="3693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Database</a:t>
              </a:r>
              <a:r>
                <a:rPr lang="es-MX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update</a:t>
              </a:r>
              <a:endParaRPr lang="es-MX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149700E-7259-4582-B21E-D12642A607BE}"/>
                </a:ext>
              </a:extLst>
            </p:cNvPr>
            <p:cNvSpPr txBox="1"/>
            <p:nvPr/>
          </p:nvSpPr>
          <p:spPr>
            <a:xfrm>
              <a:off x="1611862" y="2042082"/>
              <a:ext cx="20007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[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Component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: R Scripts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for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Data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Updates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]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21BFC39-F638-47AD-A40A-AED30FBE30CE}"/>
                </a:ext>
              </a:extLst>
            </p:cNvPr>
            <p:cNvSpPr txBox="1"/>
            <p:nvPr/>
          </p:nvSpPr>
          <p:spPr>
            <a:xfrm>
              <a:off x="1532396" y="2409591"/>
              <a:ext cx="204948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Merge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current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ecological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monitoring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campaign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data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with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the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historical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LTEM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database</a:t>
              </a:r>
              <a:endParaRPr lang="es-MX" sz="105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4936E7A-45D5-4478-9D51-B25DB3A7B594}"/>
              </a:ext>
            </a:extLst>
          </p:cNvPr>
          <p:cNvGrpSpPr/>
          <p:nvPr/>
        </p:nvGrpSpPr>
        <p:grpSpPr>
          <a:xfrm>
            <a:off x="1126717" y="5791716"/>
            <a:ext cx="1818508" cy="603907"/>
            <a:chOff x="3633031" y="4561658"/>
            <a:chExt cx="1818508" cy="603907"/>
          </a:xfrm>
        </p:grpSpPr>
        <p:sp>
          <p:nvSpPr>
            <p:cNvPr id="110" name="Cylinder 109">
              <a:extLst>
                <a:ext uri="{FF2B5EF4-FFF2-40B4-BE49-F238E27FC236}">
                  <a16:creationId xmlns:a16="http://schemas.microsoft.com/office/drawing/2014/main" id="{14C9A510-1A3F-42C4-B770-80E91798A51F}"/>
                </a:ext>
              </a:extLst>
            </p:cNvPr>
            <p:cNvSpPr/>
            <p:nvPr/>
          </p:nvSpPr>
          <p:spPr>
            <a:xfrm>
              <a:off x="4063838" y="4561658"/>
              <a:ext cx="935318" cy="603907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39ABFAA-6380-47B3-B6C2-A3D9A329E270}"/>
                </a:ext>
              </a:extLst>
            </p:cNvPr>
            <p:cNvSpPr txBox="1"/>
            <p:nvPr/>
          </p:nvSpPr>
          <p:spPr>
            <a:xfrm>
              <a:off x="3633032" y="4725240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LTEM raw data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4177F66-53EE-467A-A535-40A0B09FA4F2}"/>
                </a:ext>
              </a:extLst>
            </p:cNvPr>
            <p:cNvSpPr txBox="1"/>
            <p:nvPr/>
          </p:nvSpPr>
          <p:spPr>
            <a:xfrm>
              <a:off x="3633031" y="4865092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v.1.0</a:t>
              </a:r>
            </a:p>
          </p:txBody>
        </p: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8E7EDEE-658F-46B5-A261-D50D1CF159A0}"/>
              </a:ext>
            </a:extLst>
          </p:cNvPr>
          <p:cNvCxnSpPr>
            <a:cxnSpLocks/>
            <a:stCxn id="60" idx="2"/>
            <a:endCxn id="110" idx="1"/>
          </p:cNvCxnSpPr>
          <p:nvPr/>
        </p:nvCxnSpPr>
        <p:spPr>
          <a:xfrm>
            <a:off x="2018756" y="5556486"/>
            <a:ext cx="6427" cy="23523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51005DF-3C63-4965-8FD6-EFE0F8B31AAB}"/>
              </a:ext>
            </a:extLst>
          </p:cNvPr>
          <p:cNvCxnSpPr>
            <a:cxnSpLocks/>
          </p:cNvCxnSpPr>
          <p:nvPr/>
        </p:nvCxnSpPr>
        <p:spPr>
          <a:xfrm flipV="1">
            <a:off x="2492842" y="6093669"/>
            <a:ext cx="788703" cy="152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9B61B2B-DE7C-45F8-8394-F8E60E4F9918}"/>
              </a:ext>
            </a:extLst>
          </p:cNvPr>
          <p:cNvGrpSpPr/>
          <p:nvPr/>
        </p:nvGrpSpPr>
        <p:grpSpPr>
          <a:xfrm>
            <a:off x="5648895" y="3890654"/>
            <a:ext cx="2159726" cy="1649977"/>
            <a:chOff x="1483704" y="1672750"/>
            <a:chExt cx="2159726" cy="16499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362672A-D254-437D-9159-141019D549F5}"/>
                </a:ext>
              </a:extLst>
            </p:cNvPr>
            <p:cNvSpPr/>
            <p:nvPr/>
          </p:nvSpPr>
          <p:spPr>
            <a:xfrm>
              <a:off x="1483704" y="1801570"/>
              <a:ext cx="2159726" cy="13664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DE18B97-2366-4FB4-A967-D31D1C91D6BA}"/>
                </a:ext>
              </a:extLst>
            </p:cNvPr>
            <p:cNvSpPr txBox="1"/>
            <p:nvPr/>
          </p:nvSpPr>
          <p:spPr>
            <a:xfrm>
              <a:off x="1691328" y="1672750"/>
              <a:ext cx="1841863" cy="3693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Automatic</a:t>
              </a:r>
              <a:r>
                <a:rPr lang="es-MX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Reports</a:t>
              </a:r>
              <a:endParaRPr lang="es-MX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23BBF00-133B-4395-8ED1-53E75DA20FCA}"/>
                </a:ext>
              </a:extLst>
            </p:cNvPr>
            <p:cNvSpPr txBox="1"/>
            <p:nvPr/>
          </p:nvSpPr>
          <p:spPr>
            <a:xfrm>
              <a:off x="1611862" y="2004890"/>
              <a:ext cx="200079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[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Component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: R Scripts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for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Monitoring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5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Reports</a:t>
              </a:r>
              <a:r>
                <a:rPr lang="es-MX" sz="105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]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15235E9-9C54-41B3-8910-D043451403D5}"/>
                </a:ext>
              </a:extLst>
            </p:cNvPr>
            <p:cNvSpPr txBox="1"/>
            <p:nvPr/>
          </p:nvSpPr>
          <p:spPr>
            <a:xfrm>
              <a:off x="1502153" y="2307064"/>
              <a:ext cx="2140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Generates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an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Rmarkdown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technical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report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about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LTEM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analysis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.</a:t>
              </a:r>
            </a:p>
            <a:p>
              <a:pPr algn="just"/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Functions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for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ecological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analysis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(Fish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Biomass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,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Invertebrate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Abundances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, Time Series, etc.)</a:t>
              </a:r>
            </a:p>
            <a:p>
              <a:pPr algn="just"/>
              <a:endPara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03A933C-2368-48CB-94D0-60EF26FAD0E1}"/>
              </a:ext>
            </a:extLst>
          </p:cNvPr>
          <p:cNvGrpSpPr/>
          <p:nvPr/>
        </p:nvGrpSpPr>
        <p:grpSpPr>
          <a:xfrm>
            <a:off x="3942893" y="4091395"/>
            <a:ext cx="935318" cy="603907"/>
            <a:chOff x="4063838" y="4561658"/>
            <a:chExt cx="935318" cy="603907"/>
          </a:xfrm>
        </p:grpSpPr>
        <p:sp>
          <p:nvSpPr>
            <p:cNvPr id="132" name="Cylinder 131">
              <a:extLst>
                <a:ext uri="{FF2B5EF4-FFF2-40B4-BE49-F238E27FC236}">
                  <a16:creationId xmlns:a16="http://schemas.microsoft.com/office/drawing/2014/main" id="{F4FD1510-93A7-4193-AC39-4248A39BF5C3}"/>
                </a:ext>
              </a:extLst>
            </p:cNvPr>
            <p:cNvSpPr/>
            <p:nvPr/>
          </p:nvSpPr>
          <p:spPr>
            <a:xfrm>
              <a:off x="4063838" y="4561658"/>
              <a:ext cx="935318" cy="603907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4475926-ED30-4043-84D6-4491511CD057}"/>
                </a:ext>
              </a:extLst>
            </p:cNvPr>
            <p:cNvSpPr txBox="1"/>
            <p:nvPr/>
          </p:nvSpPr>
          <p:spPr>
            <a:xfrm>
              <a:off x="4153447" y="4722313"/>
              <a:ext cx="76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Updated</a:t>
              </a:r>
              <a:r>
                <a:rPr lang="es-MX" sz="1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LTEM </a:t>
              </a:r>
              <a:r>
                <a:rPr lang="es-MX" sz="1000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database</a:t>
              </a:r>
              <a:endParaRPr lang="es-MX" sz="1000" b="1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DD99381-4CAC-4C52-8849-A93892780093}"/>
              </a:ext>
            </a:extLst>
          </p:cNvPr>
          <p:cNvCxnSpPr>
            <a:cxnSpLocks/>
            <a:stCxn id="107" idx="0"/>
            <a:endCxn id="132" idx="3"/>
          </p:cNvCxnSpPr>
          <p:nvPr/>
        </p:nvCxnSpPr>
        <p:spPr>
          <a:xfrm flipV="1">
            <a:off x="4410101" y="4695302"/>
            <a:ext cx="451" cy="2086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6776358-35D3-4DBC-8C36-806115F1B25B}"/>
              </a:ext>
            </a:extLst>
          </p:cNvPr>
          <p:cNvCxnSpPr>
            <a:cxnSpLocks/>
          </p:cNvCxnSpPr>
          <p:nvPr/>
        </p:nvCxnSpPr>
        <p:spPr>
          <a:xfrm flipV="1">
            <a:off x="4860192" y="4415291"/>
            <a:ext cx="788703" cy="152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4E1EFA5-6283-475C-8153-9F04F8B4474F}"/>
              </a:ext>
            </a:extLst>
          </p:cNvPr>
          <p:cNvSpPr txBox="1"/>
          <p:nvPr/>
        </p:nvSpPr>
        <p:spPr>
          <a:xfrm>
            <a:off x="6951977" y="5765251"/>
            <a:ext cx="935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Summary tables of LTEM package ecological analysis outputs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27F51F5-4075-4D01-BDF0-5303A4464E9A}"/>
              </a:ext>
            </a:extLst>
          </p:cNvPr>
          <p:cNvCxnSpPr>
            <a:cxnSpLocks/>
          </p:cNvCxnSpPr>
          <p:nvPr/>
        </p:nvCxnSpPr>
        <p:spPr>
          <a:xfrm flipH="1">
            <a:off x="7427371" y="5384781"/>
            <a:ext cx="2666" cy="2360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D2E509F0-0B30-40B6-9197-9121F10F2A14}"/>
              </a:ext>
            </a:extLst>
          </p:cNvPr>
          <p:cNvCxnSpPr>
            <a:cxnSpLocks/>
            <a:stCxn id="90" idx="2"/>
          </p:cNvCxnSpPr>
          <p:nvPr/>
        </p:nvCxnSpPr>
        <p:spPr>
          <a:xfrm rot="16200000" flipH="1">
            <a:off x="5984160" y="1303751"/>
            <a:ext cx="1047512" cy="3783001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4132DB95-1EF1-47DA-8ECA-53CFE11CB1A1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7887295" y="3719008"/>
            <a:ext cx="519214" cy="2253992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Document 45">
            <a:extLst>
              <a:ext uri="{FF2B5EF4-FFF2-40B4-BE49-F238E27FC236}">
                <a16:creationId xmlns:a16="http://schemas.microsoft.com/office/drawing/2014/main" id="{621D26BB-6E18-47C4-A678-40BA82B91239}"/>
              </a:ext>
            </a:extLst>
          </p:cNvPr>
          <p:cNvSpPr/>
          <p:nvPr/>
        </p:nvSpPr>
        <p:spPr>
          <a:xfrm>
            <a:off x="5695859" y="5637914"/>
            <a:ext cx="907078" cy="572205"/>
          </a:xfrm>
          <a:prstGeom prst="flowChartDocumen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LTEM Report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4639FA8-80C8-48FD-BE06-AC7D1771C2A2}"/>
              </a:ext>
            </a:extLst>
          </p:cNvPr>
          <p:cNvCxnSpPr>
            <a:cxnSpLocks/>
          </p:cNvCxnSpPr>
          <p:nvPr/>
        </p:nvCxnSpPr>
        <p:spPr>
          <a:xfrm flipH="1">
            <a:off x="6149398" y="5388979"/>
            <a:ext cx="2666" cy="2360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044BF567-DE18-4986-AE2E-373A2074B967}"/>
              </a:ext>
            </a:extLst>
          </p:cNvPr>
          <p:cNvSpPr txBox="1"/>
          <p:nvPr/>
        </p:nvSpPr>
        <p:spPr>
          <a:xfrm>
            <a:off x="0" y="1137903"/>
            <a:ext cx="66620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Github</a:t>
            </a:r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Repository</a:t>
            </a:r>
            <a:endParaRPr lang="es-MX" sz="1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3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7C3F9E6-E213-4A19-9403-855294C72C59}"/>
              </a:ext>
            </a:extLst>
          </p:cNvPr>
          <p:cNvSpPr/>
          <p:nvPr/>
        </p:nvSpPr>
        <p:spPr>
          <a:xfrm>
            <a:off x="1668482" y="908485"/>
            <a:ext cx="8841179" cy="55695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C8F4BB-5C14-4911-B67F-48B2749D63D5}"/>
              </a:ext>
            </a:extLst>
          </p:cNvPr>
          <p:cNvSpPr/>
          <p:nvPr/>
        </p:nvSpPr>
        <p:spPr>
          <a:xfrm>
            <a:off x="-1" y="0"/>
            <a:ext cx="3474721" cy="86177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F446EC6-896F-4E66-9AD5-99B32DF41287}"/>
              </a:ext>
            </a:extLst>
          </p:cNvPr>
          <p:cNvGrpSpPr/>
          <p:nvPr/>
        </p:nvGrpSpPr>
        <p:grpSpPr>
          <a:xfrm>
            <a:off x="4732317" y="956060"/>
            <a:ext cx="5197553" cy="2997115"/>
            <a:chOff x="6316064" y="1586012"/>
            <a:chExt cx="2159726" cy="1460288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7976E00-77F8-4BC3-A955-61E5CAA8738A}"/>
                </a:ext>
              </a:extLst>
            </p:cNvPr>
            <p:cNvSpPr/>
            <p:nvPr/>
          </p:nvSpPr>
          <p:spPr>
            <a:xfrm>
              <a:off x="6316064" y="1679845"/>
              <a:ext cx="2159726" cy="13664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2721246-2659-4310-9BE5-4DFE3A16C6EE}"/>
                </a:ext>
              </a:extLst>
            </p:cNvPr>
            <p:cNvSpPr txBox="1"/>
            <p:nvPr/>
          </p:nvSpPr>
          <p:spPr>
            <a:xfrm>
              <a:off x="6663701" y="1586012"/>
              <a:ext cx="1422404" cy="1288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s-MX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75B695D-54B6-437A-A380-FC92BF439782}"/>
              </a:ext>
            </a:extLst>
          </p:cNvPr>
          <p:cNvSpPr txBox="1"/>
          <p:nvPr/>
        </p:nvSpPr>
        <p:spPr>
          <a:xfrm>
            <a:off x="6361628" y="855913"/>
            <a:ext cx="1823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New </a:t>
            </a:r>
            <a:r>
              <a:rPr lang="es-MX" sz="20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Species</a:t>
            </a:r>
            <a:r>
              <a:rPr lang="es-MX" sz="20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20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Loop</a:t>
            </a:r>
            <a:endParaRPr lang="es-MX" sz="20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63B0C4-07EB-4232-A227-D185E78BB1E4}"/>
              </a:ext>
            </a:extLst>
          </p:cNvPr>
          <p:cNvSpPr/>
          <p:nvPr/>
        </p:nvSpPr>
        <p:spPr>
          <a:xfrm>
            <a:off x="-2" y="0"/>
            <a:ext cx="333105" cy="3122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hnschrift Light Condensed" panose="020B0502040204020203" pitchFamily="34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C6090A-2C18-4385-806A-8487584C9200}"/>
              </a:ext>
            </a:extLst>
          </p:cNvPr>
          <p:cNvSpPr txBox="1"/>
          <p:nvPr/>
        </p:nvSpPr>
        <p:spPr>
          <a:xfrm>
            <a:off x="0" y="-14784"/>
            <a:ext cx="347472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Container: </a:t>
            </a:r>
            <a:r>
              <a:rPr lang="es-MX" sz="14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Github</a:t>
            </a:r>
            <a:endParaRPr lang="es-MX" sz="1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es-MX" sz="29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Component</a:t>
            </a:r>
            <a:r>
              <a:rPr lang="es-MX" sz="29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: </a:t>
            </a:r>
            <a:r>
              <a:rPr lang="es-MX" sz="16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Review</a:t>
            </a:r>
            <a:r>
              <a:rPr lang="es-MX" sz="16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6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for</a:t>
            </a:r>
            <a:r>
              <a:rPr lang="es-MX" sz="16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New </a:t>
            </a:r>
            <a:r>
              <a:rPr lang="es-MX" sz="16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Species</a:t>
            </a:r>
            <a:endParaRPr lang="es-MX" sz="29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F36264-F94C-4252-A2E4-64715676771A}"/>
              </a:ext>
            </a:extLst>
          </p:cNvPr>
          <p:cNvSpPr txBox="1"/>
          <p:nvPr/>
        </p:nvSpPr>
        <p:spPr>
          <a:xfrm>
            <a:off x="2362245" y="3486691"/>
            <a:ext cx="1580048" cy="2847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MX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E33FBB-DC8E-4AC6-94FB-2587080406AB}"/>
              </a:ext>
            </a:extLst>
          </p:cNvPr>
          <p:cNvSpPr txBox="1"/>
          <p:nvPr/>
        </p:nvSpPr>
        <p:spPr>
          <a:xfrm>
            <a:off x="2487508" y="3429000"/>
            <a:ext cx="1293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Species</a:t>
            </a:r>
            <a:r>
              <a:rPr lang="es-MX" sz="20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20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Loop</a:t>
            </a:r>
            <a:endParaRPr lang="es-MX" sz="20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FD5F58-3B1B-4F0F-BBD9-5AFF23E2560F}"/>
              </a:ext>
            </a:extLst>
          </p:cNvPr>
          <p:cNvGrpSpPr/>
          <p:nvPr/>
        </p:nvGrpSpPr>
        <p:grpSpPr>
          <a:xfrm>
            <a:off x="9377572" y="17183"/>
            <a:ext cx="1818508" cy="751450"/>
            <a:chOff x="9888210" y="1472452"/>
            <a:chExt cx="1818508" cy="751450"/>
          </a:xfrm>
        </p:grpSpPr>
        <p:sp>
          <p:nvSpPr>
            <p:cNvPr id="30" name="Cylinder 29">
              <a:extLst>
                <a:ext uri="{FF2B5EF4-FFF2-40B4-BE49-F238E27FC236}">
                  <a16:creationId xmlns:a16="http://schemas.microsoft.com/office/drawing/2014/main" id="{4B0DE0B1-268D-41C9-A852-802A58329E96}"/>
                </a:ext>
              </a:extLst>
            </p:cNvPr>
            <p:cNvSpPr/>
            <p:nvPr/>
          </p:nvSpPr>
          <p:spPr>
            <a:xfrm>
              <a:off x="10332755" y="1572932"/>
              <a:ext cx="935318" cy="603907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9D5CB4-296B-4C37-8E3C-66029DBF5110}"/>
                </a:ext>
              </a:extLst>
            </p:cNvPr>
            <p:cNvSpPr txBox="1"/>
            <p:nvPr/>
          </p:nvSpPr>
          <p:spPr>
            <a:xfrm>
              <a:off x="9888211" y="1743543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LTEM raw data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4FFFA8-C6D9-4020-9E10-4601D4E7C082}"/>
                </a:ext>
              </a:extLst>
            </p:cNvPr>
            <p:cNvSpPr txBox="1"/>
            <p:nvPr/>
          </p:nvSpPr>
          <p:spPr>
            <a:xfrm>
              <a:off x="9888210" y="1883395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v.0.1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5C663A-BA6C-4DE7-B56C-28EBC0E00DCA}"/>
                </a:ext>
              </a:extLst>
            </p:cNvPr>
            <p:cNvSpPr/>
            <p:nvPr/>
          </p:nvSpPr>
          <p:spPr>
            <a:xfrm>
              <a:off x="10213277" y="1472452"/>
              <a:ext cx="1124611" cy="75145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Diamond 2">
            <a:extLst>
              <a:ext uri="{FF2B5EF4-FFF2-40B4-BE49-F238E27FC236}">
                <a16:creationId xmlns:a16="http://schemas.microsoft.com/office/drawing/2014/main" id="{DE2D1495-F9CD-41FC-9788-9C26FAEA6F7E}"/>
              </a:ext>
            </a:extLst>
          </p:cNvPr>
          <p:cNvSpPr/>
          <p:nvPr/>
        </p:nvSpPr>
        <p:spPr>
          <a:xfrm>
            <a:off x="6957432" y="1522025"/>
            <a:ext cx="1703798" cy="174051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1F8CCB-D5C2-4CFC-A474-B6AC0283FE5C}"/>
              </a:ext>
            </a:extLst>
          </p:cNvPr>
          <p:cNvSpPr txBox="1"/>
          <p:nvPr/>
        </p:nvSpPr>
        <p:spPr>
          <a:xfrm>
            <a:off x="7391991" y="1853674"/>
            <a:ext cx="834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New </a:t>
            </a:r>
            <a:r>
              <a:rPr lang="es-MX" sz="160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species</a:t>
            </a:r>
            <a:r>
              <a:rPr lang="es-MX" sz="16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60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records</a:t>
            </a:r>
            <a:r>
              <a:rPr lang="es-MX" sz="16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60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appear</a:t>
            </a:r>
            <a:r>
              <a:rPr lang="es-MX" sz="16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?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A311228-D1A5-4036-9736-CC547E3A14B8}"/>
              </a:ext>
            </a:extLst>
          </p:cNvPr>
          <p:cNvCxnSpPr>
            <a:cxnSpLocks/>
            <a:stCxn id="33" idx="2"/>
            <a:endCxn id="3" idx="3"/>
          </p:cNvCxnSpPr>
          <p:nvPr/>
        </p:nvCxnSpPr>
        <p:spPr>
          <a:xfrm rot="5400000">
            <a:off x="8651263" y="778601"/>
            <a:ext cx="1623651" cy="1603715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F9F061-FD90-454F-A8A2-4E3817174C89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513616" y="2392284"/>
            <a:ext cx="44381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69B833-D112-4D12-859A-02D6AFF57CBD}"/>
              </a:ext>
            </a:extLst>
          </p:cNvPr>
          <p:cNvSpPr txBox="1"/>
          <p:nvPr/>
        </p:nvSpPr>
        <p:spPr>
          <a:xfrm>
            <a:off x="7391991" y="3296840"/>
            <a:ext cx="1293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F3F393-190B-4D9A-BE00-7D0F77975C53}"/>
              </a:ext>
            </a:extLst>
          </p:cNvPr>
          <p:cNvSpPr txBox="1"/>
          <p:nvPr/>
        </p:nvSpPr>
        <p:spPr>
          <a:xfrm>
            <a:off x="6118744" y="2041827"/>
            <a:ext cx="1293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Yes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86689A-E957-4327-B667-E4E81EC8F8DD}"/>
              </a:ext>
            </a:extLst>
          </p:cNvPr>
          <p:cNvSpPr/>
          <p:nvPr/>
        </p:nvSpPr>
        <p:spPr>
          <a:xfrm>
            <a:off x="4916714" y="1967703"/>
            <a:ext cx="1604230" cy="9372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EB69D2-01F8-4B69-9A67-4E2B4A863F7D}"/>
              </a:ext>
            </a:extLst>
          </p:cNvPr>
          <p:cNvSpPr txBox="1"/>
          <p:nvPr/>
        </p:nvSpPr>
        <p:spPr>
          <a:xfrm>
            <a:off x="5038526" y="2073722"/>
            <a:ext cx="1360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Taxonomic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review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of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new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species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records</a:t>
            </a:r>
            <a:endParaRPr lang="es-MX" sz="1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A2D4B2-B7B9-4967-9356-849D5ED1337C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3660195" y="2436330"/>
            <a:ext cx="1256519" cy="560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08B2389-0CA0-409D-A57F-C12FB6E3684F}"/>
              </a:ext>
            </a:extLst>
          </p:cNvPr>
          <p:cNvCxnSpPr>
            <a:cxnSpLocks/>
            <a:stCxn id="3" idx="2"/>
            <a:endCxn id="28" idx="3"/>
          </p:cNvCxnSpPr>
          <p:nvPr/>
        </p:nvCxnSpPr>
        <p:spPr>
          <a:xfrm rot="5400000">
            <a:off x="5692555" y="1512280"/>
            <a:ext cx="366515" cy="386703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0EFF76E-9CE2-47A8-8867-3D28015817B3}"/>
              </a:ext>
            </a:extLst>
          </p:cNvPr>
          <p:cNvGrpSpPr/>
          <p:nvPr/>
        </p:nvGrpSpPr>
        <p:grpSpPr>
          <a:xfrm>
            <a:off x="2642666" y="2078862"/>
            <a:ext cx="994908" cy="733524"/>
            <a:chOff x="4878410" y="1937972"/>
            <a:chExt cx="994908" cy="733524"/>
          </a:xfrm>
        </p:grpSpPr>
        <p:sp>
          <p:nvSpPr>
            <p:cNvPr id="75" name="Cylinder 74">
              <a:extLst>
                <a:ext uri="{FF2B5EF4-FFF2-40B4-BE49-F238E27FC236}">
                  <a16:creationId xmlns:a16="http://schemas.microsoft.com/office/drawing/2014/main" id="{8A11FD27-D12F-4BC1-BA40-49245FC02579}"/>
                </a:ext>
              </a:extLst>
            </p:cNvPr>
            <p:cNvSpPr/>
            <p:nvPr/>
          </p:nvSpPr>
          <p:spPr>
            <a:xfrm>
              <a:off x="4882038" y="1937972"/>
              <a:ext cx="991280" cy="71268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F38756E-A3EE-46B5-8115-550185EC2EC7}"/>
                </a:ext>
              </a:extLst>
            </p:cNvPr>
            <p:cNvSpPr txBox="1"/>
            <p:nvPr/>
          </p:nvSpPr>
          <p:spPr>
            <a:xfrm>
              <a:off x="4878410" y="2117498"/>
              <a:ext cx="99128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Updated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catalog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of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Species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names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and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IDs</a:t>
              </a:r>
              <a:endPara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525C91-A640-40E6-9C44-2A12B11FB721}"/>
              </a:ext>
            </a:extLst>
          </p:cNvPr>
          <p:cNvCxnSpPr>
            <a:cxnSpLocks/>
            <a:stCxn id="79" idx="2"/>
            <a:endCxn id="29" idx="0"/>
          </p:cNvCxnSpPr>
          <p:nvPr/>
        </p:nvCxnSpPr>
        <p:spPr>
          <a:xfrm flipH="1">
            <a:off x="3134288" y="2812386"/>
            <a:ext cx="4019" cy="61661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29D40A2-060C-4139-9C4E-6BAE75C8158A}"/>
              </a:ext>
            </a:extLst>
          </p:cNvPr>
          <p:cNvGrpSpPr/>
          <p:nvPr/>
        </p:nvGrpSpPr>
        <p:grpSpPr>
          <a:xfrm>
            <a:off x="2237077" y="4064153"/>
            <a:ext cx="1818508" cy="603907"/>
            <a:chOff x="1845164" y="3218339"/>
            <a:chExt cx="1818508" cy="603907"/>
          </a:xfrm>
        </p:grpSpPr>
        <p:sp>
          <p:nvSpPr>
            <p:cNvPr id="82" name="Cylinder 81">
              <a:extLst>
                <a:ext uri="{FF2B5EF4-FFF2-40B4-BE49-F238E27FC236}">
                  <a16:creationId xmlns:a16="http://schemas.microsoft.com/office/drawing/2014/main" id="{83836C5A-90DA-4590-84DB-73EFA8BECDE4}"/>
                </a:ext>
              </a:extLst>
            </p:cNvPr>
            <p:cNvSpPr/>
            <p:nvPr/>
          </p:nvSpPr>
          <p:spPr>
            <a:xfrm>
              <a:off x="2275971" y="3218339"/>
              <a:ext cx="935318" cy="603907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7133F40-C9CD-4683-A8FA-532F22D305E3}"/>
                </a:ext>
              </a:extLst>
            </p:cNvPr>
            <p:cNvSpPr txBox="1"/>
            <p:nvPr/>
          </p:nvSpPr>
          <p:spPr>
            <a:xfrm>
              <a:off x="1845165" y="3381921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LTEM raw data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1E9AD08-0241-4A0F-AFAA-940D63DA5A1B}"/>
                </a:ext>
              </a:extLst>
            </p:cNvPr>
            <p:cNvSpPr txBox="1"/>
            <p:nvPr/>
          </p:nvSpPr>
          <p:spPr>
            <a:xfrm>
              <a:off x="1845164" y="3521773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v.0.2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254810-31F3-46DB-ABE2-7478FDADF62F}"/>
              </a:ext>
            </a:extLst>
          </p:cNvPr>
          <p:cNvCxnSpPr>
            <a:cxnSpLocks/>
            <a:stCxn id="29" idx="2"/>
            <a:endCxn id="82" idx="1"/>
          </p:cNvCxnSpPr>
          <p:nvPr/>
        </p:nvCxnSpPr>
        <p:spPr>
          <a:xfrm>
            <a:off x="3134288" y="3829110"/>
            <a:ext cx="1255" cy="23504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248FEB3-9707-4B5C-BF76-483BD3C97462}"/>
              </a:ext>
            </a:extLst>
          </p:cNvPr>
          <p:cNvSpPr txBox="1"/>
          <p:nvPr/>
        </p:nvSpPr>
        <p:spPr>
          <a:xfrm>
            <a:off x="2362245" y="5023207"/>
            <a:ext cx="1580048" cy="2847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MX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13B69A-909C-4D55-A073-8F8AA698AE8C}"/>
              </a:ext>
            </a:extLst>
          </p:cNvPr>
          <p:cNvSpPr txBox="1"/>
          <p:nvPr/>
        </p:nvSpPr>
        <p:spPr>
          <a:xfrm>
            <a:off x="2487508" y="4965516"/>
            <a:ext cx="1293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Data </a:t>
            </a:r>
            <a:r>
              <a:rPr lang="es-MX" sz="20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Loop</a:t>
            </a:r>
            <a:endParaRPr lang="es-MX" sz="20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DAFFA1F-82C0-4454-A488-3F5199C0D354}"/>
              </a:ext>
            </a:extLst>
          </p:cNvPr>
          <p:cNvCxnSpPr>
            <a:cxnSpLocks/>
          </p:cNvCxnSpPr>
          <p:nvPr/>
        </p:nvCxnSpPr>
        <p:spPr>
          <a:xfrm>
            <a:off x="3133032" y="4730473"/>
            <a:ext cx="1255" cy="23504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7F22C2B-D38B-4BC0-951E-859902D7DDE8}"/>
              </a:ext>
            </a:extLst>
          </p:cNvPr>
          <p:cNvGrpSpPr/>
          <p:nvPr/>
        </p:nvGrpSpPr>
        <p:grpSpPr>
          <a:xfrm>
            <a:off x="2237076" y="5724887"/>
            <a:ext cx="1818508" cy="603907"/>
            <a:chOff x="3633031" y="4561658"/>
            <a:chExt cx="1818508" cy="603907"/>
          </a:xfrm>
        </p:grpSpPr>
        <p:sp>
          <p:nvSpPr>
            <p:cNvPr id="90" name="Cylinder 89">
              <a:extLst>
                <a:ext uri="{FF2B5EF4-FFF2-40B4-BE49-F238E27FC236}">
                  <a16:creationId xmlns:a16="http://schemas.microsoft.com/office/drawing/2014/main" id="{6D10D164-E979-4007-8C8A-5EAC22FB35F2}"/>
                </a:ext>
              </a:extLst>
            </p:cNvPr>
            <p:cNvSpPr/>
            <p:nvPr/>
          </p:nvSpPr>
          <p:spPr>
            <a:xfrm>
              <a:off x="4063838" y="4561658"/>
              <a:ext cx="935318" cy="603907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2C5515-3C96-4244-BBE4-31D73C1C8B35}"/>
                </a:ext>
              </a:extLst>
            </p:cNvPr>
            <p:cNvSpPr txBox="1"/>
            <p:nvPr/>
          </p:nvSpPr>
          <p:spPr>
            <a:xfrm>
              <a:off x="3633032" y="4725240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LTEM raw data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0A26996-9A15-4697-A4C0-C6C81993C982}"/>
                </a:ext>
              </a:extLst>
            </p:cNvPr>
            <p:cNvSpPr txBox="1"/>
            <p:nvPr/>
          </p:nvSpPr>
          <p:spPr>
            <a:xfrm>
              <a:off x="3633031" y="4865092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v.1.0</a:t>
              </a: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E1BC64D-47B9-4DD9-89AD-7164CA568757}"/>
              </a:ext>
            </a:extLst>
          </p:cNvPr>
          <p:cNvCxnSpPr>
            <a:cxnSpLocks/>
          </p:cNvCxnSpPr>
          <p:nvPr/>
        </p:nvCxnSpPr>
        <p:spPr>
          <a:xfrm>
            <a:off x="3603201" y="6042092"/>
            <a:ext cx="49962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2773DDF-D395-4FC4-9C4B-2F829897F900}"/>
              </a:ext>
            </a:extLst>
          </p:cNvPr>
          <p:cNvCxnSpPr>
            <a:cxnSpLocks/>
          </p:cNvCxnSpPr>
          <p:nvPr/>
        </p:nvCxnSpPr>
        <p:spPr>
          <a:xfrm>
            <a:off x="3127037" y="5446994"/>
            <a:ext cx="1255" cy="23504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49784B4-59C6-46BA-A2BD-1F86752FB015}"/>
              </a:ext>
            </a:extLst>
          </p:cNvPr>
          <p:cNvSpPr txBox="1"/>
          <p:nvPr/>
        </p:nvSpPr>
        <p:spPr>
          <a:xfrm>
            <a:off x="4102825" y="5901940"/>
            <a:ext cx="1580048" cy="2847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MX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6DDD92-2BFB-45B2-9909-262A6E2D1A9A}"/>
              </a:ext>
            </a:extLst>
          </p:cNvPr>
          <p:cNvSpPr txBox="1"/>
          <p:nvPr/>
        </p:nvSpPr>
        <p:spPr>
          <a:xfrm>
            <a:off x="4055584" y="5878894"/>
            <a:ext cx="1625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Database</a:t>
            </a:r>
            <a:r>
              <a:rPr lang="es-MX" sz="16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6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Update</a:t>
            </a:r>
            <a:endParaRPr lang="es-MX" sz="16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9427784-FCAA-4254-801F-A701C0E39983}"/>
              </a:ext>
            </a:extLst>
          </p:cNvPr>
          <p:cNvGrpSpPr/>
          <p:nvPr/>
        </p:nvGrpSpPr>
        <p:grpSpPr>
          <a:xfrm>
            <a:off x="4449055" y="5023207"/>
            <a:ext cx="935318" cy="603907"/>
            <a:chOff x="4063838" y="4561658"/>
            <a:chExt cx="935318" cy="603907"/>
          </a:xfrm>
        </p:grpSpPr>
        <p:sp>
          <p:nvSpPr>
            <p:cNvPr id="103" name="Cylinder 102">
              <a:extLst>
                <a:ext uri="{FF2B5EF4-FFF2-40B4-BE49-F238E27FC236}">
                  <a16:creationId xmlns:a16="http://schemas.microsoft.com/office/drawing/2014/main" id="{F8BDEDFF-AD14-4D9F-966C-BEB5F49D8077}"/>
                </a:ext>
              </a:extLst>
            </p:cNvPr>
            <p:cNvSpPr/>
            <p:nvPr/>
          </p:nvSpPr>
          <p:spPr>
            <a:xfrm>
              <a:off x="4063838" y="4561658"/>
              <a:ext cx="935318" cy="603907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4AFA850-CA78-4185-9E16-F5E392FAC848}"/>
                </a:ext>
              </a:extLst>
            </p:cNvPr>
            <p:cNvSpPr txBox="1"/>
            <p:nvPr/>
          </p:nvSpPr>
          <p:spPr>
            <a:xfrm>
              <a:off x="4153447" y="4722313"/>
              <a:ext cx="76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Updated</a:t>
              </a:r>
              <a:r>
                <a:rPr lang="es-MX" sz="1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LTEM </a:t>
              </a:r>
              <a:r>
                <a:rPr lang="es-MX" sz="1000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database</a:t>
              </a:r>
              <a:endParaRPr lang="es-MX" sz="1000" b="1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6C67FAA-A2CC-4082-956A-10C10C164CD9}"/>
              </a:ext>
            </a:extLst>
          </p:cNvPr>
          <p:cNvCxnSpPr>
            <a:cxnSpLocks/>
            <a:endCxn id="103" idx="3"/>
          </p:cNvCxnSpPr>
          <p:nvPr/>
        </p:nvCxnSpPr>
        <p:spPr>
          <a:xfrm flipV="1">
            <a:off x="4916263" y="5627114"/>
            <a:ext cx="451" cy="2086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92F396B-5782-4AF6-8786-6A3EA906F472}"/>
              </a:ext>
            </a:extLst>
          </p:cNvPr>
          <p:cNvCxnSpPr>
            <a:cxnSpLocks/>
          </p:cNvCxnSpPr>
          <p:nvPr/>
        </p:nvCxnSpPr>
        <p:spPr>
          <a:xfrm>
            <a:off x="5421787" y="5305074"/>
            <a:ext cx="49989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4DE144C-0931-4BE2-AF90-84883164A0C0}"/>
              </a:ext>
            </a:extLst>
          </p:cNvPr>
          <p:cNvSpPr txBox="1"/>
          <p:nvPr/>
        </p:nvSpPr>
        <p:spPr>
          <a:xfrm>
            <a:off x="5921683" y="5183862"/>
            <a:ext cx="1580048" cy="2847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MX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6D25E2B-751E-46E0-8AB4-558B516275D3}"/>
              </a:ext>
            </a:extLst>
          </p:cNvPr>
          <p:cNvSpPr txBox="1"/>
          <p:nvPr/>
        </p:nvSpPr>
        <p:spPr>
          <a:xfrm>
            <a:off x="5754402" y="5120408"/>
            <a:ext cx="186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Automatic</a:t>
            </a:r>
            <a:r>
              <a:rPr lang="es-MX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Reports</a:t>
            </a:r>
            <a:endParaRPr lang="es-MX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0" name="Document 45">
            <a:extLst>
              <a:ext uri="{FF2B5EF4-FFF2-40B4-BE49-F238E27FC236}">
                <a16:creationId xmlns:a16="http://schemas.microsoft.com/office/drawing/2014/main" id="{5EA77111-DC54-4BF2-94E1-2542F8DA3D50}"/>
              </a:ext>
            </a:extLst>
          </p:cNvPr>
          <p:cNvSpPr/>
          <p:nvPr/>
        </p:nvSpPr>
        <p:spPr>
          <a:xfrm>
            <a:off x="6279533" y="5756589"/>
            <a:ext cx="907078" cy="572205"/>
          </a:xfrm>
          <a:prstGeom prst="flowChartDocumen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LTEM Report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7089D1B-2DBE-421A-AD63-ED61F594A220}"/>
              </a:ext>
            </a:extLst>
          </p:cNvPr>
          <p:cNvCxnSpPr>
            <a:cxnSpLocks/>
          </p:cNvCxnSpPr>
          <p:nvPr/>
        </p:nvCxnSpPr>
        <p:spPr>
          <a:xfrm flipH="1">
            <a:off x="6733072" y="5507654"/>
            <a:ext cx="2666" cy="2360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ylinder 113">
            <a:extLst>
              <a:ext uri="{FF2B5EF4-FFF2-40B4-BE49-F238E27FC236}">
                <a16:creationId xmlns:a16="http://schemas.microsoft.com/office/drawing/2014/main" id="{29192ECC-5792-4EF2-9A17-97EE02028756}"/>
              </a:ext>
            </a:extLst>
          </p:cNvPr>
          <p:cNvSpPr/>
          <p:nvPr/>
        </p:nvSpPr>
        <p:spPr>
          <a:xfrm>
            <a:off x="7915112" y="5023207"/>
            <a:ext cx="935318" cy="603907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2D344EE-1CAC-48E0-9D91-4BFC7A3C3ADC}"/>
              </a:ext>
            </a:extLst>
          </p:cNvPr>
          <p:cNvSpPr txBox="1"/>
          <p:nvPr/>
        </p:nvSpPr>
        <p:spPr>
          <a:xfrm>
            <a:off x="7915112" y="5174463"/>
            <a:ext cx="935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Summary tables of LTEM package ecological analysis outputs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D251122-9923-4677-8A2F-8F5922FCC00B}"/>
              </a:ext>
            </a:extLst>
          </p:cNvPr>
          <p:cNvCxnSpPr>
            <a:cxnSpLocks/>
          </p:cNvCxnSpPr>
          <p:nvPr/>
        </p:nvCxnSpPr>
        <p:spPr>
          <a:xfrm>
            <a:off x="7532332" y="5334764"/>
            <a:ext cx="31293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260F3FD-1275-4522-B558-5F1E4889F8CC}"/>
              </a:ext>
            </a:extLst>
          </p:cNvPr>
          <p:cNvSpPr txBox="1"/>
          <p:nvPr/>
        </p:nvSpPr>
        <p:spPr>
          <a:xfrm>
            <a:off x="1280458" y="897356"/>
            <a:ext cx="23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59903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7C3F9E6-E213-4A19-9403-855294C72C59}"/>
              </a:ext>
            </a:extLst>
          </p:cNvPr>
          <p:cNvSpPr/>
          <p:nvPr/>
        </p:nvSpPr>
        <p:spPr>
          <a:xfrm>
            <a:off x="1668482" y="908485"/>
            <a:ext cx="8841179" cy="55695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C8F4BB-5C14-4911-B67F-48B2749D63D5}"/>
              </a:ext>
            </a:extLst>
          </p:cNvPr>
          <p:cNvSpPr/>
          <p:nvPr/>
        </p:nvSpPr>
        <p:spPr>
          <a:xfrm>
            <a:off x="-1" y="0"/>
            <a:ext cx="3474721" cy="86177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3D3673-4B20-4144-95F8-8C5E929CA916}"/>
              </a:ext>
            </a:extLst>
          </p:cNvPr>
          <p:cNvGrpSpPr/>
          <p:nvPr/>
        </p:nvGrpSpPr>
        <p:grpSpPr>
          <a:xfrm>
            <a:off x="6886477" y="1315411"/>
            <a:ext cx="1823978" cy="400110"/>
            <a:chOff x="6886477" y="1315411"/>
            <a:chExt cx="1823978" cy="4001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8E7B62B-4240-4E98-8E76-2C9242C9FECC}"/>
                </a:ext>
              </a:extLst>
            </p:cNvPr>
            <p:cNvSpPr txBox="1"/>
            <p:nvPr/>
          </p:nvSpPr>
          <p:spPr>
            <a:xfrm>
              <a:off x="7008442" y="1396639"/>
              <a:ext cx="1580048" cy="2847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s-MX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75B695D-54B6-437A-A380-FC92BF439782}"/>
                </a:ext>
              </a:extLst>
            </p:cNvPr>
            <p:cNvSpPr txBox="1"/>
            <p:nvPr/>
          </p:nvSpPr>
          <p:spPr>
            <a:xfrm>
              <a:off x="6886477" y="1315411"/>
              <a:ext cx="1823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New </a:t>
              </a:r>
              <a:r>
                <a:rPr lang="es-MX" sz="2000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Species</a:t>
              </a:r>
              <a:r>
                <a:rPr lang="es-MX" sz="2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2000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Loop</a:t>
              </a:r>
              <a:endParaRPr lang="es-MX" sz="2000" b="1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A63B0C4-07EB-4232-A227-D185E78BB1E4}"/>
              </a:ext>
            </a:extLst>
          </p:cNvPr>
          <p:cNvSpPr/>
          <p:nvPr/>
        </p:nvSpPr>
        <p:spPr>
          <a:xfrm>
            <a:off x="-2" y="0"/>
            <a:ext cx="333105" cy="3122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hnschrift Light Condensed" panose="020B0502040204020203" pitchFamily="34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C6090A-2C18-4385-806A-8487584C9200}"/>
              </a:ext>
            </a:extLst>
          </p:cNvPr>
          <p:cNvSpPr txBox="1"/>
          <p:nvPr/>
        </p:nvSpPr>
        <p:spPr>
          <a:xfrm>
            <a:off x="0" y="-14784"/>
            <a:ext cx="347472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Container: </a:t>
            </a:r>
            <a:r>
              <a:rPr lang="es-MX" sz="14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Github</a:t>
            </a:r>
            <a:endParaRPr lang="es-MX" sz="1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r"/>
            <a:r>
              <a:rPr lang="es-MX" sz="29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Component</a:t>
            </a:r>
            <a:r>
              <a:rPr lang="es-MX" sz="29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: </a:t>
            </a:r>
            <a:r>
              <a:rPr lang="en-US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R Scripts for Species names Correction</a:t>
            </a:r>
            <a:endParaRPr lang="es-MX" sz="29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FD5F58-3B1B-4F0F-BBD9-5AFF23E2560F}"/>
              </a:ext>
            </a:extLst>
          </p:cNvPr>
          <p:cNvGrpSpPr/>
          <p:nvPr/>
        </p:nvGrpSpPr>
        <p:grpSpPr>
          <a:xfrm>
            <a:off x="9377572" y="17183"/>
            <a:ext cx="1818508" cy="751450"/>
            <a:chOff x="9888210" y="1472452"/>
            <a:chExt cx="1818508" cy="751450"/>
          </a:xfrm>
        </p:grpSpPr>
        <p:sp>
          <p:nvSpPr>
            <p:cNvPr id="30" name="Cylinder 29">
              <a:extLst>
                <a:ext uri="{FF2B5EF4-FFF2-40B4-BE49-F238E27FC236}">
                  <a16:creationId xmlns:a16="http://schemas.microsoft.com/office/drawing/2014/main" id="{4B0DE0B1-268D-41C9-A852-802A58329E96}"/>
                </a:ext>
              </a:extLst>
            </p:cNvPr>
            <p:cNvSpPr/>
            <p:nvPr/>
          </p:nvSpPr>
          <p:spPr>
            <a:xfrm>
              <a:off x="10332755" y="1572932"/>
              <a:ext cx="935318" cy="603907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9D5CB4-296B-4C37-8E3C-66029DBF5110}"/>
                </a:ext>
              </a:extLst>
            </p:cNvPr>
            <p:cNvSpPr txBox="1"/>
            <p:nvPr/>
          </p:nvSpPr>
          <p:spPr>
            <a:xfrm>
              <a:off x="9888211" y="1743543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LTEM raw data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4FFFA8-C6D9-4020-9E10-4601D4E7C082}"/>
                </a:ext>
              </a:extLst>
            </p:cNvPr>
            <p:cNvSpPr txBox="1"/>
            <p:nvPr/>
          </p:nvSpPr>
          <p:spPr>
            <a:xfrm>
              <a:off x="9888210" y="1883395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v.0.1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5C663A-BA6C-4DE7-B56C-28EBC0E00DCA}"/>
                </a:ext>
              </a:extLst>
            </p:cNvPr>
            <p:cNvSpPr/>
            <p:nvPr/>
          </p:nvSpPr>
          <p:spPr>
            <a:xfrm>
              <a:off x="10213277" y="1472452"/>
              <a:ext cx="1124611" cy="75145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F446EC6-896F-4E66-9AD5-99B32DF41287}"/>
              </a:ext>
            </a:extLst>
          </p:cNvPr>
          <p:cNvGrpSpPr/>
          <p:nvPr/>
        </p:nvGrpSpPr>
        <p:grpSpPr>
          <a:xfrm>
            <a:off x="1737359" y="1953371"/>
            <a:ext cx="5197553" cy="2997115"/>
            <a:chOff x="6316064" y="1586012"/>
            <a:chExt cx="2159726" cy="1460288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7976E00-77F8-4BC3-A955-61E5CAA8738A}"/>
                </a:ext>
              </a:extLst>
            </p:cNvPr>
            <p:cNvSpPr/>
            <p:nvPr/>
          </p:nvSpPr>
          <p:spPr>
            <a:xfrm>
              <a:off x="6316064" y="1679845"/>
              <a:ext cx="2159726" cy="13664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2721246-2659-4310-9BE5-4DFE3A16C6EE}"/>
                </a:ext>
              </a:extLst>
            </p:cNvPr>
            <p:cNvSpPr txBox="1"/>
            <p:nvPr/>
          </p:nvSpPr>
          <p:spPr>
            <a:xfrm>
              <a:off x="6832966" y="1586012"/>
              <a:ext cx="1100296" cy="1288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s-MX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3" name="Diamond 2">
            <a:extLst>
              <a:ext uri="{FF2B5EF4-FFF2-40B4-BE49-F238E27FC236}">
                <a16:creationId xmlns:a16="http://schemas.microsoft.com/office/drawing/2014/main" id="{DE2D1495-F9CD-41FC-9788-9C26FAEA6F7E}"/>
              </a:ext>
            </a:extLst>
          </p:cNvPr>
          <p:cNvSpPr/>
          <p:nvPr/>
        </p:nvSpPr>
        <p:spPr>
          <a:xfrm>
            <a:off x="1789374" y="2701158"/>
            <a:ext cx="1703798" cy="174051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1F8CCB-D5C2-4CFC-A474-B6AC0283FE5C}"/>
              </a:ext>
            </a:extLst>
          </p:cNvPr>
          <p:cNvSpPr txBox="1"/>
          <p:nvPr/>
        </p:nvSpPr>
        <p:spPr>
          <a:xfrm>
            <a:off x="2254569" y="3042713"/>
            <a:ext cx="834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Updates</a:t>
            </a:r>
            <a:r>
              <a:rPr lang="es-MX" sz="16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 in </a:t>
            </a:r>
            <a:r>
              <a:rPr lang="es-MX" sz="160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Scientific</a:t>
            </a:r>
            <a:r>
              <a:rPr lang="es-MX" sz="16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60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Names</a:t>
            </a:r>
            <a:endParaRPr lang="es-MX" sz="1600" dirty="0">
              <a:solidFill>
                <a:schemeClr val="accent6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69B833-D112-4D12-859A-02D6AFF57CBD}"/>
              </a:ext>
            </a:extLst>
          </p:cNvPr>
          <p:cNvSpPr txBox="1"/>
          <p:nvPr/>
        </p:nvSpPr>
        <p:spPr>
          <a:xfrm>
            <a:off x="2168167" y="4476215"/>
            <a:ext cx="1293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F3F393-190B-4D9A-BE00-7D0F77975C53}"/>
              </a:ext>
            </a:extLst>
          </p:cNvPr>
          <p:cNvSpPr txBox="1"/>
          <p:nvPr/>
        </p:nvSpPr>
        <p:spPr>
          <a:xfrm>
            <a:off x="2622867" y="1233009"/>
            <a:ext cx="1293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Yes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86689A-E957-4327-B667-E4E81EC8F8DD}"/>
              </a:ext>
            </a:extLst>
          </p:cNvPr>
          <p:cNvSpPr/>
          <p:nvPr/>
        </p:nvSpPr>
        <p:spPr>
          <a:xfrm>
            <a:off x="4294232" y="3214300"/>
            <a:ext cx="1604230" cy="9372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0EFF76E-9CE2-47A8-8867-3D28015817B3}"/>
              </a:ext>
            </a:extLst>
          </p:cNvPr>
          <p:cNvGrpSpPr/>
          <p:nvPr/>
        </p:nvGrpSpPr>
        <p:grpSpPr>
          <a:xfrm>
            <a:off x="3885355" y="1143301"/>
            <a:ext cx="994908" cy="733524"/>
            <a:chOff x="4878410" y="1937972"/>
            <a:chExt cx="994908" cy="733524"/>
          </a:xfrm>
        </p:grpSpPr>
        <p:sp>
          <p:nvSpPr>
            <p:cNvPr id="75" name="Cylinder 74">
              <a:extLst>
                <a:ext uri="{FF2B5EF4-FFF2-40B4-BE49-F238E27FC236}">
                  <a16:creationId xmlns:a16="http://schemas.microsoft.com/office/drawing/2014/main" id="{8A11FD27-D12F-4BC1-BA40-49245FC02579}"/>
                </a:ext>
              </a:extLst>
            </p:cNvPr>
            <p:cNvSpPr/>
            <p:nvPr/>
          </p:nvSpPr>
          <p:spPr>
            <a:xfrm>
              <a:off x="4882038" y="1937972"/>
              <a:ext cx="991280" cy="71268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F38756E-A3EE-46B5-8115-550185EC2EC7}"/>
                </a:ext>
              </a:extLst>
            </p:cNvPr>
            <p:cNvSpPr txBox="1"/>
            <p:nvPr/>
          </p:nvSpPr>
          <p:spPr>
            <a:xfrm>
              <a:off x="4878410" y="2117498"/>
              <a:ext cx="99128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Update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catalog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of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Species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names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and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IDs</a:t>
              </a:r>
              <a:endPara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29D40A2-060C-4139-9C4E-6BAE75C8158A}"/>
              </a:ext>
            </a:extLst>
          </p:cNvPr>
          <p:cNvGrpSpPr/>
          <p:nvPr/>
        </p:nvGrpSpPr>
        <p:grpSpPr>
          <a:xfrm>
            <a:off x="1737360" y="5136619"/>
            <a:ext cx="1818508" cy="603907"/>
            <a:chOff x="1845164" y="3218339"/>
            <a:chExt cx="1818508" cy="603907"/>
          </a:xfrm>
        </p:grpSpPr>
        <p:sp>
          <p:nvSpPr>
            <p:cNvPr id="82" name="Cylinder 81">
              <a:extLst>
                <a:ext uri="{FF2B5EF4-FFF2-40B4-BE49-F238E27FC236}">
                  <a16:creationId xmlns:a16="http://schemas.microsoft.com/office/drawing/2014/main" id="{83836C5A-90DA-4590-84DB-73EFA8BECDE4}"/>
                </a:ext>
              </a:extLst>
            </p:cNvPr>
            <p:cNvSpPr/>
            <p:nvPr/>
          </p:nvSpPr>
          <p:spPr>
            <a:xfrm>
              <a:off x="2275971" y="3218339"/>
              <a:ext cx="935318" cy="603907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7133F40-C9CD-4683-A8FA-532F22D305E3}"/>
                </a:ext>
              </a:extLst>
            </p:cNvPr>
            <p:cNvSpPr txBox="1"/>
            <p:nvPr/>
          </p:nvSpPr>
          <p:spPr>
            <a:xfrm>
              <a:off x="1845165" y="3381921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LTEM raw data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1E9AD08-0241-4A0F-AFAA-940D63DA5A1B}"/>
                </a:ext>
              </a:extLst>
            </p:cNvPr>
            <p:cNvSpPr txBox="1"/>
            <p:nvPr/>
          </p:nvSpPr>
          <p:spPr>
            <a:xfrm>
              <a:off x="1845164" y="3521773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v.0.2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254810-31F3-46DB-ABE2-7478FDADF62F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635826" y="4419600"/>
            <a:ext cx="0" cy="71701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248FEB3-9707-4B5C-BF76-483BD3C97462}"/>
              </a:ext>
            </a:extLst>
          </p:cNvPr>
          <p:cNvSpPr txBox="1"/>
          <p:nvPr/>
        </p:nvSpPr>
        <p:spPr>
          <a:xfrm>
            <a:off x="3652249" y="5112156"/>
            <a:ext cx="1580048" cy="2847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MX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13B69A-909C-4D55-A073-8F8AA698AE8C}"/>
              </a:ext>
            </a:extLst>
          </p:cNvPr>
          <p:cNvSpPr txBox="1"/>
          <p:nvPr/>
        </p:nvSpPr>
        <p:spPr>
          <a:xfrm>
            <a:off x="3777512" y="5054465"/>
            <a:ext cx="1293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Data </a:t>
            </a:r>
            <a:r>
              <a:rPr lang="es-MX" sz="20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Loop</a:t>
            </a:r>
            <a:endParaRPr lang="es-MX" sz="20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DAFFA1F-82C0-4454-A488-3F5199C0D354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3173333" y="5254522"/>
            <a:ext cx="47891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7F22C2B-D38B-4BC0-951E-859902D7DDE8}"/>
              </a:ext>
            </a:extLst>
          </p:cNvPr>
          <p:cNvGrpSpPr/>
          <p:nvPr/>
        </p:nvGrpSpPr>
        <p:grpSpPr>
          <a:xfrm>
            <a:off x="3527080" y="5813836"/>
            <a:ext cx="1818508" cy="603907"/>
            <a:chOff x="3633031" y="4561658"/>
            <a:chExt cx="1818508" cy="603907"/>
          </a:xfrm>
        </p:grpSpPr>
        <p:sp>
          <p:nvSpPr>
            <p:cNvPr id="90" name="Cylinder 89">
              <a:extLst>
                <a:ext uri="{FF2B5EF4-FFF2-40B4-BE49-F238E27FC236}">
                  <a16:creationId xmlns:a16="http://schemas.microsoft.com/office/drawing/2014/main" id="{6D10D164-E979-4007-8C8A-5EAC22FB35F2}"/>
                </a:ext>
              </a:extLst>
            </p:cNvPr>
            <p:cNvSpPr/>
            <p:nvPr/>
          </p:nvSpPr>
          <p:spPr>
            <a:xfrm>
              <a:off x="4063838" y="4561658"/>
              <a:ext cx="935318" cy="603907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2C5515-3C96-4244-BBE4-31D73C1C8B35}"/>
                </a:ext>
              </a:extLst>
            </p:cNvPr>
            <p:cNvSpPr txBox="1"/>
            <p:nvPr/>
          </p:nvSpPr>
          <p:spPr>
            <a:xfrm>
              <a:off x="3633032" y="4725240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LTEM raw data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0A26996-9A15-4697-A4C0-C6C81993C982}"/>
                </a:ext>
              </a:extLst>
            </p:cNvPr>
            <p:cNvSpPr txBox="1"/>
            <p:nvPr/>
          </p:nvSpPr>
          <p:spPr>
            <a:xfrm>
              <a:off x="3633031" y="4865092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v.1.0</a:t>
              </a: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E1BC64D-47B9-4DD9-89AD-7164CA568757}"/>
              </a:ext>
            </a:extLst>
          </p:cNvPr>
          <p:cNvCxnSpPr>
            <a:cxnSpLocks/>
          </p:cNvCxnSpPr>
          <p:nvPr/>
        </p:nvCxnSpPr>
        <p:spPr>
          <a:xfrm>
            <a:off x="4893205" y="6131041"/>
            <a:ext cx="49962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2773DDF-D395-4FC4-9C4B-2F829897F900}"/>
              </a:ext>
            </a:extLst>
          </p:cNvPr>
          <p:cNvCxnSpPr>
            <a:cxnSpLocks/>
          </p:cNvCxnSpPr>
          <p:nvPr/>
        </p:nvCxnSpPr>
        <p:spPr>
          <a:xfrm>
            <a:off x="4417041" y="5535943"/>
            <a:ext cx="1255" cy="23504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49784B4-59C6-46BA-A2BD-1F86752FB015}"/>
              </a:ext>
            </a:extLst>
          </p:cNvPr>
          <p:cNvSpPr txBox="1"/>
          <p:nvPr/>
        </p:nvSpPr>
        <p:spPr>
          <a:xfrm>
            <a:off x="5392829" y="5990889"/>
            <a:ext cx="1580048" cy="2847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MX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9427784-FCAA-4254-801F-A701C0E39983}"/>
              </a:ext>
            </a:extLst>
          </p:cNvPr>
          <p:cNvGrpSpPr/>
          <p:nvPr/>
        </p:nvGrpSpPr>
        <p:grpSpPr>
          <a:xfrm>
            <a:off x="5739059" y="5112156"/>
            <a:ext cx="935318" cy="603907"/>
            <a:chOff x="4063838" y="4561658"/>
            <a:chExt cx="935318" cy="603907"/>
          </a:xfrm>
        </p:grpSpPr>
        <p:sp>
          <p:nvSpPr>
            <p:cNvPr id="103" name="Cylinder 102">
              <a:extLst>
                <a:ext uri="{FF2B5EF4-FFF2-40B4-BE49-F238E27FC236}">
                  <a16:creationId xmlns:a16="http://schemas.microsoft.com/office/drawing/2014/main" id="{F8BDEDFF-AD14-4D9F-966C-BEB5F49D8077}"/>
                </a:ext>
              </a:extLst>
            </p:cNvPr>
            <p:cNvSpPr/>
            <p:nvPr/>
          </p:nvSpPr>
          <p:spPr>
            <a:xfrm>
              <a:off x="4063838" y="4561658"/>
              <a:ext cx="935318" cy="603907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4AFA850-CA78-4185-9E16-F5E392FAC848}"/>
                </a:ext>
              </a:extLst>
            </p:cNvPr>
            <p:cNvSpPr txBox="1"/>
            <p:nvPr/>
          </p:nvSpPr>
          <p:spPr>
            <a:xfrm>
              <a:off x="4153447" y="4722313"/>
              <a:ext cx="76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Updated</a:t>
              </a:r>
              <a:r>
                <a:rPr lang="es-MX" sz="1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LTEM </a:t>
              </a:r>
              <a:r>
                <a:rPr lang="es-MX" sz="1000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database</a:t>
              </a:r>
              <a:endParaRPr lang="es-MX" sz="1000" b="1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6C67FAA-A2CC-4082-956A-10C10C164CD9}"/>
              </a:ext>
            </a:extLst>
          </p:cNvPr>
          <p:cNvCxnSpPr>
            <a:cxnSpLocks/>
            <a:endCxn id="103" idx="3"/>
          </p:cNvCxnSpPr>
          <p:nvPr/>
        </p:nvCxnSpPr>
        <p:spPr>
          <a:xfrm flipV="1">
            <a:off x="6206267" y="5716063"/>
            <a:ext cx="451" cy="2086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92F396B-5782-4AF6-8786-6A3EA906F472}"/>
              </a:ext>
            </a:extLst>
          </p:cNvPr>
          <p:cNvCxnSpPr>
            <a:cxnSpLocks/>
          </p:cNvCxnSpPr>
          <p:nvPr/>
        </p:nvCxnSpPr>
        <p:spPr>
          <a:xfrm>
            <a:off x="6711791" y="5394023"/>
            <a:ext cx="49989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D266F9-4672-4BB0-8765-8CBF01B459F7}"/>
              </a:ext>
            </a:extLst>
          </p:cNvPr>
          <p:cNvGrpSpPr/>
          <p:nvPr/>
        </p:nvGrpSpPr>
        <p:grpSpPr>
          <a:xfrm>
            <a:off x="7185815" y="5219712"/>
            <a:ext cx="1631792" cy="369332"/>
            <a:chOff x="5396094" y="6203229"/>
            <a:chExt cx="1631792" cy="36933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4DE144C-0931-4BE2-AF90-84883164A0C0}"/>
                </a:ext>
              </a:extLst>
            </p:cNvPr>
            <p:cNvSpPr txBox="1"/>
            <p:nvPr/>
          </p:nvSpPr>
          <p:spPr>
            <a:xfrm>
              <a:off x="5421966" y="6256328"/>
              <a:ext cx="1580048" cy="2847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s-MX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6D25E2B-751E-46E0-8AB4-558B516275D3}"/>
                </a:ext>
              </a:extLst>
            </p:cNvPr>
            <p:cNvSpPr txBox="1"/>
            <p:nvPr/>
          </p:nvSpPr>
          <p:spPr>
            <a:xfrm>
              <a:off x="5396094" y="6203229"/>
              <a:ext cx="1631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Automatic</a:t>
              </a:r>
              <a:r>
                <a:rPr lang="es-MX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Reports</a:t>
              </a:r>
              <a:endParaRPr lang="es-MX" b="1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110" name="Document 45">
            <a:extLst>
              <a:ext uri="{FF2B5EF4-FFF2-40B4-BE49-F238E27FC236}">
                <a16:creationId xmlns:a16="http://schemas.microsoft.com/office/drawing/2014/main" id="{5EA77111-DC54-4BF2-94E1-2542F8DA3D50}"/>
              </a:ext>
            </a:extLst>
          </p:cNvPr>
          <p:cNvSpPr/>
          <p:nvPr/>
        </p:nvSpPr>
        <p:spPr>
          <a:xfrm>
            <a:off x="7569537" y="5845538"/>
            <a:ext cx="907078" cy="572205"/>
          </a:xfrm>
          <a:prstGeom prst="flowChartDocumen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LTEM Report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7089D1B-2DBE-421A-AD63-ED61F594A220}"/>
              </a:ext>
            </a:extLst>
          </p:cNvPr>
          <p:cNvCxnSpPr>
            <a:cxnSpLocks/>
          </p:cNvCxnSpPr>
          <p:nvPr/>
        </p:nvCxnSpPr>
        <p:spPr>
          <a:xfrm flipH="1">
            <a:off x="8023076" y="5596603"/>
            <a:ext cx="2666" cy="2360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521910-0DE8-459A-8167-A38140192ECF}"/>
              </a:ext>
            </a:extLst>
          </p:cNvPr>
          <p:cNvGrpSpPr/>
          <p:nvPr/>
        </p:nvGrpSpPr>
        <p:grpSpPr>
          <a:xfrm>
            <a:off x="9205116" y="5112156"/>
            <a:ext cx="935318" cy="603907"/>
            <a:chOff x="7415395" y="6095673"/>
            <a:chExt cx="935318" cy="603907"/>
          </a:xfrm>
        </p:grpSpPr>
        <p:sp>
          <p:nvSpPr>
            <p:cNvPr id="114" name="Cylinder 113">
              <a:extLst>
                <a:ext uri="{FF2B5EF4-FFF2-40B4-BE49-F238E27FC236}">
                  <a16:creationId xmlns:a16="http://schemas.microsoft.com/office/drawing/2014/main" id="{29192ECC-5792-4EF2-9A17-97EE02028756}"/>
                </a:ext>
              </a:extLst>
            </p:cNvPr>
            <p:cNvSpPr/>
            <p:nvPr/>
          </p:nvSpPr>
          <p:spPr>
            <a:xfrm>
              <a:off x="7415395" y="6095673"/>
              <a:ext cx="935318" cy="603907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2D344EE-1CAC-48E0-9D91-4BFC7A3C3ADC}"/>
                </a:ext>
              </a:extLst>
            </p:cNvPr>
            <p:cNvSpPr txBox="1"/>
            <p:nvPr/>
          </p:nvSpPr>
          <p:spPr>
            <a:xfrm>
              <a:off x="7415395" y="6246929"/>
              <a:ext cx="93531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Summary tables of LTEM package ecological analysis outputs</a:t>
              </a:r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D251122-9923-4677-8A2F-8F5922FCC00B}"/>
              </a:ext>
            </a:extLst>
          </p:cNvPr>
          <p:cNvCxnSpPr>
            <a:cxnSpLocks/>
          </p:cNvCxnSpPr>
          <p:nvPr/>
        </p:nvCxnSpPr>
        <p:spPr>
          <a:xfrm>
            <a:off x="8822336" y="5423713"/>
            <a:ext cx="31293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B0FFA02-230D-4E4B-A7B2-0B39164241AA}"/>
              </a:ext>
            </a:extLst>
          </p:cNvPr>
          <p:cNvCxnSpPr>
            <a:cxnSpLocks/>
            <a:endCxn id="81" idx="3"/>
          </p:cNvCxnSpPr>
          <p:nvPr/>
        </p:nvCxnSpPr>
        <p:spPr>
          <a:xfrm rot="10800000" flipV="1">
            <a:off x="8710455" y="768632"/>
            <a:ext cx="1554492" cy="746834"/>
          </a:xfrm>
          <a:prstGeom prst="bentConnector3">
            <a:avLst>
              <a:gd name="adj1" fmla="val -1565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9D66D89-165B-4C0C-A0DD-40540E17DD6E}"/>
              </a:ext>
            </a:extLst>
          </p:cNvPr>
          <p:cNvSpPr txBox="1"/>
          <p:nvPr/>
        </p:nvSpPr>
        <p:spPr>
          <a:xfrm>
            <a:off x="3689355" y="1846304"/>
            <a:ext cx="1293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Species</a:t>
            </a:r>
            <a:r>
              <a:rPr lang="es-MX" sz="20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20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Loop</a:t>
            </a:r>
            <a:endParaRPr lang="es-MX" sz="20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F26DF3B-ED20-4905-BBC3-D6C4989762BE}"/>
              </a:ext>
            </a:extLst>
          </p:cNvPr>
          <p:cNvCxnSpPr>
            <a:cxnSpLocks/>
            <a:stCxn id="3" idx="0"/>
            <a:endCxn id="79" idx="1"/>
          </p:cNvCxnSpPr>
          <p:nvPr/>
        </p:nvCxnSpPr>
        <p:spPr>
          <a:xfrm rot="5400000" flipH="1" flipV="1">
            <a:off x="2712648" y="1528451"/>
            <a:ext cx="1101332" cy="1244082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9FAF183-68B1-4E84-85D7-D57ED03A9360}"/>
              </a:ext>
            </a:extLst>
          </p:cNvPr>
          <p:cNvCxnSpPr>
            <a:stCxn id="81" idx="0"/>
            <a:endCxn id="75" idx="1"/>
          </p:cNvCxnSpPr>
          <p:nvPr/>
        </p:nvCxnSpPr>
        <p:spPr>
          <a:xfrm rot="16200000" flipV="1">
            <a:off x="6005490" y="-477566"/>
            <a:ext cx="172110" cy="3413843"/>
          </a:xfrm>
          <a:prstGeom prst="bentConnector3">
            <a:avLst>
              <a:gd name="adj1" fmla="val 171944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627CE617-22FE-4F19-9527-9E3A81E24463}"/>
              </a:ext>
            </a:extLst>
          </p:cNvPr>
          <p:cNvCxnSpPr>
            <a:cxnSpLocks/>
            <a:stCxn id="79" idx="3"/>
            <a:endCxn id="53" idx="3"/>
          </p:cNvCxnSpPr>
          <p:nvPr/>
        </p:nvCxnSpPr>
        <p:spPr>
          <a:xfrm>
            <a:off x="4876636" y="1599826"/>
            <a:ext cx="1021826" cy="2083101"/>
          </a:xfrm>
          <a:prstGeom prst="bentConnector3">
            <a:avLst>
              <a:gd name="adj1" fmla="val 122372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31DD0C6-6831-44A6-AE93-B152F18F86A1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3493172" y="3571417"/>
            <a:ext cx="7524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1C61AEB-0E61-4D37-BDA0-9C30CF1C6023}"/>
              </a:ext>
            </a:extLst>
          </p:cNvPr>
          <p:cNvSpPr txBox="1"/>
          <p:nvPr/>
        </p:nvSpPr>
        <p:spPr>
          <a:xfrm>
            <a:off x="4390768" y="3304980"/>
            <a:ext cx="1360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Scientific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names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validation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through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R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Functions</a:t>
            </a:r>
            <a:endParaRPr lang="es-MX" sz="1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78C3660-ABDD-4956-8762-5CB7ACDBFD7D}"/>
              </a:ext>
            </a:extLst>
          </p:cNvPr>
          <p:cNvSpPr txBox="1"/>
          <p:nvPr/>
        </p:nvSpPr>
        <p:spPr>
          <a:xfrm>
            <a:off x="1280458" y="897356"/>
            <a:ext cx="23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Data Processing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B4211F6-BE0F-4E32-92EE-AFB5728D022B}"/>
              </a:ext>
            </a:extLst>
          </p:cNvPr>
          <p:cNvSpPr txBox="1"/>
          <p:nvPr/>
        </p:nvSpPr>
        <p:spPr>
          <a:xfrm>
            <a:off x="5342093" y="5949515"/>
            <a:ext cx="1625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Database</a:t>
            </a:r>
            <a:r>
              <a:rPr lang="es-MX" sz="16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6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Update</a:t>
            </a:r>
            <a:endParaRPr lang="es-MX" sz="16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07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7C3F9E6-E213-4A19-9403-855294C72C59}"/>
              </a:ext>
            </a:extLst>
          </p:cNvPr>
          <p:cNvSpPr/>
          <p:nvPr/>
        </p:nvSpPr>
        <p:spPr>
          <a:xfrm>
            <a:off x="1668482" y="908485"/>
            <a:ext cx="8841179" cy="55695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C8F4BB-5C14-4911-B67F-48B2749D63D5}"/>
              </a:ext>
            </a:extLst>
          </p:cNvPr>
          <p:cNvSpPr/>
          <p:nvPr/>
        </p:nvSpPr>
        <p:spPr>
          <a:xfrm>
            <a:off x="-1" y="0"/>
            <a:ext cx="3474721" cy="86177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3D3673-4B20-4144-95F8-8C5E929CA916}"/>
              </a:ext>
            </a:extLst>
          </p:cNvPr>
          <p:cNvGrpSpPr/>
          <p:nvPr/>
        </p:nvGrpSpPr>
        <p:grpSpPr>
          <a:xfrm>
            <a:off x="6886477" y="1315411"/>
            <a:ext cx="1823978" cy="400110"/>
            <a:chOff x="6886477" y="1315411"/>
            <a:chExt cx="1823978" cy="4001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8E7B62B-4240-4E98-8E76-2C9242C9FECC}"/>
                </a:ext>
              </a:extLst>
            </p:cNvPr>
            <p:cNvSpPr txBox="1"/>
            <p:nvPr/>
          </p:nvSpPr>
          <p:spPr>
            <a:xfrm>
              <a:off x="7008442" y="1396639"/>
              <a:ext cx="1580048" cy="2847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s-MX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75B695D-54B6-437A-A380-FC92BF439782}"/>
                </a:ext>
              </a:extLst>
            </p:cNvPr>
            <p:cNvSpPr txBox="1"/>
            <p:nvPr/>
          </p:nvSpPr>
          <p:spPr>
            <a:xfrm>
              <a:off x="6886477" y="1315411"/>
              <a:ext cx="1823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New </a:t>
              </a:r>
              <a:r>
                <a:rPr lang="es-MX" sz="2000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Species</a:t>
              </a:r>
              <a:r>
                <a:rPr lang="es-MX" sz="2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2000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Loop</a:t>
              </a:r>
              <a:endParaRPr lang="es-MX" sz="2000" b="1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A63B0C4-07EB-4232-A227-D185E78BB1E4}"/>
              </a:ext>
            </a:extLst>
          </p:cNvPr>
          <p:cNvSpPr/>
          <p:nvPr/>
        </p:nvSpPr>
        <p:spPr>
          <a:xfrm>
            <a:off x="-2" y="0"/>
            <a:ext cx="333105" cy="3122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hnschrift Light Condensed" panose="020B0502040204020203" pitchFamily="34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C6090A-2C18-4385-806A-8487584C9200}"/>
              </a:ext>
            </a:extLst>
          </p:cNvPr>
          <p:cNvSpPr txBox="1"/>
          <p:nvPr/>
        </p:nvSpPr>
        <p:spPr>
          <a:xfrm>
            <a:off x="0" y="-14784"/>
            <a:ext cx="347472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Container: </a:t>
            </a:r>
            <a:r>
              <a:rPr lang="es-MX" sz="14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Github</a:t>
            </a:r>
            <a:endParaRPr lang="es-MX" sz="1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r"/>
            <a:r>
              <a:rPr lang="es-MX" sz="29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Component</a:t>
            </a:r>
            <a:r>
              <a:rPr lang="es-MX" sz="29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: </a:t>
            </a:r>
            <a:r>
              <a:rPr lang="en-US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R Scripts for Data Correction</a:t>
            </a:r>
            <a:endParaRPr lang="es-MX" sz="29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FD5F58-3B1B-4F0F-BBD9-5AFF23E2560F}"/>
              </a:ext>
            </a:extLst>
          </p:cNvPr>
          <p:cNvGrpSpPr/>
          <p:nvPr/>
        </p:nvGrpSpPr>
        <p:grpSpPr>
          <a:xfrm>
            <a:off x="9377572" y="17183"/>
            <a:ext cx="1818508" cy="751450"/>
            <a:chOff x="9888210" y="1472452"/>
            <a:chExt cx="1818508" cy="751450"/>
          </a:xfrm>
        </p:grpSpPr>
        <p:sp>
          <p:nvSpPr>
            <p:cNvPr id="30" name="Cylinder 29">
              <a:extLst>
                <a:ext uri="{FF2B5EF4-FFF2-40B4-BE49-F238E27FC236}">
                  <a16:creationId xmlns:a16="http://schemas.microsoft.com/office/drawing/2014/main" id="{4B0DE0B1-268D-41C9-A852-802A58329E96}"/>
                </a:ext>
              </a:extLst>
            </p:cNvPr>
            <p:cNvSpPr/>
            <p:nvPr/>
          </p:nvSpPr>
          <p:spPr>
            <a:xfrm>
              <a:off x="10332755" y="1572932"/>
              <a:ext cx="935318" cy="603907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9D5CB4-296B-4C37-8E3C-66029DBF5110}"/>
                </a:ext>
              </a:extLst>
            </p:cNvPr>
            <p:cNvSpPr txBox="1"/>
            <p:nvPr/>
          </p:nvSpPr>
          <p:spPr>
            <a:xfrm>
              <a:off x="9888211" y="1743543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LTEM raw data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4FFFA8-C6D9-4020-9E10-4601D4E7C082}"/>
                </a:ext>
              </a:extLst>
            </p:cNvPr>
            <p:cNvSpPr txBox="1"/>
            <p:nvPr/>
          </p:nvSpPr>
          <p:spPr>
            <a:xfrm>
              <a:off x="9888210" y="1883395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v.0.1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5C663A-BA6C-4DE7-B56C-28EBC0E00DCA}"/>
                </a:ext>
              </a:extLst>
            </p:cNvPr>
            <p:cNvSpPr/>
            <p:nvPr/>
          </p:nvSpPr>
          <p:spPr>
            <a:xfrm>
              <a:off x="10213277" y="1472452"/>
              <a:ext cx="1124611" cy="75145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7976E00-77F8-4BC3-A955-61E5CAA8738A}"/>
              </a:ext>
            </a:extLst>
          </p:cNvPr>
          <p:cNvSpPr/>
          <p:nvPr/>
        </p:nvSpPr>
        <p:spPr>
          <a:xfrm>
            <a:off x="1808808" y="2604302"/>
            <a:ext cx="5832787" cy="2804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2721246-2659-4310-9BE5-4DFE3A16C6EE}"/>
              </a:ext>
            </a:extLst>
          </p:cNvPr>
          <p:cNvSpPr txBox="1"/>
          <p:nvPr/>
        </p:nvSpPr>
        <p:spPr>
          <a:xfrm>
            <a:off x="3052773" y="2421243"/>
            <a:ext cx="2971577" cy="2643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MX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DE2D1495-F9CD-41FC-9788-9C26FAEA6F7E}"/>
              </a:ext>
            </a:extLst>
          </p:cNvPr>
          <p:cNvSpPr/>
          <p:nvPr/>
        </p:nvSpPr>
        <p:spPr>
          <a:xfrm>
            <a:off x="3748620" y="4092525"/>
            <a:ext cx="1043362" cy="1065848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1F8CCB-D5C2-4CFC-A474-B6AC0283FE5C}"/>
              </a:ext>
            </a:extLst>
          </p:cNvPr>
          <p:cNvSpPr txBox="1"/>
          <p:nvPr/>
        </p:nvSpPr>
        <p:spPr>
          <a:xfrm>
            <a:off x="3935460" y="4347002"/>
            <a:ext cx="70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Flags</a:t>
            </a:r>
            <a:r>
              <a:rPr lang="es-MX" sz="12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20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Displayed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69B833-D112-4D12-859A-02D6AFF57CBD}"/>
              </a:ext>
            </a:extLst>
          </p:cNvPr>
          <p:cNvSpPr txBox="1"/>
          <p:nvPr/>
        </p:nvSpPr>
        <p:spPr>
          <a:xfrm>
            <a:off x="2761394" y="4835794"/>
            <a:ext cx="1293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F3F393-190B-4D9A-BE00-7D0F77975C53}"/>
              </a:ext>
            </a:extLst>
          </p:cNvPr>
          <p:cNvSpPr txBox="1"/>
          <p:nvPr/>
        </p:nvSpPr>
        <p:spPr>
          <a:xfrm>
            <a:off x="2833146" y="4305076"/>
            <a:ext cx="1293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Yes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86689A-E957-4327-B667-E4E81EC8F8DD}"/>
              </a:ext>
            </a:extLst>
          </p:cNvPr>
          <p:cNvSpPr/>
          <p:nvPr/>
        </p:nvSpPr>
        <p:spPr>
          <a:xfrm>
            <a:off x="1919346" y="3453723"/>
            <a:ext cx="1359093" cy="51632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0EFF76E-9CE2-47A8-8867-3D28015817B3}"/>
              </a:ext>
            </a:extLst>
          </p:cNvPr>
          <p:cNvGrpSpPr/>
          <p:nvPr/>
        </p:nvGrpSpPr>
        <p:grpSpPr>
          <a:xfrm>
            <a:off x="5480607" y="1172242"/>
            <a:ext cx="994908" cy="733524"/>
            <a:chOff x="4878410" y="1937972"/>
            <a:chExt cx="994908" cy="733524"/>
          </a:xfrm>
        </p:grpSpPr>
        <p:sp>
          <p:nvSpPr>
            <p:cNvPr id="75" name="Cylinder 74">
              <a:extLst>
                <a:ext uri="{FF2B5EF4-FFF2-40B4-BE49-F238E27FC236}">
                  <a16:creationId xmlns:a16="http://schemas.microsoft.com/office/drawing/2014/main" id="{8A11FD27-D12F-4BC1-BA40-49245FC02579}"/>
                </a:ext>
              </a:extLst>
            </p:cNvPr>
            <p:cNvSpPr/>
            <p:nvPr/>
          </p:nvSpPr>
          <p:spPr>
            <a:xfrm>
              <a:off x="4882038" y="1937972"/>
              <a:ext cx="991280" cy="71268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F38756E-A3EE-46B5-8115-550185EC2EC7}"/>
                </a:ext>
              </a:extLst>
            </p:cNvPr>
            <p:cNvSpPr txBox="1"/>
            <p:nvPr/>
          </p:nvSpPr>
          <p:spPr>
            <a:xfrm>
              <a:off x="4878410" y="2117498"/>
              <a:ext cx="99128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Update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catalog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of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Species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names</a:t>
              </a:r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and </a:t>
              </a:r>
              <a:r>
                <a:rPr lang="es-MX" sz="10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IDs</a:t>
              </a:r>
              <a:endPara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29D40A2-060C-4139-9C4E-6BAE75C8158A}"/>
              </a:ext>
            </a:extLst>
          </p:cNvPr>
          <p:cNvGrpSpPr/>
          <p:nvPr/>
        </p:nvGrpSpPr>
        <p:grpSpPr>
          <a:xfrm>
            <a:off x="1488539" y="1332214"/>
            <a:ext cx="1818508" cy="603907"/>
            <a:chOff x="1845164" y="3218339"/>
            <a:chExt cx="1818508" cy="603907"/>
          </a:xfrm>
        </p:grpSpPr>
        <p:sp>
          <p:nvSpPr>
            <p:cNvPr id="82" name="Cylinder 81">
              <a:extLst>
                <a:ext uri="{FF2B5EF4-FFF2-40B4-BE49-F238E27FC236}">
                  <a16:creationId xmlns:a16="http://schemas.microsoft.com/office/drawing/2014/main" id="{83836C5A-90DA-4590-84DB-73EFA8BECDE4}"/>
                </a:ext>
              </a:extLst>
            </p:cNvPr>
            <p:cNvSpPr/>
            <p:nvPr/>
          </p:nvSpPr>
          <p:spPr>
            <a:xfrm>
              <a:off x="2275971" y="3218339"/>
              <a:ext cx="935318" cy="603907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7133F40-C9CD-4683-A8FA-532F22D305E3}"/>
                </a:ext>
              </a:extLst>
            </p:cNvPr>
            <p:cNvSpPr txBox="1"/>
            <p:nvPr/>
          </p:nvSpPr>
          <p:spPr>
            <a:xfrm>
              <a:off x="1845165" y="3381921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LTEM raw data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1E9AD08-0241-4A0F-AFAA-940D63DA5A1B}"/>
                </a:ext>
              </a:extLst>
            </p:cNvPr>
            <p:cNvSpPr txBox="1"/>
            <p:nvPr/>
          </p:nvSpPr>
          <p:spPr>
            <a:xfrm>
              <a:off x="1845164" y="3521773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v.0.2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254810-31F3-46DB-ABE2-7478FDADF62F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2387005" y="1936121"/>
            <a:ext cx="0" cy="14928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6A3F535-96BD-4711-B33C-93FF62B40A75}"/>
              </a:ext>
            </a:extLst>
          </p:cNvPr>
          <p:cNvGrpSpPr/>
          <p:nvPr/>
        </p:nvGrpSpPr>
        <p:grpSpPr>
          <a:xfrm>
            <a:off x="-1898082" y="4778109"/>
            <a:ext cx="1580048" cy="400110"/>
            <a:chOff x="3652249" y="5054465"/>
            <a:chExt cx="1580048" cy="40011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248FEB3-9707-4B5C-BF76-483BD3C97462}"/>
                </a:ext>
              </a:extLst>
            </p:cNvPr>
            <p:cNvSpPr txBox="1"/>
            <p:nvPr/>
          </p:nvSpPr>
          <p:spPr>
            <a:xfrm>
              <a:off x="3652249" y="5112156"/>
              <a:ext cx="1580048" cy="2847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s-MX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013B69A-909C-4D55-A073-8F8AA698AE8C}"/>
                </a:ext>
              </a:extLst>
            </p:cNvPr>
            <p:cNvSpPr txBox="1"/>
            <p:nvPr/>
          </p:nvSpPr>
          <p:spPr>
            <a:xfrm>
              <a:off x="3777512" y="5054465"/>
              <a:ext cx="12935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Data </a:t>
              </a:r>
              <a:r>
                <a:rPr lang="es-MX" sz="2000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Loop</a:t>
              </a:r>
              <a:endParaRPr lang="es-MX" sz="2000" b="1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DAFFA1F-82C0-4454-A488-3F5199C0D354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-2376998" y="4978166"/>
            <a:ext cx="47891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7F22C2B-D38B-4BC0-951E-859902D7DDE8}"/>
              </a:ext>
            </a:extLst>
          </p:cNvPr>
          <p:cNvGrpSpPr/>
          <p:nvPr/>
        </p:nvGrpSpPr>
        <p:grpSpPr>
          <a:xfrm>
            <a:off x="1647581" y="5613541"/>
            <a:ext cx="1818508" cy="603907"/>
            <a:chOff x="3633031" y="4561658"/>
            <a:chExt cx="1818508" cy="603907"/>
          </a:xfrm>
        </p:grpSpPr>
        <p:sp>
          <p:nvSpPr>
            <p:cNvPr id="90" name="Cylinder 89">
              <a:extLst>
                <a:ext uri="{FF2B5EF4-FFF2-40B4-BE49-F238E27FC236}">
                  <a16:creationId xmlns:a16="http://schemas.microsoft.com/office/drawing/2014/main" id="{6D10D164-E979-4007-8C8A-5EAC22FB35F2}"/>
                </a:ext>
              </a:extLst>
            </p:cNvPr>
            <p:cNvSpPr/>
            <p:nvPr/>
          </p:nvSpPr>
          <p:spPr>
            <a:xfrm>
              <a:off x="4063838" y="4561658"/>
              <a:ext cx="935318" cy="603907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2C5515-3C96-4244-BBE4-31D73C1C8B35}"/>
                </a:ext>
              </a:extLst>
            </p:cNvPr>
            <p:cNvSpPr txBox="1"/>
            <p:nvPr/>
          </p:nvSpPr>
          <p:spPr>
            <a:xfrm>
              <a:off x="3633032" y="4725240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LTEM raw data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0A26996-9A15-4697-A4C0-C6C81993C982}"/>
                </a:ext>
              </a:extLst>
            </p:cNvPr>
            <p:cNvSpPr txBox="1"/>
            <p:nvPr/>
          </p:nvSpPr>
          <p:spPr>
            <a:xfrm>
              <a:off x="3633031" y="4865092"/>
              <a:ext cx="18185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v.1.0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49784B4-59C6-46BA-A2BD-1F86752FB015}"/>
              </a:ext>
            </a:extLst>
          </p:cNvPr>
          <p:cNvSpPr txBox="1"/>
          <p:nvPr/>
        </p:nvSpPr>
        <p:spPr>
          <a:xfrm>
            <a:off x="3441074" y="5777123"/>
            <a:ext cx="1580048" cy="2847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MX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9427784-FCAA-4254-801F-A701C0E39983}"/>
              </a:ext>
            </a:extLst>
          </p:cNvPr>
          <p:cNvGrpSpPr/>
          <p:nvPr/>
        </p:nvGrpSpPr>
        <p:grpSpPr>
          <a:xfrm>
            <a:off x="5491427" y="5615090"/>
            <a:ext cx="935318" cy="603907"/>
            <a:chOff x="4063838" y="4561658"/>
            <a:chExt cx="935318" cy="603907"/>
          </a:xfrm>
        </p:grpSpPr>
        <p:sp>
          <p:nvSpPr>
            <p:cNvPr id="103" name="Cylinder 102">
              <a:extLst>
                <a:ext uri="{FF2B5EF4-FFF2-40B4-BE49-F238E27FC236}">
                  <a16:creationId xmlns:a16="http://schemas.microsoft.com/office/drawing/2014/main" id="{F8BDEDFF-AD14-4D9F-966C-BEB5F49D8077}"/>
                </a:ext>
              </a:extLst>
            </p:cNvPr>
            <p:cNvSpPr/>
            <p:nvPr/>
          </p:nvSpPr>
          <p:spPr>
            <a:xfrm>
              <a:off x="4063838" y="4561658"/>
              <a:ext cx="935318" cy="603907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4AFA850-CA78-4185-9E16-F5E392FAC848}"/>
                </a:ext>
              </a:extLst>
            </p:cNvPr>
            <p:cNvSpPr txBox="1"/>
            <p:nvPr/>
          </p:nvSpPr>
          <p:spPr>
            <a:xfrm>
              <a:off x="4153447" y="4722313"/>
              <a:ext cx="76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Updated</a:t>
              </a:r>
              <a:r>
                <a:rPr lang="es-MX" sz="1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LTEM </a:t>
              </a:r>
              <a:r>
                <a:rPr lang="es-MX" sz="1000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database</a:t>
              </a:r>
              <a:endParaRPr lang="es-MX" sz="1000" b="1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D266F9-4672-4BB0-8765-8CBF01B459F7}"/>
              </a:ext>
            </a:extLst>
          </p:cNvPr>
          <p:cNvGrpSpPr/>
          <p:nvPr/>
        </p:nvGrpSpPr>
        <p:grpSpPr>
          <a:xfrm>
            <a:off x="7016464" y="5715567"/>
            <a:ext cx="1631792" cy="369332"/>
            <a:chOff x="5396094" y="6203229"/>
            <a:chExt cx="1631792" cy="36933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4DE144C-0931-4BE2-AF90-84883164A0C0}"/>
                </a:ext>
              </a:extLst>
            </p:cNvPr>
            <p:cNvSpPr txBox="1"/>
            <p:nvPr/>
          </p:nvSpPr>
          <p:spPr>
            <a:xfrm>
              <a:off x="5421966" y="6256328"/>
              <a:ext cx="1580048" cy="2847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s-MX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6D25E2B-751E-46E0-8AB4-558B516275D3}"/>
                </a:ext>
              </a:extLst>
            </p:cNvPr>
            <p:cNvSpPr txBox="1"/>
            <p:nvPr/>
          </p:nvSpPr>
          <p:spPr>
            <a:xfrm>
              <a:off x="5396094" y="6203229"/>
              <a:ext cx="1631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Automatic</a:t>
              </a:r>
              <a:r>
                <a:rPr lang="es-MX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Reports</a:t>
              </a:r>
              <a:endParaRPr lang="es-MX" b="1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110" name="Document 45">
            <a:extLst>
              <a:ext uri="{FF2B5EF4-FFF2-40B4-BE49-F238E27FC236}">
                <a16:creationId xmlns:a16="http://schemas.microsoft.com/office/drawing/2014/main" id="{5EA77111-DC54-4BF2-94E1-2542F8DA3D50}"/>
              </a:ext>
            </a:extLst>
          </p:cNvPr>
          <p:cNvSpPr/>
          <p:nvPr/>
        </p:nvSpPr>
        <p:spPr>
          <a:xfrm>
            <a:off x="9023643" y="5715567"/>
            <a:ext cx="907078" cy="572205"/>
          </a:xfrm>
          <a:prstGeom prst="flowChartDocumen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LTEM Report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521910-0DE8-459A-8167-A38140192ECF}"/>
              </a:ext>
            </a:extLst>
          </p:cNvPr>
          <p:cNvGrpSpPr/>
          <p:nvPr/>
        </p:nvGrpSpPr>
        <p:grpSpPr>
          <a:xfrm>
            <a:off x="8025870" y="4818577"/>
            <a:ext cx="935318" cy="603907"/>
            <a:chOff x="7415395" y="6095673"/>
            <a:chExt cx="935318" cy="603907"/>
          </a:xfrm>
        </p:grpSpPr>
        <p:sp>
          <p:nvSpPr>
            <p:cNvPr id="114" name="Cylinder 113">
              <a:extLst>
                <a:ext uri="{FF2B5EF4-FFF2-40B4-BE49-F238E27FC236}">
                  <a16:creationId xmlns:a16="http://schemas.microsoft.com/office/drawing/2014/main" id="{29192ECC-5792-4EF2-9A17-97EE02028756}"/>
                </a:ext>
              </a:extLst>
            </p:cNvPr>
            <p:cNvSpPr/>
            <p:nvPr/>
          </p:nvSpPr>
          <p:spPr>
            <a:xfrm>
              <a:off x="7415395" y="6095673"/>
              <a:ext cx="935318" cy="603907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2D344EE-1CAC-48E0-9D91-4BFC7A3C3ADC}"/>
                </a:ext>
              </a:extLst>
            </p:cNvPr>
            <p:cNvSpPr txBox="1"/>
            <p:nvPr/>
          </p:nvSpPr>
          <p:spPr>
            <a:xfrm>
              <a:off x="7415395" y="6246929"/>
              <a:ext cx="93531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Summary tables of LTEM package ecological analysis outputs</a:t>
              </a:r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D251122-9923-4677-8A2F-8F5922FCC00B}"/>
              </a:ext>
            </a:extLst>
          </p:cNvPr>
          <p:cNvCxnSpPr>
            <a:cxnSpLocks/>
          </p:cNvCxnSpPr>
          <p:nvPr/>
        </p:nvCxnSpPr>
        <p:spPr>
          <a:xfrm>
            <a:off x="5080991" y="5911031"/>
            <a:ext cx="31293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B0FFA02-230D-4E4B-A7B2-0B39164241AA}"/>
              </a:ext>
            </a:extLst>
          </p:cNvPr>
          <p:cNvCxnSpPr>
            <a:cxnSpLocks/>
            <a:endCxn id="81" idx="3"/>
          </p:cNvCxnSpPr>
          <p:nvPr/>
        </p:nvCxnSpPr>
        <p:spPr>
          <a:xfrm rot="10800000" flipV="1">
            <a:off x="8710455" y="768632"/>
            <a:ext cx="1554492" cy="746834"/>
          </a:xfrm>
          <a:prstGeom prst="bentConnector3">
            <a:avLst>
              <a:gd name="adj1" fmla="val -1565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31DD0C6-6831-44A6-AE93-B152F18F86A1}"/>
              </a:ext>
            </a:extLst>
          </p:cNvPr>
          <p:cNvCxnSpPr>
            <a:cxnSpLocks/>
          </p:cNvCxnSpPr>
          <p:nvPr/>
        </p:nvCxnSpPr>
        <p:spPr>
          <a:xfrm flipH="1" flipV="1">
            <a:off x="4784728" y="4621216"/>
            <a:ext cx="791090" cy="38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1C61AEB-0E61-4D37-BDA0-9C30CF1C6023}"/>
              </a:ext>
            </a:extLst>
          </p:cNvPr>
          <p:cNvSpPr txBox="1"/>
          <p:nvPr/>
        </p:nvSpPr>
        <p:spPr>
          <a:xfrm>
            <a:off x="2176125" y="3432499"/>
            <a:ext cx="912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Reef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IDs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check</a:t>
            </a:r>
            <a:endParaRPr lang="es-MX" sz="1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78C3660-ABDD-4956-8762-5CB7ACDBFD7D}"/>
              </a:ext>
            </a:extLst>
          </p:cNvPr>
          <p:cNvSpPr txBox="1"/>
          <p:nvPr/>
        </p:nvSpPr>
        <p:spPr>
          <a:xfrm>
            <a:off x="1280458" y="897356"/>
            <a:ext cx="23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Data Processing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125DF7-2CD2-4946-AD97-F747C81F1E1F}"/>
              </a:ext>
            </a:extLst>
          </p:cNvPr>
          <p:cNvGrpSpPr/>
          <p:nvPr/>
        </p:nvGrpSpPr>
        <p:grpSpPr>
          <a:xfrm>
            <a:off x="3238521" y="1373349"/>
            <a:ext cx="1823978" cy="400110"/>
            <a:chOff x="6886477" y="1315411"/>
            <a:chExt cx="1823978" cy="4001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22DFB6B-722C-4E82-A3D0-C66E0E745E44}"/>
                </a:ext>
              </a:extLst>
            </p:cNvPr>
            <p:cNvSpPr txBox="1"/>
            <p:nvPr/>
          </p:nvSpPr>
          <p:spPr>
            <a:xfrm>
              <a:off x="7008442" y="1396639"/>
              <a:ext cx="1580048" cy="2847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s-MX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1F3829C-42DF-4460-8C58-F860E1FC7F2C}"/>
                </a:ext>
              </a:extLst>
            </p:cNvPr>
            <p:cNvSpPr txBox="1"/>
            <p:nvPr/>
          </p:nvSpPr>
          <p:spPr>
            <a:xfrm>
              <a:off x="6886477" y="1315411"/>
              <a:ext cx="1823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Species</a:t>
              </a:r>
              <a:r>
                <a:rPr lang="es-MX" sz="2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s-MX" sz="2000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Loop</a:t>
              </a:r>
              <a:endParaRPr lang="es-MX" sz="2000" b="1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7F3D64-B387-42C0-A0C5-4DAFAFCC3C47}"/>
              </a:ext>
            </a:extLst>
          </p:cNvPr>
          <p:cNvCxnSpPr>
            <a:cxnSpLocks/>
          </p:cNvCxnSpPr>
          <p:nvPr/>
        </p:nvCxnSpPr>
        <p:spPr>
          <a:xfrm flipH="1">
            <a:off x="6527577" y="1573404"/>
            <a:ext cx="4073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6185EDD-814B-454C-809A-9B3DC9586D22}"/>
              </a:ext>
            </a:extLst>
          </p:cNvPr>
          <p:cNvCxnSpPr>
            <a:cxnSpLocks/>
          </p:cNvCxnSpPr>
          <p:nvPr/>
        </p:nvCxnSpPr>
        <p:spPr>
          <a:xfrm>
            <a:off x="4974912" y="1573404"/>
            <a:ext cx="50569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13D96C9-86E7-4E82-BA02-E76D078CF1E0}"/>
              </a:ext>
            </a:extLst>
          </p:cNvPr>
          <p:cNvCxnSpPr>
            <a:cxnSpLocks/>
          </p:cNvCxnSpPr>
          <p:nvPr/>
        </p:nvCxnSpPr>
        <p:spPr>
          <a:xfrm flipH="1">
            <a:off x="2899712" y="1618906"/>
            <a:ext cx="4073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943BF07-785F-4023-914D-DA92CD5FE03D}"/>
              </a:ext>
            </a:extLst>
          </p:cNvPr>
          <p:cNvSpPr txBox="1"/>
          <p:nvPr/>
        </p:nvSpPr>
        <p:spPr>
          <a:xfrm>
            <a:off x="3579279" y="2292722"/>
            <a:ext cx="205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Data </a:t>
            </a:r>
            <a:r>
              <a:rPr lang="es-MX" sz="24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Loop</a:t>
            </a:r>
            <a:endParaRPr lang="es-MX" sz="2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90BDC5C-EB9C-48C9-BACA-2516783660F4}"/>
              </a:ext>
            </a:extLst>
          </p:cNvPr>
          <p:cNvSpPr txBox="1"/>
          <p:nvPr/>
        </p:nvSpPr>
        <p:spPr>
          <a:xfrm>
            <a:off x="3455509" y="5735787"/>
            <a:ext cx="1625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Database</a:t>
            </a:r>
            <a:r>
              <a:rPr lang="es-MX" sz="16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6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Update</a:t>
            </a:r>
            <a:endParaRPr lang="es-MX" sz="16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659A0F8-FAF1-4623-ABEE-AD10C4CE48B5}"/>
              </a:ext>
            </a:extLst>
          </p:cNvPr>
          <p:cNvCxnSpPr>
            <a:cxnSpLocks/>
          </p:cNvCxnSpPr>
          <p:nvPr/>
        </p:nvCxnSpPr>
        <p:spPr>
          <a:xfrm>
            <a:off x="8648256" y="5953158"/>
            <a:ext cx="31293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D3B8094-6259-4F6A-90C6-84B89EE8E9A3}"/>
              </a:ext>
            </a:extLst>
          </p:cNvPr>
          <p:cNvCxnSpPr>
            <a:cxnSpLocks/>
          </p:cNvCxnSpPr>
          <p:nvPr/>
        </p:nvCxnSpPr>
        <p:spPr>
          <a:xfrm>
            <a:off x="6573545" y="5925870"/>
            <a:ext cx="31293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7CA3C6-0122-4409-8CEB-964D73C392C2}"/>
              </a:ext>
            </a:extLst>
          </p:cNvPr>
          <p:cNvCxnSpPr>
            <a:cxnSpLocks/>
          </p:cNvCxnSpPr>
          <p:nvPr/>
        </p:nvCxnSpPr>
        <p:spPr>
          <a:xfrm>
            <a:off x="3082055" y="5919488"/>
            <a:ext cx="31293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9A4F41B-BE81-443F-81CC-1B6C588A84C9}"/>
              </a:ext>
            </a:extLst>
          </p:cNvPr>
          <p:cNvCxnSpPr>
            <a:cxnSpLocks/>
          </p:cNvCxnSpPr>
          <p:nvPr/>
        </p:nvCxnSpPr>
        <p:spPr>
          <a:xfrm flipV="1">
            <a:off x="8495103" y="5475583"/>
            <a:ext cx="451" cy="2086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7B13EEB-F458-49F3-BE06-8AF2BA071A95}"/>
              </a:ext>
            </a:extLst>
          </p:cNvPr>
          <p:cNvSpPr/>
          <p:nvPr/>
        </p:nvSpPr>
        <p:spPr>
          <a:xfrm>
            <a:off x="3508618" y="3454854"/>
            <a:ext cx="1359093" cy="51632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B0DAA55-DC68-48B5-A63A-7D933E35B4D2}"/>
              </a:ext>
            </a:extLst>
          </p:cNvPr>
          <p:cNvSpPr txBox="1"/>
          <p:nvPr/>
        </p:nvSpPr>
        <p:spPr>
          <a:xfrm>
            <a:off x="3765397" y="3433630"/>
            <a:ext cx="912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Size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IDs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Check</a:t>
            </a:r>
            <a:endParaRPr lang="es-MX" sz="1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81D746F-88F9-43B2-A0B8-1A8DCD4E70FA}"/>
              </a:ext>
            </a:extLst>
          </p:cNvPr>
          <p:cNvSpPr/>
          <p:nvPr/>
        </p:nvSpPr>
        <p:spPr>
          <a:xfrm>
            <a:off x="5106971" y="3454854"/>
            <a:ext cx="1359093" cy="51632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3EECB19-4304-42FF-B460-4F3A718AE052}"/>
              </a:ext>
            </a:extLst>
          </p:cNvPr>
          <p:cNvSpPr txBox="1"/>
          <p:nvPr/>
        </p:nvSpPr>
        <p:spPr>
          <a:xfrm>
            <a:off x="5116422" y="3433630"/>
            <a:ext cx="135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Transect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/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Habitat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check</a:t>
            </a:r>
            <a:endParaRPr lang="es-MX" sz="1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3D57DC6B-59D5-481B-BEBD-FC38C0F7FFA7}"/>
              </a:ext>
            </a:extLst>
          </p:cNvPr>
          <p:cNvSpPr/>
          <p:nvPr/>
        </p:nvSpPr>
        <p:spPr>
          <a:xfrm>
            <a:off x="3618708" y="2715195"/>
            <a:ext cx="1191914" cy="516326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Parallelogram 125">
            <a:extLst>
              <a:ext uri="{FF2B5EF4-FFF2-40B4-BE49-F238E27FC236}">
                <a16:creationId xmlns:a16="http://schemas.microsoft.com/office/drawing/2014/main" id="{69650B46-E1ED-4AA4-A4F2-DE2CDDC67C41}"/>
              </a:ext>
            </a:extLst>
          </p:cNvPr>
          <p:cNvSpPr/>
          <p:nvPr/>
        </p:nvSpPr>
        <p:spPr>
          <a:xfrm>
            <a:off x="6186608" y="2759091"/>
            <a:ext cx="1191914" cy="516326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7DECD8-8A4A-421A-B3E2-0F10CD8E5C63}"/>
              </a:ext>
            </a:extLst>
          </p:cNvPr>
          <p:cNvCxnSpPr>
            <a:stCxn id="125" idx="3"/>
          </p:cNvCxnSpPr>
          <p:nvPr/>
        </p:nvCxnSpPr>
        <p:spPr>
          <a:xfrm flipV="1">
            <a:off x="3088602" y="3686175"/>
            <a:ext cx="660018" cy="79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D981F91-D80E-4764-9587-9385F9CE57D3}"/>
              </a:ext>
            </a:extLst>
          </p:cNvPr>
          <p:cNvCxnSpPr/>
          <p:nvPr/>
        </p:nvCxnSpPr>
        <p:spPr>
          <a:xfrm flipV="1">
            <a:off x="4632621" y="3686175"/>
            <a:ext cx="660018" cy="79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5181CAD-D9B1-4800-AB91-229DD82649F5}"/>
              </a:ext>
            </a:extLst>
          </p:cNvPr>
          <p:cNvSpPr txBox="1"/>
          <p:nvPr/>
        </p:nvSpPr>
        <p:spPr>
          <a:xfrm>
            <a:off x="3731925" y="2708458"/>
            <a:ext cx="912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Reefs</a:t>
            </a:r>
            <a:r>
              <a:rPr lang="es-MX" sz="14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 and </a:t>
            </a:r>
            <a:r>
              <a:rPr lang="es-MX" sz="140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Size</a:t>
            </a:r>
            <a:r>
              <a:rPr lang="es-MX" sz="14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Lists</a:t>
            </a:r>
            <a:endParaRPr lang="es-MX" sz="1400" dirty="0">
              <a:solidFill>
                <a:schemeClr val="accent6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683B6D-B22D-4536-AF7F-063ECC035D0B}"/>
              </a:ext>
            </a:extLst>
          </p:cNvPr>
          <p:cNvCxnSpPr/>
          <p:nvPr/>
        </p:nvCxnSpPr>
        <p:spPr>
          <a:xfrm flipH="1">
            <a:off x="2854664" y="3095625"/>
            <a:ext cx="764044" cy="2905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CB1614A-747D-47DC-B1BF-EAEF6631E6B0}"/>
              </a:ext>
            </a:extLst>
          </p:cNvPr>
          <p:cNvCxnSpPr>
            <a:cxnSpLocks/>
            <a:stCxn id="11" idx="4"/>
            <a:endCxn id="121" idx="0"/>
          </p:cNvCxnSpPr>
          <p:nvPr/>
        </p:nvCxnSpPr>
        <p:spPr>
          <a:xfrm>
            <a:off x="4214665" y="3231521"/>
            <a:ext cx="6971" cy="20210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8AD7783-8E50-46D1-B0E0-D2F422A98838}"/>
              </a:ext>
            </a:extLst>
          </p:cNvPr>
          <p:cNvCxnSpPr>
            <a:cxnSpLocks/>
          </p:cNvCxnSpPr>
          <p:nvPr/>
        </p:nvCxnSpPr>
        <p:spPr>
          <a:xfrm>
            <a:off x="4784728" y="3095625"/>
            <a:ext cx="796308" cy="2983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1ABD6FA-6AA9-49BD-A117-144E18F7225B}"/>
              </a:ext>
            </a:extLst>
          </p:cNvPr>
          <p:cNvSpPr txBox="1"/>
          <p:nvPr/>
        </p:nvSpPr>
        <p:spPr>
          <a:xfrm>
            <a:off x="6218002" y="2792564"/>
            <a:ext cx="1151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Reference Metada </a:t>
            </a:r>
            <a:r>
              <a:rPr lang="es-MX" sz="110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for</a:t>
            </a:r>
            <a:r>
              <a:rPr lang="es-MX" sz="11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10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Size</a:t>
            </a:r>
            <a:r>
              <a:rPr lang="es-MX" sz="11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 &amp; </a:t>
            </a:r>
            <a:r>
              <a:rPr lang="es-MX" sz="110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Quantity</a:t>
            </a:r>
            <a:endParaRPr lang="es-MX" sz="1100" dirty="0">
              <a:solidFill>
                <a:schemeClr val="accent6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05B6063-AA6F-49E7-98A2-01A358292692}"/>
              </a:ext>
            </a:extLst>
          </p:cNvPr>
          <p:cNvSpPr/>
          <p:nvPr/>
        </p:nvSpPr>
        <p:spPr>
          <a:xfrm>
            <a:off x="5575818" y="4339123"/>
            <a:ext cx="1359093" cy="51632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C0BD476-6741-4541-9176-B67CA9580FDE}"/>
              </a:ext>
            </a:extLst>
          </p:cNvPr>
          <p:cNvSpPr txBox="1"/>
          <p:nvPr/>
        </p:nvSpPr>
        <p:spPr>
          <a:xfrm>
            <a:off x="5652620" y="4324792"/>
            <a:ext cx="137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Size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&amp;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Quantity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meta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check</a:t>
            </a:r>
            <a:endParaRPr lang="es-MX" sz="1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3872237-CA75-4641-91BC-AE264BB82B35}"/>
              </a:ext>
            </a:extLst>
          </p:cNvPr>
          <p:cNvCxnSpPr>
            <a:cxnSpLocks/>
          </p:cNvCxnSpPr>
          <p:nvPr/>
        </p:nvCxnSpPr>
        <p:spPr>
          <a:xfrm>
            <a:off x="5819989" y="3910951"/>
            <a:ext cx="12608" cy="6226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9589BB-86A8-4EA8-859A-65A9A96A6366}"/>
              </a:ext>
            </a:extLst>
          </p:cNvPr>
          <p:cNvCxnSpPr>
            <a:cxnSpLocks/>
          </p:cNvCxnSpPr>
          <p:nvPr/>
        </p:nvCxnSpPr>
        <p:spPr>
          <a:xfrm>
            <a:off x="6723040" y="3297401"/>
            <a:ext cx="17360" cy="104172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BE17ED7-7186-418D-985F-FA28DCFD37A4}"/>
              </a:ext>
            </a:extLst>
          </p:cNvPr>
          <p:cNvCxnSpPr>
            <a:cxnSpLocks/>
            <a:stCxn id="3" idx="2"/>
            <a:endCxn id="90" idx="1"/>
          </p:cNvCxnSpPr>
          <p:nvPr/>
        </p:nvCxnSpPr>
        <p:spPr>
          <a:xfrm rot="5400000">
            <a:off x="3180590" y="4523830"/>
            <a:ext cx="455168" cy="1724254"/>
          </a:xfrm>
          <a:prstGeom prst="bentConnector3">
            <a:avLst>
              <a:gd name="adj1" fmla="val -223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apezoid 50">
            <a:extLst>
              <a:ext uri="{FF2B5EF4-FFF2-40B4-BE49-F238E27FC236}">
                <a16:creationId xmlns:a16="http://schemas.microsoft.com/office/drawing/2014/main" id="{E6E2B8F8-568F-4A1B-A6AC-D458FB46F00C}"/>
              </a:ext>
            </a:extLst>
          </p:cNvPr>
          <p:cNvSpPr/>
          <p:nvPr/>
        </p:nvSpPr>
        <p:spPr>
          <a:xfrm>
            <a:off x="1964366" y="4426088"/>
            <a:ext cx="1090904" cy="424285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Bahnschrift Light Condensed" panose="020B0502040204020203" pitchFamily="34" charset="0"/>
              </a:rPr>
              <a:t>Data </a:t>
            </a:r>
            <a:r>
              <a:rPr lang="es-MX" sz="1200" dirty="0" err="1">
                <a:latin typeface="Bahnschrift Light Condensed" panose="020B0502040204020203" pitchFamily="34" charset="0"/>
              </a:rPr>
              <a:t>Correction</a:t>
            </a:r>
            <a:endParaRPr lang="es-MX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C25DAF-C946-45C6-9D31-AF2F2F21D00E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3002234" y="4621216"/>
            <a:ext cx="763163" cy="170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8D819D1-353B-4457-B256-2FB6825CB554}"/>
              </a:ext>
            </a:extLst>
          </p:cNvPr>
          <p:cNvCxnSpPr>
            <a:cxnSpLocks/>
          </p:cNvCxnSpPr>
          <p:nvPr/>
        </p:nvCxnSpPr>
        <p:spPr>
          <a:xfrm flipV="1">
            <a:off x="2477620" y="3987659"/>
            <a:ext cx="0" cy="4240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18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C249FE-1A20-4DA2-AFBE-EBB45A3ACB74}"/>
              </a:ext>
            </a:extLst>
          </p:cNvPr>
          <p:cNvSpPr/>
          <p:nvPr/>
        </p:nvSpPr>
        <p:spPr>
          <a:xfrm>
            <a:off x="760220" y="3458385"/>
            <a:ext cx="1501102" cy="10535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F436C-B94C-4BC1-A371-B28069750001}"/>
              </a:ext>
            </a:extLst>
          </p:cNvPr>
          <p:cNvSpPr txBox="1"/>
          <p:nvPr/>
        </p:nvSpPr>
        <p:spPr>
          <a:xfrm>
            <a:off x="423456" y="3724444"/>
            <a:ext cx="2174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Repository</a:t>
            </a:r>
            <a:r>
              <a:rPr lang="es-MX" sz="10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page LTEM R </a:t>
            </a:r>
            <a:r>
              <a:rPr lang="es-MX" sz="10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Package</a:t>
            </a:r>
            <a:endParaRPr lang="es-MX" sz="10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72FA33-3D5F-49C2-8BB7-1CCD593D6988}"/>
              </a:ext>
            </a:extLst>
          </p:cNvPr>
          <p:cNvSpPr txBox="1"/>
          <p:nvPr/>
        </p:nvSpPr>
        <p:spPr>
          <a:xfrm>
            <a:off x="376563" y="3961864"/>
            <a:ext cx="21746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[Container: </a:t>
            </a:r>
            <a:r>
              <a:rPr lang="es-MX" sz="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Github</a:t>
            </a:r>
            <a:r>
              <a:rPr lang="es-MX" sz="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F68C12-AF34-4CE4-9AC9-C43E1C870B10}"/>
              </a:ext>
            </a:extLst>
          </p:cNvPr>
          <p:cNvGrpSpPr/>
          <p:nvPr/>
        </p:nvGrpSpPr>
        <p:grpSpPr>
          <a:xfrm>
            <a:off x="7007173" y="-17035"/>
            <a:ext cx="1177272" cy="1140971"/>
            <a:chOff x="5430715" y="533398"/>
            <a:chExt cx="1330569" cy="128954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7C4264-D8BC-4143-AEDB-2D5B9A2F0E89}"/>
                </a:ext>
              </a:extLst>
            </p:cNvPr>
            <p:cNvSpPr/>
            <p:nvPr/>
          </p:nvSpPr>
          <p:spPr>
            <a:xfrm>
              <a:off x="5430715" y="1184029"/>
              <a:ext cx="1330569" cy="63891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F162F1-CA92-496C-8F73-416AE2D17D5C}"/>
                </a:ext>
              </a:extLst>
            </p:cNvPr>
            <p:cNvSpPr/>
            <p:nvPr/>
          </p:nvSpPr>
          <p:spPr>
            <a:xfrm>
              <a:off x="5717930" y="533398"/>
              <a:ext cx="756139" cy="75613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7C3F9E6-E213-4A19-9403-855294C72C59}"/>
              </a:ext>
            </a:extLst>
          </p:cNvPr>
          <p:cNvSpPr/>
          <p:nvPr/>
        </p:nvSpPr>
        <p:spPr>
          <a:xfrm>
            <a:off x="3383280" y="1463477"/>
            <a:ext cx="8432074" cy="50157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83FD6D-370B-46E8-AB0D-632DA0189FED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7595809" y="1123936"/>
            <a:ext cx="3508" cy="3395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DDC95D-7CD0-49F5-8A4B-5754AF285166}"/>
              </a:ext>
            </a:extLst>
          </p:cNvPr>
          <p:cNvCxnSpPr>
            <a:cxnSpLocks/>
            <a:stCxn id="28" idx="3"/>
            <a:endCxn id="116" idx="1"/>
          </p:cNvCxnSpPr>
          <p:nvPr/>
        </p:nvCxnSpPr>
        <p:spPr>
          <a:xfrm flipV="1">
            <a:off x="2376142" y="3937264"/>
            <a:ext cx="4603053" cy="33401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7303CB-2556-48BE-A6BA-4256A61E999E}"/>
              </a:ext>
            </a:extLst>
          </p:cNvPr>
          <p:cNvSpPr txBox="1"/>
          <p:nvPr/>
        </p:nvSpPr>
        <p:spPr>
          <a:xfrm>
            <a:off x="2173732" y="3750149"/>
            <a:ext cx="1587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Data Processing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C8F4BB-5C14-4911-B67F-48B2749D63D5}"/>
              </a:ext>
            </a:extLst>
          </p:cNvPr>
          <p:cNvSpPr/>
          <p:nvPr/>
        </p:nvSpPr>
        <p:spPr>
          <a:xfrm>
            <a:off x="-1" y="0"/>
            <a:ext cx="3474721" cy="86177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3EC153-BB87-4701-8584-230EBBE9DADA}"/>
              </a:ext>
            </a:extLst>
          </p:cNvPr>
          <p:cNvSpPr txBox="1"/>
          <p:nvPr/>
        </p:nvSpPr>
        <p:spPr>
          <a:xfrm>
            <a:off x="38465" y="3555"/>
            <a:ext cx="33977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Web </a:t>
            </a:r>
            <a:r>
              <a:rPr lang="es-MX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Dashboard</a:t>
            </a:r>
            <a:endParaRPr lang="es-MX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es-MX" sz="32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Container: </a:t>
            </a:r>
            <a:r>
              <a:rPr lang="es-MX" sz="32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Shiny</a:t>
            </a:r>
            <a:r>
              <a:rPr lang="es-MX" sz="32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App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DB473A-B2F4-45C6-B88E-368771E6E850}"/>
              </a:ext>
            </a:extLst>
          </p:cNvPr>
          <p:cNvSpPr/>
          <p:nvPr/>
        </p:nvSpPr>
        <p:spPr>
          <a:xfrm>
            <a:off x="617229" y="3375401"/>
            <a:ext cx="1758913" cy="11905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6FB359EE-7058-460C-B920-E57D72CBFD22}"/>
              </a:ext>
            </a:extLst>
          </p:cNvPr>
          <p:cNvSpPr/>
          <p:nvPr/>
        </p:nvSpPr>
        <p:spPr>
          <a:xfrm>
            <a:off x="926956" y="4914972"/>
            <a:ext cx="1158173" cy="747798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E41DA-0112-4D67-9CFA-09025416F9AA}"/>
              </a:ext>
            </a:extLst>
          </p:cNvPr>
          <p:cNvSpPr txBox="1"/>
          <p:nvPr/>
        </p:nvSpPr>
        <p:spPr>
          <a:xfrm>
            <a:off x="659177" y="5136078"/>
            <a:ext cx="1693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LTEM raw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DD42E0-D5FA-4623-92AA-798D7E3B8D38}"/>
              </a:ext>
            </a:extLst>
          </p:cNvPr>
          <p:cNvSpPr txBox="1"/>
          <p:nvPr/>
        </p:nvSpPr>
        <p:spPr>
          <a:xfrm>
            <a:off x="649822" y="5332009"/>
            <a:ext cx="1693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[Container: </a:t>
            </a:r>
            <a:r>
              <a:rPr lang="es-MX" sz="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Database</a:t>
            </a:r>
            <a:r>
              <a:rPr lang="es-MX" sz="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E89E2C-0AC7-4CAC-8AC0-0CD4FF87CFBF}"/>
              </a:ext>
            </a:extLst>
          </p:cNvPr>
          <p:cNvCxnSpPr>
            <a:cxnSpLocks/>
            <a:stCxn id="29" idx="1"/>
            <a:endCxn id="28" idx="2"/>
          </p:cNvCxnSpPr>
          <p:nvPr/>
        </p:nvCxnSpPr>
        <p:spPr>
          <a:xfrm flipH="1" flipV="1">
            <a:off x="1496686" y="4565929"/>
            <a:ext cx="9357" cy="349043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B52BDC1-1E61-40A4-8025-FDC512718B28}"/>
              </a:ext>
            </a:extLst>
          </p:cNvPr>
          <p:cNvGrpSpPr/>
          <p:nvPr/>
        </p:nvGrpSpPr>
        <p:grpSpPr>
          <a:xfrm>
            <a:off x="3543639" y="1580111"/>
            <a:ext cx="3104321" cy="2001840"/>
            <a:chOff x="4073742" y="1618922"/>
            <a:chExt cx="3414710" cy="220199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282BC73-8A36-488A-90C2-DFD1FA8DAE4D}"/>
                </a:ext>
              </a:extLst>
            </p:cNvPr>
            <p:cNvGrpSpPr/>
            <p:nvPr/>
          </p:nvGrpSpPr>
          <p:grpSpPr>
            <a:xfrm>
              <a:off x="4073742" y="1634853"/>
              <a:ext cx="3414710" cy="2186065"/>
              <a:chOff x="4192043" y="2268392"/>
              <a:chExt cx="2741781" cy="1700287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6D182D5-FE89-41E0-AF57-DCC28F242A4F}"/>
                  </a:ext>
                </a:extLst>
              </p:cNvPr>
              <p:cNvSpPr/>
              <p:nvPr/>
            </p:nvSpPr>
            <p:spPr>
              <a:xfrm>
                <a:off x="4192043" y="2268392"/>
                <a:ext cx="2741781" cy="1700287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" name="Rectangle: Top Corners Rounded 51">
                <a:extLst>
                  <a:ext uri="{FF2B5EF4-FFF2-40B4-BE49-F238E27FC236}">
                    <a16:creationId xmlns:a16="http://schemas.microsoft.com/office/drawing/2014/main" id="{B2DD9545-C570-4089-B4B6-C6A82CBAB56D}"/>
                  </a:ext>
                </a:extLst>
              </p:cNvPr>
              <p:cNvSpPr/>
              <p:nvPr/>
            </p:nvSpPr>
            <p:spPr>
              <a:xfrm>
                <a:off x="5337844" y="2311827"/>
                <a:ext cx="564283" cy="167317"/>
              </a:xfrm>
              <a:prstGeom prst="round2Same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" name="Rectangle: Top Corners Rounded 49">
                <a:extLst>
                  <a:ext uri="{FF2B5EF4-FFF2-40B4-BE49-F238E27FC236}">
                    <a16:creationId xmlns:a16="http://schemas.microsoft.com/office/drawing/2014/main" id="{D682029B-30F9-4A21-9EF8-141FAF20D1DB}"/>
                  </a:ext>
                </a:extLst>
              </p:cNvPr>
              <p:cNvSpPr/>
              <p:nvPr/>
            </p:nvSpPr>
            <p:spPr>
              <a:xfrm>
                <a:off x="5013878" y="2310436"/>
                <a:ext cx="564283" cy="167317"/>
              </a:xfrm>
              <a:prstGeom prst="round2Same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" name="Rectangle: Top Corners Rounded 50">
                <a:extLst>
                  <a:ext uri="{FF2B5EF4-FFF2-40B4-BE49-F238E27FC236}">
                    <a16:creationId xmlns:a16="http://schemas.microsoft.com/office/drawing/2014/main" id="{611338F3-265C-4FA5-B62D-D311F920FDDD}"/>
                  </a:ext>
                </a:extLst>
              </p:cNvPr>
              <p:cNvSpPr/>
              <p:nvPr/>
            </p:nvSpPr>
            <p:spPr>
              <a:xfrm>
                <a:off x="4603695" y="2310436"/>
                <a:ext cx="564283" cy="167317"/>
              </a:xfrm>
              <a:prstGeom prst="round2Same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301184D-0778-4C6B-A7B0-32C09E677E14}"/>
                  </a:ext>
                </a:extLst>
              </p:cNvPr>
              <p:cNvSpPr/>
              <p:nvPr/>
            </p:nvSpPr>
            <p:spPr>
              <a:xfrm>
                <a:off x="4223616" y="2488242"/>
                <a:ext cx="2678634" cy="144867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" name="Rectangle: Top Corners Rounded 48">
                <a:extLst>
                  <a:ext uri="{FF2B5EF4-FFF2-40B4-BE49-F238E27FC236}">
                    <a16:creationId xmlns:a16="http://schemas.microsoft.com/office/drawing/2014/main" id="{F481F940-E105-43B2-BCAA-1B98C959DB88}"/>
                  </a:ext>
                </a:extLst>
              </p:cNvPr>
              <p:cNvSpPr/>
              <p:nvPr/>
            </p:nvSpPr>
            <p:spPr>
              <a:xfrm>
                <a:off x="4222253" y="2312647"/>
                <a:ext cx="564283" cy="167317"/>
              </a:xfrm>
              <a:prstGeom prst="round2Same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79DF7A8-6485-42A8-BEFE-0EC5C603B189}"/>
                  </a:ext>
                </a:extLst>
              </p:cNvPr>
              <p:cNvSpPr/>
              <p:nvPr/>
            </p:nvSpPr>
            <p:spPr>
              <a:xfrm>
                <a:off x="6390448" y="2327579"/>
                <a:ext cx="100327" cy="10032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650F4EF-0A95-409A-B0A2-655753CDE488}"/>
                  </a:ext>
                </a:extLst>
              </p:cNvPr>
              <p:cNvSpPr/>
              <p:nvPr/>
            </p:nvSpPr>
            <p:spPr>
              <a:xfrm>
                <a:off x="6558371" y="2327578"/>
                <a:ext cx="100327" cy="10032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946B143-DE30-4E4B-8868-869CD32D9B5F}"/>
                  </a:ext>
                </a:extLst>
              </p:cNvPr>
              <p:cNvSpPr/>
              <p:nvPr/>
            </p:nvSpPr>
            <p:spPr>
              <a:xfrm>
                <a:off x="6726294" y="2327578"/>
                <a:ext cx="100327" cy="10032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35B67E9-1E7D-4CAC-9A50-6D0C9FBF36C5}"/>
                </a:ext>
              </a:extLst>
            </p:cNvPr>
            <p:cNvSpPr txBox="1"/>
            <p:nvPr/>
          </p:nvSpPr>
          <p:spPr>
            <a:xfrm>
              <a:off x="4104392" y="1618922"/>
              <a:ext cx="728226" cy="338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Tab</a:t>
              </a:r>
              <a:r>
                <a:rPr lang="es-MX" sz="14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1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88F6C93-6A04-4D98-A626-9306680D5BD6}"/>
              </a:ext>
            </a:extLst>
          </p:cNvPr>
          <p:cNvGrpSpPr/>
          <p:nvPr/>
        </p:nvGrpSpPr>
        <p:grpSpPr>
          <a:xfrm>
            <a:off x="8525197" y="1602412"/>
            <a:ext cx="3109064" cy="2016276"/>
            <a:chOff x="8205224" y="1587313"/>
            <a:chExt cx="3414710" cy="221449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2A4478A-202F-4770-B54A-4C50FE656CA9}"/>
                </a:ext>
              </a:extLst>
            </p:cNvPr>
            <p:cNvSpPr/>
            <p:nvPr/>
          </p:nvSpPr>
          <p:spPr>
            <a:xfrm>
              <a:off x="8205224" y="1615740"/>
              <a:ext cx="3414710" cy="21860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Rectangle: Top Corners Rounded 68">
              <a:extLst>
                <a:ext uri="{FF2B5EF4-FFF2-40B4-BE49-F238E27FC236}">
                  <a16:creationId xmlns:a16="http://schemas.microsoft.com/office/drawing/2014/main" id="{E602F9F1-F8E0-4F72-95E9-0F4C28B13C31}"/>
                </a:ext>
              </a:extLst>
            </p:cNvPr>
            <p:cNvSpPr/>
            <p:nvPr/>
          </p:nvSpPr>
          <p:spPr>
            <a:xfrm>
              <a:off x="9632245" y="1671585"/>
              <a:ext cx="702778" cy="21512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Rectangle: Top Corners Rounded 69">
              <a:extLst>
                <a:ext uri="{FF2B5EF4-FFF2-40B4-BE49-F238E27FC236}">
                  <a16:creationId xmlns:a16="http://schemas.microsoft.com/office/drawing/2014/main" id="{57DC1DB0-4DF2-45D1-8FA1-8952987ED033}"/>
                </a:ext>
              </a:extLst>
            </p:cNvPr>
            <p:cNvSpPr/>
            <p:nvPr/>
          </p:nvSpPr>
          <p:spPr>
            <a:xfrm>
              <a:off x="9228766" y="1669796"/>
              <a:ext cx="702778" cy="21512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1" name="Rectangle: Top Corners Rounded 70">
              <a:extLst>
                <a:ext uri="{FF2B5EF4-FFF2-40B4-BE49-F238E27FC236}">
                  <a16:creationId xmlns:a16="http://schemas.microsoft.com/office/drawing/2014/main" id="{37A02DA5-6D9E-4642-B46F-CA14CECB2BE3}"/>
                </a:ext>
              </a:extLst>
            </p:cNvPr>
            <p:cNvSpPr/>
            <p:nvPr/>
          </p:nvSpPr>
          <p:spPr>
            <a:xfrm>
              <a:off x="8242752" y="1669796"/>
              <a:ext cx="702778" cy="21512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EDD683-3A08-4ABB-BE8B-A746429BBDA8}"/>
                </a:ext>
              </a:extLst>
            </p:cNvPr>
            <p:cNvSpPr/>
            <p:nvPr/>
          </p:nvSpPr>
          <p:spPr>
            <a:xfrm>
              <a:off x="8244546" y="1898402"/>
              <a:ext cx="3336065" cy="18625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Rectangle: Top Corners Rounded 72">
              <a:extLst>
                <a:ext uri="{FF2B5EF4-FFF2-40B4-BE49-F238E27FC236}">
                  <a16:creationId xmlns:a16="http://schemas.microsoft.com/office/drawing/2014/main" id="{E81A2C32-65A9-43C0-8D65-65E6C063B115}"/>
                </a:ext>
              </a:extLst>
            </p:cNvPr>
            <p:cNvSpPr/>
            <p:nvPr/>
          </p:nvSpPr>
          <p:spPr>
            <a:xfrm>
              <a:off x="8743435" y="1673075"/>
              <a:ext cx="702778" cy="215120"/>
            </a:xfrm>
            <a:prstGeom prst="round2Same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6076A58-6B88-4917-AED6-E16FA439A4AC}"/>
                </a:ext>
              </a:extLst>
            </p:cNvPr>
            <p:cNvSpPr/>
            <p:nvPr/>
          </p:nvSpPr>
          <p:spPr>
            <a:xfrm>
              <a:off x="10943195" y="1691837"/>
              <a:ext cx="124951" cy="12899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CD81BC2-8B78-4493-A6A3-24ED8012BF34}"/>
                </a:ext>
              </a:extLst>
            </p:cNvPr>
            <p:cNvSpPr/>
            <p:nvPr/>
          </p:nvSpPr>
          <p:spPr>
            <a:xfrm>
              <a:off x="11152332" y="1691836"/>
              <a:ext cx="124951" cy="12899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A4554B-FDB0-4924-B0A5-C029696656C3}"/>
                </a:ext>
              </a:extLst>
            </p:cNvPr>
            <p:cNvSpPr/>
            <p:nvPr/>
          </p:nvSpPr>
          <p:spPr>
            <a:xfrm>
              <a:off x="11361469" y="1691836"/>
              <a:ext cx="124951" cy="12899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E1299F9-2D23-4CD9-B263-715097E6F314}"/>
                </a:ext>
              </a:extLst>
            </p:cNvPr>
            <p:cNvSpPr txBox="1"/>
            <p:nvPr/>
          </p:nvSpPr>
          <p:spPr>
            <a:xfrm>
              <a:off x="8762529" y="1587313"/>
              <a:ext cx="728225" cy="338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Tab</a:t>
              </a:r>
              <a:r>
                <a:rPr lang="es-MX" sz="14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2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AB251B3-A996-4E22-8436-1FA0770A7B11}"/>
              </a:ext>
            </a:extLst>
          </p:cNvPr>
          <p:cNvGrpSpPr/>
          <p:nvPr/>
        </p:nvGrpSpPr>
        <p:grpSpPr>
          <a:xfrm>
            <a:off x="3552042" y="4269054"/>
            <a:ext cx="3126839" cy="2019098"/>
            <a:chOff x="3601798" y="3973721"/>
            <a:chExt cx="3414710" cy="220498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B5AA219-773C-4F85-B347-D06D01FE7F3E}"/>
                </a:ext>
              </a:extLst>
            </p:cNvPr>
            <p:cNvSpPr/>
            <p:nvPr/>
          </p:nvSpPr>
          <p:spPr>
            <a:xfrm>
              <a:off x="3601798" y="3992642"/>
              <a:ext cx="3414710" cy="21860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Rectangle: Top Corners Rounded 60">
              <a:extLst>
                <a:ext uri="{FF2B5EF4-FFF2-40B4-BE49-F238E27FC236}">
                  <a16:creationId xmlns:a16="http://schemas.microsoft.com/office/drawing/2014/main" id="{D23BBB77-9F65-4FBF-AC06-2AAD7859A830}"/>
                </a:ext>
              </a:extLst>
            </p:cNvPr>
            <p:cNvSpPr/>
            <p:nvPr/>
          </p:nvSpPr>
          <p:spPr>
            <a:xfrm>
              <a:off x="3637911" y="4047179"/>
              <a:ext cx="702778" cy="21512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Rectangle: Top Corners Rounded 58">
              <a:extLst>
                <a:ext uri="{FF2B5EF4-FFF2-40B4-BE49-F238E27FC236}">
                  <a16:creationId xmlns:a16="http://schemas.microsoft.com/office/drawing/2014/main" id="{3881DA7B-E62C-4206-8614-45953790CE29}"/>
                </a:ext>
              </a:extLst>
            </p:cNvPr>
            <p:cNvSpPr/>
            <p:nvPr/>
          </p:nvSpPr>
          <p:spPr>
            <a:xfrm>
              <a:off x="5048412" y="4048487"/>
              <a:ext cx="702778" cy="21512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0155EE4F-777E-4C4F-B728-C23FB3737657}"/>
                </a:ext>
              </a:extLst>
            </p:cNvPr>
            <p:cNvSpPr/>
            <p:nvPr/>
          </p:nvSpPr>
          <p:spPr>
            <a:xfrm>
              <a:off x="4109356" y="4046698"/>
              <a:ext cx="702778" cy="21512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CEFB5-EEFD-483B-8903-18976CB43A76}"/>
                </a:ext>
              </a:extLst>
            </p:cNvPr>
            <p:cNvSpPr/>
            <p:nvPr/>
          </p:nvSpPr>
          <p:spPr>
            <a:xfrm>
              <a:off x="3641120" y="4275304"/>
              <a:ext cx="3336065" cy="18625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Rectangle: Top Corners Rounded 62">
              <a:extLst>
                <a:ext uri="{FF2B5EF4-FFF2-40B4-BE49-F238E27FC236}">
                  <a16:creationId xmlns:a16="http://schemas.microsoft.com/office/drawing/2014/main" id="{CE49B3E0-F1CC-42D0-9C34-0EA07F3F883C}"/>
                </a:ext>
              </a:extLst>
            </p:cNvPr>
            <p:cNvSpPr/>
            <p:nvPr/>
          </p:nvSpPr>
          <p:spPr>
            <a:xfrm>
              <a:off x="4637882" y="4050472"/>
              <a:ext cx="702778" cy="215120"/>
            </a:xfrm>
            <a:prstGeom prst="round2Same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9B6DBCC-8481-4098-BF85-F68E57B71275}"/>
                </a:ext>
              </a:extLst>
            </p:cNvPr>
            <p:cNvSpPr/>
            <p:nvPr/>
          </p:nvSpPr>
          <p:spPr>
            <a:xfrm>
              <a:off x="6339769" y="4068739"/>
              <a:ext cx="124951" cy="12899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D91A0F1-4708-460E-9F3B-EDB5ACAC3E04}"/>
                </a:ext>
              </a:extLst>
            </p:cNvPr>
            <p:cNvSpPr/>
            <p:nvPr/>
          </p:nvSpPr>
          <p:spPr>
            <a:xfrm>
              <a:off x="6548906" y="4068738"/>
              <a:ext cx="124951" cy="12899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721A4D1-5EAF-446C-A8A4-CDE2BEC559E7}"/>
                </a:ext>
              </a:extLst>
            </p:cNvPr>
            <p:cNvSpPr/>
            <p:nvPr/>
          </p:nvSpPr>
          <p:spPr>
            <a:xfrm>
              <a:off x="6758043" y="4068738"/>
              <a:ext cx="124951" cy="12899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60199F3-FC26-47FA-AFF2-77F55B1F4DB2}"/>
                </a:ext>
              </a:extLst>
            </p:cNvPr>
            <p:cNvSpPr txBox="1"/>
            <p:nvPr/>
          </p:nvSpPr>
          <p:spPr>
            <a:xfrm>
              <a:off x="4648548" y="3973721"/>
              <a:ext cx="728226" cy="336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Tab</a:t>
              </a:r>
              <a:r>
                <a:rPr lang="es-MX" sz="14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3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63F0F41-C04D-4F2A-83EE-4FD96647D1D2}"/>
              </a:ext>
            </a:extLst>
          </p:cNvPr>
          <p:cNvGrpSpPr/>
          <p:nvPr/>
        </p:nvGrpSpPr>
        <p:grpSpPr>
          <a:xfrm>
            <a:off x="8533469" y="4249314"/>
            <a:ext cx="3104320" cy="2009985"/>
            <a:chOff x="8224189" y="3996414"/>
            <a:chExt cx="3414710" cy="22109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D1A9E29-DF7F-400B-8627-F0E03774C0CA}"/>
                </a:ext>
              </a:extLst>
            </p:cNvPr>
            <p:cNvSpPr/>
            <p:nvPr/>
          </p:nvSpPr>
          <p:spPr>
            <a:xfrm>
              <a:off x="8224189" y="4021304"/>
              <a:ext cx="3414710" cy="21860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1" name="Rectangle: Top Corners Rounded 80">
              <a:extLst>
                <a:ext uri="{FF2B5EF4-FFF2-40B4-BE49-F238E27FC236}">
                  <a16:creationId xmlns:a16="http://schemas.microsoft.com/office/drawing/2014/main" id="{053D8CD3-DC6A-4795-A70D-CA211E3B55F6}"/>
                </a:ext>
              </a:extLst>
            </p:cNvPr>
            <p:cNvSpPr/>
            <p:nvPr/>
          </p:nvSpPr>
          <p:spPr>
            <a:xfrm>
              <a:off x="8266610" y="4081892"/>
              <a:ext cx="702778" cy="21512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0" name="Rectangle: Top Corners Rounded 79">
              <a:extLst>
                <a:ext uri="{FF2B5EF4-FFF2-40B4-BE49-F238E27FC236}">
                  <a16:creationId xmlns:a16="http://schemas.microsoft.com/office/drawing/2014/main" id="{943EDB30-7336-4EAA-9FEF-16F6C81711F5}"/>
                </a:ext>
              </a:extLst>
            </p:cNvPr>
            <p:cNvSpPr/>
            <p:nvPr/>
          </p:nvSpPr>
          <p:spPr>
            <a:xfrm>
              <a:off x="8725215" y="4081892"/>
              <a:ext cx="702778" cy="21512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F095ABE-80C7-4CB9-9672-EE7CFF2C4551}"/>
                </a:ext>
              </a:extLst>
            </p:cNvPr>
            <p:cNvSpPr/>
            <p:nvPr/>
          </p:nvSpPr>
          <p:spPr>
            <a:xfrm>
              <a:off x="8263511" y="4303966"/>
              <a:ext cx="3336065" cy="18625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BA3275F-D08A-43AA-98E2-BC017EC9DC08}"/>
                </a:ext>
              </a:extLst>
            </p:cNvPr>
            <p:cNvSpPr/>
            <p:nvPr/>
          </p:nvSpPr>
          <p:spPr>
            <a:xfrm>
              <a:off x="10962160" y="4097401"/>
              <a:ext cx="124951" cy="12899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63E85F4-3D08-4EA3-97E8-CFCD39FF26E3}"/>
                </a:ext>
              </a:extLst>
            </p:cNvPr>
            <p:cNvSpPr/>
            <p:nvPr/>
          </p:nvSpPr>
          <p:spPr>
            <a:xfrm>
              <a:off x="11171297" y="4097400"/>
              <a:ext cx="124951" cy="12899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3C7F9E5-3ADF-4DF5-8BD7-FCC12DC82374}"/>
                </a:ext>
              </a:extLst>
            </p:cNvPr>
            <p:cNvSpPr/>
            <p:nvPr/>
          </p:nvSpPr>
          <p:spPr>
            <a:xfrm>
              <a:off x="11380434" y="4097400"/>
              <a:ext cx="124951" cy="12899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9" name="Rectangle: Top Corners Rounded 78">
              <a:extLst>
                <a:ext uri="{FF2B5EF4-FFF2-40B4-BE49-F238E27FC236}">
                  <a16:creationId xmlns:a16="http://schemas.microsoft.com/office/drawing/2014/main" id="{F501FBFC-9F43-481C-8EF1-F3B60EB699ED}"/>
                </a:ext>
              </a:extLst>
            </p:cNvPr>
            <p:cNvSpPr/>
            <p:nvPr/>
          </p:nvSpPr>
          <p:spPr>
            <a:xfrm>
              <a:off x="9180948" y="4083680"/>
              <a:ext cx="702778" cy="21512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Rectangle: Top Corners Rounded 82">
              <a:extLst>
                <a:ext uri="{FF2B5EF4-FFF2-40B4-BE49-F238E27FC236}">
                  <a16:creationId xmlns:a16="http://schemas.microsoft.com/office/drawing/2014/main" id="{F7F0883C-03CB-4468-B3C9-B905897095A9}"/>
                </a:ext>
              </a:extLst>
            </p:cNvPr>
            <p:cNvSpPr/>
            <p:nvPr/>
          </p:nvSpPr>
          <p:spPr>
            <a:xfrm>
              <a:off x="9615667" y="4080610"/>
              <a:ext cx="702778" cy="215120"/>
            </a:xfrm>
            <a:prstGeom prst="round2Same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3EBED6D-4CB5-4B51-830C-CA7486B79B76}"/>
                </a:ext>
              </a:extLst>
            </p:cNvPr>
            <p:cNvSpPr txBox="1"/>
            <p:nvPr/>
          </p:nvSpPr>
          <p:spPr>
            <a:xfrm>
              <a:off x="9634956" y="3996414"/>
              <a:ext cx="728226" cy="338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b="1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Tab</a:t>
              </a:r>
              <a:r>
                <a:rPr lang="es-MX" sz="14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 4</a:t>
              </a: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4F4DA4B-A7B1-43E1-898C-5B33D25B7249}"/>
              </a:ext>
            </a:extLst>
          </p:cNvPr>
          <p:cNvSpPr/>
          <p:nvPr/>
        </p:nvSpPr>
        <p:spPr>
          <a:xfrm>
            <a:off x="6979195" y="3497287"/>
            <a:ext cx="1253768" cy="87995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82488EF-B668-41B0-86A5-1918EBD01167}"/>
              </a:ext>
            </a:extLst>
          </p:cNvPr>
          <p:cNvSpPr txBox="1"/>
          <p:nvPr/>
        </p:nvSpPr>
        <p:spPr>
          <a:xfrm>
            <a:off x="7000134" y="3556582"/>
            <a:ext cx="121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LTEM </a:t>
            </a:r>
            <a:r>
              <a:rPr lang="es-MX" sz="12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package</a:t>
            </a:r>
            <a:r>
              <a:rPr lang="es-MX" sz="12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Outputs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6BE6534-B08E-40A3-9AA4-EE40472E7A2D}"/>
              </a:ext>
            </a:extLst>
          </p:cNvPr>
          <p:cNvSpPr txBox="1"/>
          <p:nvPr/>
        </p:nvSpPr>
        <p:spPr>
          <a:xfrm>
            <a:off x="3870225" y="2082737"/>
            <a:ext cx="240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Documentation</a:t>
            </a:r>
            <a:r>
              <a:rPr lang="es-MX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Page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63798F-586E-476A-A78A-394CD8F6A706}"/>
              </a:ext>
            </a:extLst>
          </p:cNvPr>
          <p:cNvSpPr txBox="1"/>
          <p:nvPr/>
        </p:nvSpPr>
        <p:spPr>
          <a:xfrm>
            <a:off x="8939706" y="1985782"/>
            <a:ext cx="240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Maps</a:t>
            </a:r>
            <a:endParaRPr lang="es-MX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853C6C0-36F5-4A07-BFFC-21C7446DC78C}"/>
              </a:ext>
            </a:extLst>
          </p:cNvPr>
          <p:cNvSpPr txBox="1"/>
          <p:nvPr/>
        </p:nvSpPr>
        <p:spPr>
          <a:xfrm>
            <a:off x="8806928" y="2506601"/>
            <a:ext cx="2705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detailing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historical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and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current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monitoring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sites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,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species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distribution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and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MPAs</a:t>
            </a:r>
            <a:endParaRPr lang="es-MX" sz="1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B5DB25B-ED93-445C-BA78-03F3703C010B}"/>
              </a:ext>
            </a:extLst>
          </p:cNvPr>
          <p:cNvSpPr txBox="1"/>
          <p:nvPr/>
        </p:nvSpPr>
        <p:spPr>
          <a:xfrm>
            <a:off x="3707219" y="5193415"/>
            <a:ext cx="2705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for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historical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data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of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species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statistics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,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biomass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,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richness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,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functional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groups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,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among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others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.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1C3F27A-6188-4CA9-8327-D0CE081B8E10}"/>
              </a:ext>
            </a:extLst>
          </p:cNvPr>
          <p:cNvSpPr txBox="1"/>
          <p:nvPr/>
        </p:nvSpPr>
        <p:spPr>
          <a:xfrm>
            <a:off x="3855387" y="4629677"/>
            <a:ext cx="240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Information</a:t>
            </a:r>
            <a:r>
              <a:rPr lang="es-MX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Queries</a:t>
            </a:r>
            <a:endParaRPr lang="es-MX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EE40AEE-8757-4768-9456-AB76AE178E2C}"/>
              </a:ext>
            </a:extLst>
          </p:cNvPr>
          <p:cNvSpPr txBox="1"/>
          <p:nvPr/>
        </p:nvSpPr>
        <p:spPr>
          <a:xfrm>
            <a:off x="8897989" y="4641903"/>
            <a:ext cx="240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Plot</a:t>
            </a:r>
            <a:r>
              <a:rPr lang="es-MX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catalog</a:t>
            </a:r>
            <a:endParaRPr lang="es-MX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949D1D7-E4A4-440D-AFF4-9BFE1D16B648}"/>
              </a:ext>
            </a:extLst>
          </p:cNvPr>
          <p:cNvSpPr txBox="1"/>
          <p:nvPr/>
        </p:nvSpPr>
        <p:spPr>
          <a:xfrm>
            <a:off x="8791537" y="5168735"/>
            <a:ext cx="2705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for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any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variable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of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interest</a:t>
            </a:r>
            <a:r>
              <a:rPr lang="es-MX" sz="1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.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D69971A-7AE1-4B5F-9EEB-F3B5C3BBAEEA}"/>
              </a:ext>
            </a:extLst>
          </p:cNvPr>
          <p:cNvCxnSpPr>
            <a:cxnSpLocks/>
            <a:stCxn id="116" idx="0"/>
            <a:endCxn id="68" idx="1"/>
          </p:cNvCxnSpPr>
          <p:nvPr/>
        </p:nvCxnSpPr>
        <p:spPr>
          <a:xfrm rot="5400000" flipH="1" flipV="1">
            <a:off x="7628741" y="2600831"/>
            <a:ext cx="873795" cy="91911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194F4661-05FA-42E3-94E9-C33D51C90AC1}"/>
              </a:ext>
            </a:extLst>
          </p:cNvPr>
          <p:cNvCxnSpPr>
            <a:cxnSpLocks/>
            <a:endCxn id="58" idx="3"/>
          </p:cNvCxnSpPr>
          <p:nvPr/>
        </p:nvCxnSpPr>
        <p:spPr>
          <a:xfrm rot="5400000">
            <a:off x="6514996" y="4530303"/>
            <a:ext cx="920849" cy="59307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5D34BB0-43F8-4607-8112-D7F5CFB7D06B}"/>
              </a:ext>
            </a:extLst>
          </p:cNvPr>
          <p:cNvCxnSpPr>
            <a:cxnSpLocks/>
            <a:endCxn id="78" idx="1"/>
          </p:cNvCxnSpPr>
          <p:nvPr/>
        </p:nvCxnSpPr>
        <p:spPr>
          <a:xfrm rot="16200000" flipH="1">
            <a:off x="7817013" y="4549163"/>
            <a:ext cx="888380" cy="5445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017A25E-B92D-41DA-AD19-FB980BA6DCE1}"/>
              </a:ext>
            </a:extLst>
          </p:cNvPr>
          <p:cNvSpPr/>
          <p:nvPr/>
        </p:nvSpPr>
        <p:spPr>
          <a:xfrm>
            <a:off x="1605039" y="1462124"/>
            <a:ext cx="1778242" cy="389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365106-7951-4B2C-A38E-9127B327CDDF}"/>
              </a:ext>
            </a:extLst>
          </p:cNvPr>
          <p:cNvSpPr txBox="1"/>
          <p:nvPr/>
        </p:nvSpPr>
        <p:spPr>
          <a:xfrm>
            <a:off x="1605038" y="1463477"/>
            <a:ext cx="177413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Web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Dashboard</a:t>
            </a:r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embedded</a:t>
            </a:r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in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Shiny</a:t>
            </a:r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App Server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for</a:t>
            </a:r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RStudio</a:t>
            </a:r>
            <a:endParaRPr lang="es-MX" sz="1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9CC3AF3-454E-492F-900D-79B18C24BFFA}"/>
              </a:ext>
            </a:extLst>
          </p:cNvPr>
          <p:cNvSpPr/>
          <p:nvPr/>
        </p:nvSpPr>
        <p:spPr>
          <a:xfrm>
            <a:off x="6867236" y="3384379"/>
            <a:ext cx="1493450" cy="107482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6961A93-BD55-486E-9010-8F0A4D39554B}"/>
              </a:ext>
            </a:extLst>
          </p:cNvPr>
          <p:cNvSpPr txBox="1"/>
          <p:nvPr/>
        </p:nvSpPr>
        <p:spPr>
          <a:xfrm>
            <a:off x="6526082" y="3991240"/>
            <a:ext cx="2174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[Container: </a:t>
            </a:r>
            <a:r>
              <a:rPr lang="es-MX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Databases</a:t>
            </a:r>
            <a:r>
              <a:rPr lang="es-MX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]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8340264-670F-43B0-A7E8-F704016473A5}"/>
              </a:ext>
            </a:extLst>
          </p:cNvPr>
          <p:cNvSpPr/>
          <p:nvPr/>
        </p:nvSpPr>
        <p:spPr>
          <a:xfrm>
            <a:off x="-2" y="0"/>
            <a:ext cx="333105" cy="3122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hnschrift Light Condensed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868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ylinder 159">
            <a:extLst>
              <a:ext uri="{FF2B5EF4-FFF2-40B4-BE49-F238E27FC236}">
                <a16:creationId xmlns:a16="http://schemas.microsoft.com/office/drawing/2014/main" id="{BA5762A7-6C02-490E-82AB-096EEB6D233F}"/>
              </a:ext>
            </a:extLst>
          </p:cNvPr>
          <p:cNvSpPr/>
          <p:nvPr/>
        </p:nvSpPr>
        <p:spPr>
          <a:xfrm>
            <a:off x="5658121" y="3590904"/>
            <a:ext cx="613191" cy="342058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err="1">
                <a:latin typeface="Bahnschrift Light Condensed" panose="020B0502040204020203" pitchFamily="34" charset="0"/>
              </a:rPr>
              <a:t>MPAs</a:t>
            </a:r>
            <a:r>
              <a:rPr lang="es-MX" sz="700" dirty="0">
                <a:latin typeface="Bahnschrift Light Condensed" panose="020B0502040204020203" pitchFamily="34" charset="0"/>
              </a:rPr>
              <a:t> </a:t>
            </a:r>
            <a:r>
              <a:rPr lang="es-MX" sz="700" dirty="0" err="1">
                <a:latin typeface="Bahnschrift Light Condensed" panose="020B0502040204020203" pitchFamily="34" charset="0"/>
              </a:rPr>
              <a:t>Shapefile</a:t>
            </a:r>
            <a:endParaRPr lang="es-MX" sz="700" dirty="0">
              <a:latin typeface="Bahnschrift Light Condensed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249FE-1A20-4DA2-AFBE-EBB45A3ACB74}"/>
              </a:ext>
            </a:extLst>
          </p:cNvPr>
          <p:cNvSpPr/>
          <p:nvPr/>
        </p:nvSpPr>
        <p:spPr>
          <a:xfrm>
            <a:off x="760303" y="4495223"/>
            <a:ext cx="1501102" cy="10535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F436C-B94C-4BC1-A371-B28069750001}"/>
              </a:ext>
            </a:extLst>
          </p:cNvPr>
          <p:cNvSpPr txBox="1"/>
          <p:nvPr/>
        </p:nvSpPr>
        <p:spPr>
          <a:xfrm>
            <a:off x="423539" y="4761282"/>
            <a:ext cx="2174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Repository</a:t>
            </a:r>
            <a:r>
              <a:rPr lang="es-MX" sz="10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page LTEM R </a:t>
            </a:r>
            <a:r>
              <a:rPr lang="es-MX" sz="10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Package</a:t>
            </a:r>
            <a:endParaRPr lang="es-MX" sz="10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72FA33-3D5F-49C2-8BB7-1CCD593D6988}"/>
              </a:ext>
            </a:extLst>
          </p:cNvPr>
          <p:cNvSpPr txBox="1"/>
          <p:nvPr/>
        </p:nvSpPr>
        <p:spPr>
          <a:xfrm>
            <a:off x="376646" y="4998702"/>
            <a:ext cx="21746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[Container: </a:t>
            </a:r>
            <a:r>
              <a:rPr lang="es-MX" sz="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Github</a:t>
            </a:r>
            <a:r>
              <a:rPr lang="es-MX" sz="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F68C12-AF34-4CE4-9AC9-C43E1C870B10}"/>
              </a:ext>
            </a:extLst>
          </p:cNvPr>
          <p:cNvGrpSpPr/>
          <p:nvPr/>
        </p:nvGrpSpPr>
        <p:grpSpPr>
          <a:xfrm>
            <a:off x="7007173" y="-17035"/>
            <a:ext cx="1177272" cy="1140971"/>
            <a:chOff x="5430715" y="533398"/>
            <a:chExt cx="1330569" cy="128954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7C4264-D8BC-4143-AEDB-2D5B9A2F0E89}"/>
                </a:ext>
              </a:extLst>
            </p:cNvPr>
            <p:cNvSpPr/>
            <p:nvPr/>
          </p:nvSpPr>
          <p:spPr>
            <a:xfrm>
              <a:off x="5430715" y="1184029"/>
              <a:ext cx="1330569" cy="63891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F162F1-CA92-496C-8F73-416AE2D17D5C}"/>
                </a:ext>
              </a:extLst>
            </p:cNvPr>
            <p:cNvSpPr/>
            <p:nvPr/>
          </p:nvSpPr>
          <p:spPr>
            <a:xfrm>
              <a:off x="5717930" y="533398"/>
              <a:ext cx="756139" cy="75613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7C3F9E6-E213-4A19-9403-855294C72C59}"/>
              </a:ext>
            </a:extLst>
          </p:cNvPr>
          <p:cNvSpPr/>
          <p:nvPr/>
        </p:nvSpPr>
        <p:spPr>
          <a:xfrm>
            <a:off x="3383280" y="1463477"/>
            <a:ext cx="8432074" cy="50157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83FD6D-370B-46E8-AB0D-632DA0189FED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7595809" y="1123936"/>
            <a:ext cx="3508" cy="3395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DDC95D-7CD0-49F5-8A4B-5754AF285166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376225" y="4982749"/>
            <a:ext cx="3691420" cy="24754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7303CB-2556-48BE-A6BA-4256A61E999E}"/>
              </a:ext>
            </a:extLst>
          </p:cNvPr>
          <p:cNvSpPr txBox="1"/>
          <p:nvPr/>
        </p:nvSpPr>
        <p:spPr>
          <a:xfrm>
            <a:off x="2197220" y="4780427"/>
            <a:ext cx="1587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Data Processing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C8F4BB-5C14-4911-B67F-48B2749D63D5}"/>
              </a:ext>
            </a:extLst>
          </p:cNvPr>
          <p:cNvSpPr/>
          <p:nvPr/>
        </p:nvSpPr>
        <p:spPr>
          <a:xfrm>
            <a:off x="-1" y="0"/>
            <a:ext cx="3474721" cy="86177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3EC153-BB87-4701-8584-230EBBE9DADA}"/>
              </a:ext>
            </a:extLst>
          </p:cNvPr>
          <p:cNvSpPr txBox="1"/>
          <p:nvPr/>
        </p:nvSpPr>
        <p:spPr>
          <a:xfrm>
            <a:off x="38465" y="3555"/>
            <a:ext cx="33977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Web </a:t>
            </a:r>
            <a:r>
              <a:rPr lang="es-MX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Dashboard</a:t>
            </a:r>
            <a:endParaRPr lang="es-MX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es-MX" sz="32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Components</a:t>
            </a:r>
            <a:r>
              <a:rPr lang="es-MX" sz="32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: </a:t>
            </a:r>
            <a:r>
              <a:rPr lang="es-MX" sz="32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Shiny</a:t>
            </a:r>
            <a:r>
              <a:rPr lang="es-MX" sz="32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App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DB473A-B2F4-45C6-B88E-368771E6E850}"/>
              </a:ext>
            </a:extLst>
          </p:cNvPr>
          <p:cNvSpPr/>
          <p:nvPr/>
        </p:nvSpPr>
        <p:spPr>
          <a:xfrm>
            <a:off x="617312" y="4412239"/>
            <a:ext cx="1758913" cy="11905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6FB359EE-7058-460C-B920-E57D72CBFD22}"/>
              </a:ext>
            </a:extLst>
          </p:cNvPr>
          <p:cNvSpPr/>
          <p:nvPr/>
        </p:nvSpPr>
        <p:spPr>
          <a:xfrm>
            <a:off x="927039" y="5951810"/>
            <a:ext cx="1158173" cy="747798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E41DA-0112-4D67-9CFA-09025416F9AA}"/>
              </a:ext>
            </a:extLst>
          </p:cNvPr>
          <p:cNvSpPr txBox="1"/>
          <p:nvPr/>
        </p:nvSpPr>
        <p:spPr>
          <a:xfrm>
            <a:off x="659260" y="6172916"/>
            <a:ext cx="1693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LTEM raw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DD42E0-D5FA-4623-92AA-798D7E3B8D38}"/>
              </a:ext>
            </a:extLst>
          </p:cNvPr>
          <p:cNvSpPr txBox="1"/>
          <p:nvPr/>
        </p:nvSpPr>
        <p:spPr>
          <a:xfrm>
            <a:off x="649905" y="6368847"/>
            <a:ext cx="1693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[Container: </a:t>
            </a:r>
            <a:r>
              <a:rPr lang="es-MX" sz="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Database</a:t>
            </a:r>
            <a:r>
              <a:rPr lang="es-MX" sz="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E89E2C-0AC7-4CAC-8AC0-0CD4FF87CFBF}"/>
              </a:ext>
            </a:extLst>
          </p:cNvPr>
          <p:cNvCxnSpPr>
            <a:cxnSpLocks/>
            <a:stCxn id="29" idx="1"/>
            <a:endCxn id="28" idx="2"/>
          </p:cNvCxnSpPr>
          <p:nvPr/>
        </p:nvCxnSpPr>
        <p:spPr>
          <a:xfrm flipH="1" flipV="1">
            <a:off x="1496769" y="5602767"/>
            <a:ext cx="9357" cy="349043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D182D5-FE89-41E0-AF57-DCC28F242A4F}"/>
              </a:ext>
            </a:extLst>
          </p:cNvPr>
          <p:cNvSpPr/>
          <p:nvPr/>
        </p:nvSpPr>
        <p:spPr>
          <a:xfrm>
            <a:off x="3960109" y="1605514"/>
            <a:ext cx="1419065" cy="22849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01184D-0778-4C6B-A7B0-32C09E677E14}"/>
              </a:ext>
            </a:extLst>
          </p:cNvPr>
          <p:cNvSpPr/>
          <p:nvPr/>
        </p:nvSpPr>
        <p:spPr>
          <a:xfrm>
            <a:off x="3743593" y="2018469"/>
            <a:ext cx="1852098" cy="1065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35B67E9-1E7D-4CAC-9A50-6D0C9FBF36C5}"/>
              </a:ext>
            </a:extLst>
          </p:cNvPr>
          <p:cNvSpPr txBox="1"/>
          <p:nvPr/>
        </p:nvSpPr>
        <p:spPr>
          <a:xfrm>
            <a:off x="4339545" y="1572322"/>
            <a:ext cx="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Tab</a:t>
            </a:r>
            <a:r>
              <a:rPr lang="es-MX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82488EF-B668-41B0-86A5-1918EBD01167}"/>
              </a:ext>
            </a:extLst>
          </p:cNvPr>
          <p:cNvSpPr txBox="1"/>
          <p:nvPr/>
        </p:nvSpPr>
        <p:spPr>
          <a:xfrm>
            <a:off x="7372069" y="4168533"/>
            <a:ext cx="3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LTEM 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package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 Outputs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6BE6534-B08E-40A3-9AA4-EE40472E7A2D}"/>
              </a:ext>
            </a:extLst>
          </p:cNvPr>
          <p:cNvSpPr txBox="1"/>
          <p:nvPr/>
        </p:nvSpPr>
        <p:spPr>
          <a:xfrm>
            <a:off x="3920949" y="2121285"/>
            <a:ext cx="155238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Documentation page describing the project, data sources and references. Access to templates and sample data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017A25E-B92D-41DA-AD19-FB980BA6DCE1}"/>
              </a:ext>
            </a:extLst>
          </p:cNvPr>
          <p:cNvSpPr/>
          <p:nvPr/>
        </p:nvSpPr>
        <p:spPr>
          <a:xfrm>
            <a:off x="1605039" y="1462124"/>
            <a:ext cx="1778242" cy="389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365106-7951-4B2C-A38E-9127B327CDDF}"/>
              </a:ext>
            </a:extLst>
          </p:cNvPr>
          <p:cNvSpPr txBox="1"/>
          <p:nvPr/>
        </p:nvSpPr>
        <p:spPr>
          <a:xfrm>
            <a:off x="1605038" y="1463477"/>
            <a:ext cx="177413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Web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Dashboard</a:t>
            </a:r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embedded</a:t>
            </a:r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in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Shiny</a:t>
            </a:r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App Server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for</a:t>
            </a:r>
            <a:r>
              <a:rPr lang="es-MX" sz="1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RStudio</a:t>
            </a:r>
            <a:endParaRPr lang="es-MX" sz="1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0130EA7-6CDF-43EE-9549-41B824F9D2D6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4669642" y="1834004"/>
            <a:ext cx="0" cy="1844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9C08F01-8A11-4896-8291-8953E83C988C}"/>
              </a:ext>
            </a:extLst>
          </p:cNvPr>
          <p:cNvSpPr/>
          <p:nvPr/>
        </p:nvSpPr>
        <p:spPr>
          <a:xfrm>
            <a:off x="5826550" y="1605514"/>
            <a:ext cx="1419065" cy="22849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7731B1F-0FF7-4C44-AC05-7F5058231EA5}"/>
              </a:ext>
            </a:extLst>
          </p:cNvPr>
          <p:cNvSpPr/>
          <p:nvPr/>
        </p:nvSpPr>
        <p:spPr>
          <a:xfrm>
            <a:off x="5596686" y="2018469"/>
            <a:ext cx="1852098" cy="1065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848765A-F2AF-493A-801A-BBFE45D31319}"/>
              </a:ext>
            </a:extLst>
          </p:cNvPr>
          <p:cNvSpPr txBox="1"/>
          <p:nvPr/>
        </p:nvSpPr>
        <p:spPr>
          <a:xfrm>
            <a:off x="5787390" y="2121285"/>
            <a:ext cx="155238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Interactive leaflet map displaying shapefiles of monitoring data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AA9C8F-6E0E-4675-B60B-6DF39C710DA7}"/>
              </a:ext>
            </a:extLst>
          </p:cNvPr>
          <p:cNvCxnSpPr>
            <a:cxnSpLocks/>
            <a:stCxn id="115" idx="2"/>
            <a:endCxn id="117" idx="0"/>
          </p:cNvCxnSpPr>
          <p:nvPr/>
        </p:nvCxnSpPr>
        <p:spPr>
          <a:xfrm flipH="1">
            <a:off x="6522735" y="1834004"/>
            <a:ext cx="13348" cy="1844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3A875E0-E49B-4EA7-918E-B428FB93E1B2}"/>
              </a:ext>
            </a:extLst>
          </p:cNvPr>
          <p:cNvSpPr/>
          <p:nvPr/>
        </p:nvSpPr>
        <p:spPr>
          <a:xfrm>
            <a:off x="7669891" y="1605514"/>
            <a:ext cx="1419065" cy="22849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5F6218C-D12A-4334-AA46-C477D3516828}"/>
              </a:ext>
            </a:extLst>
          </p:cNvPr>
          <p:cNvSpPr/>
          <p:nvPr/>
        </p:nvSpPr>
        <p:spPr>
          <a:xfrm>
            <a:off x="7453375" y="2018469"/>
            <a:ext cx="1852098" cy="1065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D051A56-96A5-401E-B642-E407D4062E79}"/>
              </a:ext>
            </a:extLst>
          </p:cNvPr>
          <p:cNvSpPr txBox="1"/>
          <p:nvPr/>
        </p:nvSpPr>
        <p:spPr>
          <a:xfrm>
            <a:off x="7630731" y="2121285"/>
            <a:ext cx="15523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Interactive summary tables statistics of LTEM variables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FC12336-1E29-4DF9-9F7D-0F304DFF255B}"/>
              </a:ext>
            </a:extLst>
          </p:cNvPr>
          <p:cNvCxnSpPr>
            <a:cxnSpLocks/>
            <a:stCxn id="122" idx="2"/>
            <a:endCxn id="129" idx="0"/>
          </p:cNvCxnSpPr>
          <p:nvPr/>
        </p:nvCxnSpPr>
        <p:spPr>
          <a:xfrm>
            <a:off x="8379424" y="1834004"/>
            <a:ext cx="0" cy="1844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9DB3BEB-DDFD-499D-880C-827967B4E3F0}"/>
              </a:ext>
            </a:extLst>
          </p:cNvPr>
          <p:cNvSpPr/>
          <p:nvPr/>
        </p:nvSpPr>
        <p:spPr>
          <a:xfrm>
            <a:off x="9521989" y="1605514"/>
            <a:ext cx="1419065" cy="22849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82349D9-F480-45DF-AF50-95FDFB68BE35}"/>
              </a:ext>
            </a:extLst>
          </p:cNvPr>
          <p:cNvSpPr/>
          <p:nvPr/>
        </p:nvSpPr>
        <p:spPr>
          <a:xfrm>
            <a:off x="9305473" y="2018469"/>
            <a:ext cx="1852098" cy="1065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BE96FC6-8B52-4880-B7C1-1193E6DC16FE}"/>
              </a:ext>
            </a:extLst>
          </p:cNvPr>
          <p:cNvSpPr txBox="1"/>
          <p:nvPr/>
        </p:nvSpPr>
        <p:spPr>
          <a:xfrm>
            <a:off x="9482829" y="2121285"/>
            <a:ext cx="15523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Interactive input interface for different types of plots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A71EA5-8780-4C37-A913-007E63959F34}"/>
              </a:ext>
            </a:extLst>
          </p:cNvPr>
          <p:cNvCxnSpPr>
            <a:cxnSpLocks/>
            <a:stCxn id="134" idx="2"/>
            <a:endCxn id="135" idx="0"/>
          </p:cNvCxnSpPr>
          <p:nvPr/>
        </p:nvCxnSpPr>
        <p:spPr>
          <a:xfrm>
            <a:off x="10231522" y="1834004"/>
            <a:ext cx="0" cy="1844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002AC1D-A13B-47E3-BE2D-9F84C8CFE9C2}"/>
              </a:ext>
            </a:extLst>
          </p:cNvPr>
          <p:cNvSpPr txBox="1"/>
          <p:nvPr/>
        </p:nvSpPr>
        <p:spPr>
          <a:xfrm>
            <a:off x="6190724" y="1555810"/>
            <a:ext cx="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Tab</a:t>
            </a:r>
            <a:r>
              <a:rPr lang="es-MX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9A61C18-1003-4372-92CF-E39919055B11}"/>
              </a:ext>
            </a:extLst>
          </p:cNvPr>
          <p:cNvSpPr txBox="1"/>
          <p:nvPr/>
        </p:nvSpPr>
        <p:spPr>
          <a:xfrm>
            <a:off x="8084207" y="1563729"/>
            <a:ext cx="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Tab</a:t>
            </a:r>
            <a:r>
              <a:rPr lang="es-MX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943187-362D-441A-8193-BE3BFA9CDBB8}"/>
              </a:ext>
            </a:extLst>
          </p:cNvPr>
          <p:cNvSpPr txBox="1"/>
          <p:nvPr/>
        </p:nvSpPr>
        <p:spPr>
          <a:xfrm>
            <a:off x="9927548" y="1546955"/>
            <a:ext cx="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Tab</a:t>
            </a:r>
            <a:r>
              <a:rPr lang="es-MX" sz="1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4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B09E946-D26D-4EF0-8059-CD517CB6FCCD}"/>
              </a:ext>
            </a:extLst>
          </p:cNvPr>
          <p:cNvSpPr/>
          <p:nvPr/>
        </p:nvSpPr>
        <p:spPr>
          <a:xfrm>
            <a:off x="6066255" y="4055773"/>
            <a:ext cx="5527155" cy="229124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4" name="Document 45">
            <a:extLst>
              <a:ext uri="{FF2B5EF4-FFF2-40B4-BE49-F238E27FC236}">
                <a16:creationId xmlns:a16="http://schemas.microsoft.com/office/drawing/2014/main" id="{AE7217DD-DA6A-4ABD-B288-9FD79F74F7AA}"/>
              </a:ext>
            </a:extLst>
          </p:cNvPr>
          <p:cNvSpPr/>
          <p:nvPr/>
        </p:nvSpPr>
        <p:spPr>
          <a:xfrm>
            <a:off x="4103185" y="3773598"/>
            <a:ext cx="1131066" cy="908403"/>
          </a:xfrm>
          <a:prstGeom prst="flowChartDocumen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.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Rmd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 documentation file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61BA04-EDC6-42AD-B1B5-87E679693360}"/>
              </a:ext>
            </a:extLst>
          </p:cNvPr>
          <p:cNvCxnSpPr>
            <a:cxnSpLocks/>
            <a:stCxn id="47" idx="2"/>
            <a:endCxn id="144" idx="0"/>
          </p:cNvCxnSpPr>
          <p:nvPr/>
        </p:nvCxnSpPr>
        <p:spPr>
          <a:xfrm flipH="1">
            <a:off x="4668718" y="3084403"/>
            <a:ext cx="924" cy="6891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5D14A41-DA6E-4FAC-820F-C1B80B522D06}"/>
              </a:ext>
            </a:extLst>
          </p:cNvPr>
          <p:cNvSpPr txBox="1"/>
          <p:nvPr/>
        </p:nvSpPr>
        <p:spPr>
          <a:xfrm>
            <a:off x="3870537" y="3241642"/>
            <a:ext cx="1587010" cy="2539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5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Reads</a:t>
            </a:r>
            <a:r>
              <a:rPr lang="es-MX" sz="105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05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from</a:t>
            </a:r>
            <a:endParaRPr lang="es-MX" sz="1050" dirty="0">
              <a:solidFill>
                <a:schemeClr val="accent6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699C07-F3A7-4F3F-B668-B7F1047DA880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7178100" y="3080873"/>
            <a:ext cx="0" cy="16280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DF2B2B8F-04B1-48E5-816A-8AE8CF6381D0}"/>
              </a:ext>
            </a:extLst>
          </p:cNvPr>
          <p:cNvSpPr txBox="1"/>
          <p:nvPr/>
        </p:nvSpPr>
        <p:spPr>
          <a:xfrm>
            <a:off x="6356543" y="3241642"/>
            <a:ext cx="1587010" cy="2539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5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Reads</a:t>
            </a:r>
            <a:r>
              <a:rPr lang="es-MX" sz="105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05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from</a:t>
            </a:r>
            <a:endParaRPr lang="es-MX" sz="1050" dirty="0">
              <a:solidFill>
                <a:schemeClr val="accent6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48" name="Cylinder 147">
            <a:extLst>
              <a:ext uri="{FF2B5EF4-FFF2-40B4-BE49-F238E27FC236}">
                <a16:creationId xmlns:a16="http://schemas.microsoft.com/office/drawing/2014/main" id="{EAAECAD8-464B-4EC8-BFDF-ED44CE72B542}"/>
              </a:ext>
            </a:extLst>
          </p:cNvPr>
          <p:cNvSpPr/>
          <p:nvPr/>
        </p:nvSpPr>
        <p:spPr>
          <a:xfrm>
            <a:off x="6342535" y="4708971"/>
            <a:ext cx="1671130" cy="1078999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FE82C20-FBB1-4538-AAE9-EE448569C68B}"/>
              </a:ext>
            </a:extLst>
          </p:cNvPr>
          <p:cNvSpPr txBox="1"/>
          <p:nvPr/>
        </p:nvSpPr>
        <p:spPr>
          <a:xfrm>
            <a:off x="6388611" y="5067705"/>
            <a:ext cx="15789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Peripheral lists of Monitoring Species and Reef Sites.</a:t>
            </a:r>
          </a:p>
        </p:txBody>
      </p:sp>
      <p:sp>
        <p:nvSpPr>
          <p:cNvPr id="151" name="Cylinder 150">
            <a:extLst>
              <a:ext uri="{FF2B5EF4-FFF2-40B4-BE49-F238E27FC236}">
                <a16:creationId xmlns:a16="http://schemas.microsoft.com/office/drawing/2014/main" id="{EAC9E660-3FA4-40F0-9E42-638AADB41F58}"/>
              </a:ext>
            </a:extLst>
          </p:cNvPr>
          <p:cNvSpPr/>
          <p:nvPr/>
        </p:nvSpPr>
        <p:spPr>
          <a:xfrm>
            <a:off x="9739260" y="4682001"/>
            <a:ext cx="1671130" cy="1078999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1EBDED8-C93D-4DC1-9F0B-3332B47E771E}"/>
              </a:ext>
            </a:extLst>
          </p:cNvPr>
          <p:cNvSpPr txBox="1"/>
          <p:nvPr/>
        </p:nvSpPr>
        <p:spPr>
          <a:xfrm>
            <a:off x="9785336" y="5040735"/>
            <a:ext cx="15789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Summary tables of LTEM package ecological analysis outputs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04193025-361B-4104-BE1B-842772919C01}"/>
              </a:ext>
            </a:extLst>
          </p:cNvPr>
          <p:cNvCxnSpPr>
            <a:cxnSpLocks/>
            <a:endCxn id="151" idx="1"/>
          </p:cNvCxnSpPr>
          <p:nvPr/>
        </p:nvCxnSpPr>
        <p:spPr>
          <a:xfrm rot="16200000" flipH="1">
            <a:off x="9047825" y="3155001"/>
            <a:ext cx="1601126" cy="1452873"/>
          </a:xfrm>
          <a:prstGeom prst="bentConnector3">
            <a:avLst>
              <a:gd name="adj1" fmla="val 55302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3BC35A5-B868-439B-AE66-68363020F044}"/>
              </a:ext>
            </a:extLst>
          </p:cNvPr>
          <p:cNvCxnSpPr>
            <a:cxnSpLocks/>
          </p:cNvCxnSpPr>
          <p:nvPr/>
        </p:nvCxnSpPr>
        <p:spPr>
          <a:xfrm>
            <a:off x="10886016" y="3070424"/>
            <a:ext cx="0" cy="16280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F1A215E3-737B-42DA-9CF0-F8FF0DA647E5}"/>
              </a:ext>
            </a:extLst>
          </p:cNvPr>
          <p:cNvSpPr txBox="1"/>
          <p:nvPr/>
        </p:nvSpPr>
        <p:spPr>
          <a:xfrm>
            <a:off x="10092511" y="3231117"/>
            <a:ext cx="1587010" cy="2539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5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Reads</a:t>
            </a:r>
            <a:r>
              <a:rPr lang="es-MX" sz="105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05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from</a:t>
            </a:r>
            <a:endParaRPr lang="es-MX" sz="1050" dirty="0">
              <a:solidFill>
                <a:schemeClr val="accent6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A2FE59C-C3D0-4D5A-8D44-21A5F2E74C51}"/>
              </a:ext>
            </a:extLst>
          </p:cNvPr>
          <p:cNvSpPr txBox="1"/>
          <p:nvPr/>
        </p:nvSpPr>
        <p:spPr>
          <a:xfrm>
            <a:off x="8330087" y="3236358"/>
            <a:ext cx="1587010" cy="2539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5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Reads</a:t>
            </a:r>
            <a:r>
              <a:rPr lang="es-MX" sz="105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05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from</a:t>
            </a:r>
            <a:endParaRPr lang="es-MX" sz="1050" dirty="0">
              <a:solidFill>
                <a:schemeClr val="accent6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D38F23E-DF65-4F74-8288-9530F1C1266E}"/>
              </a:ext>
            </a:extLst>
          </p:cNvPr>
          <p:cNvSpPr/>
          <p:nvPr/>
        </p:nvSpPr>
        <p:spPr>
          <a:xfrm>
            <a:off x="-2" y="0"/>
            <a:ext cx="333105" cy="3122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hnschrift Light Condensed" panose="020B0502040204020203" pitchFamily="34" charset="0"/>
              </a:rPr>
              <a:t>3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801C067-BD28-4229-8B72-6D54D64C8157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5964717" y="3070424"/>
            <a:ext cx="0" cy="52048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6C56DCC9-E3DC-4FF6-BAE6-42275D6AEB9E}"/>
              </a:ext>
            </a:extLst>
          </p:cNvPr>
          <p:cNvSpPr txBox="1"/>
          <p:nvPr/>
        </p:nvSpPr>
        <p:spPr>
          <a:xfrm>
            <a:off x="5151116" y="3214177"/>
            <a:ext cx="1587010" cy="2539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5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Reads</a:t>
            </a:r>
            <a:r>
              <a:rPr lang="es-MX" sz="105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s-MX" sz="1050" dirty="0" err="1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from</a:t>
            </a:r>
            <a:endParaRPr lang="es-MX" sz="1050" dirty="0">
              <a:solidFill>
                <a:schemeClr val="accent6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6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768</Words>
  <Application>Microsoft Office PowerPoint</Application>
  <PresentationFormat>Widescreen</PresentationFormat>
  <Paragraphs>192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Light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León</dc:creator>
  <cp:lastModifiedBy>Eduardo León</cp:lastModifiedBy>
  <cp:revision>37</cp:revision>
  <dcterms:created xsi:type="dcterms:W3CDTF">2022-03-16T22:04:39Z</dcterms:created>
  <dcterms:modified xsi:type="dcterms:W3CDTF">2022-03-17T19:08:34Z</dcterms:modified>
</cp:coreProperties>
</file>