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18"/>
  </p:notesMasterIdLst>
  <p:handoutMasterIdLst>
    <p:handoutMasterId r:id="rId19"/>
  </p:handoutMasterIdLst>
  <p:sldIdLst>
    <p:sldId id="256" r:id="rId2"/>
    <p:sldId id="257" r:id="rId3"/>
    <p:sldId id="258" r:id="rId4"/>
    <p:sldId id="260" r:id="rId5"/>
    <p:sldId id="261" r:id="rId6"/>
    <p:sldId id="262" r:id="rId7"/>
    <p:sldId id="265" r:id="rId8"/>
    <p:sldId id="263" r:id="rId9"/>
    <p:sldId id="264" r:id="rId10"/>
    <p:sldId id="269" r:id="rId11"/>
    <p:sldId id="271" r:id="rId12"/>
    <p:sldId id="270" r:id="rId13"/>
    <p:sldId id="268" r:id="rId14"/>
    <p:sldId id="259" r:id="rId15"/>
    <p:sldId id="267" r:id="rId16"/>
    <p:sldId id="272"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barovskaya, Kanstantsyia" initials="ZK" lastIdx="1" clrIdx="0">
    <p:extLst>
      <p:ext uri="{19B8F6BF-5375-455C-9EA6-DF929625EA0E}">
        <p15:presenceInfo xmlns:p15="http://schemas.microsoft.com/office/powerpoint/2012/main" userId="S-1-5-21-1671216327-579183173-2428857956-79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7794" autoAdjust="0"/>
  </p:normalViewPr>
  <p:slideViewPr>
    <p:cSldViewPr snapToGrid="0">
      <p:cViewPr varScale="1">
        <p:scale>
          <a:sx n="68" d="100"/>
          <a:sy n="68" d="100"/>
        </p:scale>
        <p:origin x="14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6434"/>
          </a:xfrm>
          <a:prstGeom prst="rect">
            <a:avLst/>
          </a:prstGeom>
        </p:spPr>
        <p:txBody>
          <a:bodyPr vert="horz" lIns="93177" tIns="46589" rIns="93177" bIns="46589" rtlCol="0"/>
          <a:lstStyle>
            <a:lvl1pPr algn="r">
              <a:defRPr sz="1200"/>
            </a:lvl1pPr>
          </a:lstStyle>
          <a:p>
            <a:fld id="{E973122D-C4FC-47F0-9041-A130B6285465}" type="datetimeFigureOut">
              <a:rPr lang="en-US" smtClean="0"/>
              <a:t>12/7/2015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45EEBFA-233F-4BBD-B147-02ED04666AB2}" type="slidenum">
              <a:rPr lang="en-US" smtClean="0"/>
              <a:t>‹#›</a:t>
            </a:fld>
            <a:endParaRPr lang="en-US"/>
          </a:p>
        </p:txBody>
      </p:sp>
    </p:spTree>
    <p:extLst>
      <p:ext uri="{BB962C8B-B14F-4D97-AF65-F5344CB8AC3E}">
        <p14:creationId xmlns:p14="http://schemas.microsoft.com/office/powerpoint/2010/main" val="777274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B412DDCD-05D3-4766-AA4E-7C87EEC9EBA8}" type="datetimeFigureOut">
              <a:rPr lang="en-US" smtClean="0"/>
              <a:t>12/7/2015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BD8B106-E84D-40E3-884B-F68BE26E0250}" type="slidenum">
              <a:rPr lang="en-US" smtClean="0"/>
              <a:t>‹#›</a:t>
            </a:fld>
            <a:endParaRPr lang="en-US"/>
          </a:p>
        </p:txBody>
      </p:sp>
    </p:spTree>
    <p:extLst>
      <p:ext uri="{BB962C8B-B14F-4D97-AF65-F5344CB8AC3E}">
        <p14:creationId xmlns:p14="http://schemas.microsoft.com/office/powerpoint/2010/main" val="3147869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8B106-E84D-40E3-884B-F68BE26E0250}" type="slidenum">
              <a:rPr lang="en-US" smtClean="0"/>
              <a:t>1</a:t>
            </a:fld>
            <a:endParaRPr lang="en-US"/>
          </a:p>
        </p:txBody>
      </p:sp>
    </p:spTree>
    <p:extLst>
      <p:ext uri="{BB962C8B-B14F-4D97-AF65-F5344CB8AC3E}">
        <p14:creationId xmlns:p14="http://schemas.microsoft.com/office/powerpoint/2010/main" val="708340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8B106-E84D-40E3-884B-F68BE26E0250}" type="slidenum">
              <a:rPr lang="en-US" smtClean="0"/>
              <a:t>10</a:t>
            </a:fld>
            <a:endParaRPr lang="en-US"/>
          </a:p>
        </p:txBody>
      </p:sp>
    </p:spTree>
    <p:extLst>
      <p:ext uri="{BB962C8B-B14F-4D97-AF65-F5344CB8AC3E}">
        <p14:creationId xmlns:p14="http://schemas.microsoft.com/office/powerpoint/2010/main" val="2896402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8B106-E84D-40E3-884B-F68BE26E0250}" type="slidenum">
              <a:rPr lang="en-US" smtClean="0"/>
              <a:t>11</a:t>
            </a:fld>
            <a:endParaRPr lang="en-US"/>
          </a:p>
        </p:txBody>
      </p:sp>
    </p:spTree>
    <p:extLst>
      <p:ext uri="{BB962C8B-B14F-4D97-AF65-F5344CB8AC3E}">
        <p14:creationId xmlns:p14="http://schemas.microsoft.com/office/powerpoint/2010/main" val="297747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8B106-E84D-40E3-884B-F68BE26E0250}" type="slidenum">
              <a:rPr lang="en-US" smtClean="0"/>
              <a:t>12</a:t>
            </a:fld>
            <a:endParaRPr lang="en-US"/>
          </a:p>
        </p:txBody>
      </p:sp>
    </p:spTree>
    <p:extLst>
      <p:ext uri="{BB962C8B-B14F-4D97-AF65-F5344CB8AC3E}">
        <p14:creationId xmlns:p14="http://schemas.microsoft.com/office/powerpoint/2010/main" val="3777067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8B106-E84D-40E3-884B-F68BE26E0250}" type="slidenum">
              <a:rPr lang="en-US" smtClean="0"/>
              <a:t>13</a:t>
            </a:fld>
            <a:endParaRPr lang="en-US"/>
          </a:p>
        </p:txBody>
      </p:sp>
    </p:spTree>
    <p:extLst>
      <p:ext uri="{BB962C8B-B14F-4D97-AF65-F5344CB8AC3E}">
        <p14:creationId xmlns:p14="http://schemas.microsoft.com/office/powerpoint/2010/main" val="3735743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You can use</a:t>
            </a:r>
            <a:r>
              <a:rPr lang="en-US" baseline="0" dirty="0" smtClean="0"/>
              <a:t> a multitude of tools for analyzing Twitter data, starting from simple bar charts and line graphs, to more complex geographic map graphs and cluster analysis of text of tweets.</a:t>
            </a:r>
            <a:endParaRPr lang="en-US" dirty="0"/>
          </a:p>
        </p:txBody>
      </p:sp>
      <p:sp>
        <p:nvSpPr>
          <p:cNvPr id="4" name="Slide Number Placeholder 3"/>
          <p:cNvSpPr>
            <a:spLocks noGrp="1"/>
          </p:cNvSpPr>
          <p:nvPr>
            <p:ph type="sldNum" sz="quarter" idx="10"/>
          </p:nvPr>
        </p:nvSpPr>
        <p:spPr/>
        <p:txBody>
          <a:bodyPr/>
          <a:lstStyle/>
          <a:p>
            <a:fld id="{4BD8B106-E84D-40E3-884B-F68BE26E0250}" type="slidenum">
              <a:rPr lang="en-US" smtClean="0"/>
              <a:t>14</a:t>
            </a:fld>
            <a:endParaRPr lang="en-US"/>
          </a:p>
        </p:txBody>
      </p:sp>
    </p:spTree>
    <p:extLst>
      <p:ext uri="{BB962C8B-B14F-4D97-AF65-F5344CB8AC3E}">
        <p14:creationId xmlns:p14="http://schemas.microsoft.com/office/powerpoint/2010/main" val="1604949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8B106-E84D-40E3-884B-F68BE26E0250}" type="slidenum">
              <a:rPr lang="en-US" smtClean="0"/>
              <a:t>15</a:t>
            </a:fld>
            <a:endParaRPr lang="en-US"/>
          </a:p>
        </p:txBody>
      </p:sp>
    </p:spTree>
    <p:extLst>
      <p:ext uri="{BB962C8B-B14F-4D97-AF65-F5344CB8AC3E}">
        <p14:creationId xmlns:p14="http://schemas.microsoft.com/office/powerpoint/2010/main" val="130158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8B106-E84D-40E3-884B-F68BE26E0250}" type="slidenum">
              <a:rPr lang="en-US" smtClean="0"/>
              <a:t>16</a:t>
            </a:fld>
            <a:endParaRPr lang="en-US"/>
          </a:p>
        </p:txBody>
      </p:sp>
    </p:spTree>
    <p:extLst>
      <p:ext uri="{BB962C8B-B14F-4D97-AF65-F5344CB8AC3E}">
        <p14:creationId xmlns:p14="http://schemas.microsoft.com/office/powerpoint/2010/main" val="3899985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8B106-E84D-40E3-884B-F68BE26E0250}" type="slidenum">
              <a:rPr lang="en-US" smtClean="0"/>
              <a:t>2</a:t>
            </a:fld>
            <a:endParaRPr lang="en-US"/>
          </a:p>
        </p:txBody>
      </p:sp>
    </p:spTree>
    <p:extLst>
      <p:ext uri="{BB962C8B-B14F-4D97-AF65-F5344CB8AC3E}">
        <p14:creationId xmlns:p14="http://schemas.microsoft.com/office/powerpoint/2010/main" val="3298263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Based on analysis of Twitter</a:t>
            </a:r>
            <a:r>
              <a:rPr lang="en-US" baseline="0" dirty="0" smtClean="0"/>
              <a:t> data related to Ebola virus, </a:t>
            </a:r>
            <a:r>
              <a:rPr lang="en-US" dirty="0" smtClean="0"/>
              <a:t>the first study concluded that “social media content can be used to support and enhance existing early warning systems,</a:t>
            </a:r>
            <a:r>
              <a:rPr lang="en-US" baseline="0" dirty="0" smtClean="0"/>
              <a:t> be</a:t>
            </a:r>
            <a:r>
              <a:rPr lang="en-US" dirty="0" smtClean="0"/>
              <a:t>cause fear and knowledge deficits drive epidemics.</a:t>
            </a:r>
            <a:r>
              <a:rPr lang="en-US" baseline="0" dirty="0" smtClean="0"/>
              <a:t> So</a:t>
            </a:r>
            <a:r>
              <a:rPr lang="en-US" dirty="0" smtClean="0"/>
              <a:t> outbreak alerts must accompany population-specific and literacy-appropriate health education messages for intervention and outbreak control.”</a:t>
            </a:r>
          </a:p>
          <a:p>
            <a:r>
              <a:rPr lang="en-US" dirty="0" smtClean="0"/>
              <a:t>The second study analyzed whether the tweet trend reflected public opinion on vaccination requirements</a:t>
            </a:r>
            <a:r>
              <a:rPr lang="en-US" baseline="0" dirty="0" smtClean="0"/>
              <a:t> or the actual reported measles cases, and their results show that “</a:t>
            </a:r>
            <a:r>
              <a:rPr lang="en-US" dirty="0" smtClean="0"/>
              <a:t>social media messages was related more strongly to the number of online news articles than to the number of reported measles cases, and the leading sentiment was frustration regarding people who do not vaccinate for religious reasons.”</a:t>
            </a:r>
          </a:p>
          <a:p>
            <a:r>
              <a:rPr lang="en-US" dirty="0" smtClean="0"/>
              <a:t>The third study concluded</a:t>
            </a:r>
            <a:r>
              <a:rPr lang="en-US" baseline="0" dirty="0" smtClean="0"/>
              <a:t> that “</a:t>
            </a:r>
            <a:r>
              <a:rPr lang="en-US" dirty="0" smtClean="0"/>
              <a:t>almost 9/10 of tweets on STDs (chlamydia and HIV) were of serious content, and many of the tweets that were re-tweeted were facts”,</a:t>
            </a:r>
            <a:r>
              <a:rPr lang="en-US" baseline="0" dirty="0" smtClean="0"/>
              <a:t> but still social media should be used to disseminate more correct information about STDs as opposed to common jokes.</a:t>
            </a:r>
          </a:p>
          <a:p>
            <a:endParaRPr lang="en-US" dirty="0" smtClean="0"/>
          </a:p>
          <a:p>
            <a:r>
              <a:rPr lang="en-US" dirty="0" smtClean="0"/>
              <a:t>Overall,</a:t>
            </a:r>
            <a:r>
              <a:rPr lang="en-US" baseline="0" dirty="0" smtClean="0"/>
              <a:t> by looking at just these 4 examples, we may say that studies that use Twitter data can help identify issues in knowledge and understanding of health related issues by masses and how organizations may choose to intervene to spread more information and educate people about health facts and prevention of diseases, using Social Media, thus potentially improving public health.</a:t>
            </a:r>
            <a:endParaRPr lang="en-US" dirty="0" smtClean="0"/>
          </a:p>
          <a:p>
            <a:endParaRPr lang="en-US" dirty="0"/>
          </a:p>
        </p:txBody>
      </p:sp>
      <p:sp>
        <p:nvSpPr>
          <p:cNvPr id="4" name="Slide Number Placeholder 3"/>
          <p:cNvSpPr>
            <a:spLocks noGrp="1"/>
          </p:cNvSpPr>
          <p:nvPr>
            <p:ph type="sldNum" sz="quarter" idx="10"/>
          </p:nvPr>
        </p:nvSpPr>
        <p:spPr/>
        <p:txBody>
          <a:bodyPr/>
          <a:lstStyle/>
          <a:p>
            <a:fld id="{4BD8B106-E84D-40E3-884B-F68BE26E0250}" type="slidenum">
              <a:rPr lang="en-US" smtClean="0"/>
              <a:t>3</a:t>
            </a:fld>
            <a:endParaRPr lang="en-US"/>
          </a:p>
        </p:txBody>
      </p:sp>
    </p:spTree>
    <p:extLst>
      <p:ext uri="{BB962C8B-B14F-4D97-AF65-F5344CB8AC3E}">
        <p14:creationId xmlns:p14="http://schemas.microsoft.com/office/powerpoint/2010/main" val="2335072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8B106-E84D-40E3-884B-F68BE26E0250}" type="slidenum">
              <a:rPr lang="en-US" smtClean="0"/>
              <a:t>4</a:t>
            </a:fld>
            <a:endParaRPr lang="en-US"/>
          </a:p>
        </p:txBody>
      </p:sp>
    </p:spTree>
    <p:extLst>
      <p:ext uri="{BB962C8B-B14F-4D97-AF65-F5344CB8AC3E}">
        <p14:creationId xmlns:p14="http://schemas.microsoft.com/office/powerpoint/2010/main" val="78516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Essentially you are creating an application that will pull data from Twitter using read access, however, more</a:t>
            </a:r>
            <a:r>
              <a:rPr lang="en-US" baseline="0" dirty="0" smtClean="0"/>
              <a:t> complex apps can also be used to write data to Twitter.</a:t>
            </a:r>
          </a:p>
          <a:p>
            <a:endParaRPr lang="en-US" baseline="0" dirty="0" smtClean="0"/>
          </a:p>
          <a:p>
            <a:r>
              <a:rPr lang="en-US" baseline="0" dirty="0" smtClean="0"/>
              <a:t>If you want to create an app, you have to associate your phone number with the account, so you can enter a code to confirm your application.</a:t>
            </a:r>
            <a:endParaRPr lang="en-US" dirty="0"/>
          </a:p>
        </p:txBody>
      </p:sp>
      <p:sp>
        <p:nvSpPr>
          <p:cNvPr id="4" name="Slide Number Placeholder 3"/>
          <p:cNvSpPr>
            <a:spLocks noGrp="1"/>
          </p:cNvSpPr>
          <p:nvPr>
            <p:ph type="sldNum" sz="quarter" idx="10"/>
          </p:nvPr>
        </p:nvSpPr>
        <p:spPr/>
        <p:txBody>
          <a:bodyPr/>
          <a:lstStyle/>
          <a:p>
            <a:fld id="{4BD8B106-E84D-40E3-884B-F68BE26E0250}" type="slidenum">
              <a:rPr lang="en-US" smtClean="0"/>
              <a:t>5</a:t>
            </a:fld>
            <a:endParaRPr lang="en-US"/>
          </a:p>
        </p:txBody>
      </p:sp>
    </p:spTree>
    <p:extLst>
      <p:ext uri="{BB962C8B-B14F-4D97-AF65-F5344CB8AC3E}">
        <p14:creationId xmlns:p14="http://schemas.microsoft.com/office/powerpoint/2010/main" val="162781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 two blacked out series</a:t>
            </a:r>
            <a:r>
              <a:rPr lang="en-US" baseline="0" dirty="0" smtClean="0"/>
              <a:t> of numbers will be used uniquely by your application, so you should not hard-code them into your application outside of this tutorial. You will use these numbers when building a query for API. API will be explained in the next slide</a:t>
            </a:r>
            <a:endParaRPr lang="en-US" dirty="0"/>
          </a:p>
        </p:txBody>
      </p:sp>
      <p:sp>
        <p:nvSpPr>
          <p:cNvPr id="4" name="Slide Number Placeholder 3"/>
          <p:cNvSpPr>
            <a:spLocks noGrp="1"/>
          </p:cNvSpPr>
          <p:nvPr>
            <p:ph type="sldNum" sz="quarter" idx="10"/>
          </p:nvPr>
        </p:nvSpPr>
        <p:spPr/>
        <p:txBody>
          <a:bodyPr/>
          <a:lstStyle/>
          <a:p>
            <a:fld id="{4BD8B106-E84D-40E3-884B-F68BE26E0250}" type="slidenum">
              <a:rPr lang="en-US" smtClean="0"/>
              <a:t>6</a:t>
            </a:fld>
            <a:endParaRPr lang="en-US"/>
          </a:p>
        </p:txBody>
      </p:sp>
    </p:spTree>
    <p:extLst>
      <p:ext uri="{BB962C8B-B14F-4D97-AF65-F5344CB8AC3E}">
        <p14:creationId xmlns:p14="http://schemas.microsoft.com/office/powerpoint/2010/main" val="2281171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8B106-E84D-40E3-884B-F68BE26E0250}" type="slidenum">
              <a:rPr lang="en-US" smtClean="0"/>
              <a:t>7</a:t>
            </a:fld>
            <a:endParaRPr lang="en-US"/>
          </a:p>
        </p:txBody>
      </p:sp>
    </p:spTree>
    <p:extLst>
      <p:ext uri="{BB962C8B-B14F-4D97-AF65-F5344CB8AC3E}">
        <p14:creationId xmlns:p14="http://schemas.microsoft.com/office/powerpoint/2010/main" val="3028531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This tutorial will focus only on Streaming</a:t>
            </a:r>
            <a:r>
              <a:rPr lang="en-US" baseline="0" dirty="0" smtClean="0"/>
              <a:t> API</a:t>
            </a:r>
          </a:p>
          <a:p>
            <a:r>
              <a:rPr lang="en-US" baseline="0" dirty="0" smtClean="0"/>
              <a:t>The limitation of REST API is that there is a limit on how many times you can access twitter data within a period of time.</a:t>
            </a:r>
          </a:p>
          <a:p>
            <a:endParaRPr lang="en-US" baseline="0" dirty="0" smtClean="0"/>
          </a:p>
          <a:p>
            <a:r>
              <a:rPr lang="en-US" baseline="0" dirty="0" smtClean="0"/>
              <a:t>But we can keep the streaming API open as long as we need it to collect data real-time.</a:t>
            </a:r>
          </a:p>
          <a:p>
            <a:endParaRPr lang="en-US" baseline="0" dirty="0" smtClean="0"/>
          </a:p>
          <a:p>
            <a:r>
              <a:rPr lang="en-US" baseline="0" dirty="0" smtClean="0"/>
              <a:t>If you filter by track, you cannot filter by location at the same time (it works as an OR statement). You can extract location data and </a:t>
            </a:r>
            <a:r>
              <a:rPr lang="en-US" baseline="0" smtClean="0"/>
              <a:t>then filter it out.</a:t>
            </a:r>
            <a:endParaRPr lang="en-US" dirty="0"/>
          </a:p>
        </p:txBody>
      </p:sp>
      <p:sp>
        <p:nvSpPr>
          <p:cNvPr id="4" name="Slide Number Placeholder 3"/>
          <p:cNvSpPr>
            <a:spLocks noGrp="1"/>
          </p:cNvSpPr>
          <p:nvPr>
            <p:ph type="sldNum" sz="quarter" idx="10"/>
          </p:nvPr>
        </p:nvSpPr>
        <p:spPr/>
        <p:txBody>
          <a:bodyPr/>
          <a:lstStyle/>
          <a:p>
            <a:fld id="{4BD8B106-E84D-40E3-884B-F68BE26E0250}" type="slidenum">
              <a:rPr lang="en-US" smtClean="0"/>
              <a:t>8</a:t>
            </a:fld>
            <a:endParaRPr lang="en-US"/>
          </a:p>
        </p:txBody>
      </p:sp>
    </p:spTree>
    <p:extLst>
      <p:ext uri="{BB962C8B-B14F-4D97-AF65-F5344CB8AC3E}">
        <p14:creationId xmlns:p14="http://schemas.microsoft.com/office/powerpoint/2010/main" val="3729116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8B106-E84D-40E3-884B-F68BE26E0250}" type="slidenum">
              <a:rPr lang="en-US" smtClean="0"/>
              <a:t>9</a:t>
            </a:fld>
            <a:endParaRPr lang="en-US"/>
          </a:p>
        </p:txBody>
      </p:sp>
    </p:spTree>
    <p:extLst>
      <p:ext uri="{BB962C8B-B14F-4D97-AF65-F5344CB8AC3E}">
        <p14:creationId xmlns:p14="http://schemas.microsoft.com/office/powerpoint/2010/main" val="4226828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2EDB08-3C3A-4F18-97FF-6B9F4ACD12A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0521-9B42-408F-92AB-9DC491073ABB}" type="slidenum">
              <a:rPr lang="en-US" smtClean="0"/>
              <a:t>‹#›</a:t>
            </a:fld>
            <a:endParaRPr lang="en-US"/>
          </a:p>
        </p:txBody>
      </p:sp>
    </p:spTree>
    <p:extLst>
      <p:ext uri="{BB962C8B-B14F-4D97-AF65-F5344CB8AC3E}">
        <p14:creationId xmlns:p14="http://schemas.microsoft.com/office/powerpoint/2010/main" val="203523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EDB08-3C3A-4F18-97FF-6B9F4ACD12A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0521-9B42-408F-92AB-9DC491073ABB}" type="slidenum">
              <a:rPr lang="en-US" smtClean="0"/>
              <a:t>‹#›</a:t>
            </a:fld>
            <a:endParaRPr lang="en-US"/>
          </a:p>
        </p:txBody>
      </p:sp>
    </p:spTree>
    <p:extLst>
      <p:ext uri="{BB962C8B-B14F-4D97-AF65-F5344CB8AC3E}">
        <p14:creationId xmlns:p14="http://schemas.microsoft.com/office/powerpoint/2010/main" val="184379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EDB08-3C3A-4F18-97FF-6B9F4ACD12A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0521-9B42-408F-92AB-9DC491073ABB}" type="slidenum">
              <a:rPr lang="en-US" smtClean="0"/>
              <a:t>‹#›</a:t>
            </a:fld>
            <a:endParaRPr lang="en-US"/>
          </a:p>
        </p:txBody>
      </p:sp>
    </p:spTree>
    <p:extLst>
      <p:ext uri="{BB962C8B-B14F-4D97-AF65-F5344CB8AC3E}">
        <p14:creationId xmlns:p14="http://schemas.microsoft.com/office/powerpoint/2010/main" val="110584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EDB08-3C3A-4F18-97FF-6B9F4ACD12A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0521-9B42-408F-92AB-9DC491073ABB}" type="slidenum">
              <a:rPr lang="en-US" smtClean="0"/>
              <a:t>‹#›</a:t>
            </a:fld>
            <a:endParaRPr lang="en-US"/>
          </a:p>
        </p:txBody>
      </p:sp>
    </p:spTree>
    <p:extLst>
      <p:ext uri="{BB962C8B-B14F-4D97-AF65-F5344CB8AC3E}">
        <p14:creationId xmlns:p14="http://schemas.microsoft.com/office/powerpoint/2010/main" val="229293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2EDB08-3C3A-4F18-97FF-6B9F4ACD12A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0521-9B42-408F-92AB-9DC491073ABB}" type="slidenum">
              <a:rPr lang="en-US" smtClean="0"/>
              <a:t>‹#›</a:t>
            </a:fld>
            <a:endParaRPr lang="en-US"/>
          </a:p>
        </p:txBody>
      </p:sp>
    </p:spTree>
    <p:extLst>
      <p:ext uri="{BB962C8B-B14F-4D97-AF65-F5344CB8AC3E}">
        <p14:creationId xmlns:p14="http://schemas.microsoft.com/office/powerpoint/2010/main" val="252768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2EDB08-3C3A-4F18-97FF-6B9F4ACD12A7}"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F0521-9B42-408F-92AB-9DC491073ABB}" type="slidenum">
              <a:rPr lang="en-US" smtClean="0"/>
              <a:t>‹#›</a:t>
            </a:fld>
            <a:endParaRPr lang="en-US"/>
          </a:p>
        </p:txBody>
      </p:sp>
    </p:spTree>
    <p:extLst>
      <p:ext uri="{BB962C8B-B14F-4D97-AF65-F5344CB8AC3E}">
        <p14:creationId xmlns:p14="http://schemas.microsoft.com/office/powerpoint/2010/main" val="198920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2EDB08-3C3A-4F18-97FF-6B9F4ACD12A7}" type="datetimeFigureOut">
              <a:rPr lang="en-US" smtClean="0"/>
              <a:t>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F0521-9B42-408F-92AB-9DC491073ABB}" type="slidenum">
              <a:rPr lang="en-US" smtClean="0"/>
              <a:t>‹#›</a:t>
            </a:fld>
            <a:endParaRPr lang="en-US"/>
          </a:p>
        </p:txBody>
      </p:sp>
    </p:spTree>
    <p:extLst>
      <p:ext uri="{BB962C8B-B14F-4D97-AF65-F5344CB8AC3E}">
        <p14:creationId xmlns:p14="http://schemas.microsoft.com/office/powerpoint/2010/main" val="128858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2EDB08-3C3A-4F18-97FF-6B9F4ACD12A7}" type="datetimeFigureOut">
              <a:rPr lang="en-US" smtClean="0"/>
              <a:t>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F0521-9B42-408F-92AB-9DC491073ABB}" type="slidenum">
              <a:rPr lang="en-US" smtClean="0"/>
              <a:t>‹#›</a:t>
            </a:fld>
            <a:endParaRPr lang="en-US"/>
          </a:p>
        </p:txBody>
      </p:sp>
    </p:spTree>
    <p:extLst>
      <p:ext uri="{BB962C8B-B14F-4D97-AF65-F5344CB8AC3E}">
        <p14:creationId xmlns:p14="http://schemas.microsoft.com/office/powerpoint/2010/main" val="302579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2EDB08-3C3A-4F18-97FF-6B9F4ACD12A7}" type="datetimeFigureOut">
              <a:rPr lang="en-US" smtClean="0"/>
              <a:t>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F0521-9B42-408F-92AB-9DC491073ABB}" type="slidenum">
              <a:rPr lang="en-US" smtClean="0"/>
              <a:t>‹#›</a:t>
            </a:fld>
            <a:endParaRPr lang="en-US"/>
          </a:p>
        </p:txBody>
      </p:sp>
    </p:spTree>
    <p:extLst>
      <p:ext uri="{BB962C8B-B14F-4D97-AF65-F5344CB8AC3E}">
        <p14:creationId xmlns:p14="http://schemas.microsoft.com/office/powerpoint/2010/main" val="83531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2EDB08-3C3A-4F18-97FF-6B9F4ACD12A7}"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F0521-9B42-408F-92AB-9DC491073ABB}" type="slidenum">
              <a:rPr lang="en-US" smtClean="0"/>
              <a:t>‹#›</a:t>
            </a:fld>
            <a:endParaRPr lang="en-US"/>
          </a:p>
        </p:txBody>
      </p:sp>
    </p:spTree>
    <p:extLst>
      <p:ext uri="{BB962C8B-B14F-4D97-AF65-F5344CB8AC3E}">
        <p14:creationId xmlns:p14="http://schemas.microsoft.com/office/powerpoint/2010/main" val="401623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2EDB08-3C3A-4F18-97FF-6B9F4ACD12A7}"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F0521-9B42-408F-92AB-9DC491073ABB}" type="slidenum">
              <a:rPr lang="en-US" smtClean="0"/>
              <a:t>‹#›</a:t>
            </a:fld>
            <a:endParaRPr lang="en-US"/>
          </a:p>
        </p:txBody>
      </p:sp>
    </p:spTree>
    <p:extLst>
      <p:ext uri="{BB962C8B-B14F-4D97-AF65-F5344CB8AC3E}">
        <p14:creationId xmlns:p14="http://schemas.microsoft.com/office/powerpoint/2010/main" val="21744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EDB08-3C3A-4F18-97FF-6B9F4ACD12A7}" type="datetimeFigureOut">
              <a:rPr lang="en-US" smtClean="0"/>
              <a:t>12/7/2015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F0521-9B42-408F-92AB-9DC491073ABB}" type="slidenum">
              <a:rPr lang="en-US" smtClean="0"/>
              <a:t>‹#›</a:t>
            </a:fld>
            <a:endParaRPr lang="en-US"/>
          </a:p>
        </p:txBody>
      </p:sp>
    </p:spTree>
    <p:extLst>
      <p:ext uri="{BB962C8B-B14F-4D97-AF65-F5344CB8AC3E}">
        <p14:creationId xmlns:p14="http://schemas.microsoft.com/office/powerpoint/2010/main" val="1332996812"/>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s.twitter.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twitter.com/rest/publi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ev.twitter.com/streaming/overview"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Twitter Mining with Python</a:t>
            </a:r>
            <a:endParaRPr lang="en-US" dirty="0"/>
          </a:p>
        </p:txBody>
      </p:sp>
      <p:sp>
        <p:nvSpPr>
          <p:cNvPr id="3" name="Subtitle 2"/>
          <p:cNvSpPr>
            <a:spLocks noGrp="1"/>
          </p:cNvSpPr>
          <p:nvPr>
            <p:ph type="subTitle" idx="1"/>
          </p:nvPr>
        </p:nvSpPr>
        <p:spPr/>
        <p:txBody>
          <a:bodyPr/>
          <a:lstStyle/>
          <a:p>
            <a:r>
              <a:rPr lang="en-US" dirty="0" err="1" smtClean="0"/>
              <a:t>Dajun</a:t>
            </a:r>
            <a:r>
              <a:rPr lang="en-US" dirty="0" smtClean="0"/>
              <a:t> Tian and </a:t>
            </a:r>
            <a:r>
              <a:rPr lang="en-US" dirty="0" smtClean="0"/>
              <a:t>Connie </a:t>
            </a:r>
            <a:r>
              <a:rPr lang="en-US" dirty="0" err="1" smtClean="0"/>
              <a:t>Zabarovskaya</a:t>
            </a:r>
            <a:endParaRPr lang="en-US" dirty="0" smtClean="0"/>
          </a:p>
          <a:p>
            <a:r>
              <a:rPr lang="en-US" dirty="0" smtClean="0"/>
              <a:t>Center for Biomedical Informatics</a:t>
            </a:r>
          </a:p>
          <a:p>
            <a:r>
              <a:rPr lang="en-US" dirty="0" smtClean="0"/>
              <a:t>Washington University in St. </a:t>
            </a:r>
            <a:r>
              <a:rPr lang="en-US" smtClean="0"/>
              <a:t>Louis</a:t>
            </a:r>
            <a:endParaRPr lang="en-US" dirty="0"/>
          </a:p>
        </p:txBody>
      </p:sp>
    </p:spTree>
    <p:extLst>
      <p:ext uri="{BB962C8B-B14F-4D97-AF65-F5344CB8AC3E}">
        <p14:creationId xmlns:p14="http://schemas.microsoft.com/office/powerpoint/2010/main" val="124853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47804" cy="1320800"/>
          </a:xfrm>
        </p:spPr>
        <p:txBody>
          <a:bodyPr/>
          <a:lstStyle/>
          <a:p>
            <a:r>
              <a:rPr lang="en-US" dirty="0" smtClean="0"/>
              <a:t>A Single Tweet in JSON Format</a:t>
            </a:r>
            <a:endParaRPr lang="en-US" dirty="0"/>
          </a:p>
        </p:txBody>
      </p:sp>
      <p:sp>
        <p:nvSpPr>
          <p:cNvPr id="3" name="Content Placeholder 2"/>
          <p:cNvSpPr>
            <a:spLocks noGrp="1"/>
          </p:cNvSpPr>
          <p:nvPr>
            <p:ph idx="1"/>
          </p:nvPr>
        </p:nvSpPr>
        <p:spPr>
          <a:xfrm>
            <a:off x="609599" y="1506330"/>
            <a:ext cx="7633253" cy="4110963"/>
          </a:xfrm>
        </p:spPr>
        <p:txBody>
          <a:bodyPr>
            <a:noAutofit/>
          </a:bodyPr>
          <a:lstStyle/>
          <a:p>
            <a:pPr marL="0" indent="0">
              <a:buNone/>
            </a:pPr>
            <a:r>
              <a:rPr lang="en-US" sz="900" dirty="0"/>
              <a:t>{"contributors": null, "truncated": false, "text": "Rue de la Fraternity 1/1\</a:t>
            </a:r>
            <a:r>
              <a:rPr lang="en-US" sz="900" dirty="0" err="1"/>
              <a:t>nTownscape</a:t>
            </a:r>
            <a:r>
              <a:rPr lang="en-US" sz="900" dirty="0"/>
              <a:t> acrylic painting\</a:t>
            </a:r>
            <a:r>
              <a:rPr lang="en-US" sz="900" dirty="0" err="1"/>
              <a:t>nSOLD</a:t>
            </a:r>
            <a:r>
              <a:rPr lang="en-US" sz="900" dirty="0"/>
              <a:t> available print on canvas\nhttp://t.co/dxIVBvJvMG http://t.co/u2SXS2enjm", "</a:t>
            </a:r>
            <a:r>
              <a:rPr lang="en-US" sz="900" dirty="0" err="1"/>
              <a:t>in_reply_to_status_id</a:t>
            </a:r>
            <a:r>
              <a:rPr lang="en-US" sz="900" dirty="0"/>
              <a:t>": null, "id": 544588839302340608, "</a:t>
            </a:r>
            <a:r>
              <a:rPr lang="en-US" sz="900" dirty="0" err="1"/>
              <a:t>favorite_count</a:t>
            </a:r>
            <a:r>
              <a:rPr lang="en-US" sz="900" dirty="0"/>
              <a:t>": 0, "source": "&lt;a </a:t>
            </a:r>
            <a:r>
              <a:rPr lang="en-US" sz="900" dirty="0" err="1"/>
              <a:t>href</a:t>
            </a:r>
            <a:r>
              <a:rPr lang="en-US" sz="900" dirty="0"/>
              <a:t>=\"http://twitter.com\" </a:t>
            </a:r>
            <a:r>
              <a:rPr lang="en-US" sz="900" dirty="0" err="1"/>
              <a:t>rel</a:t>
            </a:r>
            <a:r>
              <a:rPr lang="en-US" sz="900" dirty="0"/>
              <a:t>=\"</a:t>
            </a:r>
            <a:r>
              <a:rPr lang="en-US" sz="900" dirty="0" err="1"/>
              <a:t>nofollow</a:t>
            </a:r>
            <a:r>
              <a:rPr lang="en-US" sz="900" dirty="0"/>
              <a:t>\"&gt;Twitter Web Client&lt;/a&gt;", "retweeted": false, "coordinates": null, "</a:t>
            </a:r>
            <a:r>
              <a:rPr lang="en-US" sz="900" dirty="0" err="1"/>
              <a:t>timestamp_ms</a:t>
            </a:r>
            <a:r>
              <a:rPr lang="en-US" sz="900" dirty="0"/>
              <a:t>": "1418675071918", "entities": {"symbols": [], "media": [{"</a:t>
            </a:r>
            <a:r>
              <a:rPr lang="en-US" sz="900" dirty="0" err="1"/>
              <a:t>expanded_url</a:t>
            </a:r>
            <a:r>
              <a:rPr lang="en-US" sz="900" dirty="0"/>
              <a:t>": "http://twitter.com/</a:t>
            </a:r>
            <a:r>
              <a:rPr lang="en-US" sz="900" dirty="0" err="1"/>
              <a:t>bobheatly</a:t>
            </a:r>
            <a:r>
              <a:rPr lang="en-US" sz="900" dirty="0"/>
              <a:t>/status/544588839302340608/photo/1", "</a:t>
            </a:r>
            <a:r>
              <a:rPr lang="en-US" sz="900" dirty="0" err="1"/>
              <a:t>display_url</a:t>
            </a:r>
            <a:r>
              <a:rPr lang="en-US" sz="900" dirty="0"/>
              <a:t>": "pic.twitter.com/u2SXS2enjm", "</a:t>
            </a:r>
            <a:r>
              <a:rPr lang="en-US" sz="900" dirty="0" err="1"/>
              <a:t>url</a:t>
            </a:r>
            <a:r>
              <a:rPr lang="en-US" sz="900" dirty="0"/>
              <a:t>": "http://t.co/u2SXS2enjm", "</a:t>
            </a:r>
            <a:r>
              <a:rPr lang="en-US" sz="900" dirty="0" err="1"/>
              <a:t>media_url_https</a:t>
            </a:r>
            <a:r>
              <a:rPr lang="en-US" sz="900" dirty="0"/>
              <a:t>": "https://pbs.twimg.com/media/B47EqdlCEAAgtZG.jpg", "</a:t>
            </a:r>
            <a:r>
              <a:rPr lang="en-US" sz="900" dirty="0" err="1"/>
              <a:t>id_str</a:t>
            </a:r>
            <a:r>
              <a:rPr lang="en-US" sz="900" dirty="0"/>
              <a:t>": "544588838731911168", "sizes": {"small": {"h": 340, "resize": "fit", "w": 340}, "large": {"h": 625, "resize": "fit", "w": 624}, "medium": {"h": 600, "resize": "fit", "w": 600}, "thumb": {"h": 150, "resize": "crop", "w": 150}}, "indices": [106, 128], "type": "photo", "id": 544588838731911168, "</a:t>
            </a:r>
            <a:r>
              <a:rPr lang="en-US" sz="900" dirty="0" err="1"/>
              <a:t>media_url</a:t>
            </a:r>
            <a:r>
              <a:rPr lang="en-US" sz="900" dirty="0"/>
              <a:t>": "http://pbs.twimg.com/media/B47EqdlCEAAgtZG.jpg"}], "hashtags": [], "</a:t>
            </a:r>
            <a:r>
              <a:rPr lang="en-US" sz="900" dirty="0" err="1"/>
              <a:t>user_mentions</a:t>
            </a:r>
            <a:r>
              <a:rPr lang="en-US" sz="900" dirty="0"/>
              <a:t>": [], "trends": [], "</a:t>
            </a:r>
            <a:r>
              <a:rPr lang="en-US" sz="900" dirty="0" err="1"/>
              <a:t>urls</a:t>
            </a:r>
            <a:r>
              <a:rPr lang="en-US" sz="900" dirty="0"/>
              <a:t>": [{"</a:t>
            </a:r>
            <a:r>
              <a:rPr lang="en-US" sz="900" dirty="0" err="1"/>
              <a:t>url</a:t>
            </a:r>
            <a:r>
              <a:rPr lang="en-US" sz="900" dirty="0"/>
              <a:t>": "http://t.co/</a:t>
            </a:r>
            <a:r>
              <a:rPr lang="en-US" sz="900" dirty="0" err="1"/>
              <a:t>dxIVBvJvMG</a:t>
            </a:r>
            <a:r>
              <a:rPr lang="en-US" sz="900" dirty="0"/>
              <a:t>", "indices": [83, 105], "</a:t>
            </a:r>
            <a:r>
              <a:rPr lang="en-US" sz="900" dirty="0" err="1"/>
              <a:t>expanded_url</a:t>
            </a:r>
            <a:r>
              <a:rPr lang="en-US" sz="900" dirty="0"/>
              <a:t>": "http://www.bobheatlyartist.com/#!town-/c18r3", "</a:t>
            </a:r>
            <a:r>
              <a:rPr lang="en-US" sz="900" dirty="0" err="1"/>
              <a:t>display_url</a:t>
            </a:r>
            <a:r>
              <a:rPr lang="en-US" sz="900" dirty="0"/>
              <a:t>": "bobheatlyartist.com/#!town-/c18r3"}]}, "</a:t>
            </a:r>
            <a:r>
              <a:rPr lang="en-US" sz="900" dirty="0" err="1"/>
              <a:t>in_reply_to_screen_name</a:t>
            </a:r>
            <a:r>
              <a:rPr lang="en-US" sz="900" dirty="0"/>
              <a:t>": null, "</a:t>
            </a:r>
            <a:r>
              <a:rPr lang="en-US" sz="900" dirty="0" err="1"/>
              <a:t>id_str</a:t>
            </a:r>
            <a:r>
              <a:rPr lang="en-US" sz="900" dirty="0"/>
              <a:t>": "544588839302340608", "</a:t>
            </a:r>
            <a:r>
              <a:rPr lang="en-US" sz="900" dirty="0" err="1"/>
              <a:t>retweet_count</a:t>
            </a:r>
            <a:r>
              <a:rPr lang="en-US" sz="900" dirty="0"/>
              <a:t>": 0, "</a:t>
            </a:r>
            <a:r>
              <a:rPr lang="en-US" sz="900" dirty="0" err="1"/>
              <a:t>in_reply_to_user_id</a:t>
            </a:r>
            <a:r>
              <a:rPr lang="en-US" sz="900" dirty="0"/>
              <a:t>": null, "favorited": false, "user": {"</a:t>
            </a:r>
            <a:r>
              <a:rPr lang="en-US" sz="900" dirty="0" err="1"/>
              <a:t>follow_request_sent</a:t>
            </a:r>
            <a:r>
              <a:rPr lang="en-US" sz="900" dirty="0"/>
              <a:t>": null, "</a:t>
            </a:r>
            <a:r>
              <a:rPr lang="en-US" sz="900" dirty="0" err="1"/>
              <a:t>profile_use_background_image</a:t>
            </a:r>
            <a:r>
              <a:rPr lang="en-US" sz="900" dirty="0"/>
              <a:t>": true, "</a:t>
            </a:r>
            <a:r>
              <a:rPr lang="en-US" sz="900" dirty="0" err="1"/>
              <a:t>default_profile_image</a:t>
            </a:r>
            <a:r>
              <a:rPr lang="en-US" sz="900" dirty="0"/>
              <a:t>": false, "id": 2382261656, "verified": false, "</a:t>
            </a:r>
            <a:r>
              <a:rPr lang="en-US" sz="900" dirty="0" err="1"/>
              <a:t>profile_image_url_https</a:t>
            </a:r>
            <a:r>
              <a:rPr lang="en-US" sz="900" dirty="0"/>
              <a:t>": "https://pbs.twimg.com/</a:t>
            </a:r>
            <a:r>
              <a:rPr lang="en-US" sz="900" dirty="0" err="1"/>
              <a:t>profile_images</a:t>
            </a:r>
            <a:r>
              <a:rPr lang="en-US" sz="900" dirty="0"/>
              <a:t>/443045908637155329/_n-9wh94_normal.jpeg", "</a:t>
            </a:r>
            <a:r>
              <a:rPr lang="en-US" sz="900" dirty="0" err="1"/>
              <a:t>profile_sidebar_fill_color</a:t>
            </a:r>
            <a:r>
              <a:rPr lang="en-US" sz="900" dirty="0"/>
              <a:t>": "DDEEF6", "</a:t>
            </a:r>
            <a:r>
              <a:rPr lang="en-US" sz="900" dirty="0" err="1"/>
              <a:t>profile_text_color</a:t>
            </a:r>
            <a:r>
              <a:rPr lang="en-US" sz="900" dirty="0"/>
              <a:t>": "333333", "</a:t>
            </a:r>
            <a:r>
              <a:rPr lang="en-US" sz="900" dirty="0" err="1"/>
              <a:t>followers_count</a:t>
            </a:r>
            <a:r>
              <a:rPr lang="en-US" sz="900" dirty="0"/>
              <a:t>": 1336, "</a:t>
            </a:r>
            <a:r>
              <a:rPr lang="en-US" sz="900" dirty="0" err="1"/>
              <a:t>profile_sidebar_border_color</a:t>
            </a:r>
            <a:r>
              <a:rPr lang="en-US" sz="900" dirty="0"/>
              <a:t>": "000000", "</a:t>
            </a:r>
            <a:r>
              <a:rPr lang="en-US" sz="900" dirty="0" err="1"/>
              <a:t>id_str</a:t>
            </a:r>
            <a:r>
              <a:rPr lang="en-US" sz="900" dirty="0"/>
              <a:t>": "2382261656", "</a:t>
            </a:r>
            <a:r>
              <a:rPr lang="en-US" sz="900" dirty="0" err="1"/>
              <a:t>profile_background_color</a:t>
            </a:r>
            <a:r>
              <a:rPr lang="en-US" sz="900" dirty="0"/>
              <a:t>": "C0DEED", "</a:t>
            </a:r>
            <a:r>
              <a:rPr lang="en-US" sz="900" dirty="0" err="1"/>
              <a:t>listed_count</a:t>
            </a:r>
            <a:r>
              <a:rPr lang="en-US" sz="900" dirty="0"/>
              <a:t>": 43, "</a:t>
            </a:r>
            <a:r>
              <a:rPr lang="en-US" sz="900" dirty="0" err="1"/>
              <a:t>profile_background_image_url_https</a:t>
            </a:r>
            <a:r>
              <a:rPr lang="en-US" sz="900" dirty="0"/>
              <a:t>": "https://pbs.twimg.com/</a:t>
            </a:r>
            <a:r>
              <a:rPr lang="en-US" sz="900" dirty="0" err="1"/>
              <a:t>profile_background_images</a:t>
            </a:r>
            <a:r>
              <a:rPr lang="en-US" sz="900" dirty="0"/>
              <a:t>/444501687168806912/R53r3-il.jpeg", "</a:t>
            </a:r>
            <a:r>
              <a:rPr lang="en-US" sz="900" dirty="0" err="1"/>
              <a:t>utc_offset</a:t>
            </a:r>
            <a:r>
              <a:rPr lang="en-US" sz="900" dirty="0"/>
              <a:t>": null, "</a:t>
            </a:r>
            <a:r>
              <a:rPr lang="en-US" sz="900" dirty="0" err="1"/>
              <a:t>statuses_count</a:t>
            </a:r>
            <a:r>
              <a:rPr lang="en-US" sz="900" dirty="0"/>
              <a:t>": 27551, "description": "ARTIST and award winning design educator", "</a:t>
            </a:r>
            <a:r>
              <a:rPr lang="en-US" sz="900" dirty="0" err="1"/>
              <a:t>friends_count</a:t>
            </a:r>
            <a:r>
              <a:rPr lang="en-US" sz="900" dirty="0"/>
              <a:t>": 2001, "location": "Joplin MO", "</a:t>
            </a:r>
            <a:r>
              <a:rPr lang="en-US" sz="900" dirty="0" err="1"/>
              <a:t>profile_link_color</a:t>
            </a:r>
            <a:r>
              <a:rPr lang="en-US" sz="900" dirty="0"/>
              <a:t>": "080808", "</a:t>
            </a:r>
            <a:r>
              <a:rPr lang="en-US" sz="900" dirty="0" err="1"/>
              <a:t>profile_image_url</a:t>
            </a:r>
            <a:r>
              <a:rPr lang="en-US" sz="900" dirty="0"/>
              <a:t>": "http://pbs.twimg.com/</a:t>
            </a:r>
            <a:r>
              <a:rPr lang="en-US" sz="900" dirty="0" err="1"/>
              <a:t>profile_images</a:t>
            </a:r>
            <a:r>
              <a:rPr lang="en-US" sz="900" dirty="0"/>
              <a:t>/443045908637155329/_n-9wh94_normal.jpeg", "following": null, "</a:t>
            </a:r>
            <a:r>
              <a:rPr lang="en-US" sz="900" dirty="0" err="1"/>
              <a:t>geo_enabled</a:t>
            </a:r>
            <a:r>
              <a:rPr lang="en-US" sz="900" dirty="0"/>
              <a:t>": true, "</a:t>
            </a:r>
            <a:r>
              <a:rPr lang="en-US" sz="900" dirty="0" err="1"/>
              <a:t>profile_banner_url</a:t>
            </a:r>
            <a:r>
              <a:rPr lang="en-US" sz="900" dirty="0"/>
              <a:t>": "https://pbs.twimg.com/</a:t>
            </a:r>
            <a:r>
              <a:rPr lang="en-US" sz="900" dirty="0" err="1"/>
              <a:t>profile_banners</a:t>
            </a:r>
            <a:r>
              <a:rPr lang="en-US" sz="900" dirty="0"/>
              <a:t>/2382261656/1404759282", "</a:t>
            </a:r>
            <a:r>
              <a:rPr lang="en-US" sz="900" dirty="0" err="1"/>
              <a:t>profile_background_image_url</a:t>
            </a:r>
            <a:r>
              <a:rPr lang="en-US" sz="900" dirty="0"/>
              <a:t>": "http://pbs.twimg.com/</a:t>
            </a:r>
            <a:r>
              <a:rPr lang="en-US" sz="900" dirty="0" err="1"/>
              <a:t>profile_background_images</a:t>
            </a:r>
            <a:r>
              <a:rPr lang="en-US" sz="900" dirty="0"/>
              <a:t>/444501687168806912/R53r3-il.jpeg", "name": "bob </a:t>
            </a:r>
            <a:r>
              <a:rPr lang="en-US" sz="900" dirty="0" err="1"/>
              <a:t>heatly</a:t>
            </a:r>
            <a:r>
              <a:rPr lang="en-US" sz="900" dirty="0"/>
              <a:t>", "</a:t>
            </a:r>
            <a:r>
              <a:rPr lang="en-US" sz="900" dirty="0" err="1"/>
              <a:t>lang</a:t>
            </a:r>
            <a:r>
              <a:rPr lang="en-US" sz="900" dirty="0"/>
              <a:t>": "</a:t>
            </a:r>
            <a:r>
              <a:rPr lang="en-US" sz="900" dirty="0" err="1"/>
              <a:t>en</a:t>
            </a:r>
            <a:r>
              <a:rPr lang="en-US" sz="900" dirty="0"/>
              <a:t>", "</a:t>
            </a:r>
            <a:r>
              <a:rPr lang="en-US" sz="900" dirty="0" err="1"/>
              <a:t>profile_background_tile</a:t>
            </a:r>
            <a:r>
              <a:rPr lang="en-US" sz="900" dirty="0"/>
              <a:t>": true, "</a:t>
            </a:r>
            <a:r>
              <a:rPr lang="en-US" sz="900" dirty="0" err="1"/>
              <a:t>favourites_count</a:t>
            </a:r>
            <a:r>
              <a:rPr lang="en-US" sz="900" dirty="0"/>
              <a:t>": 801, "</a:t>
            </a:r>
            <a:r>
              <a:rPr lang="en-US" sz="900" dirty="0" err="1"/>
              <a:t>screen_name</a:t>
            </a:r>
            <a:r>
              <a:rPr lang="en-US" sz="900" dirty="0"/>
              <a:t>": "</a:t>
            </a:r>
            <a:r>
              <a:rPr lang="en-US" sz="900" dirty="0" err="1"/>
              <a:t>bobheatly</a:t>
            </a:r>
            <a:r>
              <a:rPr lang="en-US" sz="900" dirty="0"/>
              <a:t>", "notifications": null, "</a:t>
            </a:r>
            <a:r>
              <a:rPr lang="en-US" sz="900" dirty="0" err="1"/>
              <a:t>url</a:t>
            </a:r>
            <a:r>
              <a:rPr lang="en-US" sz="900" dirty="0"/>
              <a:t>": "http://www.bobheatlyartist.com/</a:t>
            </a:r>
            <a:r>
              <a:rPr lang="en-US" sz="900" dirty="0" err="1"/>
              <a:t>wwwhttp</a:t>
            </a:r>
            <a:r>
              <a:rPr lang="en-US" sz="900" dirty="0"/>
              <a:t>://www.</a:t>
            </a:r>
            <a:r>
              <a:rPr lang="en-US" sz="900" dirty="0" err="1"/>
              <a:t>bobheatlyartist</a:t>
            </a:r>
            <a:r>
              <a:rPr lang="en-US" sz="900" dirty="0"/>
              <a:t>..bobheatlyartist.com/#!slide-show/c1hlx", "</a:t>
            </a:r>
            <a:r>
              <a:rPr lang="en-US" sz="900" dirty="0" err="1"/>
              <a:t>created_at</a:t>
            </a:r>
            <a:r>
              <a:rPr lang="en-US" sz="900" dirty="0"/>
              <a:t>": "Mon Mar 10 14:56:57 +0000 2014", "</a:t>
            </a:r>
            <a:r>
              <a:rPr lang="en-US" sz="900" dirty="0" err="1"/>
              <a:t>contributors_enabled</a:t>
            </a:r>
            <a:r>
              <a:rPr lang="en-US" sz="900" dirty="0"/>
              <a:t>": false, "</a:t>
            </a:r>
            <a:r>
              <a:rPr lang="en-US" sz="900" dirty="0" err="1"/>
              <a:t>time_zone</a:t>
            </a:r>
            <a:r>
              <a:rPr lang="en-US" sz="900" dirty="0"/>
              <a:t>": null, "protected": false, "</a:t>
            </a:r>
            <a:r>
              <a:rPr lang="en-US" sz="900" dirty="0" err="1"/>
              <a:t>default_profile</a:t>
            </a:r>
            <a:r>
              <a:rPr lang="en-US" sz="900" dirty="0"/>
              <a:t>": false, "</a:t>
            </a:r>
            <a:r>
              <a:rPr lang="en-US" sz="900" dirty="0" err="1"/>
              <a:t>is_translator</a:t>
            </a:r>
            <a:r>
              <a:rPr lang="en-US" sz="900" dirty="0"/>
              <a:t>": false}, "geo": null, "</a:t>
            </a:r>
            <a:r>
              <a:rPr lang="en-US" sz="900" dirty="0" err="1"/>
              <a:t>in_reply_to_user_id_str</a:t>
            </a:r>
            <a:r>
              <a:rPr lang="en-US" sz="900" dirty="0"/>
              <a:t>": null, "</a:t>
            </a:r>
            <a:r>
              <a:rPr lang="en-US" sz="900" dirty="0" err="1"/>
              <a:t>possibly_sensitive</a:t>
            </a:r>
            <a:r>
              <a:rPr lang="en-US" sz="900" dirty="0"/>
              <a:t>": false, "</a:t>
            </a:r>
            <a:r>
              <a:rPr lang="en-US" sz="900" dirty="0" err="1"/>
              <a:t>lang</a:t>
            </a:r>
            <a:r>
              <a:rPr lang="en-US" sz="900" dirty="0"/>
              <a:t>": "</a:t>
            </a:r>
            <a:r>
              <a:rPr lang="en-US" sz="900" dirty="0" err="1"/>
              <a:t>en</a:t>
            </a:r>
            <a:r>
              <a:rPr lang="en-US" sz="900" dirty="0"/>
              <a:t>", "</a:t>
            </a:r>
            <a:r>
              <a:rPr lang="en-US" sz="900" dirty="0" err="1"/>
              <a:t>created_at</a:t>
            </a:r>
            <a:r>
              <a:rPr lang="en-US" sz="900" dirty="0"/>
              <a:t>": "Mon Dec 15 20:24:31 +0000 2014", "</a:t>
            </a:r>
            <a:r>
              <a:rPr lang="en-US" sz="900" dirty="0" err="1"/>
              <a:t>filter_level</a:t>
            </a:r>
            <a:r>
              <a:rPr lang="en-US" sz="900" dirty="0"/>
              <a:t>": "none", "</a:t>
            </a:r>
            <a:r>
              <a:rPr lang="en-US" sz="900" dirty="0" err="1"/>
              <a:t>in_reply_to_status_id_str</a:t>
            </a:r>
            <a:r>
              <a:rPr lang="en-US" sz="900" dirty="0"/>
              <a:t>": null, "place": {"</a:t>
            </a:r>
            <a:r>
              <a:rPr lang="en-US" sz="900" dirty="0" err="1"/>
              <a:t>country_code</a:t>
            </a:r>
            <a:r>
              <a:rPr lang="en-US" sz="900" dirty="0"/>
              <a:t>": "US", "</a:t>
            </a:r>
            <a:r>
              <a:rPr lang="en-US" sz="900" dirty="0" err="1"/>
              <a:t>url</a:t>
            </a:r>
            <a:r>
              <a:rPr lang="en-US" sz="900" dirty="0"/>
              <a:t>": "https://api.twitter.com/1.1/geo/id/504ec2713c70e7a3.json", "country": "United States", "</a:t>
            </a:r>
            <a:r>
              <a:rPr lang="en-US" sz="900" dirty="0" err="1"/>
              <a:t>place_type</a:t>
            </a:r>
            <a:r>
              <a:rPr lang="en-US" sz="900" dirty="0"/>
              <a:t>": "city", "</a:t>
            </a:r>
            <a:r>
              <a:rPr lang="en-US" sz="900" dirty="0" err="1"/>
              <a:t>bounding_box</a:t>
            </a:r>
            <a:r>
              <a:rPr lang="en-US" sz="900" dirty="0"/>
              <a:t>": {"type": "Polygon", "coordinates": [[[-94.579066, 37.019415], [-94.579066, 37.173623], [-94.4173905, 37.173623], [-94.4173905, 37.019415]]]}, "</a:t>
            </a:r>
            <a:r>
              <a:rPr lang="en-US" sz="900" dirty="0" err="1"/>
              <a:t>full_name</a:t>
            </a:r>
            <a:r>
              <a:rPr lang="en-US" sz="900" dirty="0"/>
              <a:t>": "Joplin, MO", "attributes": {}, "id": "504ec2713c70e7a3", "name": "Joplin"}, "</a:t>
            </a:r>
            <a:r>
              <a:rPr lang="en-US" sz="900" dirty="0" err="1"/>
              <a:t>extended_entities</a:t>
            </a:r>
            <a:r>
              <a:rPr lang="en-US" sz="900" dirty="0"/>
              <a:t>": {"media": [{"</a:t>
            </a:r>
            <a:r>
              <a:rPr lang="en-US" sz="900" dirty="0" err="1"/>
              <a:t>expanded_url</a:t>
            </a:r>
            <a:r>
              <a:rPr lang="en-US" sz="900" dirty="0"/>
              <a:t>": "http://twitter.com/</a:t>
            </a:r>
            <a:r>
              <a:rPr lang="en-US" sz="900" dirty="0" err="1"/>
              <a:t>bobheatly</a:t>
            </a:r>
            <a:r>
              <a:rPr lang="en-US" sz="900" dirty="0"/>
              <a:t>/status/544588839302340608/photo/1", "</a:t>
            </a:r>
            <a:r>
              <a:rPr lang="en-US" sz="900" dirty="0" err="1"/>
              <a:t>display_url</a:t>
            </a:r>
            <a:r>
              <a:rPr lang="en-US" sz="900" dirty="0"/>
              <a:t>": "pic.twitter.com/u2SXS2enjm", "</a:t>
            </a:r>
            <a:r>
              <a:rPr lang="en-US" sz="900" dirty="0" err="1"/>
              <a:t>url</a:t>
            </a:r>
            <a:r>
              <a:rPr lang="en-US" sz="900" dirty="0"/>
              <a:t>": "http://t.co/u2SXS2enjm", "</a:t>
            </a:r>
            <a:r>
              <a:rPr lang="en-US" sz="900" dirty="0" err="1"/>
              <a:t>media_url_https</a:t>
            </a:r>
            <a:r>
              <a:rPr lang="en-US" sz="900" dirty="0"/>
              <a:t>": "https://pbs.twimg.com/media/B47EqdlCEAAgtZG.jpg", "</a:t>
            </a:r>
            <a:r>
              <a:rPr lang="en-US" sz="900" dirty="0" err="1"/>
              <a:t>id_str</a:t>
            </a:r>
            <a:r>
              <a:rPr lang="en-US" sz="900" dirty="0"/>
              <a:t>": "544588838731911168", "sizes": {"small": {"h": 340, "resize": "fit", "w": 340}, "large": {"h": 625, "resize": "fit", "w": 624}, "medium": {"h": 600, "resize": "fit", "w": 600}, "thumb": {"h": 150, "resize": "crop", "w": 150}}, "indices": [106, 128], "type": "photo", "id": 544588838731911168, "</a:t>
            </a:r>
            <a:r>
              <a:rPr lang="en-US" sz="900" dirty="0" err="1"/>
              <a:t>media_url</a:t>
            </a:r>
            <a:r>
              <a:rPr lang="en-US" sz="900" dirty="0"/>
              <a:t>": "http://pbs.twimg.com/media/B47EqdlCEAAgtZG.jpg"}]}}</a:t>
            </a:r>
          </a:p>
          <a:p>
            <a:pPr marL="0" indent="0">
              <a:buNone/>
            </a:pPr>
            <a:endParaRPr lang="en-US" sz="900" dirty="0"/>
          </a:p>
        </p:txBody>
      </p:sp>
    </p:spTree>
    <p:extLst>
      <p:ext uri="{BB962C8B-B14F-4D97-AF65-F5344CB8AC3E}">
        <p14:creationId xmlns:p14="http://schemas.microsoft.com/office/powerpoint/2010/main" val="14038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Format Explained</a:t>
            </a:r>
            <a:endParaRPr lang="en-US" dirty="0"/>
          </a:p>
        </p:txBody>
      </p:sp>
      <p:sp>
        <p:nvSpPr>
          <p:cNvPr id="3" name="Content Placeholder 2"/>
          <p:cNvSpPr>
            <a:spLocks noGrp="1"/>
          </p:cNvSpPr>
          <p:nvPr>
            <p:ph idx="1"/>
          </p:nvPr>
        </p:nvSpPr>
        <p:spPr>
          <a:xfrm>
            <a:off x="609599" y="1930401"/>
            <a:ext cx="7197970" cy="1375508"/>
          </a:xfrm>
        </p:spPr>
        <p:txBody>
          <a:bodyPr>
            <a:normAutofit fontScale="92500" lnSpcReduction="10000"/>
          </a:bodyPr>
          <a:lstStyle/>
          <a:p>
            <a:r>
              <a:rPr lang="en-US" dirty="0"/>
              <a:t>JSON: </a:t>
            </a:r>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JSON is a syntax for storing and exchanging data.</a:t>
            </a:r>
          </a:p>
          <a:p>
            <a:r>
              <a:rPr lang="en-US" dirty="0"/>
              <a:t>JSON is an easier-to-use alternative to XML.</a:t>
            </a:r>
          </a:p>
          <a:p>
            <a:endParaRPr lang="en-US" dirty="0"/>
          </a:p>
        </p:txBody>
      </p:sp>
      <p:grpSp>
        <p:nvGrpSpPr>
          <p:cNvPr id="6" name="Group 5"/>
          <p:cNvGrpSpPr/>
          <p:nvPr/>
        </p:nvGrpSpPr>
        <p:grpSpPr>
          <a:xfrm>
            <a:off x="790829" y="3305909"/>
            <a:ext cx="3690241" cy="1046440"/>
            <a:chOff x="745588" y="3758643"/>
            <a:chExt cx="3690241" cy="1046440"/>
          </a:xfrm>
        </p:grpSpPr>
        <p:sp>
          <p:nvSpPr>
            <p:cNvPr id="4" name="TextBox 3"/>
            <p:cNvSpPr txBox="1"/>
            <p:nvPr/>
          </p:nvSpPr>
          <p:spPr>
            <a:xfrm>
              <a:off x="745588" y="4220308"/>
              <a:ext cx="3690241" cy="584775"/>
            </a:xfrm>
            <a:prstGeom prst="rect">
              <a:avLst/>
            </a:prstGeom>
            <a:noFill/>
          </p:spPr>
          <p:txBody>
            <a:bodyPr wrap="none" rtlCol="0">
              <a:spAutoFit/>
            </a:bodyPr>
            <a:lstStyle/>
            <a:p>
              <a:r>
                <a:rPr lang="en-US" sz="3200" dirty="0" smtClean="0"/>
                <a:t>{ </a:t>
              </a:r>
              <a:r>
                <a:rPr lang="en-US" sz="3200" dirty="0" smtClean="0">
                  <a:solidFill>
                    <a:schemeClr val="accent5">
                      <a:lumMod val="75000"/>
                    </a:schemeClr>
                  </a:solidFill>
                </a:rPr>
                <a:t>“KEY”</a:t>
              </a:r>
              <a:r>
                <a:rPr lang="en-US" sz="3200" dirty="0" smtClean="0"/>
                <a:t>: “VALUE” }</a:t>
              </a:r>
              <a:endParaRPr lang="en-US" sz="3200" dirty="0"/>
            </a:p>
          </p:txBody>
        </p:sp>
        <p:sp>
          <p:nvSpPr>
            <p:cNvPr id="5" name="TextBox 4"/>
            <p:cNvSpPr txBox="1"/>
            <p:nvPr/>
          </p:nvSpPr>
          <p:spPr>
            <a:xfrm>
              <a:off x="1571038" y="3758643"/>
              <a:ext cx="1609736" cy="461665"/>
            </a:xfrm>
            <a:prstGeom prst="rect">
              <a:avLst/>
            </a:prstGeom>
            <a:noFill/>
          </p:spPr>
          <p:txBody>
            <a:bodyPr wrap="none" rtlCol="0">
              <a:spAutoFit/>
            </a:bodyPr>
            <a:lstStyle/>
            <a:p>
              <a:r>
                <a:rPr lang="en-US" sz="2400" i="1" dirty="0" smtClean="0"/>
                <a:t>Dictionary</a:t>
              </a:r>
              <a:endParaRPr lang="en-US" sz="2400" i="1" dirty="0"/>
            </a:p>
          </p:txBody>
        </p:sp>
      </p:grpSp>
      <p:sp>
        <p:nvSpPr>
          <p:cNvPr id="8" name="Rectangle 7"/>
          <p:cNvSpPr/>
          <p:nvPr/>
        </p:nvSpPr>
        <p:spPr>
          <a:xfrm>
            <a:off x="4964287" y="3821669"/>
            <a:ext cx="3293448" cy="461665"/>
          </a:xfrm>
          <a:prstGeom prst="rect">
            <a:avLst/>
          </a:prstGeom>
        </p:spPr>
        <p:txBody>
          <a:bodyPr wrap="square">
            <a:spAutoFit/>
          </a:bodyPr>
          <a:lstStyle/>
          <a:p>
            <a:r>
              <a:rPr lang="en-US" sz="2400" dirty="0"/>
              <a:t>{ </a:t>
            </a:r>
            <a:r>
              <a:rPr lang="en-US" sz="2400" dirty="0" smtClean="0">
                <a:solidFill>
                  <a:schemeClr val="accent5">
                    <a:lumMod val="75000"/>
                  </a:schemeClr>
                </a:solidFill>
              </a:rPr>
              <a:t>“NAME”</a:t>
            </a:r>
            <a:r>
              <a:rPr lang="en-US" sz="2400" dirty="0" smtClean="0"/>
              <a:t>: “JOHN” }</a:t>
            </a:r>
            <a:endParaRPr lang="en-US" sz="2400" dirty="0"/>
          </a:p>
        </p:txBody>
      </p:sp>
      <p:grpSp>
        <p:nvGrpSpPr>
          <p:cNvPr id="12" name="Group 11"/>
          <p:cNvGrpSpPr/>
          <p:nvPr/>
        </p:nvGrpSpPr>
        <p:grpSpPr>
          <a:xfrm>
            <a:off x="480330" y="4441185"/>
            <a:ext cx="8001480" cy="2120161"/>
            <a:chOff x="480330" y="4441185"/>
            <a:chExt cx="8001480" cy="2120161"/>
          </a:xfrm>
        </p:grpSpPr>
        <p:sp>
          <p:nvSpPr>
            <p:cNvPr id="7" name="TextBox 6"/>
            <p:cNvSpPr txBox="1"/>
            <p:nvPr/>
          </p:nvSpPr>
          <p:spPr>
            <a:xfrm>
              <a:off x="480330" y="4991686"/>
              <a:ext cx="8001480" cy="1569660"/>
            </a:xfrm>
            <a:prstGeom prst="rect">
              <a:avLst/>
            </a:prstGeom>
            <a:noFill/>
          </p:spPr>
          <p:txBody>
            <a:bodyPr wrap="square" rtlCol="0">
              <a:spAutoFit/>
            </a:bodyPr>
            <a:lstStyle/>
            <a:p>
              <a:r>
                <a:rPr lang="en-US" sz="2400" dirty="0" smtClean="0"/>
                <a:t>{ </a:t>
              </a:r>
              <a:r>
                <a:rPr lang="en-US" sz="2400" dirty="0" smtClean="0">
                  <a:solidFill>
                    <a:schemeClr val="accent5">
                      <a:lumMod val="75000"/>
                    </a:schemeClr>
                  </a:solidFill>
                </a:rPr>
                <a:t>“Employees”</a:t>
              </a:r>
              <a:r>
                <a:rPr lang="en-US" sz="2400" dirty="0" smtClean="0"/>
                <a:t>: [</a:t>
              </a:r>
            </a:p>
            <a:p>
              <a:r>
                <a:rPr lang="en-US" sz="2400" dirty="0"/>
                <a:t>	</a:t>
              </a:r>
              <a:r>
                <a:rPr lang="en-US" sz="2400" dirty="0" smtClean="0"/>
                <a:t>{ “</a:t>
              </a:r>
              <a:r>
                <a:rPr lang="en-US" sz="2400" dirty="0" err="1" smtClean="0"/>
                <a:t>FirstName</a:t>
              </a:r>
              <a:r>
                <a:rPr lang="en-US" sz="2400" dirty="0" smtClean="0"/>
                <a:t>” : “John”, “</a:t>
              </a:r>
              <a:r>
                <a:rPr lang="en-US" sz="2400" dirty="0" err="1" smtClean="0"/>
                <a:t>LastName</a:t>
              </a:r>
              <a:r>
                <a:rPr lang="en-US" sz="2400" dirty="0" smtClean="0"/>
                <a:t>” : “Doe”},</a:t>
              </a:r>
            </a:p>
            <a:p>
              <a:r>
                <a:rPr lang="en-US" sz="2400" dirty="0" smtClean="0"/>
                <a:t>	{ </a:t>
              </a:r>
              <a:r>
                <a:rPr lang="en-US" sz="2400" dirty="0"/>
                <a:t>“</a:t>
              </a:r>
              <a:r>
                <a:rPr lang="en-US" sz="2400" dirty="0" err="1"/>
                <a:t>FirstName</a:t>
              </a:r>
              <a:r>
                <a:rPr lang="en-US" sz="2400" dirty="0"/>
                <a:t>” : </a:t>
              </a:r>
              <a:r>
                <a:rPr lang="en-US" sz="2400" dirty="0" smtClean="0"/>
                <a:t>“Jane”, </a:t>
              </a:r>
              <a:r>
                <a:rPr lang="en-US" sz="2400" dirty="0"/>
                <a:t>“</a:t>
              </a:r>
              <a:r>
                <a:rPr lang="en-US" sz="2400" dirty="0" err="1"/>
                <a:t>LastName</a:t>
              </a:r>
              <a:r>
                <a:rPr lang="en-US" sz="2400" dirty="0"/>
                <a:t>” : “Doe”},</a:t>
              </a:r>
              <a:endParaRPr lang="en-US" sz="2400" dirty="0" smtClean="0"/>
            </a:p>
            <a:p>
              <a:r>
                <a:rPr lang="en-US" sz="2400" dirty="0" smtClean="0"/>
                <a:t>]}</a:t>
              </a:r>
              <a:endParaRPr lang="en-US" sz="2400" dirty="0"/>
            </a:p>
          </p:txBody>
        </p:sp>
        <p:sp>
          <p:nvSpPr>
            <p:cNvPr id="9" name="TextBox 8"/>
            <p:cNvSpPr txBox="1"/>
            <p:nvPr/>
          </p:nvSpPr>
          <p:spPr>
            <a:xfrm>
              <a:off x="1616279" y="4441185"/>
              <a:ext cx="3988400" cy="461665"/>
            </a:xfrm>
            <a:prstGeom prst="rect">
              <a:avLst/>
            </a:prstGeom>
            <a:noFill/>
          </p:spPr>
          <p:txBody>
            <a:bodyPr wrap="none" rtlCol="0">
              <a:spAutoFit/>
            </a:bodyPr>
            <a:lstStyle/>
            <a:p>
              <a:r>
                <a:rPr lang="en-US" sz="2400" i="1" dirty="0" smtClean="0"/>
                <a:t>Dictionary containing Array</a:t>
              </a:r>
              <a:endParaRPr lang="en-US" sz="2400" i="1" dirty="0"/>
            </a:p>
          </p:txBody>
        </p:sp>
      </p:grpSp>
      <p:cxnSp>
        <p:nvCxnSpPr>
          <p:cNvPr id="11" name="Straight Arrow Connector 10"/>
          <p:cNvCxnSpPr>
            <a:stCxn id="4" idx="3"/>
            <a:endCxn id="8" idx="1"/>
          </p:cNvCxnSpPr>
          <p:nvPr/>
        </p:nvCxnSpPr>
        <p:spPr>
          <a:xfrm flipV="1">
            <a:off x="4481070" y="4052502"/>
            <a:ext cx="483217" cy="7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381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in Pretty Format</a:t>
            </a:r>
            <a:endParaRPr lang="en-US" dirty="0"/>
          </a:p>
        </p:txBody>
      </p:sp>
      <p:sp>
        <p:nvSpPr>
          <p:cNvPr id="3" name="Content Placeholder 2"/>
          <p:cNvSpPr>
            <a:spLocks noGrp="1"/>
          </p:cNvSpPr>
          <p:nvPr>
            <p:ph idx="1"/>
          </p:nvPr>
        </p:nvSpPr>
        <p:spPr>
          <a:xfrm>
            <a:off x="609598" y="1696278"/>
            <a:ext cx="7566993" cy="4823792"/>
          </a:xfrm>
        </p:spPr>
        <p:txBody>
          <a:bodyPr>
            <a:normAutofit fontScale="62500" lnSpcReduction="20000"/>
          </a:bodyPr>
          <a:lstStyle/>
          <a:p>
            <a:r>
              <a:rPr lang="en-US" dirty="0" smtClean="0"/>
              <a:t>Sample only:</a:t>
            </a:r>
          </a:p>
          <a:p>
            <a:pPr marL="0" indent="0">
              <a:buNone/>
            </a:pPr>
            <a:r>
              <a:rPr lang="en-US" dirty="0"/>
              <a:t>{</a:t>
            </a:r>
          </a:p>
          <a:p>
            <a:pPr marL="0" indent="0">
              <a:buNone/>
            </a:pPr>
            <a:r>
              <a:rPr lang="en-US" dirty="0"/>
              <a:t>  "contributors": null,</a:t>
            </a:r>
          </a:p>
          <a:p>
            <a:pPr marL="0" indent="0">
              <a:buNone/>
            </a:pPr>
            <a:r>
              <a:rPr lang="en-US" dirty="0"/>
              <a:t>  "truncated": false,</a:t>
            </a:r>
          </a:p>
          <a:p>
            <a:pPr marL="0" indent="0">
              <a:buNone/>
            </a:pPr>
            <a:r>
              <a:rPr lang="en-US" dirty="0"/>
              <a:t>  "text": "Rue de la Fraternity 1\/1\</a:t>
            </a:r>
            <a:r>
              <a:rPr lang="en-US" dirty="0" err="1"/>
              <a:t>nTownscape</a:t>
            </a:r>
            <a:r>
              <a:rPr lang="en-US" dirty="0"/>
              <a:t> acrylic painting\</a:t>
            </a:r>
            <a:r>
              <a:rPr lang="en-US" dirty="0" err="1"/>
              <a:t>nSOLD</a:t>
            </a:r>
            <a:r>
              <a:rPr lang="en-US" dirty="0"/>
              <a:t> available print on canvas\</a:t>
            </a:r>
            <a:r>
              <a:rPr lang="en-US" dirty="0" err="1"/>
              <a:t>nhttp</a:t>
            </a:r>
            <a:r>
              <a:rPr lang="en-US" dirty="0"/>
              <a:t>:\/\/t.co\/</a:t>
            </a:r>
            <a:r>
              <a:rPr lang="en-US" dirty="0" err="1"/>
              <a:t>dxIVBvJvMG</a:t>
            </a:r>
            <a:r>
              <a:rPr lang="en-US" dirty="0"/>
              <a:t> http:\/\/t.co\/u2SXS2enjm",</a:t>
            </a:r>
          </a:p>
          <a:p>
            <a:pPr marL="0" indent="0">
              <a:buNone/>
            </a:pPr>
            <a:r>
              <a:rPr lang="en-US" dirty="0"/>
              <a:t>  "</a:t>
            </a:r>
            <a:r>
              <a:rPr lang="en-US" dirty="0" err="1"/>
              <a:t>in_reply_to_status_id</a:t>
            </a:r>
            <a:r>
              <a:rPr lang="en-US" dirty="0"/>
              <a:t>": null,</a:t>
            </a:r>
          </a:p>
          <a:p>
            <a:pPr marL="0" indent="0">
              <a:buNone/>
            </a:pPr>
            <a:r>
              <a:rPr lang="en-US" dirty="0"/>
              <a:t>  "id": 5.4458883930234e+17,</a:t>
            </a:r>
          </a:p>
          <a:p>
            <a:pPr marL="0" indent="0">
              <a:buNone/>
            </a:pPr>
            <a:r>
              <a:rPr lang="en-US" dirty="0"/>
              <a:t>  "</a:t>
            </a:r>
            <a:r>
              <a:rPr lang="en-US" dirty="0" err="1"/>
              <a:t>favorite_count</a:t>
            </a:r>
            <a:r>
              <a:rPr lang="en-US" dirty="0"/>
              <a:t>": 0,</a:t>
            </a:r>
          </a:p>
          <a:p>
            <a:pPr marL="0" indent="0">
              <a:buNone/>
            </a:pPr>
            <a:r>
              <a:rPr lang="en-US" dirty="0"/>
              <a:t>  "source": "&lt;a </a:t>
            </a:r>
            <a:r>
              <a:rPr lang="en-US" dirty="0" err="1"/>
              <a:t>href</a:t>
            </a:r>
            <a:r>
              <a:rPr lang="en-US" dirty="0"/>
              <a:t>=\"http:\/\/twitter.com\" </a:t>
            </a:r>
            <a:r>
              <a:rPr lang="en-US" dirty="0" err="1"/>
              <a:t>rel</a:t>
            </a:r>
            <a:r>
              <a:rPr lang="en-US" dirty="0"/>
              <a:t>=\"</a:t>
            </a:r>
            <a:r>
              <a:rPr lang="en-US" dirty="0" err="1"/>
              <a:t>nofollow</a:t>
            </a:r>
            <a:r>
              <a:rPr lang="en-US" dirty="0"/>
              <a:t>\"&gt;Twitter Web Client&lt;\/a&gt;",</a:t>
            </a:r>
          </a:p>
          <a:p>
            <a:pPr marL="0" indent="0">
              <a:buNone/>
            </a:pPr>
            <a:r>
              <a:rPr lang="en-US" dirty="0"/>
              <a:t>  "retweeted": false,</a:t>
            </a:r>
          </a:p>
          <a:p>
            <a:pPr marL="0" indent="0">
              <a:buNone/>
            </a:pPr>
            <a:r>
              <a:rPr lang="en-US" dirty="0"/>
              <a:t>  "coordinates": null,</a:t>
            </a:r>
          </a:p>
          <a:p>
            <a:pPr marL="0" indent="0">
              <a:buNone/>
            </a:pPr>
            <a:r>
              <a:rPr lang="en-US" dirty="0"/>
              <a:t>  "</a:t>
            </a:r>
            <a:r>
              <a:rPr lang="en-US" dirty="0" err="1"/>
              <a:t>timestamp_ms</a:t>
            </a:r>
            <a:r>
              <a:rPr lang="en-US" dirty="0"/>
              <a:t>": "1418675071918</a:t>
            </a:r>
            <a:r>
              <a:rPr lang="en-US" dirty="0" smtClean="0"/>
              <a:t>",</a:t>
            </a:r>
          </a:p>
          <a:p>
            <a:pPr marL="0" indent="0">
              <a:buNone/>
            </a:pPr>
            <a:r>
              <a:rPr lang="en-US" dirty="0" smtClean="0"/>
              <a:t>… }</a:t>
            </a:r>
            <a:endParaRPr lang="en-US" dirty="0"/>
          </a:p>
        </p:txBody>
      </p:sp>
      <p:sp>
        <p:nvSpPr>
          <p:cNvPr id="4" name="TextBox 3"/>
          <p:cNvSpPr txBox="1"/>
          <p:nvPr/>
        </p:nvSpPr>
        <p:spPr>
          <a:xfrm>
            <a:off x="3502856" y="6335404"/>
            <a:ext cx="3036409" cy="369332"/>
          </a:xfrm>
          <a:prstGeom prst="rect">
            <a:avLst/>
          </a:prstGeom>
          <a:noFill/>
        </p:spPr>
        <p:txBody>
          <a:bodyPr wrap="none" rtlCol="0">
            <a:spAutoFit/>
          </a:bodyPr>
          <a:lstStyle/>
          <a:p>
            <a:r>
              <a:rPr lang="en-US" dirty="0"/>
              <a:t>http://jsonprettyprint.com</a:t>
            </a:r>
          </a:p>
        </p:txBody>
      </p:sp>
    </p:spTree>
    <p:extLst>
      <p:ext uri="{BB962C8B-B14F-4D97-AF65-F5344CB8AC3E}">
        <p14:creationId xmlns:p14="http://schemas.microsoft.com/office/powerpoint/2010/main" val="902494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Analyses of Twitter Data	</a:t>
            </a:r>
            <a:endParaRPr lang="en-US" dirty="0"/>
          </a:p>
        </p:txBody>
      </p:sp>
      <p:sp>
        <p:nvSpPr>
          <p:cNvPr id="3" name="Content Placeholder 2"/>
          <p:cNvSpPr>
            <a:spLocks noGrp="1"/>
          </p:cNvSpPr>
          <p:nvPr>
            <p:ph idx="1"/>
          </p:nvPr>
        </p:nvSpPr>
        <p:spPr/>
        <p:txBody>
          <a:bodyPr>
            <a:normAutofit/>
          </a:bodyPr>
          <a:lstStyle/>
          <a:p>
            <a:r>
              <a:rPr lang="en-US" sz="2400" b="1" dirty="0" smtClean="0"/>
              <a:t>Sentiment analysis: </a:t>
            </a:r>
            <a:r>
              <a:rPr lang="en-US" sz="2400" dirty="0" smtClean="0"/>
              <a:t>extracting opinions, emotions, and sentiments as text, and evaluate them as negative or positive</a:t>
            </a:r>
          </a:p>
          <a:p>
            <a:pPr lvl="1"/>
            <a:r>
              <a:rPr lang="en-US" sz="1800" dirty="0" smtClean="0"/>
              <a:t>Packages: </a:t>
            </a:r>
            <a:r>
              <a:rPr lang="en-US" sz="1800" b="1" dirty="0" smtClean="0"/>
              <a:t>NLTK</a:t>
            </a:r>
            <a:r>
              <a:rPr lang="en-US" sz="1800" dirty="0" smtClean="0"/>
              <a:t>, </a:t>
            </a:r>
            <a:r>
              <a:rPr lang="en-US" sz="1800" b="1" dirty="0" err="1" smtClean="0"/>
              <a:t>textblob</a:t>
            </a:r>
            <a:r>
              <a:rPr lang="en-US" sz="1800" b="1" dirty="0"/>
              <a:t>, </a:t>
            </a:r>
            <a:r>
              <a:rPr lang="en-US" sz="1800" b="1" dirty="0" err="1" smtClean="0"/>
              <a:t>vaderSentiment</a:t>
            </a:r>
            <a:endParaRPr lang="en-US" sz="1800" dirty="0" smtClean="0"/>
          </a:p>
          <a:p>
            <a:r>
              <a:rPr lang="en-US" sz="2400" b="1" dirty="0" smtClean="0"/>
              <a:t>Network analysis</a:t>
            </a:r>
            <a:r>
              <a:rPr lang="en-US" sz="2400" dirty="0" smtClean="0"/>
              <a:t>: identify important users and important topics</a:t>
            </a:r>
          </a:p>
          <a:p>
            <a:pPr lvl="1"/>
            <a:r>
              <a:rPr lang="en-US" sz="1800" dirty="0" smtClean="0"/>
              <a:t>Packages: </a:t>
            </a:r>
            <a:r>
              <a:rPr lang="en-US" sz="1800" b="1" dirty="0" err="1" smtClean="0"/>
              <a:t>NetworkX</a:t>
            </a:r>
            <a:r>
              <a:rPr lang="en-US" sz="1800" b="1" dirty="0"/>
              <a:t>, Graph-tool</a:t>
            </a:r>
            <a:endParaRPr lang="en-US" sz="1800" b="1" dirty="0" smtClean="0"/>
          </a:p>
          <a:p>
            <a:r>
              <a:rPr lang="en-US" sz="2400" b="1" dirty="0" smtClean="0"/>
              <a:t>Topic modeling: </a:t>
            </a:r>
            <a:r>
              <a:rPr lang="en-US" sz="2400" dirty="0" smtClean="0"/>
              <a:t>understand the topics the users talk about – e.g. through automatic topic discovery with latent </a:t>
            </a:r>
            <a:r>
              <a:rPr lang="en-US" sz="2400" dirty="0" err="1" smtClean="0"/>
              <a:t>Dirichlet</a:t>
            </a:r>
            <a:r>
              <a:rPr lang="en-US" sz="2400" dirty="0" smtClean="0"/>
              <a:t> allocation (LDA)</a:t>
            </a:r>
          </a:p>
          <a:p>
            <a:pPr lvl="1"/>
            <a:r>
              <a:rPr lang="en-US" sz="1800" dirty="0" smtClean="0"/>
              <a:t>Packages: </a:t>
            </a:r>
            <a:r>
              <a:rPr lang="en-US" sz="1800" b="1" dirty="0" err="1" smtClean="0"/>
              <a:t>lda</a:t>
            </a:r>
            <a:r>
              <a:rPr lang="en-US" sz="1800" b="1" dirty="0" smtClean="0"/>
              <a:t>, </a:t>
            </a:r>
            <a:r>
              <a:rPr lang="en-US" sz="1800" b="1" smtClean="0"/>
              <a:t>gensim </a:t>
            </a:r>
            <a:endParaRPr lang="en-US" sz="1800" b="1" dirty="0"/>
          </a:p>
          <a:p>
            <a:pPr lvl="1"/>
            <a:endParaRPr lang="en-US" sz="1800" dirty="0" smtClean="0"/>
          </a:p>
          <a:p>
            <a:endParaRPr lang="en-US" sz="2000" dirty="0"/>
          </a:p>
        </p:txBody>
      </p:sp>
    </p:spTree>
    <p:extLst>
      <p:ext uri="{BB962C8B-B14F-4D97-AF65-F5344CB8AC3E}">
        <p14:creationId xmlns:p14="http://schemas.microsoft.com/office/powerpoint/2010/main" val="399168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93768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a:xfrm>
            <a:off x="609598" y="1550990"/>
            <a:ext cx="7288698" cy="4611271"/>
          </a:xfrm>
        </p:spPr>
        <p:txBody>
          <a:bodyPr>
            <a:normAutofit fontScale="70000" lnSpcReduction="20000"/>
          </a:bodyPr>
          <a:lstStyle/>
          <a:p>
            <a:pPr>
              <a:lnSpc>
                <a:spcPct val="150000"/>
              </a:lnSpc>
            </a:pPr>
            <a:r>
              <a:rPr lang="en-US" dirty="0"/>
              <a:t>http://jsonprettyprint.com/</a:t>
            </a:r>
          </a:p>
          <a:p>
            <a:pPr>
              <a:lnSpc>
                <a:spcPct val="150000"/>
              </a:lnSpc>
            </a:pPr>
            <a:r>
              <a:rPr lang="en-US" dirty="0"/>
              <a:t>https://docs.python.org/2/library/json.html</a:t>
            </a:r>
          </a:p>
          <a:p>
            <a:pPr>
              <a:lnSpc>
                <a:spcPct val="150000"/>
              </a:lnSpc>
            </a:pPr>
            <a:r>
              <a:rPr lang="en-US" dirty="0"/>
              <a:t>https://instagram.com/developer</a:t>
            </a:r>
          </a:p>
          <a:p>
            <a:pPr>
              <a:lnSpc>
                <a:spcPct val="150000"/>
              </a:lnSpc>
            </a:pPr>
            <a:r>
              <a:rPr lang="en-US" dirty="0"/>
              <a:t>https://github.com/Instagram/python-instagram</a:t>
            </a:r>
          </a:p>
          <a:p>
            <a:pPr>
              <a:lnSpc>
                <a:spcPct val="150000"/>
              </a:lnSpc>
            </a:pPr>
            <a:r>
              <a:rPr lang="en-US" dirty="0"/>
              <a:t>https://dev.twitter.com/</a:t>
            </a:r>
          </a:p>
          <a:p>
            <a:pPr>
              <a:lnSpc>
                <a:spcPct val="150000"/>
              </a:lnSpc>
            </a:pPr>
            <a:r>
              <a:rPr lang="en-US" dirty="0"/>
              <a:t>https://twython.readthedocs.org/en/latest/index.html</a:t>
            </a:r>
          </a:p>
          <a:p>
            <a:pPr>
              <a:lnSpc>
                <a:spcPct val="150000"/>
              </a:lnSpc>
            </a:pPr>
            <a:r>
              <a:rPr lang="en-US" dirty="0"/>
              <a:t>Analyses: http://tweettracker.fulton.asu.edu/tda/TwitterDataAnalytics.pdf</a:t>
            </a:r>
          </a:p>
          <a:p>
            <a:endParaRPr lang="en-US" dirty="0"/>
          </a:p>
        </p:txBody>
      </p:sp>
    </p:spTree>
    <p:extLst>
      <p:ext uri="{BB962C8B-B14F-4D97-AF65-F5344CB8AC3E}">
        <p14:creationId xmlns:p14="http://schemas.microsoft.com/office/powerpoint/2010/main" val="108588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lstStyle/>
          <a:p>
            <a:r>
              <a:rPr lang="en-US" dirty="0" smtClean="0"/>
              <a:t>Questions?</a:t>
            </a:r>
            <a:endParaRPr lang="en-US" dirty="0"/>
          </a:p>
        </p:txBody>
      </p:sp>
    </p:spTree>
    <p:extLst>
      <p:ext uri="{BB962C8B-B14F-4D97-AF65-F5344CB8AC3E}">
        <p14:creationId xmlns:p14="http://schemas.microsoft.com/office/powerpoint/2010/main" val="264040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a:t>
            </a:r>
            <a:endParaRPr lang="en-US" dirty="0"/>
          </a:p>
        </p:txBody>
      </p:sp>
      <p:sp>
        <p:nvSpPr>
          <p:cNvPr id="3" name="Content Placeholder 2"/>
          <p:cNvSpPr>
            <a:spLocks noGrp="1"/>
          </p:cNvSpPr>
          <p:nvPr>
            <p:ph idx="1"/>
          </p:nvPr>
        </p:nvSpPr>
        <p:spPr/>
        <p:txBody>
          <a:bodyPr>
            <a:normAutofit/>
          </a:bodyPr>
          <a:lstStyle/>
          <a:p>
            <a:r>
              <a:rPr lang="en-US" sz="2400" dirty="0"/>
              <a:t>Examples of research using Twitter</a:t>
            </a:r>
          </a:p>
          <a:p>
            <a:r>
              <a:rPr lang="en-US" sz="2400" dirty="0"/>
              <a:t>How to create a developer account with Twitter</a:t>
            </a:r>
          </a:p>
          <a:p>
            <a:r>
              <a:rPr lang="en-US" sz="2400" dirty="0"/>
              <a:t>How to import Twitter data into Python</a:t>
            </a:r>
          </a:p>
          <a:p>
            <a:r>
              <a:rPr lang="en-US" sz="2400" dirty="0"/>
              <a:t>Understanding Twitter data and what JSON format is</a:t>
            </a:r>
          </a:p>
          <a:p>
            <a:r>
              <a:rPr lang="en-US" sz="2400" dirty="0"/>
              <a:t>How to search Twitter data</a:t>
            </a:r>
          </a:p>
          <a:p>
            <a:r>
              <a:rPr lang="en-US" sz="2400" dirty="0"/>
              <a:t>How to analyze Twitter data</a:t>
            </a:r>
          </a:p>
          <a:p>
            <a:r>
              <a:rPr lang="en-US" sz="2400" dirty="0"/>
              <a:t>How to graph results</a:t>
            </a:r>
          </a:p>
          <a:p>
            <a:r>
              <a:rPr lang="en-US" sz="2400" dirty="0"/>
              <a:t>How to export results into CSV format</a:t>
            </a:r>
          </a:p>
          <a:p>
            <a:endParaRPr lang="en-US" sz="2400" dirty="0"/>
          </a:p>
        </p:txBody>
      </p:sp>
    </p:spTree>
    <p:extLst>
      <p:ext uri="{BB962C8B-B14F-4D97-AF65-F5344CB8AC3E}">
        <p14:creationId xmlns:p14="http://schemas.microsoft.com/office/powerpoint/2010/main" val="366991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Using Twitter</a:t>
            </a:r>
            <a:endParaRPr lang="en-US" dirty="0"/>
          </a:p>
        </p:txBody>
      </p:sp>
      <p:sp>
        <p:nvSpPr>
          <p:cNvPr id="3" name="Content Placeholder 2"/>
          <p:cNvSpPr>
            <a:spLocks noGrp="1"/>
          </p:cNvSpPr>
          <p:nvPr>
            <p:ph idx="1"/>
          </p:nvPr>
        </p:nvSpPr>
        <p:spPr/>
        <p:txBody>
          <a:bodyPr/>
          <a:lstStyle/>
          <a:p>
            <a:r>
              <a:rPr lang="en-US" dirty="0" smtClean="0"/>
              <a:t>“What can we learn about the Ebola outbreak from tweets?” (</a:t>
            </a:r>
            <a:r>
              <a:rPr lang="en-US" dirty="0" err="1" smtClean="0"/>
              <a:t>pubmed</a:t>
            </a:r>
            <a:r>
              <a:rPr lang="en-US" dirty="0" smtClean="0"/>
              <a:t>/26042846)</a:t>
            </a:r>
          </a:p>
          <a:p>
            <a:r>
              <a:rPr lang="en-US" dirty="0"/>
              <a:t>Disease detection or public opinion reflection? Content analysis of tweets, other social media, and online newspapers during the measles outbreak in The Netherlands in 2013.: (pubmed/26013683</a:t>
            </a:r>
            <a:r>
              <a:rPr lang="en-US" dirty="0" smtClean="0"/>
              <a:t>)</a:t>
            </a:r>
          </a:p>
          <a:p>
            <a:r>
              <a:rPr lang="en-US" dirty="0"/>
              <a:t>Tweet content related to sexually transmitted diseases: no joking matter. </a:t>
            </a:r>
            <a:r>
              <a:rPr lang="en-US" dirty="0" smtClean="0"/>
              <a:t>(pubmed/25289463)</a:t>
            </a:r>
            <a:endParaRPr lang="en-US" dirty="0"/>
          </a:p>
          <a:p>
            <a:r>
              <a:rPr lang="en-US" dirty="0"/>
              <a:t>Discovering health topics in social media using topic models.: (pubmed/25084530</a:t>
            </a:r>
            <a:r>
              <a:rPr lang="en-US" dirty="0" smtClean="0"/>
              <a:t>)</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3922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create a developer account with Twitter</a:t>
            </a:r>
            <a:br>
              <a:rPr lang="en-US" dirty="0"/>
            </a:b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Go to: </a:t>
            </a:r>
            <a:r>
              <a:rPr lang="en-US" dirty="0" smtClean="0">
                <a:hlinkClick r:id="rId3"/>
              </a:rPr>
              <a:t>https</a:t>
            </a:r>
            <a:r>
              <a:rPr lang="en-US" dirty="0">
                <a:hlinkClick r:id="rId3"/>
              </a:rPr>
              <a:t>://apps.twitter.com</a:t>
            </a:r>
            <a:r>
              <a:rPr lang="en-US" dirty="0" smtClean="0">
                <a:hlinkClick r:id="rId3"/>
              </a:rPr>
              <a:t>/</a:t>
            </a:r>
            <a:endParaRPr lang="en-US" dirty="0" smtClean="0"/>
          </a:p>
          <a:p>
            <a:pPr>
              <a:buFont typeface="+mj-lt"/>
              <a:buAutoNum type="arabicPeriod"/>
            </a:pPr>
            <a:r>
              <a:rPr lang="en-US" dirty="0" smtClean="0"/>
              <a:t>Sign in using your Twitter credentials</a:t>
            </a:r>
          </a:p>
          <a:p>
            <a:pPr>
              <a:buFont typeface="+mj-lt"/>
              <a:buAutoNum type="arabicPeriod"/>
            </a:pPr>
            <a:r>
              <a:rPr lang="en-US" dirty="0" smtClean="0"/>
              <a:t>Click button to create new App (Application)</a:t>
            </a:r>
          </a:p>
          <a:p>
            <a:pPr>
              <a:buFont typeface="+mj-lt"/>
              <a:buAutoNum type="arabicPeriod"/>
            </a:pPr>
            <a:r>
              <a:rPr lang="en-US" dirty="0" smtClean="0"/>
              <a:t>Fill out the new App form (see next slide)</a:t>
            </a:r>
          </a:p>
          <a:p>
            <a:pPr>
              <a:buFont typeface="+mj-lt"/>
              <a:buAutoNum type="arabicPeriod"/>
            </a:pPr>
            <a:endParaRPr lang="en-US" dirty="0" smtClean="0"/>
          </a:p>
          <a:p>
            <a:pPr>
              <a:buFont typeface="+mj-lt"/>
              <a:buAutoNum type="arabicPeriod"/>
            </a:pPr>
            <a:endParaRPr lang="en-US" dirty="0"/>
          </a:p>
        </p:txBody>
      </p:sp>
      <p:grpSp>
        <p:nvGrpSpPr>
          <p:cNvPr id="11" name="Group 10"/>
          <p:cNvGrpSpPr/>
          <p:nvPr/>
        </p:nvGrpSpPr>
        <p:grpSpPr>
          <a:xfrm>
            <a:off x="4977848" y="1270000"/>
            <a:ext cx="4166152" cy="1603774"/>
            <a:chOff x="6647622" y="1706964"/>
            <a:chExt cx="5067300" cy="2057400"/>
          </a:xfrm>
        </p:grpSpPr>
        <p:pic>
          <p:nvPicPr>
            <p:cNvPr id="4" name="Picture 3"/>
            <p:cNvPicPr>
              <a:picLocks noChangeAspect="1"/>
            </p:cNvPicPr>
            <p:nvPr/>
          </p:nvPicPr>
          <p:blipFill>
            <a:blip r:embed="rId4"/>
            <a:stretch>
              <a:fillRect/>
            </a:stretch>
          </p:blipFill>
          <p:spPr>
            <a:xfrm>
              <a:off x="6647622" y="1706964"/>
              <a:ext cx="5067300"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5" name="Oval 4"/>
            <p:cNvSpPr/>
            <p:nvPr/>
          </p:nvSpPr>
          <p:spPr>
            <a:xfrm>
              <a:off x="6842263" y="2309928"/>
              <a:ext cx="344557" cy="326887"/>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10" name="Group 9"/>
          <p:cNvGrpSpPr/>
          <p:nvPr/>
        </p:nvGrpSpPr>
        <p:grpSpPr>
          <a:xfrm>
            <a:off x="609599" y="4016832"/>
            <a:ext cx="6308035" cy="2478157"/>
            <a:chOff x="1391478" y="4005333"/>
            <a:chExt cx="6308035" cy="2478157"/>
          </a:xfrm>
        </p:grpSpPr>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1478" y="4005333"/>
              <a:ext cx="6308035" cy="24781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3595481" y="4408556"/>
              <a:ext cx="344557" cy="326887"/>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ounded Rectangle 7"/>
            <p:cNvSpPr/>
            <p:nvPr/>
          </p:nvSpPr>
          <p:spPr>
            <a:xfrm>
              <a:off x="6679095" y="4545494"/>
              <a:ext cx="1020418" cy="471025"/>
            </a:xfrm>
            <a:prstGeom prst="round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202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developer account with </a:t>
            </a:r>
            <a:r>
              <a:rPr lang="en-US" dirty="0" smtClean="0"/>
              <a:t>Twitter (cont.)</a:t>
            </a:r>
            <a:endParaRPr lang="en-US" dirty="0"/>
          </a:p>
        </p:txBody>
      </p:sp>
      <p:grpSp>
        <p:nvGrpSpPr>
          <p:cNvPr id="8" name="Group 7"/>
          <p:cNvGrpSpPr/>
          <p:nvPr/>
        </p:nvGrpSpPr>
        <p:grpSpPr>
          <a:xfrm>
            <a:off x="609599" y="1930399"/>
            <a:ext cx="7421218" cy="4536661"/>
            <a:chOff x="785191" y="1937180"/>
            <a:chExt cx="7576930" cy="4670216"/>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191" y="1937180"/>
              <a:ext cx="6463748" cy="4670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ine Callout 1 (Border and Accent Bar) 4"/>
            <p:cNvSpPr/>
            <p:nvPr/>
          </p:nvSpPr>
          <p:spPr>
            <a:xfrm>
              <a:off x="4306956" y="3804379"/>
              <a:ext cx="4055165" cy="988592"/>
            </a:xfrm>
            <a:prstGeom prst="accentBorderCallout1">
              <a:avLst>
                <a:gd name="adj1" fmla="val 31627"/>
                <a:gd name="adj2" fmla="val -2772"/>
                <a:gd name="adj3" fmla="val 112500"/>
                <a:gd name="adj4" fmla="val -3833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n w="0"/>
                  <a:solidFill>
                    <a:schemeClr val="tx1">
                      <a:lumMod val="95000"/>
                      <a:lumOff val="5000"/>
                    </a:schemeClr>
                  </a:solidFill>
                </a:rPr>
                <a:t>Any URL relevant to you (e.g. biography page or social media page)</a:t>
              </a:r>
            </a:p>
          </p:txBody>
        </p:sp>
      </p:grpSp>
    </p:spTree>
    <p:extLst>
      <p:ext uri="{BB962C8B-B14F-4D97-AF65-F5344CB8AC3E}">
        <p14:creationId xmlns:p14="http://schemas.microsoft.com/office/powerpoint/2010/main" val="148399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developer account with Twitter (cont.)</a:t>
            </a:r>
          </a:p>
        </p:txBody>
      </p:sp>
      <p:sp>
        <p:nvSpPr>
          <p:cNvPr id="3" name="Content Placeholder 2"/>
          <p:cNvSpPr>
            <a:spLocks noGrp="1"/>
          </p:cNvSpPr>
          <p:nvPr>
            <p:ph idx="1"/>
          </p:nvPr>
        </p:nvSpPr>
        <p:spPr/>
        <p:txBody>
          <a:bodyPr/>
          <a:lstStyle/>
          <a:p>
            <a:r>
              <a:rPr lang="en-US" dirty="0" smtClean="0"/>
              <a:t>Note your Consumer Key and Consumer Secret</a:t>
            </a:r>
            <a:endParaRPr lang="en-US" dirty="0"/>
          </a:p>
        </p:txBody>
      </p:sp>
      <p:pic>
        <p:nvPicPr>
          <p:cNvPr id="5" name="Picture 4"/>
          <p:cNvPicPr>
            <a:picLocks noChangeAspect="1"/>
          </p:cNvPicPr>
          <p:nvPr/>
        </p:nvPicPr>
        <p:blipFill>
          <a:blip r:embed="rId3"/>
          <a:stretch>
            <a:fillRect/>
          </a:stretch>
        </p:blipFill>
        <p:spPr>
          <a:xfrm>
            <a:off x="575562" y="2699678"/>
            <a:ext cx="6381750" cy="3571875"/>
          </a:xfrm>
          <a:prstGeom prst="rect">
            <a:avLst/>
          </a:prstGeom>
        </p:spPr>
      </p:pic>
      <p:sp>
        <p:nvSpPr>
          <p:cNvPr id="4" name="TextBox 3"/>
          <p:cNvSpPr txBox="1"/>
          <p:nvPr/>
        </p:nvSpPr>
        <p:spPr>
          <a:xfrm>
            <a:off x="5891419" y="4485615"/>
            <a:ext cx="1463862" cy="646331"/>
          </a:xfrm>
          <a:prstGeom prst="rect">
            <a:avLst/>
          </a:prstGeom>
          <a:solidFill>
            <a:schemeClr val="bg1"/>
          </a:solidFill>
        </p:spPr>
        <p:txBody>
          <a:bodyPr wrap="none" rtlCol="0">
            <a:spAutoFit/>
          </a:bodyPr>
          <a:lstStyle/>
          <a:p>
            <a:r>
              <a:rPr lang="en-US" dirty="0"/>
              <a:t>APP_KEY</a:t>
            </a:r>
          </a:p>
          <a:p>
            <a:r>
              <a:rPr lang="en-US" dirty="0"/>
              <a:t>APP_SECRET</a:t>
            </a:r>
          </a:p>
        </p:txBody>
      </p:sp>
    </p:spTree>
    <p:extLst>
      <p:ext uri="{BB962C8B-B14F-4D97-AF65-F5344CB8AC3E}">
        <p14:creationId xmlns:p14="http://schemas.microsoft.com/office/powerpoint/2010/main" val="215287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developer account with Twitter (cont.)</a:t>
            </a:r>
          </a:p>
        </p:txBody>
      </p:sp>
      <p:sp>
        <p:nvSpPr>
          <p:cNvPr id="3" name="Content Placeholder 2"/>
          <p:cNvSpPr>
            <a:spLocks noGrp="1"/>
          </p:cNvSpPr>
          <p:nvPr>
            <p:ph idx="1"/>
          </p:nvPr>
        </p:nvSpPr>
        <p:spPr/>
        <p:txBody>
          <a:bodyPr/>
          <a:lstStyle/>
          <a:p>
            <a:r>
              <a:rPr lang="en-US" dirty="0"/>
              <a:t>Note your </a:t>
            </a:r>
            <a:r>
              <a:rPr lang="en-US" dirty="0" smtClean="0"/>
              <a:t>Access Token and Access Token Secret</a:t>
            </a:r>
            <a:endParaRPr lang="en-US" dirty="0"/>
          </a:p>
          <a:p>
            <a:endParaRPr lang="en-US" dirty="0"/>
          </a:p>
        </p:txBody>
      </p:sp>
      <p:pic>
        <p:nvPicPr>
          <p:cNvPr id="4" name="Picture 3"/>
          <p:cNvPicPr>
            <a:picLocks noChangeAspect="1"/>
          </p:cNvPicPr>
          <p:nvPr/>
        </p:nvPicPr>
        <p:blipFill>
          <a:blip r:embed="rId3"/>
          <a:stretch>
            <a:fillRect/>
          </a:stretch>
        </p:blipFill>
        <p:spPr>
          <a:xfrm>
            <a:off x="609599" y="2666794"/>
            <a:ext cx="7762875" cy="3724275"/>
          </a:xfrm>
          <a:prstGeom prst="rect">
            <a:avLst/>
          </a:prstGeom>
        </p:spPr>
      </p:pic>
      <p:sp>
        <p:nvSpPr>
          <p:cNvPr id="5" name="TextBox 4"/>
          <p:cNvSpPr txBox="1"/>
          <p:nvPr/>
        </p:nvSpPr>
        <p:spPr>
          <a:xfrm>
            <a:off x="5331811" y="3286540"/>
            <a:ext cx="2665217" cy="646331"/>
          </a:xfrm>
          <a:prstGeom prst="rect">
            <a:avLst/>
          </a:prstGeom>
          <a:solidFill>
            <a:schemeClr val="bg1"/>
          </a:solidFill>
        </p:spPr>
        <p:txBody>
          <a:bodyPr wrap="none" rtlCol="0">
            <a:spAutoFit/>
          </a:bodyPr>
          <a:lstStyle/>
          <a:p>
            <a:r>
              <a:rPr lang="en-US" dirty="0"/>
              <a:t>OAUTH_TOKEN</a:t>
            </a:r>
          </a:p>
          <a:p>
            <a:r>
              <a:rPr lang="en-US" dirty="0"/>
              <a:t>OAUTH_TOKEN_SECRET </a:t>
            </a:r>
          </a:p>
        </p:txBody>
      </p:sp>
    </p:spTree>
    <p:extLst>
      <p:ext uri="{BB962C8B-B14F-4D97-AF65-F5344CB8AC3E}">
        <p14:creationId xmlns:p14="http://schemas.microsoft.com/office/powerpoint/2010/main" val="275124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API Types</a:t>
            </a: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en-US" dirty="0" smtClean="0">
                <a:solidFill>
                  <a:schemeClr val="tx1">
                    <a:lumMod val="95000"/>
                    <a:lumOff val="5000"/>
                  </a:schemeClr>
                </a:solidFill>
              </a:rPr>
              <a:t>API</a:t>
            </a:r>
            <a:r>
              <a:rPr lang="en-US" dirty="0">
                <a:solidFill>
                  <a:schemeClr val="tx1">
                    <a:lumMod val="95000"/>
                    <a:lumOff val="5000"/>
                  </a:schemeClr>
                </a:solidFill>
              </a:rPr>
              <a:t>: application program </a:t>
            </a:r>
            <a:r>
              <a:rPr lang="en-US" dirty="0" smtClean="0">
                <a:solidFill>
                  <a:schemeClr val="tx1">
                    <a:lumMod val="95000"/>
                    <a:lumOff val="5000"/>
                  </a:schemeClr>
                </a:solidFill>
              </a:rPr>
              <a:t>interface, or in simple terms accessing a program using functions</a:t>
            </a:r>
            <a:endParaRPr lang="en-US" dirty="0" smtClean="0">
              <a:solidFill>
                <a:schemeClr val="tx1">
                  <a:lumMod val="95000"/>
                  <a:lumOff val="5000"/>
                </a:schemeClr>
              </a:solidFill>
              <a:hlinkClick r:id="rId3"/>
            </a:endParaRPr>
          </a:p>
          <a:p>
            <a:pPr>
              <a:lnSpc>
                <a:spcPct val="150000"/>
              </a:lnSpc>
              <a:buFont typeface="+mj-lt"/>
              <a:buAutoNum type="arabicPeriod"/>
            </a:pPr>
            <a:r>
              <a:rPr lang="en-US" dirty="0" smtClean="0">
                <a:solidFill>
                  <a:schemeClr val="tx1">
                    <a:lumMod val="95000"/>
                    <a:lumOff val="5000"/>
                  </a:schemeClr>
                </a:solidFill>
                <a:hlinkClick r:id="rId3"/>
              </a:rPr>
              <a:t>REST </a:t>
            </a:r>
            <a:r>
              <a:rPr lang="en-US" dirty="0">
                <a:solidFill>
                  <a:schemeClr val="tx1">
                    <a:lumMod val="95000"/>
                    <a:lumOff val="5000"/>
                  </a:schemeClr>
                </a:solidFill>
                <a:hlinkClick r:id="rId3"/>
              </a:rPr>
              <a:t>APIs</a:t>
            </a:r>
            <a:endParaRPr lang="en-US" dirty="0">
              <a:solidFill>
                <a:schemeClr val="tx1">
                  <a:lumMod val="95000"/>
                  <a:lumOff val="5000"/>
                </a:schemeClr>
              </a:solidFill>
            </a:endParaRPr>
          </a:p>
          <a:p>
            <a:pPr lvl="1">
              <a:lnSpc>
                <a:spcPct val="150000"/>
              </a:lnSpc>
            </a:pPr>
            <a:r>
              <a:rPr lang="en-US" dirty="0">
                <a:solidFill>
                  <a:schemeClr val="tx1">
                    <a:lumMod val="95000"/>
                    <a:lumOff val="5000"/>
                  </a:schemeClr>
                </a:solidFill>
              </a:rPr>
              <a:t>programmatic access to read and write Twitter data</a:t>
            </a:r>
          </a:p>
          <a:p>
            <a:pPr>
              <a:lnSpc>
                <a:spcPct val="150000"/>
              </a:lnSpc>
              <a:buFont typeface="+mj-lt"/>
              <a:buAutoNum type="arabicPeriod"/>
            </a:pPr>
            <a:r>
              <a:rPr lang="en-US" dirty="0">
                <a:solidFill>
                  <a:srgbClr val="FF0000"/>
                </a:solidFill>
                <a:hlinkClick r:id="rId4"/>
              </a:rPr>
              <a:t>Streaming API</a:t>
            </a:r>
            <a:endParaRPr lang="en-US" dirty="0">
              <a:solidFill>
                <a:srgbClr val="FF0000"/>
              </a:solidFill>
            </a:endParaRPr>
          </a:p>
          <a:p>
            <a:pPr lvl="1">
              <a:lnSpc>
                <a:spcPct val="150000"/>
              </a:lnSpc>
            </a:pPr>
            <a:r>
              <a:rPr lang="en-US" dirty="0">
                <a:solidFill>
                  <a:schemeClr val="tx1">
                    <a:lumMod val="95000"/>
                    <a:lumOff val="5000"/>
                  </a:schemeClr>
                </a:solidFill>
              </a:rPr>
              <a:t>monitor or process Tweets in real-time</a:t>
            </a:r>
          </a:p>
          <a:p>
            <a:pPr lvl="1">
              <a:lnSpc>
                <a:spcPct val="150000"/>
              </a:lnSpc>
            </a:pPr>
            <a:r>
              <a:rPr lang="en-US" dirty="0">
                <a:solidFill>
                  <a:schemeClr val="tx1">
                    <a:lumMod val="95000"/>
                    <a:lumOff val="5000"/>
                  </a:schemeClr>
                </a:solidFill>
              </a:rPr>
              <a:t>Parameters: </a:t>
            </a:r>
            <a:r>
              <a:rPr lang="en-US" sz="3200" b="1" dirty="0">
                <a:solidFill>
                  <a:schemeClr val="tx1">
                    <a:lumMod val="95000"/>
                    <a:lumOff val="5000"/>
                  </a:schemeClr>
                </a:solidFill>
              </a:rPr>
              <a:t>track</a:t>
            </a:r>
            <a:r>
              <a:rPr lang="en-US" dirty="0">
                <a:solidFill>
                  <a:schemeClr val="tx1">
                    <a:lumMod val="95000"/>
                    <a:lumOff val="5000"/>
                  </a:schemeClr>
                </a:solidFill>
              </a:rPr>
              <a:t>, </a:t>
            </a:r>
            <a:r>
              <a:rPr lang="en-US" sz="2800" b="1" dirty="0">
                <a:solidFill>
                  <a:schemeClr val="tx1">
                    <a:lumMod val="95000"/>
                    <a:lumOff val="5000"/>
                  </a:schemeClr>
                </a:solidFill>
              </a:rPr>
              <a:t>locations,</a:t>
            </a:r>
            <a:r>
              <a:rPr lang="en-US" sz="2800" dirty="0">
                <a:solidFill>
                  <a:schemeClr val="tx1">
                    <a:lumMod val="95000"/>
                    <a:lumOff val="5000"/>
                  </a:schemeClr>
                </a:solidFill>
              </a:rPr>
              <a:t> </a:t>
            </a:r>
            <a:r>
              <a:rPr lang="en-US" dirty="0">
                <a:solidFill>
                  <a:schemeClr val="tx1">
                    <a:lumMod val="95000"/>
                    <a:lumOff val="5000"/>
                  </a:schemeClr>
                </a:solidFill>
              </a:rPr>
              <a:t>follow, delimited, </a:t>
            </a:r>
            <a:r>
              <a:rPr lang="en-US" dirty="0" err="1">
                <a:solidFill>
                  <a:schemeClr val="tx1">
                    <a:lumMod val="95000"/>
                    <a:lumOff val="5000"/>
                  </a:schemeClr>
                </a:solidFill>
              </a:rPr>
              <a:t>stall_warnings</a:t>
            </a:r>
            <a:endParaRPr lang="en-US" dirty="0">
              <a:solidFill>
                <a:schemeClr val="tx1">
                  <a:lumMod val="95000"/>
                  <a:lumOff val="5000"/>
                </a:schemeClr>
              </a:solidFill>
            </a:endParaRPr>
          </a:p>
          <a:p>
            <a:endParaRPr lang="en-US" dirty="0"/>
          </a:p>
        </p:txBody>
      </p:sp>
    </p:spTree>
    <p:extLst>
      <p:ext uri="{BB962C8B-B14F-4D97-AF65-F5344CB8AC3E}">
        <p14:creationId xmlns:p14="http://schemas.microsoft.com/office/powerpoint/2010/main" val="3337371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import Twitter data into </a:t>
            </a:r>
            <a:r>
              <a:rPr lang="en-US" dirty="0" smtClean="0"/>
              <a:t>Python</a:t>
            </a:r>
            <a:endParaRPr lang="en-US" dirty="0"/>
          </a:p>
        </p:txBody>
      </p:sp>
      <p:sp>
        <p:nvSpPr>
          <p:cNvPr id="3" name="Content Placeholder 2"/>
          <p:cNvSpPr>
            <a:spLocks noGrp="1"/>
          </p:cNvSpPr>
          <p:nvPr>
            <p:ph idx="1"/>
          </p:nvPr>
        </p:nvSpPr>
        <p:spPr/>
        <p:txBody>
          <a:bodyPr>
            <a:normAutofit fontScale="92500" lnSpcReduction="10000"/>
          </a:bodyPr>
          <a:lstStyle/>
          <a:p>
            <a:pPr>
              <a:buFont typeface="+mj-lt"/>
              <a:buAutoNum type="arabicPeriod"/>
            </a:pPr>
            <a:r>
              <a:rPr lang="en-US" dirty="0" smtClean="0"/>
              <a:t>Import </a:t>
            </a:r>
            <a:r>
              <a:rPr lang="en-US" dirty="0" err="1" smtClean="0"/>
              <a:t>TwythonStreamer</a:t>
            </a:r>
            <a:r>
              <a:rPr lang="en-US" dirty="0" smtClean="0"/>
              <a:t> and </a:t>
            </a:r>
            <a:r>
              <a:rPr lang="en-US" dirty="0" err="1" smtClean="0"/>
              <a:t>json</a:t>
            </a:r>
            <a:r>
              <a:rPr lang="en-US" dirty="0" smtClean="0"/>
              <a:t> packages </a:t>
            </a:r>
          </a:p>
          <a:p>
            <a:pPr>
              <a:buFont typeface="+mj-lt"/>
              <a:buAutoNum type="arabicPeriod"/>
            </a:pPr>
            <a:r>
              <a:rPr lang="en-US" dirty="0" smtClean="0"/>
              <a:t>Save twitter credentials into variables</a:t>
            </a:r>
          </a:p>
          <a:p>
            <a:pPr>
              <a:buFont typeface="+mj-lt"/>
              <a:buAutoNum type="arabicPeriod"/>
            </a:pPr>
            <a:r>
              <a:rPr lang="en-US" dirty="0" smtClean="0"/>
              <a:t>Create a new class based on </a:t>
            </a:r>
            <a:r>
              <a:rPr lang="en-US" dirty="0" err="1" smtClean="0"/>
              <a:t>TwythonStreamer</a:t>
            </a:r>
            <a:r>
              <a:rPr lang="en-US" dirty="0" smtClean="0"/>
              <a:t> class with default or adjusted parameters</a:t>
            </a:r>
          </a:p>
          <a:p>
            <a:pPr>
              <a:buFont typeface="+mj-lt"/>
              <a:buAutoNum type="arabicPeriod"/>
            </a:pPr>
            <a:r>
              <a:rPr lang="en-US" dirty="0" smtClean="0"/>
              <a:t>Initiate a connection to Twitter using the </a:t>
            </a:r>
            <a:r>
              <a:rPr lang="en-US" dirty="0"/>
              <a:t>new class, </a:t>
            </a:r>
            <a:r>
              <a:rPr lang="en-US" dirty="0" smtClean="0"/>
              <a:t>filtering tweets </a:t>
            </a:r>
            <a:r>
              <a:rPr lang="en-US" dirty="0"/>
              <a:t>based on either track, location, or </a:t>
            </a:r>
            <a:r>
              <a:rPr lang="en-US" dirty="0" smtClean="0"/>
              <a:t>source</a:t>
            </a:r>
          </a:p>
          <a:p>
            <a:pPr>
              <a:buFont typeface="+mj-lt"/>
              <a:buAutoNum type="arabicPeriod"/>
            </a:pPr>
            <a:r>
              <a:rPr lang="en-US" dirty="0"/>
              <a:t>Save tweets, while they come in through the connection</a:t>
            </a:r>
            <a:endParaRPr lang="en-US" dirty="0" smtClean="0"/>
          </a:p>
          <a:p>
            <a:pPr>
              <a:buFont typeface="+mj-lt"/>
              <a:buAutoNum type="arabicPeriod"/>
            </a:pPr>
            <a:r>
              <a:rPr lang="en-US" dirty="0" smtClean="0"/>
              <a:t>Optionally, save tweets into a </a:t>
            </a:r>
            <a:r>
              <a:rPr lang="en-US" dirty="0" err="1" smtClean="0"/>
              <a:t>json</a:t>
            </a:r>
            <a:r>
              <a:rPr lang="en-US" dirty="0" smtClean="0"/>
              <a:t> or text file, and then read in the </a:t>
            </a:r>
            <a:r>
              <a:rPr lang="en-US" dirty="0" err="1" smtClean="0"/>
              <a:t>json</a:t>
            </a:r>
            <a:r>
              <a:rPr lang="en-US" dirty="0" smtClean="0"/>
              <a:t> file or txt file into Python to analyze it</a:t>
            </a:r>
            <a:endParaRPr lang="en-US" dirty="0"/>
          </a:p>
        </p:txBody>
      </p:sp>
    </p:spTree>
    <p:extLst>
      <p:ext uri="{BB962C8B-B14F-4D97-AF65-F5344CB8AC3E}">
        <p14:creationId xmlns:p14="http://schemas.microsoft.com/office/powerpoint/2010/main" val="27396633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543</TotalTime>
  <Words>1998</Words>
  <Application>Microsoft Office PowerPoint</Application>
  <PresentationFormat>On-screen Show (4:3)</PresentationFormat>
  <Paragraphs>129</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Twitter Mining with Python</vt:lpstr>
      <vt:lpstr>What you will learn</vt:lpstr>
      <vt:lpstr>Research Using Twitter</vt:lpstr>
      <vt:lpstr>How to create a developer account with Twitter </vt:lpstr>
      <vt:lpstr>How to create a developer account with Twitter (cont.)</vt:lpstr>
      <vt:lpstr>How to create a developer account with Twitter (cont.)</vt:lpstr>
      <vt:lpstr>How to create a developer account with Twitter (cont.)</vt:lpstr>
      <vt:lpstr>Twitter API Types</vt:lpstr>
      <vt:lpstr>How to import Twitter data into Python</vt:lpstr>
      <vt:lpstr>A Single Tweet in JSON Format</vt:lpstr>
      <vt:lpstr>JSON Format Explained</vt:lpstr>
      <vt:lpstr>JSON in Pretty Format</vt:lpstr>
      <vt:lpstr>Common Analyses of Twitter Data </vt:lpstr>
      <vt:lpstr>Hands-on </vt:lpstr>
      <vt:lpstr>Resources </vt:lpstr>
      <vt:lpstr>Thank you!</vt:lpstr>
    </vt:vector>
  </TitlesOfParts>
  <Company>Washington University Dept. Of Pathology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Zabarovskaya, Kanstantsyia</dc:creator>
  <cp:lastModifiedBy>Zabarovskaya, Kanstantsyia</cp:lastModifiedBy>
  <cp:revision>36</cp:revision>
  <cp:lastPrinted>2015-09-03T14:24:31Z</cp:lastPrinted>
  <dcterms:created xsi:type="dcterms:W3CDTF">2015-08-05T15:30:50Z</dcterms:created>
  <dcterms:modified xsi:type="dcterms:W3CDTF">2015-12-07T21:47:46Z</dcterms:modified>
</cp:coreProperties>
</file>