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Raleway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regular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Light-italic.fntdata"/><Relationship Id="rId10" Type="http://schemas.openxmlformats.org/officeDocument/2006/relationships/slide" Target="slides/slide5.xml"/><Relationship Id="rId32" Type="http://schemas.openxmlformats.org/officeDocument/2006/relationships/font" Target="fonts/Raleway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aleway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eec6ea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0eec6ea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eec6eaf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eec6eaf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eec6eaf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eec6eaf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Future work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0eec6ea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0eec6ea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eec6ea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eec6ea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6e4be3d8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6e4be3d8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e.g., medical research, customer churn, etc.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Therefore conventional statistical learning techniques don’t work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eec6ea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eec6ea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6e4be3d8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16e4be3d8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Why the Weibull Distribution?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get a measure of uncertainty! Very interesting for the context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6e4be3d8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16e4be3d8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 There are no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Stands for </a:t>
            </a:r>
            <a:r>
              <a:rPr lang="en-GB" sz="950"/>
              <a:t>Commercial  Modular  Aero-Propulsion  System  Simula-</a:t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/>
              <a:t>tion, and it is a tool for the simulation of realistic large commercial turbofan engine</a:t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/>
              <a:t>Data.</a:t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/>
              <a:t>The 2 failure modes correspond to the fan degradation and the</a:t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/>
              <a:t>high-pressure compressor degradation (check Figure 4.1), whereas the 6 operating</a:t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/>
              <a:t>conditions are a combination of altitude, flight speed and TRA.</a:t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eec6eaf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eec6eaf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Batch Mode after talking with Martinsson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eec3a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eec3a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eec6ea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eec6ea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RNN -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Time To Event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Recurrent Neural Networks to predict the time to an event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197497" y="-63350"/>
            <a:ext cx="10768597" cy="52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446775" y="4634800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Manel Maragall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95%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O</a:t>
            </a:r>
            <a:r>
              <a:rPr b="1" lang="en-GB"/>
              <a:t>f the failures </a:t>
            </a:r>
            <a:r>
              <a:rPr lang="en-GB">
                <a:latin typeface="Lato Light"/>
                <a:ea typeface="Lato Light"/>
                <a:cs typeface="Lato Light"/>
                <a:sym typeface="Lato Light"/>
              </a:rPr>
              <a:t>from the validation set </a:t>
            </a:r>
            <a:r>
              <a:rPr b="1" lang="en-GB"/>
              <a:t>can be warned</a:t>
            </a:r>
            <a:r>
              <a:rPr lang="en-GB">
                <a:latin typeface="Lato Light"/>
                <a:ea typeface="Lato Light"/>
                <a:cs typeface="Lato Light"/>
                <a:sym typeface="Lato Light"/>
              </a:rPr>
              <a:t> with an anticipation between 40 and 60 cycles just b</a:t>
            </a:r>
            <a:r>
              <a:rPr lang="en-GB">
                <a:latin typeface="Lato Light"/>
                <a:ea typeface="Lato Light"/>
                <a:cs typeface="Lato Light"/>
                <a:sym typeface="Lato Light"/>
              </a:rPr>
              <a:t>y triggering an alarm when the standard deviation is below 10 cycles. 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450" y="925925"/>
            <a:ext cx="6067101" cy="39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839650" y="411175"/>
            <a:ext cx="843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RMSE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R^2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369875" y="411175"/>
            <a:ext cx="843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17.4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24.0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0.87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394300" y="411175"/>
            <a:ext cx="843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17.8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25.3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0.85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6498075" y="411175"/>
            <a:ext cx="843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18.3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27.5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0.82</a:t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8" name="Google Shape;168;p23"/>
          <p:cNvCxnSpPr>
            <a:stCxn id="164" idx="1"/>
            <a:endCxn id="167" idx="3"/>
          </p:cNvCxnSpPr>
          <p:nvPr/>
        </p:nvCxnSpPr>
        <p:spPr>
          <a:xfrm>
            <a:off x="839650" y="710425"/>
            <a:ext cx="6502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3"/>
          <p:cNvCxnSpPr/>
          <p:nvPr/>
        </p:nvCxnSpPr>
        <p:spPr>
          <a:xfrm flipH="1" rot="10800000">
            <a:off x="836800" y="925800"/>
            <a:ext cx="6505200" cy="12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3"/>
          <p:cNvCxnSpPr/>
          <p:nvPr/>
        </p:nvCxnSpPr>
        <p:spPr>
          <a:xfrm flipH="1" rot="10800000">
            <a:off x="803575" y="1111075"/>
            <a:ext cx="6554700" cy="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The WTTE-RNN model is</a:t>
            </a:r>
            <a:r>
              <a:rPr lang="en-GB"/>
              <a:t> just as good </a:t>
            </a:r>
            <a:r>
              <a:rPr b="0" lang="en-GB"/>
              <a:t>as the regressor, but it has many </a:t>
            </a:r>
            <a:r>
              <a:rPr lang="en-GB"/>
              <a:t>interesting attributes</a:t>
            </a:r>
            <a:r>
              <a:rPr b="0" lang="en-GB"/>
              <a:t> for Predictive Maintenance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22450"/>
            <a:ext cx="7688400" cy="18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latin typeface="Raleway Light"/>
                <a:ea typeface="Raleway Light"/>
                <a:cs typeface="Raleway Light"/>
                <a:sym typeface="Raleway Light"/>
              </a:rPr>
              <a:t>    </a:t>
            </a:r>
            <a:r>
              <a:rPr b="0" lang="en-GB" sz="2400">
                <a:latin typeface="Raleway Light"/>
                <a:ea typeface="Raleway Light"/>
                <a:cs typeface="Raleway Light"/>
                <a:sym typeface="Raleway Light"/>
              </a:rPr>
              <a:t>manelmc13@gmail.com</a:t>
            </a:r>
            <a:endParaRPr b="0" sz="2400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latin typeface="Raleway Light"/>
                <a:ea typeface="Raleway Light"/>
                <a:cs typeface="Raleway Light"/>
                <a:sym typeface="Raleway Light"/>
              </a:rPr>
              <a:t>    @manelmc</a:t>
            </a:r>
            <a:endParaRPr b="0" sz="2400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latin typeface="Raleway Light"/>
                <a:ea typeface="Raleway Light"/>
                <a:cs typeface="Raleway Light"/>
                <a:sym typeface="Raleway Light"/>
              </a:rPr>
              <a:t>    @manelmc1</a:t>
            </a:r>
            <a:endParaRPr b="0"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11474"/>
            <a:ext cx="329574" cy="32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181900"/>
            <a:ext cx="329574" cy="32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88" y="2841050"/>
            <a:ext cx="427300" cy="4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The Time to an Event is the primary outcome of interest in</a:t>
            </a:r>
            <a:r>
              <a:rPr lang="en-GB"/>
              <a:t> </a:t>
            </a:r>
            <a:r>
              <a:rPr lang="en-GB"/>
              <a:t>many fields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5325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Time To Failure 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730000" y="19497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Positively skewed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Subject to censoring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Usually long sequences explained by time varying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Useful for Predictive Maintenance in the Pharmaceutical Industry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Statisticians have been studying it for a long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50049" r="0" t="0"/>
          <a:stretch/>
        </p:blipFill>
        <p:spPr>
          <a:xfrm>
            <a:off x="4996475" y="1441200"/>
            <a:ext cx="37743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W</a:t>
            </a:r>
            <a:r>
              <a:rPr b="0" lang="en-GB"/>
              <a:t>hat if we use Recurrent Neural Networks to predict an </a:t>
            </a:r>
            <a:r>
              <a:rPr lang="en-GB"/>
              <a:t>statistic distribution</a:t>
            </a:r>
            <a:r>
              <a:rPr b="0" lang="en-GB"/>
              <a:t>?</a:t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WTTE-RNN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53050"/>
            <a:ext cx="4571999" cy="3237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30000" y="19118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Recurrent Neural Networks to predict the shape and scale of the Weibull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50" y="3005850"/>
            <a:ext cx="3596612" cy="31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150" y="3651850"/>
            <a:ext cx="3090299" cy="3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600" y="1160350"/>
            <a:ext cx="4394525" cy="29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730000" y="24089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Simulated with C-MAPSS at NASA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6 operating conditions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2 failure modes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Original training set (100) is split into train (80) and validation (20)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Engines in train are monitored from the start (normal) to the end (failure)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Test sequences (100) are censored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26 variables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 to model the problem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325" y="2078875"/>
            <a:ext cx="211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Rolling Window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Split in sequences of  “lookback period”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Return the output state of the </a:t>
            </a:r>
            <a:r>
              <a:rPr b="1" lang="en-GB"/>
              <a:t>last unit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Sequences are independent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643602" y="2078875"/>
            <a:ext cx="211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Mode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Organize the data in batches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Return the output of </a:t>
            </a:r>
            <a:r>
              <a:rPr b="1" lang="en-GB"/>
              <a:t>all the units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State is preserved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Easy to shuffle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32998" r="48074" t="8500"/>
          <a:stretch/>
        </p:blipFill>
        <p:spPr>
          <a:xfrm>
            <a:off x="2880500" y="2078875"/>
            <a:ext cx="1623124" cy="24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81072" r="0" t="8500"/>
          <a:stretch/>
        </p:blipFill>
        <p:spPr>
          <a:xfrm>
            <a:off x="6794775" y="2078875"/>
            <a:ext cx="1623124" cy="2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375650" y="561100"/>
            <a:ext cx="3034200" cy="5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Masking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375650" y="1575963"/>
            <a:ext cx="3034200" cy="5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LSTM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375650" y="2564382"/>
            <a:ext cx="3034200" cy="5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LSTM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375650" y="3552801"/>
            <a:ext cx="3034200" cy="5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Time Distributed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20"/>
          <p:cNvCxnSpPr>
            <a:stCxn id="136" idx="2"/>
            <a:endCxn id="137" idx="0"/>
          </p:cNvCxnSpPr>
          <p:nvPr/>
        </p:nvCxnSpPr>
        <p:spPr>
          <a:xfrm>
            <a:off x="6892750" y="1131700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7" idx="2"/>
            <a:endCxn id="138" idx="0"/>
          </p:cNvCxnSpPr>
          <p:nvPr/>
        </p:nvCxnSpPr>
        <p:spPr>
          <a:xfrm>
            <a:off x="6892750" y="2146563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8" idx="2"/>
            <a:endCxn id="139" idx="0"/>
          </p:cNvCxnSpPr>
          <p:nvPr/>
        </p:nvCxnSpPr>
        <p:spPr>
          <a:xfrm>
            <a:off x="6892750" y="3134982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39" idx="2"/>
          </p:cNvCxnSpPr>
          <p:nvPr/>
        </p:nvCxnSpPr>
        <p:spPr>
          <a:xfrm flipH="1">
            <a:off x="6882250" y="4123401"/>
            <a:ext cx="105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730000" y="20215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Batch Mode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Right Padding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Recurrent Dropout of 20%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Early Stopping of 30 epochs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Shuffle batches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Exponential activation function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30000" y="1318650"/>
            <a:ext cx="3341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Adapting to WTTE-RNN</a:t>
            </a:r>
            <a:endParaRPr/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750250" y="2246850"/>
            <a:ext cx="3300900" cy="26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Discrete log-likelihood loss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Exponential activation for the scale parameter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Sigmoid activation for the shape parameter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Initialize scale parameter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Gradient clipping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Scale factor in GRU variant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50049" r="0" t="0"/>
          <a:stretch/>
        </p:blipFill>
        <p:spPr>
          <a:xfrm>
            <a:off x="5204566" y="2670800"/>
            <a:ext cx="3260158" cy="17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49425" t="0"/>
          <a:stretch/>
        </p:blipFill>
        <p:spPr>
          <a:xfrm>
            <a:off x="5184200" y="688600"/>
            <a:ext cx="3300901" cy="17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