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95" r:id="rId6"/>
    <p:sldId id="260" r:id="rId7"/>
    <p:sldId id="261" r:id="rId8"/>
    <p:sldId id="262" r:id="rId9"/>
    <p:sldId id="296" r:id="rId10"/>
    <p:sldId id="264" r:id="rId11"/>
    <p:sldId id="268" r:id="rId12"/>
    <p:sldId id="267" r:id="rId13"/>
    <p:sldId id="297" r:id="rId14"/>
    <p:sldId id="270" r:id="rId15"/>
    <p:sldId id="271" r:id="rId16"/>
    <p:sldId id="298" r:id="rId17"/>
    <p:sldId id="273" r:id="rId18"/>
    <p:sldId id="274" r:id="rId19"/>
    <p:sldId id="27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4" r:id="rId28"/>
    <p:sldId id="293" r:id="rId29"/>
    <p:sldId id="269" r:id="rId30"/>
  </p:sldIdLst>
  <p:sldSz cx="12192000" cy="6858000"/>
  <p:notesSz cx="6858000" cy="9144000"/>
  <p:embeddedFontLst>
    <p:embeddedFont>
      <p:font typeface="에스코어 드림 2 ExtraLight" panose="020B0604020202020204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algun Gothic" panose="020B0503020000020004" pitchFamily="34" charset="-127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 autoAdjust="0"/>
    <p:restoredTop sz="88063" autoAdjust="0"/>
  </p:normalViewPr>
  <p:slideViewPr>
    <p:cSldViewPr snapToGrid="0">
      <p:cViewPr varScale="1">
        <p:scale>
          <a:sx n="109" d="100"/>
          <a:sy n="109" d="100"/>
        </p:scale>
        <p:origin x="12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6C1B-8DCF-4D15-B455-DB98C689806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A73C-586A-4728-A0C8-97B1661AD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0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8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7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7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4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45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2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2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7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2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7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6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A73C-586A-4728-A0C8-97B1661AD3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6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>
          <a:xfrm>
            <a:off x="3798887" y="860265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46" name="Freeform 42"/>
          <p:cNvSpPr>
            <a:spLocks noEditPoints="1"/>
          </p:cNvSpPr>
          <p:nvPr/>
        </p:nvSpPr>
        <p:spPr>
          <a:xfrm>
            <a:off x="3954462" y="1015840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5" name="Freeform 81"/>
          <p:cNvSpPr/>
          <p:nvPr/>
        </p:nvSpPr>
        <p:spPr>
          <a:xfrm>
            <a:off x="5876925" y="4771865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6" name="Freeform 82"/>
          <p:cNvSpPr>
            <a:spLocks noEditPoints="1"/>
          </p:cNvSpPr>
          <p:nvPr/>
        </p:nvSpPr>
        <p:spPr>
          <a:xfrm>
            <a:off x="6003925" y="4771865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7" name="Freeform 83"/>
          <p:cNvSpPr/>
          <p:nvPr/>
        </p:nvSpPr>
        <p:spPr>
          <a:xfrm>
            <a:off x="6115050" y="1260315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8" name="Freeform 84"/>
          <p:cNvSpPr>
            <a:spLocks noEditPoints="1"/>
          </p:cNvSpPr>
          <p:nvPr/>
        </p:nvSpPr>
        <p:spPr>
          <a:xfrm>
            <a:off x="5897562" y="1260315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5013627" y="1622948"/>
            <a:ext cx="2202847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0" dirty="0">
                <a:solidFill>
                  <a:schemeClr val="bg1"/>
                </a:solidFill>
                <a:latin typeface="에스코어 드림 2 ExtraLight"/>
                <a:ea typeface="에스코어 드림 2 ExtraLight"/>
                <a:cs typeface="Calibri"/>
              </a:rPr>
              <a:t>10</a:t>
            </a:r>
            <a:r>
              <a:rPr lang="ko-KR" altLang="en-US" sz="7000" dirty="0">
                <a:solidFill>
                  <a:schemeClr val="bg1"/>
                </a:solidFill>
                <a:latin typeface="에스코어 드림 2 ExtraLight"/>
                <a:ea typeface="에스코어 드림 2 ExtraLight"/>
                <a:cs typeface="Calibri"/>
              </a:rPr>
              <a:t>팀</a:t>
            </a:r>
            <a:endParaRPr lang="en-US" sz="7000" dirty="0">
              <a:solidFill>
                <a:schemeClr val="bg1"/>
              </a:solidFill>
              <a:latin typeface="에스코어 드림 2 ExtraLight"/>
              <a:ea typeface="에스코어 드림 2 ExtraLight"/>
              <a:cs typeface="Calibri"/>
            </a:endParaRPr>
          </a:p>
        </p:txBody>
      </p:sp>
      <p:sp>
        <p:nvSpPr>
          <p:cNvPr id="1754" name="TextBox 1753"/>
          <p:cNvSpPr txBox="1"/>
          <p:nvPr/>
        </p:nvSpPr>
        <p:spPr>
          <a:xfrm>
            <a:off x="4249796" y="2662567"/>
            <a:ext cx="3730508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0" dirty="0">
                <a:solidFill>
                  <a:schemeClr val="bg1"/>
                </a:solidFill>
                <a:latin typeface="에스코어 드림 2 ExtraLight"/>
                <a:ea typeface="에스코어 드림 2 ExtraLight"/>
                <a:cs typeface="Calibri"/>
              </a:rPr>
              <a:t>최종발표</a:t>
            </a:r>
            <a:endParaRPr lang="en-US" sz="7000" dirty="0">
              <a:solidFill>
                <a:schemeClr val="bg1"/>
              </a:solidFill>
              <a:latin typeface="에스코어 드림 2 ExtraLight"/>
              <a:ea typeface="에스코어 드림 2 ExtraLight"/>
              <a:cs typeface="Calibri"/>
            </a:endParaRPr>
          </a:p>
        </p:txBody>
      </p:sp>
      <p:sp>
        <p:nvSpPr>
          <p:cNvPr id="1755" name="TextBox 88"/>
          <p:cNvSpPr txBox="1"/>
          <p:nvPr/>
        </p:nvSpPr>
        <p:spPr>
          <a:xfrm>
            <a:off x="5226684" y="3800987"/>
            <a:ext cx="1744980" cy="729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2019038023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김주희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2019038032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이진서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2019038033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한민서</a:t>
            </a:r>
          </a:p>
        </p:txBody>
      </p:sp>
      <p:sp>
        <p:nvSpPr>
          <p:cNvPr id="11" name="TextBox 88">
            <a:extLst>
              <a:ext uri="{FF2B5EF4-FFF2-40B4-BE49-F238E27FC236}">
                <a16:creationId xmlns:a16="http://schemas.microsoft.com/office/drawing/2014/main" id="{34E1A1B1-4888-4710-9526-E3B8753E639B}"/>
              </a:ext>
            </a:extLst>
          </p:cNvPr>
          <p:cNvSpPr txBox="1"/>
          <p:nvPr/>
        </p:nvSpPr>
        <p:spPr>
          <a:xfrm>
            <a:off x="4154794" y="5811195"/>
            <a:ext cx="388240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Lato"/>
              </a:rPr>
              <a:t>발표 링크 </a:t>
            </a:r>
            <a:r>
              <a:rPr lang="en-US" altLang="ko-KR" sz="1400" dirty="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Lato"/>
              </a:rPr>
              <a:t>- https://youtu.be/uz06sHT8QeY</a:t>
            </a:r>
            <a:endParaRPr kumimoji="0" lang="ko-KR" altLang="en-US" sz="1400" b="0" i="0" u="none" strike="noStrike" kern="1200" cap="none" spc="0" normalizeH="0" baseline="0" dirty="0">
              <a:solidFill>
                <a:schemeClr val="accent1"/>
              </a:solidFill>
              <a:latin typeface="에스코어 드림 2 ExtraLight"/>
              <a:ea typeface="에스코어 드림 2 ExtraLight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계획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228485" y="1830736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계획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1065858" y="3444573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1065858" y="5079273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1281651" y="5286426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81651" y="3708553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Rectangle 324"/>
          <p:cNvSpPr/>
          <p:nvPr/>
        </p:nvSpPr>
        <p:spPr>
          <a:xfrm>
            <a:off x="1679279" y="2136685"/>
            <a:ext cx="4718654" cy="62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실무 능력 향상을 위해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IT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 및 평가 환경 필요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가상머신 또는 컨테이너 기반으로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IT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실습환경 구축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662CB-767B-4FAC-B993-65A415925023}"/>
              </a:ext>
            </a:extLst>
          </p:cNvPr>
          <p:cNvSpPr txBox="1"/>
          <p:nvPr/>
        </p:nvSpPr>
        <p:spPr>
          <a:xfrm>
            <a:off x="228485" y="1088443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폭포수 모델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&amp; 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객체지향 방법론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6" name="Oval 316">
            <a:extLst>
              <a:ext uri="{FF2B5EF4-FFF2-40B4-BE49-F238E27FC236}">
                <a16:creationId xmlns:a16="http://schemas.microsoft.com/office/drawing/2014/main" id="{8E1990A2-0186-4E21-90A1-6734A56A60EA}"/>
              </a:ext>
            </a:extLst>
          </p:cNvPr>
          <p:cNvSpPr/>
          <p:nvPr/>
        </p:nvSpPr>
        <p:spPr>
          <a:xfrm>
            <a:off x="228485" y="3469973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시험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8" name="Rectangle 324">
            <a:extLst>
              <a:ext uri="{FF2B5EF4-FFF2-40B4-BE49-F238E27FC236}">
                <a16:creationId xmlns:a16="http://schemas.microsoft.com/office/drawing/2014/main" id="{EF1EBC3D-57AF-4259-88E8-9EB9638DF657}"/>
              </a:ext>
            </a:extLst>
          </p:cNvPr>
          <p:cNvSpPr/>
          <p:nvPr/>
        </p:nvSpPr>
        <p:spPr>
          <a:xfrm>
            <a:off x="1887093" y="3713966"/>
            <a:ext cx="6613964" cy="62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과목별 가상머신 생성 관련 테스트는 개인 컴퓨터에서 진행</a:t>
            </a:r>
            <a:endParaRPr lang="en-US" altLang="ko-KR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개발이 거의 완료될 경우 학과 실습실에서 테스트 진행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9" name="Oval 316">
            <a:extLst>
              <a:ext uri="{FF2B5EF4-FFF2-40B4-BE49-F238E27FC236}">
                <a16:creationId xmlns:a16="http://schemas.microsoft.com/office/drawing/2014/main" id="{467B7C8E-EC26-4BE4-83F6-0E112B25CC09}"/>
              </a:ext>
            </a:extLst>
          </p:cNvPr>
          <p:cNvSpPr/>
          <p:nvPr/>
        </p:nvSpPr>
        <p:spPr>
          <a:xfrm>
            <a:off x="241185" y="5237778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인수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</a:t>
            </a:r>
          </a:p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설치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0" name="Rectangle 324">
            <a:extLst>
              <a:ext uri="{FF2B5EF4-FFF2-40B4-BE49-F238E27FC236}">
                <a16:creationId xmlns:a16="http://schemas.microsoft.com/office/drawing/2014/main" id="{F44D8BBF-D57B-4E08-B340-DDA0C33E3A2C}"/>
              </a:ext>
            </a:extLst>
          </p:cNvPr>
          <p:cNvSpPr/>
          <p:nvPr/>
        </p:nvSpPr>
        <p:spPr>
          <a:xfrm>
            <a:off x="1900776" y="5692957"/>
            <a:ext cx="6613964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VirtualBox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 설치된 컴퓨터에서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419341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99946" y="192169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8157" y="4202580"/>
            <a:ext cx="2191587" cy="663567"/>
            <a:chOff x="778621" y="4639987"/>
            <a:chExt cx="1989928" cy="663567"/>
          </a:xfrm>
        </p:grpSpPr>
        <p:sp>
          <p:nvSpPr>
            <p:cNvPr id="16" name="TextBox 15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리눅스 기반 프로그램</a:t>
              </a: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운영체제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10383" y="3595210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55466" y="1672440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277" name="Rectangle 3"/>
          <p:cNvSpPr/>
          <p:nvPr/>
        </p:nvSpPr>
        <p:spPr>
          <a:xfrm>
            <a:off x="3950343" y="333403"/>
            <a:ext cx="4291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소프트웨어 환경</a:t>
            </a:r>
            <a:endParaRPr lang="en-US" sz="4000" dirty="0">
              <a:solidFill>
                <a:schemeClr val="accent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42" name="Group 14"/>
          <p:cNvGrpSpPr/>
          <p:nvPr/>
        </p:nvGrpSpPr>
        <p:grpSpPr>
          <a:xfrm>
            <a:off x="3795467" y="5708092"/>
            <a:ext cx="2191587" cy="663567"/>
            <a:chOff x="778621" y="4639987"/>
            <a:chExt cx="1989928" cy="663567"/>
          </a:xfrm>
        </p:grpSpPr>
        <p:sp>
          <p:nvSpPr>
            <p:cNvPr id="43" name="TextBox 42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가상머신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5" name="Group 14"/>
          <p:cNvGrpSpPr/>
          <p:nvPr/>
        </p:nvGrpSpPr>
        <p:grpSpPr>
          <a:xfrm>
            <a:off x="6521193" y="4034580"/>
            <a:ext cx="2191587" cy="663567"/>
            <a:chOff x="778621" y="4639987"/>
            <a:chExt cx="1989928" cy="663567"/>
          </a:xfrm>
        </p:grpSpPr>
        <p:sp>
          <p:nvSpPr>
            <p:cNvPr id="46" name="TextBox 45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가상머신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8" name="Group 14"/>
          <p:cNvGrpSpPr/>
          <p:nvPr/>
        </p:nvGrpSpPr>
        <p:grpSpPr>
          <a:xfrm>
            <a:off x="9368716" y="5787815"/>
            <a:ext cx="2191587" cy="754613"/>
            <a:chOff x="815051" y="4602057"/>
            <a:chExt cx="1989928" cy="658290"/>
          </a:xfrm>
        </p:grpSpPr>
        <p:sp>
          <p:nvSpPr>
            <p:cNvPr id="49" name="TextBox 48"/>
            <p:cNvSpPr txBox="1"/>
            <p:nvPr/>
          </p:nvSpPr>
          <p:spPr>
            <a:xfrm>
              <a:off x="867466" y="4965063"/>
              <a:ext cx="1812236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5051" y="4602057"/>
              <a:ext cx="1989928" cy="295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배포 자동화 관리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90A4C8-4FD1-4641-890E-0D4D8C6E97CD}"/>
              </a:ext>
            </a:extLst>
          </p:cNvPr>
          <p:cNvSpPr txBox="1"/>
          <p:nvPr/>
        </p:nvSpPr>
        <p:spPr>
          <a:xfrm>
            <a:off x="1191693" y="2654973"/>
            <a:ext cx="138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Linux</a:t>
            </a:r>
            <a:endParaRPr lang="ko-KR" altLang="en-US" sz="36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FFCE72F3-B87A-42D0-8037-0763581048C2}"/>
              </a:ext>
            </a:extLst>
          </p:cNvPr>
          <p:cNvGrpSpPr/>
          <p:nvPr/>
        </p:nvGrpSpPr>
        <p:grpSpPr>
          <a:xfrm>
            <a:off x="3853308" y="3432672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A484F04-AFD7-4491-A663-512E2DA4C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F8C71D28-865A-48EC-A890-873D4F873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21E9DA8-6BDC-4A4F-B9C6-0ABAB16068D4}"/>
              </a:ext>
            </a:extLst>
          </p:cNvPr>
          <p:cNvSpPr txBox="1"/>
          <p:nvPr/>
        </p:nvSpPr>
        <p:spPr>
          <a:xfrm>
            <a:off x="4250376" y="4052794"/>
            <a:ext cx="133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VirtualBox</a:t>
            </a:r>
            <a:endParaRPr lang="ko-KR" altLang="en-US" sz="28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18A39C-33E6-4C45-910C-FD2B867324E5}"/>
              </a:ext>
            </a:extLst>
          </p:cNvPr>
          <p:cNvSpPr txBox="1"/>
          <p:nvPr/>
        </p:nvSpPr>
        <p:spPr>
          <a:xfrm>
            <a:off x="6816080" y="2467271"/>
            <a:ext cx="1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Vagrant</a:t>
            </a:r>
            <a:endParaRPr lang="ko-KR" altLang="en-US" sz="28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7634D-46F3-4507-8E41-5AAF2217CCA2}"/>
              </a:ext>
            </a:extLst>
          </p:cNvPr>
          <p:cNvSpPr txBox="1"/>
          <p:nvPr/>
        </p:nvSpPr>
        <p:spPr>
          <a:xfrm>
            <a:off x="9684690" y="4390041"/>
            <a:ext cx="147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Ansible</a:t>
            </a:r>
            <a:endParaRPr lang="ko-KR" altLang="en-US" sz="28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E1B885-4AA8-4A0D-9128-FE217BEA6E4C}"/>
              </a:ext>
            </a:extLst>
          </p:cNvPr>
          <p:cNvCxnSpPr>
            <a:cxnSpLocks/>
          </p:cNvCxnSpPr>
          <p:nvPr/>
        </p:nvCxnSpPr>
        <p:spPr>
          <a:xfrm flipV="1">
            <a:off x="5790306" y="3181142"/>
            <a:ext cx="987201" cy="759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7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일정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1065858" y="36460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1065858" y="52807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2201346" y="6765457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81651" y="391002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A7885-02F7-43FA-AE58-8CB588B2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75" y="2011348"/>
            <a:ext cx="8942464" cy="3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381" y="1244600"/>
            <a:ext cx="37318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 dirty="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4</a:t>
            </a:r>
            <a:endParaRPr lang="en-US" sz="11500" dirty="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Rectangle 4"/>
          <p:cNvSpPr/>
          <p:nvPr/>
        </p:nvSpPr>
        <p:spPr>
          <a:xfrm rot="1597119">
            <a:off x="4657373" y="-152884"/>
            <a:ext cx="105518" cy="1450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6"/>
          <p:cNvSpPr/>
          <p:nvPr/>
        </p:nvSpPr>
        <p:spPr>
          <a:xfrm rot="1698956">
            <a:off x="2206571" y="2788182"/>
            <a:ext cx="147741" cy="45346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E903F6A-8B9C-44A3-9277-61B3528DCAAD}"/>
              </a:ext>
            </a:extLst>
          </p:cNvPr>
          <p:cNvSpPr/>
          <p:nvPr/>
        </p:nvSpPr>
        <p:spPr>
          <a:xfrm>
            <a:off x="5626100" y="2986340"/>
            <a:ext cx="6006773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요구사항</a:t>
            </a:r>
            <a:endParaRPr lang="en-US" altLang="ko-KR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정의</a:t>
            </a:r>
            <a:endParaRPr lang="en-US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317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53087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요구사항 정의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1510455" y="1753063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F1</a:t>
            </a:r>
          </a:p>
        </p:txBody>
      </p:sp>
      <p:sp>
        <p:nvSpPr>
          <p:cNvPr id="21" name="Oval 312"/>
          <p:cNvSpPr/>
          <p:nvPr/>
        </p:nvSpPr>
        <p:spPr>
          <a:xfrm>
            <a:off x="10953518" y="90955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813818" y="2530655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497829" y="4089384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142292" y="1132420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713622" y="4296537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029611" y="2794635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9EA37-7CF3-483C-B7DA-D65CAA2BB758}"/>
              </a:ext>
            </a:extLst>
          </p:cNvPr>
          <p:cNvSpPr txBox="1"/>
          <p:nvPr/>
        </p:nvSpPr>
        <p:spPr>
          <a:xfrm>
            <a:off x="228485" y="1088443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기능적 요구사항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91C75-AD58-40CE-BB1A-FAFDC0DE8C17}"/>
              </a:ext>
            </a:extLst>
          </p:cNvPr>
          <p:cNvSpPr txBox="1"/>
          <p:nvPr/>
        </p:nvSpPr>
        <p:spPr>
          <a:xfrm>
            <a:off x="2636200" y="2078948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로그인 기능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3" name="Oval 316">
            <a:extLst>
              <a:ext uri="{FF2B5EF4-FFF2-40B4-BE49-F238E27FC236}">
                <a16:creationId xmlns:a16="http://schemas.microsoft.com/office/drawing/2014/main" id="{7AB6D7EA-9AC6-4775-A19B-CEF32D7BB22D}"/>
              </a:ext>
            </a:extLst>
          </p:cNvPr>
          <p:cNvSpPr/>
          <p:nvPr/>
        </p:nvSpPr>
        <p:spPr>
          <a:xfrm>
            <a:off x="1510455" y="3511424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65BC4-2D53-4D63-8739-EC9CC2FEF749}"/>
              </a:ext>
            </a:extLst>
          </p:cNvPr>
          <p:cNvSpPr txBox="1"/>
          <p:nvPr/>
        </p:nvSpPr>
        <p:spPr>
          <a:xfrm>
            <a:off x="2636200" y="3837309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가상 머신 생성 기능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5" name="Oval 316">
            <a:extLst>
              <a:ext uri="{FF2B5EF4-FFF2-40B4-BE49-F238E27FC236}">
                <a16:creationId xmlns:a16="http://schemas.microsoft.com/office/drawing/2014/main" id="{F2C7E86F-A0DD-423A-8B5E-8B6EA020F3C2}"/>
              </a:ext>
            </a:extLst>
          </p:cNvPr>
          <p:cNvSpPr/>
          <p:nvPr/>
        </p:nvSpPr>
        <p:spPr>
          <a:xfrm>
            <a:off x="1510455" y="5259978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F1C081-6432-4B67-9E45-816430A125C8}"/>
              </a:ext>
            </a:extLst>
          </p:cNvPr>
          <p:cNvSpPr txBox="1"/>
          <p:nvPr/>
        </p:nvSpPr>
        <p:spPr>
          <a:xfrm>
            <a:off x="2636200" y="5585863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정답 제출 기능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7" name="Oval 316">
            <a:extLst>
              <a:ext uri="{FF2B5EF4-FFF2-40B4-BE49-F238E27FC236}">
                <a16:creationId xmlns:a16="http://schemas.microsoft.com/office/drawing/2014/main" id="{CC5333C8-CEDF-46C1-B9DD-9AC8705C50C5}"/>
              </a:ext>
            </a:extLst>
          </p:cNvPr>
          <p:cNvSpPr/>
          <p:nvPr/>
        </p:nvSpPr>
        <p:spPr>
          <a:xfrm>
            <a:off x="6083300" y="1328450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4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CB6-D167-4D81-B563-509BD62BB0AA}"/>
              </a:ext>
            </a:extLst>
          </p:cNvPr>
          <p:cNvSpPr txBox="1"/>
          <p:nvPr/>
        </p:nvSpPr>
        <p:spPr>
          <a:xfrm>
            <a:off x="7221745" y="1654335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채점 기능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41" name="Oval 316">
            <a:extLst>
              <a:ext uri="{FF2B5EF4-FFF2-40B4-BE49-F238E27FC236}">
                <a16:creationId xmlns:a16="http://schemas.microsoft.com/office/drawing/2014/main" id="{2DB9A79E-24E0-4247-BEAC-2778C923FB1C}"/>
              </a:ext>
            </a:extLst>
          </p:cNvPr>
          <p:cNvSpPr/>
          <p:nvPr/>
        </p:nvSpPr>
        <p:spPr>
          <a:xfrm>
            <a:off x="6108700" y="2712345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BADCF6-68DE-47D3-B401-A7290D554A52}"/>
              </a:ext>
            </a:extLst>
          </p:cNvPr>
          <p:cNvSpPr txBox="1"/>
          <p:nvPr/>
        </p:nvSpPr>
        <p:spPr>
          <a:xfrm>
            <a:off x="7234445" y="3038230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문제 출제 기능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43" name="Oval 316">
            <a:extLst>
              <a:ext uri="{FF2B5EF4-FFF2-40B4-BE49-F238E27FC236}">
                <a16:creationId xmlns:a16="http://schemas.microsoft.com/office/drawing/2014/main" id="{94353C69-51BD-4388-81C5-B8AED31B53FF}"/>
              </a:ext>
            </a:extLst>
          </p:cNvPr>
          <p:cNvSpPr/>
          <p:nvPr/>
        </p:nvSpPr>
        <p:spPr>
          <a:xfrm>
            <a:off x="6096000" y="4157831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6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93EB2-A5E4-4A8E-87DB-64476FA18883}"/>
              </a:ext>
            </a:extLst>
          </p:cNvPr>
          <p:cNvSpPr txBox="1"/>
          <p:nvPr/>
        </p:nvSpPr>
        <p:spPr>
          <a:xfrm>
            <a:off x="7221745" y="4483716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정보 관리 기능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46" name="Oval 316">
            <a:extLst>
              <a:ext uri="{FF2B5EF4-FFF2-40B4-BE49-F238E27FC236}">
                <a16:creationId xmlns:a16="http://schemas.microsoft.com/office/drawing/2014/main" id="{5B9B69F0-C210-49DA-8631-6F01F408F067}"/>
              </a:ext>
            </a:extLst>
          </p:cNvPr>
          <p:cNvSpPr/>
          <p:nvPr/>
        </p:nvSpPr>
        <p:spPr>
          <a:xfrm>
            <a:off x="6108700" y="5582082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7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2A4DC-FBC9-496E-8DDE-D36E477A9EB5}"/>
              </a:ext>
            </a:extLst>
          </p:cNvPr>
          <p:cNvSpPr txBox="1"/>
          <p:nvPr/>
        </p:nvSpPr>
        <p:spPr>
          <a:xfrm>
            <a:off x="7234445" y="5907967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사용자 구분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53087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요구사항 정의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1510455" y="1647890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N</a:t>
            </a:r>
            <a:r>
              <a:rPr 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</a:t>
            </a: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9EA37-7CF3-483C-B7DA-D65CAA2BB758}"/>
              </a:ext>
            </a:extLst>
          </p:cNvPr>
          <p:cNvSpPr txBox="1"/>
          <p:nvPr/>
        </p:nvSpPr>
        <p:spPr>
          <a:xfrm>
            <a:off x="228484" y="1088443"/>
            <a:ext cx="679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품질 요구사항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91C75-AD58-40CE-BB1A-FAFDC0DE8C17}"/>
              </a:ext>
            </a:extLst>
          </p:cNvPr>
          <p:cNvSpPr txBox="1"/>
          <p:nvPr/>
        </p:nvSpPr>
        <p:spPr>
          <a:xfrm>
            <a:off x="2636200" y="1973775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운영 환경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– MS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윈도우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3" name="Oval 316">
            <a:extLst>
              <a:ext uri="{FF2B5EF4-FFF2-40B4-BE49-F238E27FC236}">
                <a16:creationId xmlns:a16="http://schemas.microsoft.com/office/drawing/2014/main" id="{7AB6D7EA-9AC6-4775-A19B-CEF32D7BB22D}"/>
              </a:ext>
            </a:extLst>
          </p:cNvPr>
          <p:cNvSpPr/>
          <p:nvPr/>
        </p:nvSpPr>
        <p:spPr>
          <a:xfrm>
            <a:off x="5962257" y="1647890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N2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65BC4-2D53-4D63-8739-EC9CC2FEF749}"/>
              </a:ext>
            </a:extLst>
          </p:cNvPr>
          <p:cNvSpPr txBox="1"/>
          <p:nvPr/>
        </p:nvSpPr>
        <p:spPr>
          <a:xfrm>
            <a:off x="7088002" y="1973775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가상 머신 생성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– 30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초 이내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5" name="Oval 316">
            <a:extLst>
              <a:ext uri="{FF2B5EF4-FFF2-40B4-BE49-F238E27FC236}">
                <a16:creationId xmlns:a16="http://schemas.microsoft.com/office/drawing/2014/main" id="{F2C7E86F-A0DD-423A-8B5E-8B6EA020F3C2}"/>
              </a:ext>
            </a:extLst>
          </p:cNvPr>
          <p:cNvSpPr/>
          <p:nvPr/>
        </p:nvSpPr>
        <p:spPr>
          <a:xfrm>
            <a:off x="1510455" y="2934634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N3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F1C081-6432-4B67-9E45-816430A125C8}"/>
              </a:ext>
            </a:extLst>
          </p:cNvPr>
          <p:cNvSpPr txBox="1"/>
          <p:nvPr/>
        </p:nvSpPr>
        <p:spPr>
          <a:xfrm>
            <a:off x="2636200" y="3260519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보안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7" name="Oval 316">
            <a:extLst>
              <a:ext uri="{FF2B5EF4-FFF2-40B4-BE49-F238E27FC236}">
                <a16:creationId xmlns:a16="http://schemas.microsoft.com/office/drawing/2014/main" id="{CC5333C8-CEDF-46C1-B9DD-9AC8705C50C5}"/>
              </a:ext>
            </a:extLst>
          </p:cNvPr>
          <p:cNvSpPr/>
          <p:nvPr/>
        </p:nvSpPr>
        <p:spPr>
          <a:xfrm>
            <a:off x="1510455" y="5072838"/>
            <a:ext cx="1012507" cy="9812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I1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CB6-D167-4D81-B563-509BD62BB0AA}"/>
              </a:ext>
            </a:extLst>
          </p:cNvPr>
          <p:cNvSpPr txBox="1"/>
          <p:nvPr/>
        </p:nvSpPr>
        <p:spPr>
          <a:xfrm>
            <a:off x="2648900" y="5398723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윈도우 기반</a:t>
            </a:r>
            <a:endParaRPr lang="en-US" altLang="ko-KR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38844-B998-4258-9FFC-48C48FFF1749}"/>
              </a:ext>
            </a:extLst>
          </p:cNvPr>
          <p:cNvSpPr txBox="1"/>
          <p:nvPr/>
        </p:nvSpPr>
        <p:spPr>
          <a:xfrm>
            <a:off x="228484" y="4493870"/>
            <a:ext cx="679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인터페이스 요구사항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3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381" y="1244600"/>
            <a:ext cx="37318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 dirty="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5</a:t>
            </a:r>
            <a:endParaRPr lang="en-US" sz="11500" dirty="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Rectangle 4"/>
          <p:cNvSpPr/>
          <p:nvPr/>
        </p:nvSpPr>
        <p:spPr>
          <a:xfrm rot="1597119">
            <a:off x="4657373" y="-152884"/>
            <a:ext cx="105518" cy="1450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6"/>
          <p:cNvSpPr/>
          <p:nvPr/>
        </p:nvSpPr>
        <p:spPr>
          <a:xfrm rot="1698956">
            <a:off x="2206571" y="2788182"/>
            <a:ext cx="147741" cy="45346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E903F6A-8B9C-44A3-9277-61B3528DCAAD}"/>
              </a:ext>
            </a:extLst>
          </p:cNvPr>
          <p:cNvSpPr/>
          <p:nvPr/>
        </p:nvSpPr>
        <p:spPr>
          <a:xfrm>
            <a:off x="7556500" y="4124496"/>
            <a:ext cx="309571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설계</a:t>
            </a:r>
            <a:endParaRPr lang="en-US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0476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Usecase</a:t>
            </a:r>
            <a:r>
              <a:rPr lang="en-US" altLang="ko-KR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DDBCD69-06FC-40C1-A339-1F66F18D7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435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2A6F0-6923-4631-B547-12F7953E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83" y="1512080"/>
            <a:ext cx="9210675" cy="4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5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53087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Class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56B999-F684-4B9C-A5F7-99FDEC99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0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083517-D3AB-4E62-B26B-B5D6A0C7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671" y="580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58163E-18D0-431F-BF3B-76CA9EA7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365" y="33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96894952">
            <a:extLst>
              <a:ext uri="{FF2B5EF4-FFF2-40B4-BE49-F238E27FC236}">
                <a16:creationId xmlns:a16="http://schemas.microsoft.com/office/drawing/2014/main" id="{3111E83B-14F4-48C9-9E2D-967630E5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65" y="490450"/>
            <a:ext cx="6048375" cy="681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96605176">
            <a:extLst>
              <a:ext uri="{FF2B5EF4-FFF2-40B4-BE49-F238E27FC236}">
                <a16:creationId xmlns:a16="http://schemas.microsoft.com/office/drawing/2014/main" id="{D9416F3F-BEA5-44D9-8277-9BA47B5A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19" y="1602620"/>
            <a:ext cx="8318177" cy="43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557613" y="6087523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와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Professor, Manager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자신의 정보를 입력한다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.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C2249-8E27-470C-8785-C523F7BB023D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UC-01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8"/>
          <p:cNvSpPr/>
          <p:nvPr/>
        </p:nvSpPr>
        <p:spPr>
          <a:xfrm>
            <a:off x="4732221" y="239282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3174552" y="452890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>
          <a:xfrm>
            <a:off x="4031177" y="323014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>
          <a:xfrm>
            <a:off x="4620029" y="228000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>
          <a:xfrm>
            <a:off x="2484921" y="3230144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>
          <a:xfrm>
            <a:off x="3062994" y="534847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>
          <a:xfrm>
            <a:off x="2532788" y="327777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>
          <a:xfrm>
            <a:off x="4078332" y="3277699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>
          <a:xfrm>
            <a:off x="8641019" y="3273195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>
          <a:xfrm>
            <a:off x="8689520" y="3320829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85669" y="5721005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팀 구성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36747" y="5721005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설계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4261" y="3526472"/>
            <a:ext cx="57259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0971" y="3485548"/>
            <a:ext cx="57259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93517" y="3533424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5</a:t>
            </a:r>
          </a:p>
        </p:txBody>
      </p:sp>
      <p:sp>
        <p:nvSpPr>
          <p:cNvPr id="77" name="Rectangle 3"/>
          <p:cNvSpPr/>
          <p:nvPr/>
        </p:nvSpPr>
        <p:spPr>
          <a:xfrm>
            <a:off x="427996" y="373361"/>
            <a:ext cx="5249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5000" dirty="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PROJECT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/>
                <a:ea typeface="에스코어 드림 2 ExtraLight"/>
              </a:rPr>
              <a:t>STEPS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43021" y="1821901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프로젝트 소개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44" name="Freeform 28"/>
          <p:cNvSpPr/>
          <p:nvPr/>
        </p:nvSpPr>
        <p:spPr>
          <a:xfrm>
            <a:off x="7786979" y="2408355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5" name="Freeform 24"/>
          <p:cNvSpPr/>
          <p:nvPr/>
        </p:nvSpPr>
        <p:spPr>
          <a:xfrm>
            <a:off x="6229310" y="4544435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>
          <a:xfrm>
            <a:off x="7085935" y="3245673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>
          <a:xfrm>
            <a:off x="7674787" y="2295529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>
          <a:xfrm>
            <a:off x="5539679" y="3245673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9" name="Oval 25"/>
          <p:cNvSpPr>
            <a:spLocks noChangeArrowheads="1"/>
          </p:cNvSpPr>
          <p:nvPr/>
        </p:nvSpPr>
        <p:spPr>
          <a:xfrm>
            <a:off x="6117752" y="536400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>
          <a:xfrm>
            <a:off x="5587546" y="3293307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>
          <a:xfrm>
            <a:off x="7133090" y="3293228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0427" y="5800142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개발 계획 및 일정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61004" y="3542001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47714" y="3501077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7779" y="1837430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요구사항 정의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6BEE1AA6-D0B3-4B15-8DE9-21B88CC27C43}"/>
              </a:ext>
            </a:extLst>
          </p:cNvPr>
          <p:cNvSpPr/>
          <p:nvPr/>
        </p:nvSpPr>
        <p:spPr>
          <a:xfrm>
            <a:off x="9342110" y="4688320"/>
            <a:ext cx="45719" cy="854245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0" name="Oval 25">
            <a:extLst>
              <a:ext uri="{FF2B5EF4-FFF2-40B4-BE49-F238E27FC236}">
                <a16:creationId xmlns:a16="http://schemas.microsoft.com/office/drawing/2014/main" id="{F1BF12C0-D5CF-43D2-A728-709CA2288A7E}"/>
              </a:ext>
            </a:extLst>
          </p:cNvPr>
          <p:cNvSpPr>
            <a:spLocks noChangeArrowheads="1"/>
          </p:cNvSpPr>
          <p:nvPr/>
        </p:nvSpPr>
        <p:spPr>
          <a:xfrm>
            <a:off x="9246663" y="534847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296920" y="6160078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실습을 시작한다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DDFCE-B92C-43A1-9EC4-2390654B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31" y="800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96592936">
            <a:extLst>
              <a:ext uri="{FF2B5EF4-FFF2-40B4-BE49-F238E27FC236}">
                <a16:creationId xmlns:a16="http://schemas.microsoft.com/office/drawing/2014/main" id="{A5AA6F90-09E8-4174-B0FE-83EC79DB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1" y="1257325"/>
            <a:ext cx="3436938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5FBB98-FB89-480B-AF16-A6551CBD4322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UC-02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557613" y="6087523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Professor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환경설정을 한다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5DF74-6F1D-4F29-9769-07886821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732" y="1016739"/>
            <a:ext cx="18668226" cy="70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96620368">
            <a:extLst>
              <a:ext uri="{FF2B5EF4-FFF2-40B4-BE49-F238E27FC236}">
                <a16:creationId xmlns:a16="http://schemas.microsoft.com/office/drawing/2014/main" id="{316D325C-8028-499A-B502-30AD06D8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25" y="1710736"/>
            <a:ext cx="4246536" cy="43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D3C33-9812-434F-9DD1-6D16FDC48840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UC-03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1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557613" y="6087523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실습한다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44825-CF76-4E36-AE33-2CC739FD1F6C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UC-04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023DB0-A7EE-46D7-BD3B-F7D1E6FE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294" y="1497536"/>
            <a:ext cx="18600693" cy="69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96639160">
            <a:extLst>
              <a:ext uri="{FF2B5EF4-FFF2-40B4-BE49-F238E27FC236}">
                <a16:creationId xmlns:a16="http://schemas.microsoft.com/office/drawing/2014/main" id="{B15DC121-596A-4875-BA1D-C4A29658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95" y="1954736"/>
            <a:ext cx="6243823" cy="39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2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557613" y="6087523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정답을 제출한다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9F8-5160-4406-ABC8-C0C63722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063" y="1455984"/>
            <a:ext cx="17210533" cy="64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96639808">
            <a:extLst>
              <a:ext uri="{FF2B5EF4-FFF2-40B4-BE49-F238E27FC236}">
                <a16:creationId xmlns:a16="http://schemas.microsoft.com/office/drawing/2014/main" id="{5A4633F7-9079-439E-885B-F6FFAACF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64" y="1913185"/>
            <a:ext cx="8354286" cy="39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1471D9-C8D0-4D97-80A5-60B9981C1402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UC-05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4629776" y="6134564"/>
            <a:ext cx="338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결과를 확인한다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.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56EC4-F935-4F8E-879D-1C2D0C9B84C8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UC-06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DBB36-A09D-481C-A3B0-255A9D02E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1037391"/>
            <a:ext cx="13573013" cy="50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96105888">
            <a:extLst>
              <a:ext uri="{FF2B5EF4-FFF2-40B4-BE49-F238E27FC236}">
                <a16:creationId xmlns:a16="http://schemas.microsoft.com/office/drawing/2014/main" id="{AA130911-F877-4E8B-B6CD-D778893B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94591"/>
            <a:ext cx="4411226" cy="45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557613" y="6087523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시스템을 종료한다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56EC4-F935-4F8E-879D-1C2D0C9B84C8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UC-07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26CE7E-A786-4AF4-A254-A37E2A4AF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952" y="951806"/>
            <a:ext cx="13829255" cy="51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95611768">
            <a:extLst>
              <a:ext uri="{FF2B5EF4-FFF2-40B4-BE49-F238E27FC236}">
                <a16:creationId xmlns:a16="http://schemas.microsoft.com/office/drawing/2014/main" id="{B3D0CB2F-C608-438A-89B9-5BFDE47D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53" y="1409007"/>
            <a:ext cx="4494508" cy="46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97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Sequence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AAF8-1AE5-47F8-AD44-3E9B96E6446B}"/>
              </a:ext>
            </a:extLst>
          </p:cNvPr>
          <p:cNvSpPr txBox="1"/>
          <p:nvPr/>
        </p:nvSpPr>
        <p:spPr>
          <a:xfrm>
            <a:off x="2464625" y="6087523"/>
            <a:ext cx="759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Professor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Student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의 제출을 확인한다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56EC4-F935-4F8E-879D-1C2D0C9B84C8}"/>
              </a:ext>
            </a:extLst>
          </p:cNvPr>
          <p:cNvSpPr txBox="1"/>
          <p:nvPr/>
        </p:nvSpPr>
        <p:spPr>
          <a:xfrm>
            <a:off x="6248207" y="483201"/>
            <a:ext cx="23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UC-08</a:t>
            </a:r>
            <a:endParaRPr lang="en-US" sz="2000" b="1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89A8E-E6E3-426D-A54A-FFFD1071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46" y="1079465"/>
            <a:ext cx="20837324" cy="7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96905120">
            <a:extLst>
              <a:ext uri="{FF2B5EF4-FFF2-40B4-BE49-F238E27FC236}">
                <a16:creationId xmlns:a16="http://schemas.microsoft.com/office/drawing/2014/main" id="{3CC36564-C327-4298-9F19-1E52F4D8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46" y="1536665"/>
            <a:ext cx="3991108" cy="43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7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Package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89A8E-E6E3-426D-A54A-FFFD1071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46" y="1079465"/>
            <a:ext cx="20837324" cy="7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3FD4E4-447D-49CF-A039-BB1A2214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394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F69DF8-6801-4635-A550-3C882DC3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622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CBD487-A506-42C9-94E5-8DC3442F0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87373"/>
              </p:ext>
            </p:extLst>
          </p:nvPr>
        </p:nvGraphicFramePr>
        <p:xfrm>
          <a:off x="620687" y="2835415"/>
          <a:ext cx="4528031" cy="2031720"/>
        </p:xfrm>
        <a:graphic>
          <a:graphicData uri="http://schemas.openxmlformats.org/drawingml/2006/table">
            <a:tbl>
              <a:tblPr/>
              <a:tblGrid>
                <a:gridCol w="627485">
                  <a:extLst>
                    <a:ext uri="{9D8B030D-6E8A-4147-A177-3AD203B41FA5}">
                      <a16:colId xmlns:a16="http://schemas.microsoft.com/office/drawing/2014/main" val="3070616616"/>
                    </a:ext>
                  </a:extLst>
                </a:gridCol>
                <a:gridCol w="1950273">
                  <a:extLst>
                    <a:ext uri="{9D8B030D-6E8A-4147-A177-3AD203B41FA5}">
                      <a16:colId xmlns:a16="http://schemas.microsoft.com/office/drawing/2014/main" val="3324527512"/>
                    </a:ext>
                  </a:extLst>
                </a:gridCol>
                <a:gridCol w="1950273">
                  <a:extLst>
                    <a:ext uri="{9D8B030D-6E8A-4147-A177-3AD203B41FA5}">
                      <a16:colId xmlns:a16="http://schemas.microsoft.com/office/drawing/2014/main" val="2238697598"/>
                    </a:ext>
                  </a:extLst>
                </a:gridCol>
              </a:tblGrid>
              <a:tr h="6265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패키지설명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유저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(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Student, Professor, Manager)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클래스를 포함하는 패키지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42959"/>
                  </a:ext>
                </a:extLst>
              </a:tr>
              <a:tr h="4683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구성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Student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학생의 정보를 담은 클래스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36895"/>
                  </a:ext>
                </a:extLst>
              </a:tr>
              <a:tr h="46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Professor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교수의 정보를 담은 클래스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27799"/>
                  </a:ext>
                </a:extLst>
              </a:tr>
              <a:tr h="46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Manager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관리자의 정보를 담은 클래스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1642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BBE14BB-4CD8-4D8B-917D-FA8E5DDE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588" y="609643"/>
            <a:ext cx="6084699" cy="6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2A52E-5D45-4B14-B129-14FA8D3B3CDE}"/>
              </a:ext>
            </a:extLst>
          </p:cNvPr>
          <p:cNvSpPr txBox="1"/>
          <p:nvPr/>
        </p:nvSpPr>
        <p:spPr>
          <a:xfrm>
            <a:off x="1866821" y="2178160"/>
            <a:ext cx="36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User Package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93EA3-851F-4CCB-8091-B0A4F1C49208}"/>
              </a:ext>
            </a:extLst>
          </p:cNvPr>
          <p:cNvSpPr txBox="1"/>
          <p:nvPr/>
        </p:nvSpPr>
        <p:spPr>
          <a:xfrm>
            <a:off x="7613412" y="2284107"/>
            <a:ext cx="395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Question &amp; Result Package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F8AF9E3-B791-4D6A-9927-4B11A949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0653"/>
              </p:ext>
            </p:extLst>
          </p:nvPr>
        </p:nvGraphicFramePr>
        <p:xfrm>
          <a:off x="6834302" y="2835416"/>
          <a:ext cx="4737011" cy="2084186"/>
        </p:xfrm>
        <a:graphic>
          <a:graphicData uri="http://schemas.openxmlformats.org/drawingml/2006/table">
            <a:tbl>
              <a:tblPr/>
              <a:tblGrid>
                <a:gridCol w="656445">
                  <a:extLst>
                    <a:ext uri="{9D8B030D-6E8A-4147-A177-3AD203B41FA5}">
                      <a16:colId xmlns:a16="http://schemas.microsoft.com/office/drawing/2014/main" val="361970185"/>
                    </a:ext>
                  </a:extLst>
                </a:gridCol>
                <a:gridCol w="2040283">
                  <a:extLst>
                    <a:ext uri="{9D8B030D-6E8A-4147-A177-3AD203B41FA5}">
                      <a16:colId xmlns:a16="http://schemas.microsoft.com/office/drawing/2014/main" val="505763924"/>
                    </a:ext>
                  </a:extLst>
                </a:gridCol>
                <a:gridCol w="2040283">
                  <a:extLst>
                    <a:ext uri="{9D8B030D-6E8A-4147-A177-3AD203B41FA5}">
                      <a16:colId xmlns:a16="http://schemas.microsoft.com/office/drawing/2014/main" val="3515222076"/>
                    </a:ext>
                  </a:extLst>
                </a:gridCol>
              </a:tblGrid>
              <a:tr h="614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패키지설명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Question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과 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Result(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Sub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mit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_Question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,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Manage_Result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, Scoring)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클래스를 포함하는 패키지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94832"/>
                  </a:ext>
                </a:extLst>
              </a:tr>
              <a:tr h="4973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구성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Submit_Question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Professor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가 문제와 답을 제출하는 클래스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60239"/>
                  </a:ext>
                </a:extLst>
              </a:tr>
              <a:tr h="459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Manage_Result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제출과 성적을 확인하는 클래스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62678"/>
                  </a:ext>
                </a:extLst>
              </a:tr>
              <a:tr h="459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Scoring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에스코어 드림 2 ExtraLight" panose="020B0604020202020204" charset="-127"/>
                          <a:ea typeface="에스코어 드림 2 ExtraLight" panose="020B0604020202020204" charset="-127"/>
                        </a:rPr>
                        <a:t>채점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에스코어 드림 2 ExtraLight" panose="020B0604020202020204" charset="-127"/>
                        <a:ea typeface="에스코어 드림 2 ExtraLight" panose="020B0604020202020204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9957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BC983B57-99DA-4C19-8738-3EEE8826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667" y="2836113"/>
            <a:ext cx="6365527" cy="68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4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4" y="245681"/>
            <a:ext cx="86365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Package Diagram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F87D31-7F41-46EB-9F76-CD6E943D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703" y="177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89A8E-E6E3-426D-A54A-FFFD1071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46" y="1079465"/>
            <a:ext cx="20837324" cy="7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3FD4E4-447D-49CF-A039-BB1A2214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394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F69DF8-6801-4635-A550-3C882DC3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622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_x400129336">
            <a:extLst>
              <a:ext uri="{FF2B5EF4-FFF2-40B4-BE49-F238E27FC236}">
                <a16:creationId xmlns:a16="http://schemas.microsoft.com/office/drawing/2014/main" id="{538A6CC8-F4CB-42F3-8F61-3FDBFB818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8" b="2490"/>
          <a:stretch/>
        </p:blipFill>
        <p:spPr bwMode="auto">
          <a:xfrm>
            <a:off x="3140868" y="1107455"/>
            <a:ext cx="5910263" cy="55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79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568979" y="2434522"/>
            <a:ext cx="30540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743042" y="3253927"/>
            <a:ext cx="27440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381" y="1244600"/>
            <a:ext cx="37318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 dirty="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1</a:t>
            </a:r>
            <a:endParaRPr lang="en-US" sz="11500" dirty="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Rectangle 4"/>
          <p:cNvSpPr/>
          <p:nvPr/>
        </p:nvSpPr>
        <p:spPr>
          <a:xfrm rot="1597119">
            <a:off x="4657373" y="-152884"/>
            <a:ext cx="105518" cy="1450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6"/>
          <p:cNvSpPr/>
          <p:nvPr/>
        </p:nvSpPr>
        <p:spPr>
          <a:xfrm rot="1698956">
            <a:off x="2206571" y="2788182"/>
            <a:ext cx="147741" cy="45346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E903F6A-8B9C-44A3-9277-61B3528DCAAD}"/>
              </a:ext>
            </a:extLst>
          </p:cNvPr>
          <p:cNvSpPr/>
          <p:nvPr/>
        </p:nvSpPr>
        <p:spPr>
          <a:xfrm>
            <a:off x="6096000" y="3501415"/>
            <a:ext cx="501772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팀 구성</a:t>
            </a:r>
            <a:endParaRPr lang="en-US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15"/>
          <p:cNvSpPr>
            <a:spLocks noEditPoints="1"/>
          </p:cNvSpPr>
          <p:nvPr/>
        </p:nvSpPr>
        <p:spPr>
          <a:xfrm>
            <a:off x="10269179" y="6852922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quadBezTo>
                  <a:pt x="8" y="112"/>
                  <a:pt x="8" y="112"/>
                </a:quadBezTo>
                <a:cubicBezTo>
                  <a:pt x="4" y="112"/>
                  <a:pt x="0" y="108"/>
                  <a:pt x="0" y="104"/>
                </a:cubicBezTo>
                <a:quadBezTo>
                  <a:pt x="0" y="24"/>
                  <a:pt x="0" y="24"/>
                </a:quadBezTo>
                <a:cubicBezTo>
                  <a:pt x="0" y="20"/>
                  <a:pt x="4" y="16"/>
                  <a:pt x="8" y="16"/>
                </a:cubicBezTo>
                <a:quadBezTo>
                  <a:pt x="16" y="16"/>
                  <a:pt x="16" y="16"/>
                </a:quadBezTo>
                <a:quadBezTo>
                  <a:pt x="16" y="10"/>
                  <a:pt x="16" y="10"/>
                </a:quadBezTo>
                <a:cubicBezTo>
                  <a:pt x="16" y="5"/>
                  <a:pt x="21" y="0"/>
                  <a:pt x="26" y="0"/>
                </a:cubicBezTo>
                <a:quadBezTo>
                  <a:pt x="30" y="0"/>
                  <a:pt x="30" y="0"/>
                </a:quadBezTo>
                <a:cubicBezTo>
                  <a:pt x="36" y="0"/>
                  <a:pt x="40" y="5"/>
                  <a:pt x="40" y="10"/>
                </a:cubicBezTo>
                <a:quadBezTo>
                  <a:pt x="40" y="16"/>
                  <a:pt x="40" y="16"/>
                </a:quadBezTo>
                <a:quadBezTo>
                  <a:pt x="64" y="16"/>
                  <a:pt x="64" y="16"/>
                </a:quadBezTo>
                <a:quadBezTo>
                  <a:pt x="64" y="10"/>
                  <a:pt x="64" y="10"/>
                </a:quadBezTo>
                <a:cubicBezTo>
                  <a:pt x="64" y="5"/>
                  <a:pt x="69" y="0"/>
                  <a:pt x="74" y="0"/>
                </a:cubicBezTo>
                <a:quadBezTo>
                  <a:pt x="78" y="0"/>
                  <a:pt x="78" y="0"/>
                </a:quadBezTo>
                <a:cubicBezTo>
                  <a:pt x="84" y="0"/>
                  <a:pt x="88" y="5"/>
                  <a:pt x="88" y="10"/>
                </a:cubicBezTo>
                <a:quadBezTo>
                  <a:pt x="88" y="16"/>
                  <a:pt x="88" y="16"/>
                </a:quadBezTo>
                <a:quadBezTo>
                  <a:pt x="96" y="16"/>
                  <a:pt x="96" y="16"/>
                </a:quad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quadBezTo>
                  <a:pt x="26" y="40"/>
                  <a:pt x="26" y="40"/>
                </a:quadBezTo>
                <a:quadBezTo>
                  <a:pt x="8" y="40"/>
                  <a:pt x="8" y="40"/>
                </a:quadBezTo>
                <a:quadBezTo>
                  <a:pt x="8" y="58"/>
                  <a:pt x="8" y="58"/>
                </a:quadBezTo>
                <a:lnTo>
                  <a:pt x="26" y="58"/>
                </a:lnTo>
                <a:close/>
                <a:moveTo>
                  <a:pt x="26" y="82"/>
                </a:moveTo>
                <a:quadBezTo>
                  <a:pt x="26" y="62"/>
                  <a:pt x="26" y="62"/>
                </a:quadBezTo>
                <a:quadBezTo>
                  <a:pt x="8" y="62"/>
                  <a:pt x="8" y="62"/>
                </a:quadBezTo>
                <a:quadBezTo>
                  <a:pt x="8" y="82"/>
                  <a:pt x="8" y="82"/>
                </a:quadBezTo>
                <a:lnTo>
                  <a:pt x="26" y="82"/>
                </a:lnTo>
                <a:close/>
                <a:moveTo>
                  <a:pt x="26" y="104"/>
                </a:moveTo>
                <a:quadBezTo>
                  <a:pt x="26" y="86"/>
                  <a:pt x="26" y="86"/>
                </a:quadBezTo>
                <a:quadBezTo>
                  <a:pt x="8" y="86"/>
                  <a:pt x="8" y="86"/>
                </a:quadBezTo>
                <a:quadBezTo>
                  <a:pt x="8" y="104"/>
                  <a:pt x="8" y="104"/>
                </a:quad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quadBezTo>
                  <a:pt x="26" y="8"/>
                  <a:pt x="26" y="8"/>
                </a:quadBezTo>
                <a:cubicBezTo>
                  <a:pt x="25" y="8"/>
                  <a:pt x="24" y="9"/>
                  <a:pt x="24" y="10"/>
                </a:cubicBezTo>
                <a:quadBezTo>
                  <a:pt x="24" y="28"/>
                  <a:pt x="24" y="28"/>
                </a:quadBezTo>
                <a:cubicBezTo>
                  <a:pt x="24" y="29"/>
                  <a:pt x="25" y="30"/>
                  <a:pt x="26" y="30"/>
                </a:cubicBezTo>
                <a:quadBezTo>
                  <a:pt x="30" y="30"/>
                  <a:pt x="30" y="30"/>
                </a:quad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quadBezTo>
                  <a:pt x="50" y="40"/>
                  <a:pt x="50" y="40"/>
                </a:quadBezTo>
                <a:quadBezTo>
                  <a:pt x="30" y="40"/>
                  <a:pt x="30" y="40"/>
                </a:quadBezTo>
                <a:quadBezTo>
                  <a:pt x="30" y="58"/>
                  <a:pt x="30" y="58"/>
                </a:quadBezTo>
                <a:lnTo>
                  <a:pt x="50" y="58"/>
                </a:lnTo>
                <a:close/>
                <a:moveTo>
                  <a:pt x="50" y="82"/>
                </a:moveTo>
                <a:quadBezTo>
                  <a:pt x="50" y="62"/>
                  <a:pt x="50" y="62"/>
                </a:quadBezTo>
                <a:quadBezTo>
                  <a:pt x="30" y="62"/>
                  <a:pt x="30" y="62"/>
                </a:quadBezTo>
                <a:quadBezTo>
                  <a:pt x="30" y="82"/>
                  <a:pt x="30" y="82"/>
                </a:quadBezTo>
                <a:lnTo>
                  <a:pt x="50" y="82"/>
                </a:lnTo>
                <a:close/>
                <a:moveTo>
                  <a:pt x="50" y="104"/>
                </a:moveTo>
                <a:quadBezTo>
                  <a:pt x="50" y="86"/>
                  <a:pt x="50" y="86"/>
                </a:quadBezTo>
                <a:quadBezTo>
                  <a:pt x="30" y="86"/>
                  <a:pt x="30" y="86"/>
                </a:quadBezTo>
                <a:quadBezTo>
                  <a:pt x="30" y="104"/>
                  <a:pt x="30" y="104"/>
                </a:quadBezTo>
                <a:lnTo>
                  <a:pt x="50" y="104"/>
                </a:lnTo>
                <a:close/>
                <a:moveTo>
                  <a:pt x="74" y="58"/>
                </a:moveTo>
                <a:quadBezTo>
                  <a:pt x="74" y="40"/>
                  <a:pt x="74" y="40"/>
                </a:quadBezTo>
                <a:quadBezTo>
                  <a:pt x="54" y="40"/>
                  <a:pt x="54" y="40"/>
                </a:quadBezTo>
                <a:quadBezTo>
                  <a:pt x="54" y="58"/>
                  <a:pt x="54" y="58"/>
                </a:quadBezTo>
                <a:lnTo>
                  <a:pt x="74" y="58"/>
                </a:lnTo>
                <a:close/>
                <a:moveTo>
                  <a:pt x="74" y="82"/>
                </a:moveTo>
                <a:quadBezTo>
                  <a:pt x="74" y="62"/>
                  <a:pt x="74" y="62"/>
                </a:quadBezTo>
                <a:quadBezTo>
                  <a:pt x="54" y="62"/>
                  <a:pt x="54" y="62"/>
                </a:quadBezTo>
                <a:quadBezTo>
                  <a:pt x="54" y="82"/>
                  <a:pt x="54" y="82"/>
                </a:quadBezTo>
                <a:lnTo>
                  <a:pt x="74" y="82"/>
                </a:lnTo>
                <a:close/>
                <a:moveTo>
                  <a:pt x="74" y="104"/>
                </a:moveTo>
                <a:quadBezTo>
                  <a:pt x="74" y="86"/>
                  <a:pt x="74" y="86"/>
                </a:quadBezTo>
                <a:quadBezTo>
                  <a:pt x="54" y="86"/>
                  <a:pt x="54" y="86"/>
                </a:quadBezTo>
                <a:quadBezTo>
                  <a:pt x="54" y="104"/>
                  <a:pt x="54" y="104"/>
                </a:quad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quadBezTo>
                  <a:pt x="74" y="8"/>
                  <a:pt x="74" y="8"/>
                </a:quadBezTo>
                <a:cubicBezTo>
                  <a:pt x="73" y="8"/>
                  <a:pt x="72" y="9"/>
                  <a:pt x="72" y="10"/>
                </a:cubicBezTo>
                <a:quadBezTo>
                  <a:pt x="72" y="28"/>
                  <a:pt x="72" y="28"/>
                </a:quadBezTo>
                <a:cubicBezTo>
                  <a:pt x="72" y="29"/>
                  <a:pt x="73" y="30"/>
                  <a:pt x="74" y="30"/>
                </a:cubicBezTo>
                <a:quadBezTo>
                  <a:pt x="78" y="30"/>
                  <a:pt x="78" y="30"/>
                </a:quad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quadBezTo>
                  <a:pt x="96" y="40"/>
                  <a:pt x="96" y="40"/>
                </a:quadBezTo>
                <a:quadBezTo>
                  <a:pt x="78" y="40"/>
                  <a:pt x="78" y="40"/>
                </a:quadBezTo>
                <a:quadBezTo>
                  <a:pt x="78" y="58"/>
                  <a:pt x="78" y="58"/>
                </a:quadBezTo>
                <a:lnTo>
                  <a:pt x="96" y="58"/>
                </a:lnTo>
                <a:close/>
                <a:moveTo>
                  <a:pt x="96" y="82"/>
                </a:moveTo>
                <a:quadBezTo>
                  <a:pt x="96" y="62"/>
                  <a:pt x="96" y="62"/>
                </a:quadBezTo>
                <a:quadBezTo>
                  <a:pt x="78" y="62"/>
                  <a:pt x="78" y="62"/>
                </a:quadBezTo>
                <a:quadBezTo>
                  <a:pt x="78" y="82"/>
                  <a:pt x="78" y="82"/>
                </a:quadBezTo>
                <a:lnTo>
                  <a:pt x="96" y="82"/>
                </a:lnTo>
                <a:close/>
                <a:moveTo>
                  <a:pt x="96" y="104"/>
                </a:moveTo>
                <a:quadBezTo>
                  <a:pt x="96" y="86"/>
                  <a:pt x="96" y="86"/>
                </a:quadBezTo>
                <a:quadBezTo>
                  <a:pt x="78" y="86"/>
                  <a:pt x="78" y="86"/>
                </a:quadBezTo>
                <a:quadBezTo>
                  <a:pt x="78" y="104"/>
                  <a:pt x="78" y="104"/>
                </a:quad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0" i="0" u="none" strike="noStrike" kern="1200" cap="none" spc="0" normalizeH="0" baseline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팀 구성</a:t>
            </a:r>
            <a:endParaRPr kumimoji="0" lang="en-US" sz="5000" b="0" i="0" u="none" strike="noStrike" kern="1200" cap="none" spc="0" normalizeH="0" baseline="0">
              <a:solidFill>
                <a:srgbClr val="544934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2" name="Freeform 71"/>
          <p:cNvSpPr>
            <a:spLocks noEditPoints="1"/>
          </p:cNvSpPr>
          <p:nvPr/>
        </p:nvSpPr>
        <p:spPr>
          <a:xfrm>
            <a:off x="11216532" y="2186592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quadBezTo>
                  <a:pt x="2" y="96"/>
                  <a:pt x="2" y="96"/>
                </a:quadBezTo>
                <a:cubicBezTo>
                  <a:pt x="0" y="96"/>
                  <a:pt x="0" y="95"/>
                  <a:pt x="0" y="94"/>
                </a:cubicBezTo>
                <a:quadBezTo>
                  <a:pt x="0" y="82"/>
                  <a:pt x="0" y="82"/>
                </a:quadBezTo>
                <a:cubicBezTo>
                  <a:pt x="0" y="81"/>
                  <a:pt x="0" y="80"/>
                  <a:pt x="2" y="80"/>
                </a:cubicBezTo>
                <a:quadBezTo>
                  <a:pt x="14" y="80"/>
                  <a:pt x="14" y="80"/>
                </a:quad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quadBezTo>
                  <a:pt x="26" y="96"/>
                  <a:pt x="26" y="96"/>
                </a:quadBezTo>
                <a:cubicBezTo>
                  <a:pt x="24" y="96"/>
                  <a:pt x="24" y="95"/>
                  <a:pt x="24" y="94"/>
                </a:cubicBezTo>
                <a:quadBezTo>
                  <a:pt x="24" y="74"/>
                  <a:pt x="24" y="74"/>
                </a:quadBezTo>
                <a:cubicBezTo>
                  <a:pt x="24" y="73"/>
                  <a:pt x="24" y="72"/>
                  <a:pt x="26" y="72"/>
                </a:cubicBezTo>
                <a:quadBezTo>
                  <a:pt x="38" y="72"/>
                  <a:pt x="38" y="72"/>
                </a:quad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quadBezTo>
                  <a:pt x="50" y="96"/>
                  <a:pt x="50" y="96"/>
                </a:quadBezTo>
                <a:cubicBezTo>
                  <a:pt x="48" y="96"/>
                  <a:pt x="48" y="95"/>
                  <a:pt x="48" y="94"/>
                </a:cubicBezTo>
                <a:quadBezTo>
                  <a:pt x="48" y="58"/>
                  <a:pt x="48" y="58"/>
                </a:quadBezTo>
                <a:cubicBezTo>
                  <a:pt x="48" y="57"/>
                  <a:pt x="48" y="56"/>
                  <a:pt x="50" y="56"/>
                </a:cubicBezTo>
                <a:quadBezTo>
                  <a:pt x="62" y="56"/>
                  <a:pt x="62" y="56"/>
                </a:quad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quadBezTo>
                  <a:pt x="73" y="96"/>
                  <a:pt x="73" y="96"/>
                </a:quadBezTo>
                <a:cubicBezTo>
                  <a:pt x="72" y="96"/>
                  <a:pt x="71" y="95"/>
                  <a:pt x="71" y="94"/>
                </a:cubicBezTo>
                <a:quadBezTo>
                  <a:pt x="71" y="34"/>
                  <a:pt x="71" y="34"/>
                </a:quadBezTo>
                <a:cubicBezTo>
                  <a:pt x="71" y="33"/>
                  <a:pt x="72" y="32"/>
                  <a:pt x="73" y="32"/>
                </a:cubicBezTo>
                <a:quadBezTo>
                  <a:pt x="85" y="32"/>
                  <a:pt x="85" y="32"/>
                </a:quad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quadBezTo>
                  <a:pt x="97" y="96"/>
                  <a:pt x="97" y="96"/>
                </a:quadBezTo>
                <a:cubicBezTo>
                  <a:pt x="96" y="96"/>
                  <a:pt x="95" y="95"/>
                  <a:pt x="95" y="94"/>
                </a:cubicBezTo>
                <a:quadBezTo>
                  <a:pt x="95" y="2"/>
                  <a:pt x="95" y="2"/>
                </a:quadBezTo>
                <a:cubicBezTo>
                  <a:pt x="95" y="1"/>
                  <a:pt x="96" y="0"/>
                  <a:pt x="97" y="0"/>
                </a:cubicBezTo>
                <a:quadBezTo>
                  <a:pt x="109" y="0"/>
                  <a:pt x="109" y="0"/>
                </a:quad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3" name="Freeform 127"/>
          <p:cNvSpPr>
            <a:spLocks noEditPoints="1"/>
          </p:cNvSpPr>
          <p:nvPr/>
        </p:nvSpPr>
        <p:spPr>
          <a:xfrm>
            <a:off x="11243551" y="3862403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quadBezTo>
                  <a:pt x="10" y="72"/>
                  <a:pt x="10" y="72"/>
                </a:quad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1035" y="1621247"/>
            <a:ext cx="1166738" cy="1342849"/>
          </a:xfrm>
          <a:prstGeom prst="rect">
            <a:avLst/>
          </a:prstGeom>
        </p:spPr>
      </p:pic>
      <p:pic>
        <p:nvPicPr>
          <p:cNvPr id="35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1178" y="1637601"/>
            <a:ext cx="1113583" cy="1342850"/>
          </a:xfrm>
          <a:prstGeom prst="rect">
            <a:avLst/>
          </a:prstGeom>
        </p:spPr>
      </p:pic>
      <p:pic>
        <p:nvPicPr>
          <p:cNvPr id="36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36427" y="1703143"/>
            <a:ext cx="1196561" cy="1426204"/>
          </a:xfrm>
          <a:prstGeom prst="rect">
            <a:avLst/>
          </a:prstGeom>
        </p:spPr>
      </p:pic>
      <p:sp>
        <p:nvSpPr>
          <p:cNvPr id="37" name="TextBox 27"/>
          <p:cNvSpPr txBox="1"/>
          <p:nvPr/>
        </p:nvSpPr>
        <p:spPr>
          <a:xfrm>
            <a:off x="225046" y="3339100"/>
            <a:ext cx="28360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김주희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 dirty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문서 중간 관리 및 검토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프로젝트 정보 수집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이 프로젝트를 성공적으로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마무리 하겠습니다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!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4682737" y="3429000"/>
            <a:ext cx="2603597" cy="1785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이진서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문서 초안 관리 및 제출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프로젝트 정보 수집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잘 하고 싶다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,,</a:t>
            </a:r>
          </a:p>
        </p:txBody>
      </p:sp>
      <p:sp>
        <p:nvSpPr>
          <p:cNvPr id="39" name="TextBox 29"/>
          <p:cNvSpPr txBox="1"/>
          <p:nvPr/>
        </p:nvSpPr>
        <p:spPr>
          <a:xfrm>
            <a:off x="9176385" y="3511435"/>
            <a:ext cx="2440305" cy="16396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한민서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네트워크 관리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일정 관리 및 정보 수집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일정을 미루지 말자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381" y="1244600"/>
            <a:ext cx="37318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 dirty="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2</a:t>
            </a:r>
            <a:endParaRPr lang="en-US" sz="11500" dirty="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Rectangle 4"/>
          <p:cNvSpPr/>
          <p:nvPr/>
        </p:nvSpPr>
        <p:spPr>
          <a:xfrm rot="1597119">
            <a:off x="4657373" y="-152884"/>
            <a:ext cx="105518" cy="1450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6"/>
          <p:cNvSpPr/>
          <p:nvPr/>
        </p:nvSpPr>
        <p:spPr>
          <a:xfrm rot="1698956">
            <a:off x="2206571" y="2788182"/>
            <a:ext cx="147741" cy="45346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E903F6A-8B9C-44A3-9277-61B3528DCAAD}"/>
              </a:ext>
            </a:extLst>
          </p:cNvPr>
          <p:cNvSpPr/>
          <p:nvPr/>
        </p:nvSpPr>
        <p:spPr>
          <a:xfrm>
            <a:off x="5626100" y="2986340"/>
            <a:ext cx="6006773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프로젝트</a:t>
            </a:r>
            <a:endParaRPr lang="en-US" altLang="ko-KR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소개</a:t>
            </a:r>
            <a:endParaRPr lang="en-US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9846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44" y="2069259"/>
            <a:ext cx="25186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클라우드 기반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IT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실습환경</a:t>
            </a:r>
          </a:p>
          <a:p>
            <a:pPr lvl="0">
              <a:defRPr/>
            </a:pP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자동 구축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및 자동 평가 시스템</a:t>
            </a:r>
            <a:endParaRPr lang="en-US" sz="14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603041"/>
            <a:ext cx="3138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프로젝트</a:t>
            </a:r>
            <a:endParaRPr lang="en-US" sz="500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285686"/>
            <a:ext cx="1417590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요약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" name="Rectangle 2009"/>
          <p:cNvSpPr/>
          <p:nvPr/>
        </p:nvSpPr>
        <p:spPr>
          <a:xfrm>
            <a:off x="850723" y="3323287"/>
            <a:ext cx="4995093" cy="170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기존 실습에서 이루어지는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수동적인 과제물 평가와 달리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가상머신 기반의 실습환경을 자동 구축하고 과제물을 평가 ∙ 채점하여 실무능력을 편리하게 평가하는 시스템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pic>
        <p:nvPicPr>
          <p:cNvPr id="1026" name="Picture 2" descr="people sitting down near table with assorted laptop computers"/>
          <p:cNvPicPr>
            <a:picLocks noChangeAspect="1" noChangeArrowheads="1"/>
          </p:cNvPicPr>
          <p:nvPr/>
        </p:nvPicPr>
        <p:blipFill rotWithShape="1">
          <a:blip r:embed="rId3"/>
          <a:srcRect l="22690" t="490" r="6300" b="530"/>
          <a:stretch>
            <a:fillRect/>
          </a:stretch>
        </p:blipFill>
        <p:spPr>
          <a:xfrm>
            <a:off x="7025249" y="1464815"/>
            <a:ext cx="4185676" cy="4178014"/>
          </a:xfrm>
          <a:prstGeom prst="ellipse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선행</a:t>
            </a:r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519855" y="1397463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특허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Rectangle 324"/>
          <p:cNvSpPr/>
          <p:nvPr/>
        </p:nvSpPr>
        <p:spPr>
          <a:xfrm>
            <a:off x="2022192" y="1762414"/>
            <a:ext cx="8814919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클라우드 컴퓨팅을 기반으로 하는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IT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실습교육 시스템 및 그 방법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㈜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굿모닝에듀테인먼트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김영필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1" name="Oval 316">
            <a:extLst>
              <a:ext uri="{FF2B5EF4-FFF2-40B4-BE49-F238E27FC236}">
                <a16:creationId xmlns:a16="http://schemas.microsoft.com/office/drawing/2014/main" id="{6BFBD512-925B-4263-9DFF-645E8F0FD29F}"/>
              </a:ext>
            </a:extLst>
          </p:cNvPr>
          <p:cNvSpPr/>
          <p:nvPr/>
        </p:nvSpPr>
        <p:spPr>
          <a:xfrm>
            <a:off x="1359055" y="3065182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논문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2" name="Rectangle 324">
            <a:extLst>
              <a:ext uri="{FF2B5EF4-FFF2-40B4-BE49-F238E27FC236}">
                <a16:creationId xmlns:a16="http://schemas.microsoft.com/office/drawing/2014/main" id="{FEB8256D-8164-40FC-8B34-5F6BA7DC2F99}"/>
              </a:ext>
            </a:extLst>
          </p:cNvPr>
          <p:cNvSpPr/>
          <p:nvPr/>
        </p:nvSpPr>
        <p:spPr>
          <a:xfrm>
            <a:off x="2649318" y="3120232"/>
            <a:ext cx="6613964" cy="146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신은주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“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가상화를 이용한 컴퓨터 교육 시스템 설계 및 구현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.” </a:t>
            </a:r>
            <a:r>
              <a:rPr lang="ko-KR" altLang="en-US" sz="1400" kern="100" dirty="0" err="1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국내석사학위논문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대전대학원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2011,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대전</a:t>
            </a: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박정호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최은영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“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클라우드 컴퓨팅 기반의 가상 프로그래밍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 환경 구현 및 운영 관리 방안 연구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“,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서울디지털대학교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2013.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4" name="Oval 316">
            <a:extLst>
              <a:ext uri="{FF2B5EF4-FFF2-40B4-BE49-F238E27FC236}">
                <a16:creationId xmlns:a16="http://schemas.microsoft.com/office/drawing/2014/main" id="{ABCE6183-3FF0-4C67-90AE-8F78A8FE5491}"/>
              </a:ext>
            </a:extLst>
          </p:cNvPr>
          <p:cNvSpPr/>
          <p:nvPr/>
        </p:nvSpPr>
        <p:spPr>
          <a:xfrm>
            <a:off x="2432396" y="4893001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상용 제품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5" name="Rectangle 324">
            <a:extLst>
              <a:ext uri="{FF2B5EF4-FFF2-40B4-BE49-F238E27FC236}">
                <a16:creationId xmlns:a16="http://schemas.microsoft.com/office/drawing/2014/main" id="{C535C066-B4E5-49F4-9722-4D643EB89E82}"/>
              </a:ext>
            </a:extLst>
          </p:cNvPr>
          <p:cNvSpPr/>
          <p:nvPr/>
        </p:nvSpPr>
        <p:spPr>
          <a:xfrm>
            <a:off x="3888309" y="5344589"/>
            <a:ext cx="6613964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RedHat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등에서 시행중인 자격시험 환경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3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84311" y="223686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4245" y="4605519"/>
            <a:ext cx="2191587" cy="934923"/>
            <a:chOff x="778621" y="4639987"/>
            <a:chExt cx="1989928" cy="934923"/>
          </a:xfrm>
        </p:grpSpPr>
        <p:sp>
          <p:nvSpPr>
            <p:cNvPr id="16" name="TextBox 15"/>
            <p:cNvSpPr txBox="1"/>
            <p:nvPr/>
          </p:nvSpPr>
          <p:spPr>
            <a:xfrm>
              <a:off x="867466" y="4965063"/>
              <a:ext cx="1812236" cy="60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과제 수행이 가능한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환경 구성 자동화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자동화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03088" y="225838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2171" y="224337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0030" y="224337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277" name="Rectangle 3"/>
          <p:cNvSpPr/>
          <p:nvPr/>
        </p:nvSpPr>
        <p:spPr>
          <a:xfrm>
            <a:off x="3950343" y="410287"/>
            <a:ext cx="4291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주요 기능</a:t>
            </a:r>
            <a:endParaRPr lang="en-US" altLang="ko-KR" sz="4000" dirty="0">
              <a:solidFill>
                <a:schemeClr val="accent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91" name="Freeform 154"/>
          <p:cNvSpPr>
            <a:spLocks noEditPoints="1"/>
          </p:cNvSpPr>
          <p:nvPr/>
        </p:nvSpPr>
        <p:spPr bwMode="auto">
          <a:xfrm>
            <a:off x="4288853" y="2761724"/>
            <a:ext cx="1009993" cy="978431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42" name="Group 14"/>
          <p:cNvGrpSpPr/>
          <p:nvPr/>
        </p:nvGrpSpPr>
        <p:grpSpPr>
          <a:xfrm>
            <a:off x="8971955" y="4598811"/>
            <a:ext cx="2191587" cy="663567"/>
            <a:chOff x="778621" y="4639987"/>
            <a:chExt cx="1989928" cy="663567"/>
          </a:xfrm>
        </p:grpSpPr>
        <p:sp>
          <p:nvSpPr>
            <p:cNvPr id="43" name="TextBox 42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성적 데이터 분석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성적 분석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5" name="Group 14"/>
          <p:cNvGrpSpPr/>
          <p:nvPr/>
        </p:nvGrpSpPr>
        <p:grpSpPr>
          <a:xfrm>
            <a:off x="6325757" y="4605519"/>
            <a:ext cx="2191587" cy="935564"/>
            <a:chOff x="778621" y="4639987"/>
            <a:chExt cx="1989928" cy="935564"/>
          </a:xfrm>
        </p:grpSpPr>
        <p:sp>
          <p:nvSpPr>
            <p:cNvPr id="46" name="TextBox 45"/>
            <p:cNvSpPr txBox="1"/>
            <p:nvPr/>
          </p:nvSpPr>
          <p:spPr>
            <a:xfrm>
              <a:off x="867466" y="4965063"/>
              <a:ext cx="1812236" cy="6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다양한 실습 환경 배포 ∙ 유지보수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다양성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8" name="Group 14"/>
          <p:cNvGrpSpPr/>
          <p:nvPr/>
        </p:nvGrpSpPr>
        <p:grpSpPr>
          <a:xfrm>
            <a:off x="3703889" y="4605519"/>
            <a:ext cx="2191587" cy="935564"/>
            <a:chOff x="778621" y="4639987"/>
            <a:chExt cx="1989928" cy="935564"/>
          </a:xfrm>
        </p:grpSpPr>
        <p:sp>
          <p:nvSpPr>
            <p:cNvPr id="49" name="TextBox 48"/>
            <p:cNvSpPr txBox="1"/>
            <p:nvPr/>
          </p:nvSpPr>
          <p:spPr>
            <a:xfrm>
              <a:off x="867466" y="4965063"/>
              <a:ext cx="1812236" cy="6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실시간 스코어링</a:t>
              </a: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,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자동 피드백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실시간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pic>
        <p:nvPicPr>
          <p:cNvPr id="4" name="그래픽 3" descr="마법 지팡이 자동 윤곽선">
            <a:extLst>
              <a:ext uri="{FF2B5EF4-FFF2-40B4-BE49-F238E27FC236}">
                <a16:creationId xmlns:a16="http://schemas.microsoft.com/office/drawing/2014/main" id="{F6547F08-7FB3-4B63-B577-F333A0DC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239" y="2868619"/>
            <a:ext cx="914400" cy="914400"/>
          </a:xfrm>
          <a:prstGeom prst="rect">
            <a:avLst/>
          </a:prstGeom>
        </p:spPr>
      </p:pic>
      <p:pic>
        <p:nvPicPr>
          <p:cNvPr id="6" name="그래픽 5" descr="새로 고침 윤곽선">
            <a:extLst>
              <a:ext uri="{FF2B5EF4-FFF2-40B4-BE49-F238E27FC236}">
                <a16:creationId xmlns:a16="http://schemas.microsoft.com/office/drawing/2014/main" id="{AB001612-A0E2-4357-88E9-7817ED831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6361" y="2887823"/>
            <a:ext cx="914400" cy="914400"/>
          </a:xfrm>
          <a:prstGeom prst="rect">
            <a:avLst/>
          </a:prstGeom>
        </p:spPr>
      </p:pic>
      <p:pic>
        <p:nvPicPr>
          <p:cNvPr id="8" name="그래픽 7" descr="사람들 집단  단색으로 채워진">
            <a:extLst>
              <a:ext uri="{FF2B5EF4-FFF2-40B4-BE49-F238E27FC236}">
                <a16:creationId xmlns:a16="http://schemas.microsoft.com/office/drawing/2014/main" id="{5642F037-B15B-4FF1-84FF-F99B407CA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000" y="2718861"/>
            <a:ext cx="1064158" cy="10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381" y="1244600"/>
            <a:ext cx="37318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 dirty="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3</a:t>
            </a:r>
            <a:endParaRPr lang="en-US" sz="11500" dirty="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Rectangle 4"/>
          <p:cNvSpPr/>
          <p:nvPr/>
        </p:nvSpPr>
        <p:spPr>
          <a:xfrm rot="1597119">
            <a:off x="4657373" y="-152884"/>
            <a:ext cx="105518" cy="1450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6"/>
          <p:cNvSpPr/>
          <p:nvPr/>
        </p:nvSpPr>
        <p:spPr>
          <a:xfrm rot="1698956">
            <a:off x="2206571" y="2788182"/>
            <a:ext cx="147741" cy="45346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E903F6A-8B9C-44A3-9277-61B3528DCAAD}"/>
              </a:ext>
            </a:extLst>
          </p:cNvPr>
          <p:cNvSpPr/>
          <p:nvPr/>
        </p:nvSpPr>
        <p:spPr>
          <a:xfrm>
            <a:off x="5626100" y="2986340"/>
            <a:ext cx="6939720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개발 계획 </a:t>
            </a:r>
            <a:endParaRPr lang="en-US" altLang="ko-KR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r>
              <a:rPr lang="ko-KR" altLang="en-US" sz="11500" dirty="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및 일정</a:t>
            </a:r>
            <a:endParaRPr lang="en-US" sz="11500" dirty="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153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512</Words>
  <Application>Microsoft Office PowerPoint</Application>
  <PresentationFormat>와이드스크린</PresentationFormat>
  <Paragraphs>188</Paragraphs>
  <Slides>29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Malgun Gothic</vt:lpstr>
      <vt:lpstr>Arial</vt:lpstr>
      <vt:lpstr>에스코어 드림 2 ExtraLight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김주희</cp:lastModifiedBy>
  <cp:revision>178</cp:revision>
  <dcterms:created xsi:type="dcterms:W3CDTF">2018-08-21T13:08:41Z</dcterms:created>
  <dcterms:modified xsi:type="dcterms:W3CDTF">2021-12-07T12:02:08Z</dcterms:modified>
  <cp:version/>
</cp:coreProperties>
</file>