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에스코어 드림 2 ExtraLight" panose="020B0203030302020204" pitchFamily="34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EmRvdaGXU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>
          <a:xfrm>
            <a:off x="3798887" y="860265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46" name="Freeform 42"/>
          <p:cNvSpPr>
            <a:spLocks noEditPoints="1"/>
          </p:cNvSpPr>
          <p:nvPr/>
        </p:nvSpPr>
        <p:spPr>
          <a:xfrm>
            <a:off x="3954462" y="1015840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5" name="Freeform 81"/>
          <p:cNvSpPr/>
          <p:nvPr/>
        </p:nvSpPr>
        <p:spPr>
          <a:xfrm>
            <a:off x="5876925" y="4771865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6" name="Freeform 82"/>
          <p:cNvSpPr>
            <a:spLocks noEditPoints="1"/>
          </p:cNvSpPr>
          <p:nvPr/>
        </p:nvSpPr>
        <p:spPr>
          <a:xfrm>
            <a:off x="6003925" y="4771865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7" name="Freeform 83"/>
          <p:cNvSpPr/>
          <p:nvPr/>
        </p:nvSpPr>
        <p:spPr>
          <a:xfrm>
            <a:off x="6115050" y="1260315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8" name="Freeform 84"/>
          <p:cNvSpPr>
            <a:spLocks noEditPoints="1"/>
          </p:cNvSpPr>
          <p:nvPr/>
        </p:nvSpPr>
        <p:spPr>
          <a:xfrm>
            <a:off x="5897562" y="1260315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5013627" y="1622948"/>
            <a:ext cx="2202847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00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10</a:t>
            </a:r>
            <a:r>
              <a:rPr lang="ko-KR" altLang="en-US" sz="700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팀</a:t>
            </a:r>
            <a:endParaRPr lang="en-US" sz="7000">
              <a:solidFill>
                <a:schemeClr val="bg1"/>
              </a:solidFill>
              <a:latin typeface="에스코어 드림 2 ExtraLight"/>
              <a:ea typeface="에스코어 드림 2 ExtraLight"/>
              <a:cs typeface="Calibri"/>
            </a:endParaRPr>
          </a:p>
        </p:txBody>
      </p:sp>
      <p:sp>
        <p:nvSpPr>
          <p:cNvPr id="1754" name="TextBox 1753"/>
          <p:cNvSpPr txBox="1"/>
          <p:nvPr/>
        </p:nvSpPr>
        <p:spPr>
          <a:xfrm>
            <a:off x="4227353" y="2662567"/>
            <a:ext cx="3775394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0" dirty="0">
                <a:solidFill>
                  <a:schemeClr val="bg1"/>
                </a:solidFill>
                <a:latin typeface="에스코어 드림 2 ExtraLight"/>
                <a:ea typeface="에스코어 드림 2 ExtraLight"/>
                <a:cs typeface="Calibri"/>
              </a:rPr>
              <a:t>주제발표</a:t>
            </a:r>
            <a:endParaRPr lang="en-US" sz="7000" dirty="0">
              <a:solidFill>
                <a:schemeClr val="bg1"/>
              </a:solidFill>
              <a:latin typeface="에스코어 드림 2 ExtraLight"/>
              <a:ea typeface="에스코어 드림 2 ExtraLight"/>
              <a:cs typeface="Calibri"/>
            </a:endParaRPr>
          </a:p>
        </p:txBody>
      </p:sp>
      <p:sp>
        <p:nvSpPr>
          <p:cNvPr id="1755" name="TextBox 88"/>
          <p:cNvSpPr txBox="1"/>
          <p:nvPr/>
        </p:nvSpPr>
        <p:spPr>
          <a:xfrm>
            <a:off x="5226684" y="3800987"/>
            <a:ext cx="1744980" cy="729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2019038023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김주희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2019038032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이진서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2019038033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FFFFFF"/>
                </a:solidFill>
                <a:latin typeface="에스코어 드림 2 ExtraLight"/>
                <a:ea typeface="에스코어 드림 2 ExtraLight"/>
                <a:cs typeface="Lato"/>
              </a:rPr>
              <a:t>한민서</a:t>
            </a:r>
          </a:p>
        </p:txBody>
      </p:sp>
      <p:sp>
        <p:nvSpPr>
          <p:cNvPr id="11" name="TextBox 88">
            <a:extLst>
              <a:ext uri="{FF2B5EF4-FFF2-40B4-BE49-F238E27FC236}">
                <a16:creationId xmlns:a16="http://schemas.microsoft.com/office/drawing/2014/main" id="{34E1A1B1-4888-4710-9526-E3B8753E639B}"/>
              </a:ext>
            </a:extLst>
          </p:cNvPr>
          <p:cNvSpPr txBox="1"/>
          <p:nvPr/>
        </p:nvSpPr>
        <p:spPr>
          <a:xfrm>
            <a:off x="4163130" y="5811195"/>
            <a:ext cx="386573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Lato"/>
              </a:rPr>
              <a:t>발표 링크 </a:t>
            </a:r>
            <a:r>
              <a:rPr lang="en-US" altLang="ko-KR" sz="1400" dirty="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Lato"/>
              </a:rPr>
              <a:t>- </a:t>
            </a:r>
            <a:r>
              <a:rPr lang="en-US" altLang="ko-KR" sz="1400" dirty="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Lato"/>
                <a:hlinkClick r:id="rId2"/>
              </a:rPr>
              <a:t>https://youtu.be/9EmRvdaGXUI </a:t>
            </a:r>
            <a:endParaRPr kumimoji="0" lang="ko-KR" altLang="en-US" sz="1400" b="0" i="0" u="none" strike="noStrike" kern="1200" cap="none" spc="0" normalizeH="0" baseline="0" dirty="0">
              <a:solidFill>
                <a:schemeClr val="accent1"/>
              </a:solidFill>
              <a:latin typeface="에스코어 드림 2 ExtraLight"/>
              <a:ea typeface="에스코어 드림 2 ExtraLight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계획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673494" y="1655535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설계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2201346" y="6765457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9100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2451399" y="1834708"/>
            <a:ext cx="7437484" cy="398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가상 머신 생성</a:t>
            </a: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과제 수행이 가능한 환경 설정</a:t>
            </a: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</a:t>
            </a:r>
            <a:r>
              <a:rPr lang="en-US" altLang="ko-KR" sz="1400" b="1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과제 수행 후 실습 결과 이미지 생성 후 관리자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PC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 전송</a:t>
            </a: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결과 채점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프로그래밍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컴파일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리눅스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특정 위치에 파일 존재 여부 확인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</a:t>
            </a:r>
            <a:r>
              <a:rPr lang="en-US" altLang="ko-KR" sz="1400" b="1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or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과제 수행이 끝난 후 가상머신 내 데이터 초기화</a:t>
            </a: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</a:t>
            </a:r>
            <a:r>
              <a:rPr lang="en-US" altLang="ko-KR" sz="1400" b="1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과목별 다른 환경 설정 가능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(C, python,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리눅스 등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과목별 특정 환경이 필요할 경우 설정 후 환경 배포</a:t>
            </a: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1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계획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748602" y="1646397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구현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1281651" y="5487901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9100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2250939" y="2011348"/>
            <a:ext cx="8814919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초기 환경은 리눅스로 잡고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VirtualBox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에서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Vagrant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나 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Ansible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사용해 가상머신 및 이미지 생성 및 배포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1" name="Oval 316">
            <a:extLst>
              <a:ext uri="{FF2B5EF4-FFF2-40B4-BE49-F238E27FC236}">
                <a16:creationId xmlns:a16="http://schemas.microsoft.com/office/drawing/2014/main" id="{6BFBD512-925B-4263-9DFF-645E8F0FD29F}"/>
              </a:ext>
            </a:extLst>
          </p:cNvPr>
          <p:cNvSpPr/>
          <p:nvPr/>
        </p:nvSpPr>
        <p:spPr>
          <a:xfrm>
            <a:off x="1721846" y="3365009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시험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2" name="Rectangle 324">
            <a:extLst>
              <a:ext uri="{FF2B5EF4-FFF2-40B4-BE49-F238E27FC236}">
                <a16:creationId xmlns:a16="http://schemas.microsoft.com/office/drawing/2014/main" id="{FEB8256D-8164-40FC-8B34-5F6BA7DC2F99}"/>
              </a:ext>
            </a:extLst>
          </p:cNvPr>
          <p:cNvSpPr/>
          <p:nvPr/>
        </p:nvSpPr>
        <p:spPr>
          <a:xfrm>
            <a:off x="3380454" y="3609002"/>
            <a:ext cx="6613964" cy="62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과목별 가상머신 생성 관련 테스트는 개인 컴퓨터에서 진행</a:t>
            </a:r>
            <a:endParaRPr lang="en-US" altLang="ko-KR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개발이 거의 완료될 경우 학과 실습실에서 테스트 진행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Oval 316">
            <a:extLst>
              <a:ext uri="{FF2B5EF4-FFF2-40B4-BE49-F238E27FC236}">
                <a16:creationId xmlns:a16="http://schemas.microsoft.com/office/drawing/2014/main" id="{ABCE6183-3FF0-4C67-90AE-8F78A8FE5491}"/>
              </a:ext>
            </a:extLst>
          </p:cNvPr>
          <p:cNvSpPr/>
          <p:nvPr/>
        </p:nvSpPr>
        <p:spPr>
          <a:xfrm>
            <a:off x="2838073" y="5114968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인수</a:t>
            </a:r>
            <a:r>
              <a:rPr lang="en-US" altLang="ko-KR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</a:p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설치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5" name="Rectangle 324">
            <a:extLst>
              <a:ext uri="{FF2B5EF4-FFF2-40B4-BE49-F238E27FC236}">
                <a16:creationId xmlns:a16="http://schemas.microsoft.com/office/drawing/2014/main" id="{C535C066-B4E5-49F4-9722-4D643EB89E82}"/>
              </a:ext>
            </a:extLst>
          </p:cNvPr>
          <p:cNvSpPr/>
          <p:nvPr/>
        </p:nvSpPr>
        <p:spPr>
          <a:xfrm>
            <a:off x="4510364" y="5570147"/>
            <a:ext cx="6613964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VirtualBox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 설치된 컴퓨터에서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37402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일정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2201346" y="6765457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9100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A7885-02F7-43FA-AE58-8CB588B2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75" y="2011348"/>
            <a:ext cx="8942464" cy="3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99946" y="192169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8157" y="4202580"/>
            <a:ext cx="2191587" cy="663567"/>
            <a:chOff x="778621" y="4639987"/>
            <a:chExt cx="1989928" cy="663567"/>
          </a:xfrm>
        </p:grpSpPr>
        <p:sp>
          <p:nvSpPr>
            <p:cNvPr id="16" name="TextBox 15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리눅스 기반 프로그램</a:t>
              </a: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운영체제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10383" y="3595210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55466" y="1672440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277" name="Rectangle 3"/>
          <p:cNvSpPr/>
          <p:nvPr/>
        </p:nvSpPr>
        <p:spPr>
          <a:xfrm>
            <a:off x="3950343" y="333403"/>
            <a:ext cx="4291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소프트웨어 환경</a:t>
            </a:r>
            <a:endParaRPr lang="en-US" sz="40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3795467" y="5708092"/>
            <a:ext cx="2191587" cy="663567"/>
            <a:chOff x="778621" y="4639987"/>
            <a:chExt cx="1989928" cy="663567"/>
          </a:xfrm>
        </p:grpSpPr>
        <p:sp>
          <p:nvSpPr>
            <p:cNvPr id="43" name="TextBox 42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가상머신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oup 14"/>
          <p:cNvGrpSpPr/>
          <p:nvPr/>
        </p:nvGrpSpPr>
        <p:grpSpPr>
          <a:xfrm>
            <a:off x="6521193" y="4034580"/>
            <a:ext cx="2191587" cy="663567"/>
            <a:chOff x="778621" y="4639987"/>
            <a:chExt cx="1989928" cy="663567"/>
          </a:xfrm>
        </p:grpSpPr>
        <p:sp>
          <p:nvSpPr>
            <p:cNvPr id="46" name="TextBox 45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가상머신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9368716" y="5787815"/>
            <a:ext cx="2191587" cy="754613"/>
            <a:chOff x="815051" y="4602057"/>
            <a:chExt cx="1989928" cy="658290"/>
          </a:xfrm>
        </p:grpSpPr>
        <p:sp>
          <p:nvSpPr>
            <p:cNvPr id="49" name="TextBox 48"/>
            <p:cNvSpPr txBox="1"/>
            <p:nvPr/>
          </p:nvSpPr>
          <p:spPr>
            <a:xfrm>
              <a:off x="867466" y="4965063"/>
              <a:ext cx="1812236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5051" y="4602057"/>
              <a:ext cx="1989928" cy="295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배포 자동화 관리</a:t>
              </a:r>
              <a:endPara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90A4C8-4FD1-4641-890E-0D4D8C6E97CD}"/>
              </a:ext>
            </a:extLst>
          </p:cNvPr>
          <p:cNvSpPr txBox="1"/>
          <p:nvPr/>
        </p:nvSpPr>
        <p:spPr>
          <a:xfrm>
            <a:off x="1191693" y="2654973"/>
            <a:ext cx="138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Linux</a:t>
            </a:r>
            <a:endParaRPr lang="ko-KR" altLang="en-US" sz="36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FFCE72F3-B87A-42D0-8037-0763581048C2}"/>
              </a:ext>
            </a:extLst>
          </p:cNvPr>
          <p:cNvGrpSpPr/>
          <p:nvPr/>
        </p:nvGrpSpPr>
        <p:grpSpPr>
          <a:xfrm>
            <a:off x="3853308" y="3432672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A484F04-AFD7-4491-A663-512E2DA4C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F8C71D28-865A-48EC-A890-873D4F873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21E9DA8-6BDC-4A4F-B9C6-0ABAB16068D4}"/>
              </a:ext>
            </a:extLst>
          </p:cNvPr>
          <p:cNvSpPr txBox="1"/>
          <p:nvPr/>
        </p:nvSpPr>
        <p:spPr>
          <a:xfrm>
            <a:off x="4250376" y="4052794"/>
            <a:ext cx="133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VirtualBox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18A39C-33E6-4C45-910C-FD2B867324E5}"/>
              </a:ext>
            </a:extLst>
          </p:cNvPr>
          <p:cNvSpPr txBox="1"/>
          <p:nvPr/>
        </p:nvSpPr>
        <p:spPr>
          <a:xfrm>
            <a:off x="6878072" y="2467271"/>
            <a:ext cx="147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Vagrant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7634D-46F3-4507-8E41-5AAF2217CCA2}"/>
              </a:ext>
            </a:extLst>
          </p:cNvPr>
          <p:cNvSpPr txBox="1"/>
          <p:nvPr/>
        </p:nvSpPr>
        <p:spPr>
          <a:xfrm>
            <a:off x="9684690" y="4390041"/>
            <a:ext cx="147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Ansible</a:t>
            </a:r>
            <a:endParaRPr lang="ko-KR" altLang="en-US" sz="28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E1B885-4AA8-4A0D-9128-FE217BEA6E4C}"/>
              </a:ext>
            </a:extLst>
          </p:cNvPr>
          <p:cNvCxnSpPr>
            <a:cxnSpLocks/>
          </p:cNvCxnSpPr>
          <p:nvPr/>
        </p:nvCxnSpPr>
        <p:spPr>
          <a:xfrm flipV="1">
            <a:off x="5790306" y="3181142"/>
            <a:ext cx="987201" cy="759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7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568979" y="2434522"/>
            <a:ext cx="30540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743042" y="3253927"/>
            <a:ext cx="27440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8"/>
          <p:cNvSpPr/>
          <p:nvPr/>
        </p:nvSpPr>
        <p:spPr>
          <a:xfrm>
            <a:off x="3770196" y="239282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3" name="Freeform 26"/>
          <p:cNvSpPr/>
          <p:nvPr/>
        </p:nvSpPr>
        <p:spPr>
          <a:xfrm>
            <a:off x="8415529" y="4571957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" name="Freeform 30"/>
          <p:cNvSpPr/>
          <p:nvPr/>
        </p:nvSpPr>
        <p:spPr>
          <a:xfrm>
            <a:off x="9919024" y="2435877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2212527" y="452890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>
          <a:xfrm>
            <a:off x="3069152" y="323014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>
          <a:xfrm>
            <a:off x="3658004" y="228000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>
          <a:xfrm>
            <a:off x="1522896" y="3230144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>
          <a:xfrm>
            <a:off x="2100969" y="534847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>
          <a:xfrm>
            <a:off x="1570763" y="327777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>
          <a:xfrm>
            <a:off x="3116307" y="327769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>
          <a:xfrm>
            <a:off x="7678994" y="3273195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>
          <a:xfrm>
            <a:off x="7727495" y="3320829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>
          <a:xfrm>
            <a:off x="9231930" y="3273195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>
          <a:xfrm>
            <a:off x="9279796" y="3320750"/>
            <a:ext cx="1344380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>
          <a:xfrm>
            <a:off x="8303338" y="539152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20" name="Oval 31"/>
          <p:cNvSpPr>
            <a:spLocks noChangeArrowheads="1"/>
          </p:cNvSpPr>
          <p:nvPr/>
        </p:nvSpPr>
        <p:spPr>
          <a:xfrm>
            <a:off x="9807467" y="2323051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3644" y="5721005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팀 구성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43127" y="5796445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개발 계획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47115" y="1867976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소프트웨어 환경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236" y="3526472"/>
            <a:ext cx="57259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38946" y="3485548"/>
            <a:ext cx="57259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1492" y="3533424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7674" y="3543593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6</a:t>
            </a:r>
          </a:p>
        </p:txBody>
      </p:sp>
      <p:sp>
        <p:nvSpPr>
          <p:cNvPr id="77" name="Rectangle 3"/>
          <p:cNvSpPr/>
          <p:nvPr/>
        </p:nvSpPr>
        <p:spPr>
          <a:xfrm>
            <a:off x="427996" y="373361"/>
            <a:ext cx="5249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500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PROJECT </a:t>
            </a:r>
            <a:r>
              <a:rPr lang="en-US" sz="5000">
                <a:solidFill>
                  <a:schemeClr val="accent2">
                    <a:lumMod val="50000"/>
                  </a:schemeClr>
                </a:solidFill>
                <a:latin typeface="에스코어 드림 2 ExtraLight"/>
                <a:ea typeface="에스코어 드림 2 ExtraLight"/>
              </a:rPr>
              <a:t>STEPS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0996" y="1821901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프로젝트 소개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44" name="Freeform 28"/>
          <p:cNvSpPr/>
          <p:nvPr/>
        </p:nvSpPr>
        <p:spPr>
          <a:xfrm>
            <a:off x="6824954" y="2408355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5" name="Freeform 24"/>
          <p:cNvSpPr/>
          <p:nvPr/>
        </p:nvSpPr>
        <p:spPr>
          <a:xfrm>
            <a:off x="5267285" y="4544435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>
          <a:xfrm>
            <a:off x="6123910" y="3245673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>
          <a:xfrm>
            <a:off x="6712762" y="2295529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>
          <a:xfrm>
            <a:off x="4577654" y="3245673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49" name="Oval 25"/>
          <p:cNvSpPr>
            <a:spLocks noChangeArrowheads="1"/>
          </p:cNvSpPr>
          <p:nvPr/>
        </p:nvSpPr>
        <p:spPr>
          <a:xfrm>
            <a:off x="5155727" y="536400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>
          <a:xfrm>
            <a:off x="4625521" y="3293307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>
          <a:xfrm>
            <a:off x="6171065" y="3293228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에스코어 드림 2 ExtraLight"/>
              <a:ea typeface="에스코어 드림 2 Extra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402" y="5800142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선행기술 조사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98979" y="3542001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85689" y="3501077"/>
            <a:ext cx="58862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  <a:cs typeface="Calibri"/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35754" y="1837430"/>
            <a:ext cx="2210725" cy="35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키워드 소개</a:t>
            </a: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15"/>
          <p:cNvSpPr>
            <a:spLocks noEditPoints="1"/>
          </p:cNvSpPr>
          <p:nvPr/>
        </p:nvSpPr>
        <p:spPr>
          <a:xfrm>
            <a:off x="10269179" y="6852922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quadBezTo>
                  <a:pt x="8" y="112"/>
                  <a:pt x="8" y="112"/>
                </a:quadBezTo>
                <a:cubicBezTo>
                  <a:pt x="4" y="112"/>
                  <a:pt x="0" y="108"/>
                  <a:pt x="0" y="104"/>
                </a:cubicBezTo>
                <a:quadBezTo>
                  <a:pt x="0" y="24"/>
                  <a:pt x="0" y="24"/>
                </a:quadBezTo>
                <a:cubicBezTo>
                  <a:pt x="0" y="20"/>
                  <a:pt x="4" y="16"/>
                  <a:pt x="8" y="16"/>
                </a:cubicBezTo>
                <a:quadBezTo>
                  <a:pt x="16" y="16"/>
                  <a:pt x="16" y="16"/>
                </a:quadBezTo>
                <a:quadBezTo>
                  <a:pt x="16" y="10"/>
                  <a:pt x="16" y="10"/>
                </a:quadBezTo>
                <a:cubicBezTo>
                  <a:pt x="16" y="5"/>
                  <a:pt x="21" y="0"/>
                  <a:pt x="26" y="0"/>
                </a:cubicBezTo>
                <a:quadBezTo>
                  <a:pt x="30" y="0"/>
                  <a:pt x="30" y="0"/>
                </a:quadBezTo>
                <a:cubicBezTo>
                  <a:pt x="36" y="0"/>
                  <a:pt x="40" y="5"/>
                  <a:pt x="40" y="10"/>
                </a:cubicBezTo>
                <a:quadBezTo>
                  <a:pt x="40" y="16"/>
                  <a:pt x="40" y="16"/>
                </a:quadBezTo>
                <a:quadBezTo>
                  <a:pt x="64" y="16"/>
                  <a:pt x="64" y="16"/>
                </a:quadBezTo>
                <a:quadBezTo>
                  <a:pt x="64" y="10"/>
                  <a:pt x="64" y="10"/>
                </a:quadBezTo>
                <a:cubicBezTo>
                  <a:pt x="64" y="5"/>
                  <a:pt x="69" y="0"/>
                  <a:pt x="74" y="0"/>
                </a:cubicBezTo>
                <a:quadBezTo>
                  <a:pt x="78" y="0"/>
                  <a:pt x="78" y="0"/>
                </a:quadBezTo>
                <a:cubicBezTo>
                  <a:pt x="84" y="0"/>
                  <a:pt x="88" y="5"/>
                  <a:pt x="88" y="10"/>
                </a:cubicBezTo>
                <a:quadBezTo>
                  <a:pt x="88" y="16"/>
                  <a:pt x="88" y="16"/>
                </a:quadBezTo>
                <a:quadBezTo>
                  <a:pt x="96" y="16"/>
                  <a:pt x="96" y="16"/>
                </a:quad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quadBezTo>
                  <a:pt x="26" y="40"/>
                  <a:pt x="26" y="40"/>
                </a:quadBezTo>
                <a:quadBezTo>
                  <a:pt x="8" y="40"/>
                  <a:pt x="8" y="40"/>
                </a:quadBezTo>
                <a:quadBezTo>
                  <a:pt x="8" y="58"/>
                  <a:pt x="8" y="58"/>
                </a:quadBezTo>
                <a:lnTo>
                  <a:pt x="26" y="58"/>
                </a:lnTo>
                <a:close/>
                <a:moveTo>
                  <a:pt x="26" y="82"/>
                </a:moveTo>
                <a:quadBezTo>
                  <a:pt x="26" y="62"/>
                  <a:pt x="26" y="62"/>
                </a:quadBezTo>
                <a:quadBezTo>
                  <a:pt x="8" y="62"/>
                  <a:pt x="8" y="62"/>
                </a:quadBezTo>
                <a:quadBezTo>
                  <a:pt x="8" y="82"/>
                  <a:pt x="8" y="82"/>
                </a:quadBezTo>
                <a:lnTo>
                  <a:pt x="26" y="82"/>
                </a:lnTo>
                <a:close/>
                <a:moveTo>
                  <a:pt x="26" y="104"/>
                </a:moveTo>
                <a:quadBezTo>
                  <a:pt x="26" y="86"/>
                  <a:pt x="26" y="86"/>
                </a:quadBezTo>
                <a:quadBezTo>
                  <a:pt x="8" y="86"/>
                  <a:pt x="8" y="86"/>
                </a:quadBezTo>
                <a:quadBezTo>
                  <a:pt x="8" y="104"/>
                  <a:pt x="8" y="104"/>
                </a:quad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quadBezTo>
                  <a:pt x="26" y="8"/>
                  <a:pt x="26" y="8"/>
                </a:quadBezTo>
                <a:cubicBezTo>
                  <a:pt x="25" y="8"/>
                  <a:pt x="24" y="9"/>
                  <a:pt x="24" y="10"/>
                </a:cubicBezTo>
                <a:quadBezTo>
                  <a:pt x="24" y="28"/>
                  <a:pt x="24" y="28"/>
                </a:quadBezTo>
                <a:cubicBezTo>
                  <a:pt x="24" y="29"/>
                  <a:pt x="25" y="30"/>
                  <a:pt x="26" y="30"/>
                </a:cubicBezTo>
                <a:quadBezTo>
                  <a:pt x="30" y="30"/>
                  <a:pt x="30" y="30"/>
                </a:quad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quadBezTo>
                  <a:pt x="50" y="40"/>
                  <a:pt x="50" y="40"/>
                </a:quadBezTo>
                <a:quadBezTo>
                  <a:pt x="30" y="40"/>
                  <a:pt x="30" y="40"/>
                </a:quadBezTo>
                <a:quadBezTo>
                  <a:pt x="30" y="58"/>
                  <a:pt x="30" y="58"/>
                </a:quadBezTo>
                <a:lnTo>
                  <a:pt x="50" y="58"/>
                </a:lnTo>
                <a:close/>
                <a:moveTo>
                  <a:pt x="50" y="82"/>
                </a:moveTo>
                <a:quadBezTo>
                  <a:pt x="50" y="62"/>
                  <a:pt x="50" y="62"/>
                </a:quadBezTo>
                <a:quadBezTo>
                  <a:pt x="30" y="62"/>
                  <a:pt x="30" y="62"/>
                </a:quadBezTo>
                <a:quadBezTo>
                  <a:pt x="30" y="82"/>
                  <a:pt x="30" y="82"/>
                </a:quadBezTo>
                <a:lnTo>
                  <a:pt x="50" y="82"/>
                </a:lnTo>
                <a:close/>
                <a:moveTo>
                  <a:pt x="50" y="104"/>
                </a:moveTo>
                <a:quadBezTo>
                  <a:pt x="50" y="86"/>
                  <a:pt x="50" y="86"/>
                </a:quadBezTo>
                <a:quadBezTo>
                  <a:pt x="30" y="86"/>
                  <a:pt x="30" y="86"/>
                </a:quadBezTo>
                <a:quadBezTo>
                  <a:pt x="30" y="104"/>
                  <a:pt x="30" y="104"/>
                </a:quadBezTo>
                <a:lnTo>
                  <a:pt x="50" y="104"/>
                </a:lnTo>
                <a:close/>
                <a:moveTo>
                  <a:pt x="74" y="58"/>
                </a:moveTo>
                <a:quadBezTo>
                  <a:pt x="74" y="40"/>
                  <a:pt x="74" y="40"/>
                </a:quadBezTo>
                <a:quadBezTo>
                  <a:pt x="54" y="40"/>
                  <a:pt x="54" y="40"/>
                </a:quadBezTo>
                <a:quadBezTo>
                  <a:pt x="54" y="58"/>
                  <a:pt x="54" y="58"/>
                </a:quadBezTo>
                <a:lnTo>
                  <a:pt x="74" y="58"/>
                </a:lnTo>
                <a:close/>
                <a:moveTo>
                  <a:pt x="74" y="82"/>
                </a:moveTo>
                <a:quadBezTo>
                  <a:pt x="74" y="62"/>
                  <a:pt x="74" y="62"/>
                </a:quadBezTo>
                <a:quadBezTo>
                  <a:pt x="54" y="62"/>
                  <a:pt x="54" y="62"/>
                </a:quadBezTo>
                <a:quadBezTo>
                  <a:pt x="54" y="82"/>
                  <a:pt x="54" y="82"/>
                </a:quadBezTo>
                <a:lnTo>
                  <a:pt x="74" y="82"/>
                </a:lnTo>
                <a:close/>
                <a:moveTo>
                  <a:pt x="74" y="104"/>
                </a:moveTo>
                <a:quadBezTo>
                  <a:pt x="74" y="86"/>
                  <a:pt x="74" y="86"/>
                </a:quadBezTo>
                <a:quadBezTo>
                  <a:pt x="54" y="86"/>
                  <a:pt x="54" y="86"/>
                </a:quadBezTo>
                <a:quadBezTo>
                  <a:pt x="54" y="104"/>
                  <a:pt x="54" y="104"/>
                </a:quad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quadBezTo>
                  <a:pt x="74" y="8"/>
                  <a:pt x="74" y="8"/>
                </a:quadBezTo>
                <a:cubicBezTo>
                  <a:pt x="73" y="8"/>
                  <a:pt x="72" y="9"/>
                  <a:pt x="72" y="10"/>
                </a:cubicBezTo>
                <a:quadBezTo>
                  <a:pt x="72" y="28"/>
                  <a:pt x="72" y="28"/>
                </a:quadBezTo>
                <a:cubicBezTo>
                  <a:pt x="72" y="29"/>
                  <a:pt x="73" y="30"/>
                  <a:pt x="74" y="30"/>
                </a:cubicBezTo>
                <a:quadBezTo>
                  <a:pt x="78" y="30"/>
                  <a:pt x="78" y="30"/>
                </a:quad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quadBezTo>
                  <a:pt x="96" y="40"/>
                  <a:pt x="96" y="40"/>
                </a:quadBezTo>
                <a:quadBezTo>
                  <a:pt x="78" y="40"/>
                  <a:pt x="78" y="40"/>
                </a:quadBezTo>
                <a:quadBezTo>
                  <a:pt x="78" y="58"/>
                  <a:pt x="78" y="58"/>
                </a:quadBezTo>
                <a:lnTo>
                  <a:pt x="96" y="58"/>
                </a:lnTo>
                <a:close/>
                <a:moveTo>
                  <a:pt x="96" y="82"/>
                </a:moveTo>
                <a:quadBezTo>
                  <a:pt x="96" y="62"/>
                  <a:pt x="96" y="62"/>
                </a:quadBezTo>
                <a:quadBezTo>
                  <a:pt x="78" y="62"/>
                  <a:pt x="78" y="62"/>
                </a:quadBezTo>
                <a:quadBezTo>
                  <a:pt x="78" y="82"/>
                  <a:pt x="78" y="82"/>
                </a:quadBezTo>
                <a:lnTo>
                  <a:pt x="96" y="82"/>
                </a:lnTo>
                <a:close/>
                <a:moveTo>
                  <a:pt x="96" y="104"/>
                </a:moveTo>
                <a:quadBezTo>
                  <a:pt x="96" y="86"/>
                  <a:pt x="96" y="86"/>
                </a:quadBezTo>
                <a:quadBezTo>
                  <a:pt x="78" y="86"/>
                  <a:pt x="78" y="86"/>
                </a:quadBezTo>
                <a:quadBezTo>
                  <a:pt x="78" y="104"/>
                  <a:pt x="78" y="104"/>
                </a:quad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0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팀 구성</a:t>
            </a:r>
            <a:endParaRPr kumimoji="0" lang="en-US" sz="5000" b="0" i="0" u="none" strike="noStrike" kern="1200" cap="none" spc="0" normalizeH="0" baseline="0">
              <a:solidFill>
                <a:srgbClr val="544934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2" name="Freeform 71"/>
          <p:cNvSpPr>
            <a:spLocks noEditPoints="1"/>
          </p:cNvSpPr>
          <p:nvPr/>
        </p:nvSpPr>
        <p:spPr>
          <a:xfrm>
            <a:off x="11216532" y="2186592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quadBezTo>
                  <a:pt x="2" y="96"/>
                  <a:pt x="2" y="96"/>
                </a:quadBezTo>
                <a:cubicBezTo>
                  <a:pt x="0" y="96"/>
                  <a:pt x="0" y="95"/>
                  <a:pt x="0" y="94"/>
                </a:cubicBezTo>
                <a:quadBezTo>
                  <a:pt x="0" y="82"/>
                  <a:pt x="0" y="82"/>
                </a:quadBezTo>
                <a:cubicBezTo>
                  <a:pt x="0" y="81"/>
                  <a:pt x="0" y="80"/>
                  <a:pt x="2" y="80"/>
                </a:cubicBezTo>
                <a:quadBezTo>
                  <a:pt x="14" y="80"/>
                  <a:pt x="14" y="80"/>
                </a:quad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quadBezTo>
                  <a:pt x="26" y="96"/>
                  <a:pt x="26" y="96"/>
                </a:quadBezTo>
                <a:cubicBezTo>
                  <a:pt x="24" y="96"/>
                  <a:pt x="24" y="95"/>
                  <a:pt x="24" y="94"/>
                </a:cubicBezTo>
                <a:quadBezTo>
                  <a:pt x="24" y="74"/>
                  <a:pt x="24" y="74"/>
                </a:quadBezTo>
                <a:cubicBezTo>
                  <a:pt x="24" y="73"/>
                  <a:pt x="24" y="72"/>
                  <a:pt x="26" y="72"/>
                </a:cubicBezTo>
                <a:quadBezTo>
                  <a:pt x="38" y="72"/>
                  <a:pt x="38" y="72"/>
                </a:quad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quadBezTo>
                  <a:pt x="50" y="96"/>
                  <a:pt x="50" y="96"/>
                </a:quadBezTo>
                <a:cubicBezTo>
                  <a:pt x="48" y="96"/>
                  <a:pt x="48" y="95"/>
                  <a:pt x="48" y="94"/>
                </a:cubicBezTo>
                <a:quadBezTo>
                  <a:pt x="48" y="58"/>
                  <a:pt x="48" y="58"/>
                </a:quadBezTo>
                <a:cubicBezTo>
                  <a:pt x="48" y="57"/>
                  <a:pt x="48" y="56"/>
                  <a:pt x="50" y="56"/>
                </a:cubicBezTo>
                <a:quadBezTo>
                  <a:pt x="62" y="56"/>
                  <a:pt x="62" y="56"/>
                </a:quad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quadBezTo>
                  <a:pt x="73" y="96"/>
                  <a:pt x="73" y="96"/>
                </a:quadBezTo>
                <a:cubicBezTo>
                  <a:pt x="72" y="96"/>
                  <a:pt x="71" y="95"/>
                  <a:pt x="71" y="94"/>
                </a:cubicBezTo>
                <a:quadBezTo>
                  <a:pt x="71" y="34"/>
                  <a:pt x="71" y="34"/>
                </a:quadBezTo>
                <a:cubicBezTo>
                  <a:pt x="71" y="33"/>
                  <a:pt x="72" y="32"/>
                  <a:pt x="73" y="32"/>
                </a:cubicBezTo>
                <a:quadBezTo>
                  <a:pt x="85" y="32"/>
                  <a:pt x="85" y="32"/>
                </a:quad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quadBezTo>
                  <a:pt x="97" y="96"/>
                  <a:pt x="97" y="96"/>
                </a:quadBezTo>
                <a:cubicBezTo>
                  <a:pt x="96" y="96"/>
                  <a:pt x="95" y="95"/>
                  <a:pt x="95" y="94"/>
                </a:cubicBezTo>
                <a:quadBezTo>
                  <a:pt x="95" y="2"/>
                  <a:pt x="95" y="2"/>
                </a:quadBezTo>
                <a:cubicBezTo>
                  <a:pt x="95" y="1"/>
                  <a:pt x="96" y="0"/>
                  <a:pt x="97" y="0"/>
                </a:cubicBezTo>
                <a:quadBezTo>
                  <a:pt x="109" y="0"/>
                  <a:pt x="109" y="0"/>
                </a:quad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3" name="Freeform 127"/>
          <p:cNvSpPr>
            <a:spLocks noEditPoints="1"/>
          </p:cNvSpPr>
          <p:nvPr/>
        </p:nvSpPr>
        <p:spPr>
          <a:xfrm>
            <a:off x="11243551" y="3862403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quadBezTo>
                  <a:pt x="10" y="72"/>
                  <a:pt x="10" y="72"/>
                </a:quad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1035" y="1621247"/>
            <a:ext cx="1166738" cy="1342849"/>
          </a:xfrm>
          <a:prstGeom prst="rect">
            <a:avLst/>
          </a:prstGeom>
        </p:spPr>
      </p:pic>
      <p:pic>
        <p:nvPicPr>
          <p:cNvPr id="35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1178" y="1637601"/>
            <a:ext cx="1113583" cy="1342850"/>
          </a:xfrm>
          <a:prstGeom prst="rect">
            <a:avLst/>
          </a:prstGeom>
        </p:spPr>
      </p:pic>
      <p:pic>
        <p:nvPicPr>
          <p:cNvPr id="36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36427" y="1703143"/>
            <a:ext cx="1196561" cy="1426204"/>
          </a:xfrm>
          <a:prstGeom prst="rect">
            <a:avLst/>
          </a:prstGeom>
        </p:spPr>
      </p:pic>
      <p:sp>
        <p:nvSpPr>
          <p:cNvPr id="37" name="TextBox 27"/>
          <p:cNvSpPr txBox="1"/>
          <p:nvPr/>
        </p:nvSpPr>
        <p:spPr>
          <a:xfrm>
            <a:off x="260985" y="3339100"/>
            <a:ext cx="2764155" cy="2193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김주희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기능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4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구현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문서 중간 관리 및 검토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프로젝트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이 프로젝트를 성공적으로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마무리 하겠습니다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!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4731046" y="3429000"/>
            <a:ext cx="2506980" cy="19126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이진서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기능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1, 3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구현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문서 초안 관리 및 제출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프로젝트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잘 하고 싶다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,,</a:t>
            </a:r>
          </a:p>
        </p:txBody>
      </p:sp>
      <p:sp>
        <p:nvSpPr>
          <p:cNvPr id="39" name="TextBox 29"/>
          <p:cNvSpPr txBox="1"/>
          <p:nvPr/>
        </p:nvSpPr>
        <p:spPr>
          <a:xfrm>
            <a:off x="9176385" y="3511435"/>
            <a:ext cx="2440305" cy="16396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544934"/>
                </a:solidFill>
                <a:latin typeface="에스코어 드림 2 ExtraLight"/>
                <a:ea typeface="에스코어 드림 2 ExtraLight"/>
              </a:rPr>
              <a:t>한민서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네트워크 관리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,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일정 관리 및 정보 수집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에스코어 드림 2 ExtraLight"/>
              <a:ea typeface="에스코어 드림 2 ExtraLight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에스코어 드림 2 ExtraLight"/>
                <a:ea typeface="에스코어 드림 2 ExtraLight"/>
              </a:rPr>
              <a:t>일정을 미루지 말자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5587598" y="784174"/>
            <a:ext cx="5161745" cy="5306084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544" y="2621709"/>
            <a:ext cx="1008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01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팀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 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55491"/>
            <a:ext cx="3731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프로젝트</a:t>
            </a:r>
            <a:endParaRPr lang="en-US" sz="500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14670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소개</a:t>
            </a:r>
            <a:endParaRPr lang="en-US" sz="5000">
              <a:solidFill>
                <a:schemeClr val="accent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149" name="Rectangle 2009"/>
          <p:cNvSpPr/>
          <p:nvPr/>
        </p:nvSpPr>
        <p:spPr>
          <a:xfrm>
            <a:off x="5777477" y="2017265"/>
            <a:ext cx="4781985" cy="332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3200" kern="100" spc="0">
                <a:solidFill>
                  <a:srgbClr val="000000"/>
                </a:solidFill>
                <a:effectLst/>
                <a:latin typeface="에스코어 드림 2 ExtraLight"/>
                <a:ea typeface="에스코어 드림 2 ExtraLight"/>
              </a:rPr>
              <a:t>클라우드 기반</a:t>
            </a:r>
          </a:p>
          <a:p>
            <a:pPr>
              <a:lnSpc>
                <a:spcPct val="170000"/>
              </a:lnSpc>
              <a:defRPr/>
            </a:pPr>
            <a:r>
              <a:rPr lang="en-US" altLang="ko-KR" sz="3200" kern="100" spc="0">
                <a:solidFill>
                  <a:srgbClr val="000000"/>
                </a:solidFill>
                <a:effectLst/>
                <a:latin typeface="에스코어 드림 2 ExtraLight"/>
                <a:ea typeface="에스코어 드림 2 ExtraLight"/>
              </a:rPr>
              <a:t>IT </a:t>
            </a:r>
            <a:r>
              <a:rPr lang="ko-KR" altLang="en-US" sz="3200" kern="100" spc="0">
                <a:solidFill>
                  <a:srgbClr val="000000"/>
                </a:solidFill>
                <a:effectLst/>
                <a:latin typeface="에스코어 드림 2 ExtraLight"/>
                <a:ea typeface="에스코어 드림 2 ExtraLight"/>
              </a:rPr>
              <a:t>실습환경 자동 구축 및 자동 평가 시스템</a:t>
            </a:r>
          </a:p>
          <a:p>
            <a:pPr>
              <a:lnSpc>
                <a:spcPct val="170000"/>
              </a:lnSpc>
              <a:defRPr/>
            </a:pPr>
            <a:r>
              <a:rPr lang="ko-KR" altLang="en-US" sz="3200" kern="100" spc="0">
                <a:solidFill>
                  <a:srgbClr val="000000"/>
                </a:solidFill>
                <a:effectLst/>
                <a:latin typeface="에스코어 드림 2 ExtraLight"/>
                <a:ea typeface="에스코어 드림 2 ExtraLight"/>
              </a:rPr>
              <a:t> </a:t>
            </a:r>
            <a:endParaRPr lang="en-US" altLang="ko-KR" sz="3200">
              <a:solidFill>
                <a:schemeClr val="accent2">
                  <a:lumMod val="75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44" y="2069259"/>
            <a:ext cx="25186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클라우드 기반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IT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실습환경</a:t>
            </a:r>
          </a:p>
          <a:p>
            <a:pPr lvl="0">
              <a:defRPr/>
            </a:pP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자동 구축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 </a:t>
            </a:r>
            <a:r>
              <a:rPr lang="ko-KR" alt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2 ExtraLight"/>
                <a:ea typeface="에스코어 드림 2 ExtraLight"/>
                <a:cs typeface="Lato"/>
              </a:rPr>
              <a:t>및 자동 평가 시스템</a:t>
            </a:r>
            <a:endParaRPr lang="en-US" sz="1400">
              <a:solidFill>
                <a:schemeClr val="accent1">
                  <a:lumMod val="60000"/>
                  <a:lumOff val="40000"/>
                </a:schemeClr>
              </a:solidFill>
              <a:latin typeface="에스코어 드림 2 ExtraLight"/>
              <a:ea typeface="에스코어 드림 2 Extra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603041"/>
            <a:ext cx="3138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에스코어 드림 2 ExtraLight"/>
                <a:ea typeface="에스코어 드림 2 ExtraLight"/>
              </a:rPr>
              <a:t>프로젝트</a:t>
            </a:r>
            <a:endParaRPr lang="en-US" sz="5000">
              <a:solidFill>
                <a:schemeClr val="accent2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625" y="1285686"/>
            <a:ext cx="1417590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에스코어 드림 2 ExtraLight"/>
                <a:ea typeface="에스코어 드림 2 ExtraLight"/>
              </a:rPr>
              <a:t>요약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에스코어 드림 2 ExtraLight"/>
              <a:ea typeface="에스코어 드림 2 ExtraLight"/>
            </a:endParaRPr>
          </a:p>
        </p:txBody>
      </p:sp>
      <p:sp>
        <p:nvSpPr>
          <p:cNvPr id="8" name="Rectangle 2009"/>
          <p:cNvSpPr/>
          <p:nvPr/>
        </p:nvSpPr>
        <p:spPr>
          <a:xfrm>
            <a:off x="850723" y="3323287"/>
            <a:ext cx="4995093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기존 실습에서 이루어지는 시스템 환경 초기화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,</a:t>
            </a:r>
          </a:p>
          <a:p>
            <a:pPr>
              <a:lnSpc>
                <a:spcPct val="170000"/>
              </a:lnSpc>
              <a:defRPr/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수동적인 과제물 평가와 달리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 </a:t>
            </a: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가상머신 기반의 실습환경을 자동 구축하고 과제물을 평가∙채점하여</a:t>
            </a:r>
          </a:p>
          <a:p>
            <a:pPr>
              <a:lnSpc>
                <a:spcPct val="170000"/>
              </a:lnSpc>
              <a:defRPr/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에스코어 드림 2 ExtraLight"/>
                <a:ea typeface="에스코어 드림 2 ExtraLight"/>
                <a:cs typeface="Lato Light"/>
              </a:rPr>
              <a:t>실무능력을 편리하게 평가하는 시스템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에스코어 드림 2 ExtraLight"/>
              <a:ea typeface="에스코어 드림 2 ExtraLight"/>
              <a:cs typeface="Lato Light"/>
            </a:endParaRPr>
          </a:p>
        </p:txBody>
      </p:sp>
      <p:pic>
        <p:nvPicPr>
          <p:cNvPr id="1026" name="Picture 2" descr="people sitting down near table with assorted laptop computers"/>
          <p:cNvPicPr>
            <a:picLocks noChangeAspect="1" noChangeArrowheads="1"/>
          </p:cNvPicPr>
          <p:nvPr/>
        </p:nvPicPr>
        <p:blipFill rotWithShape="1">
          <a:blip r:embed="rId2"/>
          <a:srcRect l="22690" t="490" r="6300" b="530"/>
          <a:stretch>
            <a:fillRect/>
          </a:stretch>
        </p:blipFill>
        <p:spPr>
          <a:xfrm>
            <a:off x="7025249" y="1464815"/>
            <a:ext cx="4185676" cy="4178014"/>
          </a:xfrm>
          <a:prstGeom prst="ellipse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선행</a:t>
            </a:r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5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</a:t>
            </a:r>
            <a:endParaRPr lang="en-US" sz="5000" dirty="0">
              <a:solidFill>
                <a:schemeClr val="accent2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519855" y="1397463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특허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0926158" y="3632452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0610169" y="5191181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0825962" y="5398334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141951" y="3896432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2022192" y="1762414"/>
            <a:ext cx="8814919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클라우드 컴퓨팅을 기반으로 하는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실습교육 시스템 및 그 방법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㈜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굿모닝에듀테인먼트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김영필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1" name="Oval 316">
            <a:extLst>
              <a:ext uri="{FF2B5EF4-FFF2-40B4-BE49-F238E27FC236}">
                <a16:creationId xmlns:a16="http://schemas.microsoft.com/office/drawing/2014/main" id="{6BFBD512-925B-4263-9DFF-645E8F0FD29F}"/>
              </a:ext>
            </a:extLst>
          </p:cNvPr>
          <p:cNvSpPr/>
          <p:nvPr/>
        </p:nvSpPr>
        <p:spPr>
          <a:xfrm>
            <a:off x="1359055" y="3065182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논문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2" name="Rectangle 324">
            <a:extLst>
              <a:ext uri="{FF2B5EF4-FFF2-40B4-BE49-F238E27FC236}">
                <a16:creationId xmlns:a16="http://schemas.microsoft.com/office/drawing/2014/main" id="{FEB8256D-8164-40FC-8B34-5F6BA7DC2F99}"/>
              </a:ext>
            </a:extLst>
          </p:cNvPr>
          <p:cNvSpPr/>
          <p:nvPr/>
        </p:nvSpPr>
        <p:spPr>
          <a:xfrm>
            <a:off x="2649318" y="3120232"/>
            <a:ext cx="6613964" cy="146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신은주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“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가상화를 이용한 컴퓨터 교육 시스템 설계 및 구현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.” </a:t>
            </a:r>
            <a:r>
              <a:rPr lang="ko-KR" altLang="en-US" sz="1400" kern="100" dirty="0" err="1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국내석사학위논문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대전대학원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2011,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대전</a:t>
            </a: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400" kern="100" dirty="0">
              <a:solidFill>
                <a:srgbClr val="00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박정호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최은영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“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클라우드 컴퓨팅 기반의 가상 프로그래밍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환경 구현 및 운영 관리 방안 연구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“, 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서울디지털대학교</a:t>
            </a:r>
            <a:r>
              <a:rPr lang="en-US" altLang="ko-KR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2013.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Oval 316">
            <a:extLst>
              <a:ext uri="{FF2B5EF4-FFF2-40B4-BE49-F238E27FC236}">
                <a16:creationId xmlns:a16="http://schemas.microsoft.com/office/drawing/2014/main" id="{ABCE6183-3FF0-4C67-90AE-8F78A8FE5491}"/>
              </a:ext>
            </a:extLst>
          </p:cNvPr>
          <p:cNvSpPr/>
          <p:nvPr/>
        </p:nvSpPr>
        <p:spPr>
          <a:xfrm>
            <a:off x="2432396" y="4893001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상용 제품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5" name="Rectangle 324">
            <a:extLst>
              <a:ext uri="{FF2B5EF4-FFF2-40B4-BE49-F238E27FC236}">
                <a16:creationId xmlns:a16="http://schemas.microsoft.com/office/drawing/2014/main" id="{C535C066-B4E5-49F4-9722-4D643EB89E82}"/>
              </a:ext>
            </a:extLst>
          </p:cNvPr>
          <p:cNvSpPr/>
          <p:nvPr/>
        </p:nvSpPr>
        <p:spPr>
          <a:xfrm>
            <a:off x="3888309" y="5344589"/>
            <a:ext cx="6613964" cy="34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RedHat</a:t>
            </a:r>
            <a:r>
              <a:rPr lang="ko-KR" altLang="en-US" sz="1400" kern="100" dirty="0">
                <a:solidFill>
                  <a:srgbClr val="0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등에서 시행중인 자격시험 환경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3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84311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4245" y="4605519"/>
            <a:ext cx="2191587" cy="934923"/>
            <a:chOff x="778621" y="4639987"/>
            <a:chExt cx="1989928" cy="934923"/>
          </a:xfrm>
        </p:grpSpPr>
        <p:sp>
          <p:nvSpPr>
            <p:cNvPr id="16" name="TextBox 15"/>
            <p:cNvSpPr txBox="1"/>
            <p:nvPr/>
          </p:nvSpPr>
          <p:spPr>
            <a:xfrm>
              <a:off x="867466" y="4965063"/>
              <a:ext cx="1812236" cy="60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과제 수행이 가능한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환경 구성 자동화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자동화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03088" y="225838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2171" y="224337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0030" y="224337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277" name="Rectangle 3"/>
          <p:cNvSpPr/>
          <p:nvPr/>
        </p:nvSpPr>
        <p:spPr>
          <a:xfrm>
            <a:off x="3950343" y="410287"/>
            <a:ext cx="4291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선행</a:t>
            </a:r>
            <a:r>
              <a:rPr lang="ko-KR" altLang="en-US" sz="4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</a:t>
            </a:r>
            <a:endParaRPr lang="en-US" altLang="ko-KR" sz="40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</a:t>
            </a:r>
            <a:r>
              <a:rPr lang="ko-KR" altLang="en-US" sz="3200" dirty="0">
                <a:solidFill>
                  <a:schemeClr val="accent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주요 기능</a:t>
            </a:r>
            <a:endParaRPr lang="en-US" sz="32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91" name="Freeform 154"/>
          <p:cNvSpPr>
            <a:spLocks noEditPoints="1"/>
          </p:cNvSpPr>
          <p:nvPr/>
        </p:nvSpPr>
        <p:spPr bwMode="auto">
          <a:xfrm>
            <a:off x="9562753" y="2794315"/>
            <a:ext cx="1009993" cy="978431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42" name="Group 14"/>
          <p:cNvGrpSpPr/>
          <p:nvPr/>
        </p:nvGrpSpPr>
        <p:grpSpPr>
          <a:xfrm>
            <a:off x="3670580" y="4605519"/>
            <a:ext cx="2191587" cy="663567"/>
            <a:chOff x="778621" y="4639987"/>
            <a:chExt cx="1989928" cy="663567"/>
          </a:xfrm>
        </p:grpSpPr>
        <p:sp>
          <p:nvSpPr>
            <p:cNvPr id="43" name="TextBox 42"/>
            <p:cNvSpPr txBox="1"/>
            <p:nvPr/>
          </p:nvSpPr>
          <p:spPr>
            <a:xfrm>
              <a:off x="867466" y="4965063"/>
              <a:ext cx="1812236" cy="33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환경 초기화 시스템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초기화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oup 14"/>
          <p:cNvGrpSpPr/>
          <p:nvPr/>
        </p:nvGrpSpPr>
        <p:grpSpPr>
          <a:xfrm>
            <a:off x="6325757" y="4605519"/>
            <a:ext cx="2191587" cy="935564"/>
            <a:chOff x="778621" y="4639987"/>
            <a:chExt cx="1989928" cy="935564"/>
          </a:xfrm>
        </p:grpSpPr>
        <p:sp>
          <p:nvSpPr>
            <p:cNvPr id="46" name="TextBox 45"/>
            <p:cNvSpPr txBox="1"/>
            <p:nvPr/>
          </p:nvSpPr>
          <p:spPr>
            <a:xfrm>
              <a:off x="867466" y="4965063"/>
              <a:ext cx="1812236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다양한 실습 환경 </a:t>
              </a:r>
              <a:r>
                <a:rPr lang="ko-KR" altLang="en-US" sz="1200" dirty="0" err="1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배포∙유지보수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다양성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grpSp>
        <p:nvGrpSpPr>
          <p:cNvPr id="48" name="Group 14"/>
          <p:cNvGrpSpPr/>
          <p:nvPr/>
        </p:nvGrpSpPr>
        <p:grpSpPr>
          <a:xfrm>
            <a:off x="9078783" y="4605519"/>
            <a:ext cx="2191587" cy="935564"/>
            <a:chOff x="778621" y="4639987"/>
            <a:chExt cx="1989928" cy="935564"/>
          </a:xfrm>
        </p:grpSpPr>
        <p:sp>
          <p:nvSpPr>
            <p:cNvPr id="49" name="TextBox 48"/>
            <p:cNvSpPr txBox="1"/>
            <p:nvPr/>
          </p:nvSpPr>
          <p:spPr>
            <a:xfrm>
              <a:off x="867466" y="4965063"/>
              <a:ext cx="1812236" cy="6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실시간 스코어링</a:t>
              </a:r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,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 Light" panose="020F0502020204030203" pitchFamily="34" charset="0"/>
                </a:rPr>
                <a:t>자동 피드백</a:t>
              </a:r>
              <a:endParaRPr lang="en-US" altLang="ko-KR" sz="12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 Light" panose="020F050202020403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8621" y="4639987"/>
              <a:ext cx="1989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Lato" panose="020F0502020204030203" pitchFamily="34" charset="0"/>
                </a:rPr>
                <a:t>실시간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endParaRPr>
            </a:p>
          </p:txBody>
        </p:sp>
      </p:grpSp>
      <p:pic>
        <p:nvPicPr>
          <p:cNvPr id="4" name="그래픽 3" descr="마법 지팡이 자동 윤곽선">
            <a:extLst>
              <a:ext uri="{FF2B5EF4-FFF2-40B4-BE49-F238E27FC236}">
                <a16:creationId xmlns:a16="http://schemas.microsoft.com/office/drawing/2014/main" id="{F6547F08-7FB3-4B63-B577-F333A0DC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239" y="2868619"/>
            <a:ext cx="914400" cy="914400"/>
          </a:xfrm>
          <a:prstGeom prst="rect">
            <a:avLst/>
          </a:prstGeom>
        </p:spPr>
      </p:pic>
      <p:pic>
        <p:nvPicPr>
          <p:cNvPr id="6" name="그래픽 5" descr="새로 고침 윤곽선">
            <a:extLst>
              <a:ext uri="{FF2B5EF4-FFF2-40B4-BE49-F238E27FC236}">
                <a16:creationId xmlns:a16="http://schemas.microsoft.com/office/drawing/2014/main" id="{AB001612-A0E2-4357-88E9-7817ED83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2483" y="2868619"/>
            <a:ext cx="914400" cy="914400"/>
          </a:xfrm>
          <a:prstGeom prst="rect">
            <a:avLst/>
          </a:prstGeom>
        </p:spPr>
      </p:pic>
      <p:pic>
        <p:nvPicPr>
          <p:cNvPr id="8" name="그래픽 7" descr="사람들 집단  단색으로 채워진">
            <a:extLst>
              <a:ext uri="{FF2B5EF4-FFF2-40B4-BE49-F238E27FC236}">
                <a16:creationId xmlns:a16="http://schemas.microsoft.com/office/drawing/2014/main" id="{5642F037-B15B-4FF1-84FF-F99B407CA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8000" y="2718861"/>
            <a:ext cx="1064158" cy="1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84311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44245" y="4605519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실습환경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76196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25867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277" name="Rectangle 3"/>
          <p:cNvSpPr/>
          <p:nvPr/>
        </p:nvSpPr>
        <p:spPr>
          <a:xfrm>
            <a:off x="3950343" y="410287"/>
            <a:ext cx="4291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키워드 선정</a:t>
            </a:r>
            <a:endParaRPr lang="en-US" sz="4000" dirty="0">
              <a:solidFill>
                <a:schemeClr val="accent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24605" y="459900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평가 자동화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91594" y="4599008"/>
            <a:ext cx="2191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가상머신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pic>
        <p:nvPicPr>
          <p:cNvPr id="4" name="그래픽 3" descr="마법 지팡이 자동 윤곽선">
            <a:extLst>
              <a:ext uri="{FF2B5EF4-FFF2-40B4-BE49-F238E27FC236}">
                <a16:creationId xmlns:a16="http://schemas.microsoft.com/office/drawing/2014/main" id="{F6547F08-7FB3-4B63-B577-F333A0DC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239" y="2868619"/>
            <a:ext cx="914400" cy="914400"/>
          </a:xfrm>
          <a:prstGeom prst="rect">
            <a:avLst/>
          </a:prstGeom>
        </p:spPr>
      </p:pic>
      <p:pic>
        <p:nvPicPr>
          <p:cNvPr id="6" name="그래픽 5" descr="새로 고침 윤곽선">
            <a:extLst>
              <a:ext uri="{FF2B5EF4-FFF2-40B4-BE49-F238E27FC236}">
                <a16:creationId xmlns:a16="http://schemas.microsoft.com/office/drawing/2014/main" id="{AB001612-A0E2-4357-88E9-7817ED83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6508" y="2862108"/>
            <a:ext cx="914400" cy="914400"/>
          </a:xfrm>
          <a:prstGeom prst="rect">
            <a:avLst/>
          </a:prstGeom>
        </p:spPr>
      </p:pic>
      <p:pic>
        <p:nvPicPr>
          <p:cNvPr id="8" name="그래픽 7" descr="사람들 집단  단색으로 채워진">
            <a:extLst>
              <a:ext uri="{FF2B5EF4-FFF2-40B4-BE49-F238E27FC236}">
                <a16:creationId xmlns:a16="http://schemas.microsoft.com/office/drawing/2014/main" id="{5642F037-B15B-4FF1-84FF-F99B407CA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837" y="2712350"/>
            <a:ext cx="1064158" cy="1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85" y="245681"/>
            <a:ext cx="3420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계획</a:t>
            </a:r>
            <a:endParaRPr lang="en-US" sz="5000" dirty="0">
              <a:solidFill>
                <a:schemeClr val="accent2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Oval 316"/>
          <p:cNvSpPr/>
          <p:nvPr/>
        </p:nvSpPr>
        <p:spPr>
          <a:xfrm>
            <a:off x="867725" y="2143318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계획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1" name="Oval 312"/>
          <p:cNvSpPr/>
          <p:nvPr/>
        </p:nvSpPr>
        <p:spPr>
          <a:xfrm>
            <a:off x="11065858" y="20113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2" name="Oval 313"/>
          <p:cNvSpPr/>
          <p:nvPr/>
        </p:nvSpPr>
        <p:spPr>
          <a:xfrm>
            <a:off x="11065858" y="36460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3" name="Oval 314"/>
          <p:cNvSpPr/>
          <p:nvPr/>
        </p:nvSpPr>
        <p:spPr>
          <a:xfrm>
            <a:off x="11065858" y="5280748"/>
            <a:ext cx="836582" cy="8365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4" name="Freeform 71"/>
          <p:cNvSpPr>
            <a:spLocks noEditPoints="1"/>
          </p:cNvSpPr>
          <p:nvPr/>
        </p:nvSpPr>
        <p:spPr bwMode="auto">
          <a:xfrm>
            <a:off x="11254632" y="2234217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5" name="Freeform 115"/>
          <p:cNvSpPr>
            <a:spLocks noEditPoints="1"/>
          </p:cNvSpPr>
          <p:nvPr/>
        </p:nvSpPr>
        <p:spPr bwMode="auto">
          <a:xfrm>
            <a:off x="11281651" y="5487901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6" name="Freeform 127"/>
          <p:cNvSpPr>
            <a:spLocks noEditPoints="1"/>
          </p:cNvSpPr>
          <p:nvPr/>
        </p:nvSpPr>
        <p:spPr bwMode="auto">
          <a:xfrm>
            <a:off x="11281651" y="3910028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Rectangle 324"/>
          <p:cNvSpPr/>
          <p:nvPr/>
        </p:nvSpPr>
        <p:spPr>
          <a:xfrm>
            <a:off x="2318519" y="2449267"/>
            <a:ext cx="4718654" cy="62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실무 능력 향상을 위해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 및 평가 환경 필요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가상머신 또는 컨테이너 기반으로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IT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실습환경 구축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662CB-767B-4FAC-B993-65A415925023}"/>
              </a:ext>
            </a:extLst>
          </p:cNvPr>
          <p:cNvSpPr txBox="1"/>
          <p:nvPr/>
        </p:nvSpPr>
        <p:spPr>
          <a:xfrm>
            <a:off x="748602" y="1247535"/>
            <a:ext cx="3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폭포수 모델 </a:t>
            </a:r>
            <a:r>
              <a:rPr lang="en-US" altLang="ko-KR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&amp; </a:t>
            </a:r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Lato" panose="020F0502020204030203" pitchFamily="34" charset="0"/>
              </a:rPr>
              <a:t>객체지향 방법론</a:t>
            </a:r>
            <a:endParaRPr lang="en-US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  <a:cs typeface="Lato" panose="020F0502020204030203" pitchFamily="34" charset="0"/>
            </a:endParaRPr>
          </a:p>
        </p:txBody>
      </p:sp>
      <p:sp>
        <p:nvSpPr>
          <p:cNvPr id="31" name="Oval 316">
            <a:extLst>
              <a:ext uri="{FF2B5EF4-FFF2-40B4-BE49-F238E27FC236}">
                <a16:creationId xmlns:a16="http://schemas.microsoft.com/office/drawing/2014/main" id="{6BFBD512-925B-4263-9DFF-645E8F0FD29F}"/>
              </a:ext>
            </a:extLst>
          </p:cNvPr>
          <p:cNvSpPr/>
          <p:nvPr/>
        </p:nvSpPr>
        <p:spPr>
          <a:xfrm>
            <a:off x="2300707" y="4030359"/>
            <a:ext cx="1290263" cy="12503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요구 분석</a:t>
            </a:r>
            <a:endParaRPr lang="en-US" b="1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2" name="Rectangle 324">
            <a:extLst>
              <a:ext uri="{FF2B5EF4-FFF2-40B4-BE49-F238E27FC236}">
                <a16:creationId xmlns:a16="http://schemas.microsoft.com/office/drawing/2014/main" id="{FEB8256D-8164-40FC-8B34-5F6BA7DC2F99}"/>
              </a:ext>
            </a:extLst>
          </p:cNvPr>
          <p:cNvSpPr/>
          <p:nvPr/>
        </p:nvSpPr>
        <p:spPr>
          <a:xfrm>
            <a:off x="3806763" y="4065423"/>
            <a:ext cx="6613964" cy="118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 :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과제 수행이 가능한 환경 구성 자동화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 :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과제 수행 후 실습 결과를 자동으로 평가하는 채점 자동화 시스템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 :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환경 초기화 시스템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-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4 :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다양한 실습 환경 배포 및 유지보수 가능</a:t>
            </a:r>
          </a:p>
        </p:txBody>
      </p:sp>
    </p:spTree>
    <p:extLst>
      <p:ext uri="{BB962C8B-B14F-4D97-AF65-F5344CB8AC3E}">
        <p14:creationId xmlns:p14="http://schemas.microsoft.com/office/powerpoint/2010/main" val="419341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464</Words>
  <Application>Microsoft Office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에스코어 드림 2 ExtraLight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Lee JinSeo</cp:lastModifiedBy>
  <cp:revision>159</cp:revision>
  <dcterms:created xsi:type="dcterms:W3CDTF">2018-08-21T13:08:41Z</dcterms:created>
  <dcterms:modified xsi:type="dcterms:W3CDTF">2021-10-23T02:02:11Z</dcterms:modified>
  <cp:version/>
</cp:coreProperties>
</file>