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71" r:id="rId3"/>
    <p:sldId id="272" r:id="rId4"/>
    <p:sldId id="273" r:id="rId5"/>
    <p:sldId id="258" r:id="rId6"/>
    <p:sldId id="259" r:id="rId7"/>
    <p:sldId id="260" r:id="rId8"/>
    <p:sldId id="261" r:id="rId9"/>
    <p:sldId id="266" r:id="rId10"/>
    <p:sldId id="275" r:id="rId11"/>
    <p:sldId id="286" r:id="rId12"/>
    <p:sldId id="287" r:id="rId13"/>
    <p:sldId id="276" r:id="rId14"/>
    <p:sldId id="277" r:id="rId15"/>
    <p:sldId id="267" r:id="rId16"/>
    <p:sldId id="288" r:id="rId17"/>
    <p:sldId id="289" r:id="rId18"/>
    <p:sldId id="290" r:id="rId19"/>
    <p:sldId id="291" r:id="rId20"/>
    <p:sldId id="292" r:id="rId21"/>
    <p:sldId id="285" r:id="rId22"/>
    <p:sldId id="293" r:id="rId23"/>
    <p:sldId id="294" r:id="rId24"/>
    <p:sldId id="295" r:id="rId25"/>
    <p:sldId id="296" r:id="rId26"/>
    <p:sldId id="297" r:id="rId27"/>
    <p:sldId id="284" r:id="rId28"/>
    <p:sldId id="279" r:id="rId29"/>
    <p:sldId id="298" r:id="rId30"/>
    <p:sldId id="269" r:id="rId31"/>
    <p:sldId id="270" r:id="rId32"/>
    <p:sldId id="299" r:id="rId33"/>
    <p:sldId id="283" r:id="rId34"/>
    <p:sldId id="300" r:id="rId35"/>
    <p:sldId id="264" r:id="rId3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40182-39DB-4117-B845-6EBBEE0412F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F03C4-64A3-4804-9451-B3CE8E339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1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7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3.png"/><Relationship Id="rId10" Type="http://schemas.openxmlformats.org/officeDocument/2006/relationships/image" Target="../media/image49.png"/><Relationship Id="rId4" Type="http://schemas.openxmlformats.org/officeDocument/2006/relationships/image" Target="../media/image8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image" Target="../media/image6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5">
            <a:extLst>
              <a:ext uri="{FF2B5EF4-FFF2-40B4-BE49-F238E27FC236}">
                <a16:creationId xmlns:a16="http://schemas.microsoft.com/office/drawing/2014/main" id="{C78D2D8E-11AC-4639-A440-DC4C704CC22E}"/>
              </a:ext>
            </a:extLst>
          </p:cNvPr>
          <p:cNvGrpSpPr/>
          <p:nvPr/>
        </p:nvGrpSpPr>
        <p:grpSpPr>
          <a:xfrm>
            <a:off x="4191000" y="2590800"/>
            <a:ext cx="9906000" cy="5105400"/>
            <a:chOff x="5621283" y="5463851"/>
            <a:chExt cx="11736232" cy="3420621"/>
          </a:xfrm>
          <a:noFill/>
        </p:grpSpPr>
        <p:pic>
          <p:nvPicPr>
            <p:cNvPr id="18" name="Object 24">
              <a:extLst>
                <a:ext uri="{FF2B5EF4-FFF2-40B4-BE49-F238E27FC236}">
                  <a16:creationId xmlns:a16="http://schemas.microsoft.com/office/drawing/2014/main" id="{8F7B5094-D577-4FD5-AA73-AE5C519FA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1283" y="5463851"/>
              <a:ext cx="11736232" cy="3420621"/>
            </a:xfrm>
            <a:prstGeom prst="rect">
              <a:avLst/>
            </a:prstGeom>
            <a:grpFill/>
            <a:ln w="98425">
              <a:solidFill>
                <a:schemeClr val="bg1"/>
              </a:solidFill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9F895A0-29F8-4F84-8073-F73174E1264B}"/>
              </a:ext>
            </a:extLst>
          </p:cNvPr>
          <p:cNvSpPr txBox="1"/>
          <p:nvPr/>
        </p:nvSpPr>
        <p:spPr>
          <a:xfrm>
            <a:off x="4419600" y="3848100"/>
            <a:ext cx="944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</a:rPr>
              <a:t>옷 데이터 관리 및 </a:t>
            </a:r>
            <a:endParaRPr lang="en-US" altLang="ko-KR" sz="48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4800" b="1" dirty="0">
                <a:solidFill>
                  <a:schemeClr val="bg1"/>
                </a:solidFill>
              </a:rPr>
              <a:t>소통을 돕는 어플리케이션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61B13A-50CE-45BB-94E3-2CBA9F168065}"/>
              </a:ext>
            </a:extLst>
          </p:cNvPr>
          <p:cNvSpPr txBox="1"/>
          <p:nvPr/>
        </p:nvSpPr>
        <p:spPr>
          <a:xfrm>
            <a:off x="4419600" y="6028729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최종 발표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18B6ED-53C1-4EAF-8727-667B9C07D46B}"/>
              </a:ext>
            </a:extLst>
          </p:cNvPr>
          <p:cNvSpPr txBox="1"/>
          <p:nvPr/>
        </p:nvSpPr>
        <p:spPr>
          <a:xfrm>
            <a:off x="4419600" y="7984003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코카투 </a:t>
            </a:r>
            <a:r>
              <a:rPr lang="en-US" altLang="ko-KR" sz="240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TEAM</a:t>
            </a:r>
            <a:endParaRPr lang="ko-KR" altLang="en-US" sz="2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기능적 요구사항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정의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en-US" altLang="ko-KR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215" y="3122991"/>
            <a:ext cx="395369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기능적 요구사항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9215" y="4941637"/>
            <a:ext cx="344364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인터페이스 요구사항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215" y="4110364"/>
            <a:ext cx="319116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비기능적 요구사항</a:t>
            </a:r>
            <a:endParaRPr lang="en-US" sz="27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9BF1E4E-D66C-4252-92DC-14DF47DB09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454" t="12251" r="28163" b="72786"/>
          <a:stretch/>
        </p:blipFill>
        <p:spPr>
          <a:xfrm>
            <a:off x="5617441" y="7437973"/>
            <a:ext cx="8687191" cy="190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1D1D01-C007-47D7-AF34-839D2B794C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374" t="57169" r="19416" b="9357"/>
          <a:stretch/>
        </p:blipFill>
        <p:spPr>
          <a:xfrm>
            <a:off x="5617441" y="3477445"/>
            <a:ext cx="10503131" cy="4189128"/>
          </a:xfrm>
          <a:prstGeom prst="rect">
            <a:avLst/>
          </a:prstGeom>
        </p:spPr>
      </p:pic>
      <p:sp>
        <p:nvSpPr>
          <p:cNvPr id="27" name="Object 3">
            <a:extLst>
              <a:ext uri="{FF2B5EF4-FFF2-40B4-BE49-F238E27FC236}">
                <a16:creationId xmlns:a16="http://schemas.microsoft.com/office/drawing/2014/main" id="{327F1A70-3419-4816-AE8D-5CCB66B8FD8C}"/>
              </a:ext>
            </a:extLst>
          </p:cNvPr>
          <p:cNvSpPr txBox="1"/>
          <p:nvPr/>
        </p:nvSpPr>
        <p:spPr>
          <a:xfrm>
            <a:off x="5715001" y="2535142"/>
            <a:ext cx="829672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※</a:t>
            </a:r>
            <a:r>
              <a:rPr lang="ko-KR" altLang="en-US" sz="36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옷장  구성 등록    및    검색</a:t>
            </a:r>
            <a:endParaRPr lang="en-US" sz="105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29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기능적 요구사항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정의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en-US" altLang="ko-KR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215" y="3122991"/>
            <a:ext cx="395369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기능적 요구사항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9215" y="4941637"/>
            <a:ext cx="344364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인터페이스 요구사항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215" y="4110364"/>
            <a:ext cx="319116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비기능적 요구사항</a:t>
            </a:r>
            <a:endParaRPr lang="en-US" sz="27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3">
            <a:extLst>
              <a:ext uri="{FF2B5EF4-FFF2-40B4-BE49-F238E27FC236}">
                <a16:creationId xmlns:a16="http://schemas.microsoft.com/office/drawing/2014/main" id="{327F1A70-3419-4816-AE8D-5CCB66B8FD8C}"/>
              </a:ext>
            </a:extLst>
          </p:cNvPr>
          <p:cNvSpPr txBox="1"/>
          <p:nvPr/>
        </p:nvSpPr>
        <p:spPr>
          <a:xfrm>
            <a:off x="5715001" y="2535142"/>
            <a:ext cx="829672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※</a:t>
            </a:r>
            <a:r>
              <a:rPr lang="ko-KR" altLang="en-US" sz="36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유저 관리</a:t>
            </a:r>
            <a:endParaRPr lang="en-US" sz="105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EBE437-2392-49A7-BE73-32FCA046E9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388" t="26497" r="18986" b="44494"/>
          <a:stretch/>
        </p:blipFill>
        <p:spPr>
          <a:xfrm>
            <a:off x="5684521" y="3316792"/>
            <a:ext cx="12003471" cy="41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7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기능적 요구사항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정의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en-US" altLang="ko-KR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215" y="3122991"/>
            <a:ext cx="395369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기능적 요구사항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9215" y="4941637"/>
            <a:ext cx="344364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인터페이스 요구사항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215" y="4110364"/>
            <a:ext cx="319116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비기능적 요구사항</a:t>
            </a:r>
            <a:endParaRPr lang="en-US" sz="27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3">
            <a:extLst>
              <a:ext uri="{FF2B5EF4-FFF2-40B4-BE49-F238E27FC236}">
                <a16:creationId xmlns:a16="http://schemas.microsoft.com/office/drawing/2014/main" id="{327F1A70-3419-4816-AE8D-5CCB66B8FD8C}"/>
              </a:ext>
            </a:extLst>
          </p:cNvPr>
          <p:cNvSpPr txBox="1"/>
          <p:nvPr/>
        </p:nvSpPr>
        <p:spPr>
          <a:xfrm>
            <a:off x="5715001" y="2535142"/>
            <a:ext cx="829672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※</a:t>
            </a:r>
            <a:r>
              <a:rPr lang="ko-KR" altLang="en-US" sz="36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추천 서비스</a:t>
            </a:r>
            <a:endParaRPr lang="en-US" sz="105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C1943C-AD11-403B-B166-BCC730D9D1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389" t="55184" r="31124" b="33704"/>
          <a:stretch/>
        </p:blipFill>
        <p:spPr>
          <a:xfrm>
            <a:off x="5478456" y="3526221"/>
            <a:ext cx="12400273" cy="21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8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비기능적 요구사항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정의</a:t>
            </a:r>
            <a:endParaRPr lang="en-US" altLang="ko-KR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en-US" altLang="ko-KR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215" y="3122991"/>
            <a:ext cx="344364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기능적 요구사항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9215" y="4941637"/>
            <a:ext cx="344364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인터페이스 요구사항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214" y="3963877"/>
            <a:ext cx="416824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비기능적 요구사항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378A25D-4E9C-4C08-89CC-F9AFA90AF7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454" t="18568" r="34166" b="47025"/>
          <a:stretch/>
        </p:blipFill>
        <p:spPr>
          <a:xfrm>
            <a:off x="5500457" y="2857500"/>
            <a:ext cx="11748994" cy="702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4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인터페이스 요구사항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정의</a:t>
            </a:r>
            <a:endParaRPr lang="en-US" altLang="ko-KR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en-US" altLang="ko-KR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215" y="3122991"/>
            <a:ext cx="344364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기능적 요구사항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9215" y="4842863"/>
            <a:ext cx="491124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인터페이스 요구사항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215" y="3963877"/>
            <a:ext cx="319116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 </a:t>
            </a:r>
            <a:r>
              <a:rPr lang="ko-KR" altLang="en-US" sz="2700" kern="0" spc="-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비기능적 요구사항</a:t>
            </a:r>
            <a:endParaRPr lang="en-US" sz="27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98B5919-A54F-4750-8D0A-1BFC6F9679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917" t="60468" r="39457" b="22909"/>
          <a:stretch/>
        </p:blipFill>
        <p:spPr>
          <a:xfrm>
            <a:off x="5336203" y="2705473"/>
            <a:ext cx="11339957" cy="38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0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2363" y="4913862"/>
            <a:ext cx="51644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분석</a:t>
            </a:r>
            <a:endParaRPr 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9" name="Object 34">
            <a:extLst>
              <a:ext uri="{FF2B5EF4-FFF2-40B4-BE49-F238E27FC236}">
                <a16:creationId xmlns:a16="http://schemas.microsoft.com/office/drawing/2014/main" id="{70ABB46A-0CCE-4B46-B00A-D8C87A10BA1B}"/>
              </a:ext>
            </a:extLst>
          </p:cNvPr>
          <p:cNvSpPr txBox="1"/>
          <p:nvPr/>
        </p:nvSpPr>
        <p:spPr>
          <a:xfrm>
            <a:off x="11582400" y="5614036"/>
            <a:ext cx="44542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</a:t>
            </a:r>
            <a:r>
              <a:rPr lang="ko-KR" altLang="en-US" sz="2400" kern="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400" kern="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CRC</a:t>
            </a:r>
            <a:r>
              <a:rPr lang="ko-KR" altLang="en-US" sz="2400" kern="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400" kern="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Card</a:t>
            </a:r>
            <a:endParaRPr lang="en-US" sz="2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Object 34">
            <a:extLst>
              <a:ext uri="{FF2B5EF4-FFF2-40B4-BE49-F238E27FC236}">
                <a16:creationId xmlns:a16="http://schemas.microsoft.com/office/drawing/2014/main" id="{F6661B1C-3326-47C9-8720-C2F22DB75AB4}"/>
              </a:ext>
            </a:extLst>
          </p:cNvPr>
          <p:cNvSpPr txBox="1"/>
          <p:nvPr/>
        </p:nvSpPr>
        <p:spPr>
          <a:xfrm>
            <a:off x="11582400" y="3904581"/>
            <a:ext cx="44542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Use Case Diagram</a:t>
            </a:r>
            <a:endParaRPr lang="en-US" sz="2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Object 34">
            <a:extLst>
              <a:ext uri="{FF2B5EF4-FFF2-40B4-BE49-F238E27FC236}">
                <a16:creationId xmlns:a16="http://schemas.microsoft.com/office/drawing/2014/main" id="{0F7C4FC5-5835-4383-92FA-F1E7CE089A61}"/>
              </a:ext>
            </a:extLst>
          </p:cNvPr>
          <p:cNvSpPr txBox="1"/>
          <p:nvPr/>
        </p:nvSpPr>
        <p:spPr>
          <a:xfrm>
            <a:off x="11582399" y="4515631"/>
            <a:ext cx="44542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Use Case Description</a:t>
            </a:r>
            <a:endParaRPr lang="en-US" sz="2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Object 34">
            <a:extLst>
              <a:ext uri="{FF2B5EF4-FFF2-40B4-BE49-F238E27FC236}">
                <a16:creationId xmlns:a16="http://schemas.microsoft.com/office/drawing/2014/main" id="{92A7ECAE-1A15-479E-9D58-9DA43263B31B}"/>
              </a:ext>
            </a:extLst>
          </p:cNvPr>
          <p:cNvSpPr txBox="1"/>
          <p:nvPr/>
        </p:nvSpPr>
        <p:spPr>
          <a:xfrm>
            <a:off x="11582400" y="5085886"/>
            <a:ext cx="44542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Class Diagram</a:t>
            </a:r>
            <a:endParaRPr lang="en-US" sz="2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Object 34">
            <a:extLst>
              <a:ext uri="{FF2B5EF4-FFF2-40B4-BE49-F238E27FC236}">
                <a16:creationId xmlns:a16="http://schemas.microsoft.com/office/drawing/2014/main" id="{E42B64A4-2EF1-47DF-89BD-1E11BF08EE7F}"/>
              </a:ext>
            </a:extLst>
          </p:cNvPr>
          <p:cNvSpPr txBox="1"/>
          <p:nvPr/>
        </p:nvSpPr>
        <p:spPr>
          <a:xfrm>
            <a:off x="11582400" y="6142186"/>
            <a:ext cx="44542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05.</a:t>
            </a:r>
            <a:r>
              <a:rPr lang="ko-KR" altLang="en-US" sz="2400" kern="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400" kern="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Sequence Diagram</a:t>
            </a:r>
            <a:endParaRPr lang="en-US" sz="240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1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5900" kern="100" spc="5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Use Case Diagram</a:t>
            </a:r>
            <a:endParaRPr lang="en-US" kern="100" spc="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9215" y="5798279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CRC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Card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34">
            <a:extLst>
              <a:ext uri="{FF2B5EF4-FFF2-40B4-BE49-F238E27FC236}">
                <a16:creationId xmlns:a16="http://schemas.microsoft.com/office/drawing/2014/main" id="{D6541F0D-DF4E-4CCF-8C12-C8C550D19568}"/>
              </a:ext>
            </a:extLst>
          </p:cNvPr>
          <p:cNvSpPr txBox="1"/>
          <p:nvPr/>
        </p:nvSpPr>
        <p:spPr>
          <a:xfrm>
            <a:off x="589215" y="2886197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Use Case Diagram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1" name="Object 34">
            <a:extLst>
              <a:ext uri="{FF2B5EF4-FFF2-40B4-BE49-F238E27FC236}">
                <a16:creationId xmlns:a16="http://schemas.microsoft.com/office/drawing/2014/main" id="{9DDEF748-EC35-4F6B-AB09-2EBD70F93A17}"/>
              </a:ext>
            </a:extLst>
          </p:cNvPr>
          <p:cNvSpPr txBox="1"/>
          <p:nvPr/>
        </p:nvSpPr>
        <p:spPr>
          <a:xfrm>
            <a:off x="589215" y="3873539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Use Case Description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id="{0B922EC5-AAC2-4B0D-9DAD-0AFA16A2666C}"/>
              </a:ext>
            </a:extLst>
          </p:cNvPr>
          <p:cNvSpPr txBox="1"/>
          <p:nvPr/>
        </p:nvSpPr>
        <p:spPr>
          <a:xfrm>
            <a:off x="589215" y="4810937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Class Diagram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3" name="Object 34">
            <a:extLst>
              <a:ext uri="{FF2B5EF4-FFF2-40B4-BE49-F238E27FC236}">
                <a16:creationId xmlns:a16="http://schemas.microsoft.com/office/drawing/2014/main" id="{86DA877B-0FEF-4AF4-ACFA-D72B548813C1}"/>
              </a:ext>
            </a:extLst>
          </p:cNvPr>
          <p:cNvSpPr txBox="1"/>
          <p:nvPr/>
        </p:nvSpPr>
        <p:spPr>
          <a:xfrm>
            <a:off x="589215" y="6785621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Sequence Diagram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025" name="_x385863448">
            <a:extLst>
              <a:ext uri="{FF2B5EF4-FFF2-40B4-BE49-F238E27FC236}">
                <a16:creationId xmlns:a16="http://schemas.microsoft.com/office/drawing/2014/main" id="{327ED17B-B7A8-43E9-823E-3ACB8EB9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17843"/>
            <a:ext cx="10896600" cy="674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000" kern="0" spc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Use Case Description</a:t>
            </a:r>
            <a:endParaRPr lang="en-US" kern="500" spc="1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9215" y="5798279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CRC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Card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34">
            <a:extLst>
              <a:ext uri="{FF2B5EF4-FFF2-40B4-BE49-F238E27FC236}">
                <a16:creationId xmlns:a16="http://schemas.microsoft.com/office/drawing/2014/main" id="{D6541F0D-DF4E-4CCF-8C12-C8C550D19568}"/>
              </a:ext>
            </a:extLst>
          </p:cNvPr>
          <p:cNvSpPr txBox="1"/>
          <p:nvPr/>
        </p:nvSpPr>
        <p:spPr>
          <a:xfrm>
            <a:off x="589215" y="2886197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Use Case Diagram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1" name="Object 34">
            <a:extLst>
              <a:ext uri="{FF2B5EF4-FFF2-40B4-BE49-F238E27FC236}">
                <a16:creationId xmlns:a16="http://schemas.microsoft.com/office/drawing/2014/main" id="{9DDEF748-EC35-4F6B-AB09-2EBD70F93A17}"/>
              </a:ext>
            </a:extLst>
          </p:cNvPr>
          <p:cNvSpPr txBox="1"/>
          <p:nvPr/>
        </p:nvSpPr>
        <p:spPr>
          <a:xfrm>
            <a:off x="589215" y="3873539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Use Case Description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id="{0B922EC5-AAC2-4B0D-9DAD-0AFA16A2666C}"/>
              </a:ext>
            </a:extLst>
          </p:cNvPr>
          <p:cNvSpPr txBox="1"/>
          <p:nvPr/>
        </p:nvSpPr>
        <p:spPr>
          <a:xfrm>
            <a:off x="589215" y="4810937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Class Diagram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3" name="Object 34">
            <a:extLst>
              <a:ext uri="{FF2B5EF4-FFF2-40B4-BE49-F238E27FC236}">
                <a16:creationId xmlns:a16="http://schemas.microsoft.com/office/drawing/2014/main" id="{86DA877B-0FEF-4AF4-ACFA-D72B548813C1}"/>
              </a:ext>
            </a:extLst>
          </p:cNvPr>
          <p:cNvSpPr txBox="1"/>
          <p:nvPr/>
        </p:nvSpPr>
        <p:spPr>
          <a:xfrm>
            <a:off x="589215" y="6785621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Sequence Diagram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BE4C0F-A84C-4078-AA26-2660302AC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2807428"/>
            <a:ext cx="11734800" cy="6807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6242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000" kern="0" spc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Class Diagram</a:t>
            </a:r>
            <a:endParaRPr lang="en-US" kern="500" spc="1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9215" y="5798279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CRC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Card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34">
            <a:extLst>
              <a:ext uri="{FF2B5EF4-FFF2-40B4-BE49-F238E27FC236}">
                <a16:creationId xmlns:a16="http://schemas.microsoft.com/office/drawing/2014/main" id="{D6541F0D-DF4E-4CCF-8C12-C8C550D19568}"/>
              </a:ext>
            </a:extLst>
          </p:cNvPr>
          <p:cNvSpPr txBox="1"/>
          <p:nvPr/>
        </p:nvSpPr>
        <p:spPr>
          <a:xfrm>
            <a:off x="589215" y="2886197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Use Case Diagram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1" name="Object 34">
            <a:extLst>
              <a:ext uri="{FF2B5EF4-FFF2-40B4-BE49-F238E27FC236}">
                <a16:creationId xmlns:a16="http://schemas.microsoft.com/office/drawing/2014/main" id="{9DDEF748-EC35-4F6B-AB09-2EBD70F93A17}"/>
              </a:ext>
            </a:extLst>
          </p:cNvPr>
          <p:cNvSpPr txBox="1"/>
          <p:nvPr/>
        </p:nvSpPr>
        <p:spPr>
          <a:xfrm>
            <a:off x="589215" y="3873539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Use Case Description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id="{0B922EC5-AAC2-4B0D-9DAD-0AFA16A2666C}"/>
              </a:ext>
            </a:extLst>
          </p:cNvPr>
          <p:cNvSpPr txBox="1"/>
          <p:nvPr/>
        </p:nvSpPr>
        <p:spPr>
          <a:xfrm>
            <a:off x="589215" y="4810937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Class Diagram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3" name="Object 34">
            <a:extLst>
              <a:ext uri="{FF2B5EF4-FFF2-40B4-BE49-F238E27FC236}">
                <a16:creationId xmlns:a16="http://schemas.microsoft.com/office/drawing/2014/main" id="{86DA877B-0FEF-4AF4-ACFA-D72B548813C1}"/>
              </a:ext>
            </a:extLst>
          </p:cNvPr>
          <p:cNvSpPr txBox="1"/>
          <p:nvPr/>
        </p:nvSpPr>
        <p:spPr>
          <a:xfrm>
            <a:off x="589215" y="6785621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Sequence Diagram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073" name="_x385902256">
            <a:extLst>
              <a:ext uri="{FF2B5EF4-FFF2-40B4-BE49-F238E27FC236}">
                <a16:creationId xmlns:a16="http://schemas.microsoft.com/office/drawing/2014/main" id="{55A1C680-F794-49B6-AA04-862AFC23F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343" y="2929666"/>
            <a:ext cx="12525941" cy="671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42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000" kern="0" spc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CRC</a:t>
            </a:r>
            <a:r>
              <a:rPr lang="ko-KR" altLang="en-US" sz="6000" kern="0" spc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6000" kern="0" spc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Card</a:t>
            </a:r>
            <a:endParaRPr lang="en-US" kern="500" spc="1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9215" y="5798279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CRC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Card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34">
            <a:extLst>
              <a:ext uri="{FF2B5EF4-FFF2-40B4-BE49-F238E27FC236}">
                <a16:creationId xmlns:a16="http://schemas.microsoft.com/office/drawing/2014/main" id="{D6541F0D-DF4E-4CCF-8C12-C8C550D19568}"/>
              </a:ext>
            </a:extLst>
          </p:cNvPr>
          <p:cNvSpPr txBox="1"/>
          <p:nvPr/>
        </p:nvSpPr>
        <p:spPr>
          <a:xfrm>
            <a:off x="589215" y="2886197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Use Case Diagram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1" name="Object 34">
            <a:extLst>
              <a:ext uri="{FF2B5EF4-FFF2-40B4-BE49-F238E27FC236}">
                <a16:creationId xmlns:a16="http://schemas.microsoft.com/office/drawing/2014/main" id="{9DDEF748-EC35-4F6B-AB09-2EBD70F93A17}"/>
              </a:ext>
            </a:extLst>
          </p:cNvPr>
          <p:cNvSpPr txBox="1"/>
          <p:nvPr/>
        </p:nvSpPr>
        <p:spPr>
          <a:xfrm>
            <a:off x="589215" y="3873539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Use Case Description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id="{0B922EC5-AAC2-4B0D-9DAD-0AFA16A2666C}"/>
              </a:ext>
            </a:extLst>
          </p:cNvPr>
          <p:cNvSpPr txBox="1"/>
          <p:nvPr/>
        </p:nvSpPr>
        <p:spPr>
          <a:xfrm>
            <a:off x="589215" y="4810937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Class Diagram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3" name="Object 34">
            <a:extLst>
              <a:ext uri="{FF2B5EF4-FFF2-40B4-BE49-F238E27FC236}">
                <a16:creationId xmlns:a16="http://schemas.microsoft.com/office/drawing/2014/main" id="{86DA877B-0FEF-4AF4-ACFA-D72B548813C1}"/>
              </a:ext>
            </a:extLst>
          </p:cNvPr>
          <p:cNvSpPr txBox="1"/>
          <p:nvPr/>
        </p:nvSpPr>
        <p:spPr>
          <a:xfrm>
            <a:off x="589215" y="6785621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Sequence Diagram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9B385-A3DB-4062-86C8-14CAB4D5C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0" y="2641063"/>
            <a:ext cx="9541200" cy="718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396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6397" y="2282923"/>
            <a:ext cx="1072174" cy="54784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</a:t>
            </a:r>
          </a:p>
          <a:p>
            <a:r>
              <a:rPr lang="en-US" sz="5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</a:t>
            </a:r>
          </a:p>
          <a:p>
            <a:r>
              <a:rPr lang="en-US" sz="5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</a:t>
            </a:r>
          </a:p>
          <a:p>
            <a:r>
              <a:rPr lang="en-US" sz="5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</a:t>
            </a:r>
          </a:p>
          <a:p>
            <a:r>
              <a:rPr lang="en-US" sz="5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</a:t>
            </a:r>
          </a:p>
          <a:p>
            <a:r>
              <a:rPr lang="en-US" sz="5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</a:t>
            </a:r>
          </a:p>
          <a:p>
            <a:r>
              <a:rPr lang="en-US" sz="5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07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1819" y="3717033"/>
            <a:ext cx="6481248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0" b="1" kern="0" spc="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목차</a:t>
            </a:r>
            <a:endParaRPr 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6999" y="2541697"/>
            <a:ext cx="679677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 소개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6999" y="3291556"/>
            <a:ext cx="86549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소개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3144" y="4040512"/>
            <a:ext cx="86549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정의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96999" y="5586854"/>
            <a:ext cx="86549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설계 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819400" y="5281016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3AEA8ED5-7955-4DC0-B1A3-640C43785107}"/>
              </a:ext>
            </a:extLst>
          </p:cNvPr>
          <p:cNvSpPr txBox="1"/>
          <p:nvPr/>
        </p:nvSpPr>
        <p:spPr>
          <a:xfrm>
            <a:off x="9614646" y="4790371"/>
            <a:ext cx="86549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분석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010AAFB5-1D19-49B9-B80D-AE0B3024F40B}"/>
              </a:ext>
            </a:extLst>
          </p:cNvPr>
          <p:cNvSpPr txBox="1"/>
          <p:nvPr/>
        </p:nvSpPr>
        <p:spPr>
          <a:xfrm>
            <a:off x="9576217" y="6321149"/>
            <a:ext cx="86549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오픈소스 활용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20EE5B27-F555-42E9-8DDB-4C8556CA3BDA}"/>
              </a:ext>
            </a:extLst>
          </p:cNvPr>
          <p:cNvSpPr txBox="1"/>
          <p:nvPr/>
        </p:nvSpPr>
        <p:spPr>
          <a:xfrm>
            <a:off x="9576217" y="7055444"/>
            <a:ext cx="865490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일정 및 기타</a:t>
            </a:r>
            <a:endParaRPr 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34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0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Sequence Diagram</a:t>
            </a:r>
            <a:endParaRPr lang="en-US" altLang="ko-KR" sz="6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분석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9215" y="5798279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CRC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Card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34">
            <a:extLst>
              <a:ext uri="{FF2B5EF4-FFF2-40B4-BE49-F238E27FC236}">
                <a16:creationId xmlns:a16="http://schemas.microsoft.com/office/drawing/2014/main" id="{D6541F0D-DF4E-4CCF-8C12-C8C550D19568}"/>
              </a:ext>
            </a:extLst>
          </p:cNvPr>
          <p:cNvSpPr txBox="1"/>
          <p:nvPr/>
        </p:nvSpPr>
        <p:spPr>
          <a:xfrm>
            <a:off x="589215" y="2886197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Use Case Diagram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1" name="Object 34">
            <a:extLst>
              <a:ext uri="{FF2B5EF4-FFF2-40B4-BE49-F238E27FC236}">
                <a16:creationId xmlns:a16="http://schemas.microsoft.com/office/drawing/2014/main" id="{9DDEF748-EC35-4F6B-AB09-2EBD70F93A17}"/>
              </a:ext>
            </a:extLst>
          </p:cNvPr>
          <p:cNvSpPr txBox="1"/>
          <p:nvPr/>
        </p:nvSpPr>
        <p:spPr>
          <a:xfrm>
            <a:off x="589215" y="3873539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Use Case Description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id="{0B922EC5-AAC2-4B0D-9DAD-0AFA16A2666C}"/>
              </a:ext>
            </a:extLst>
          </p:cNvPr>
          <p:cNvSpPr txBox="1"/>
          <p:nvPr/>
        </p:nvSpPr>
        <p:spPr>
          <a:xfrm>
            <a:off x="589215" y="4810937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Class Diagram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3" name="Object 34">
            <a:extLst>
              <a:ext uri="{FF2B5EF4-FFF2-40B4-BE49-F238E27FC236}">
                <a16:creationId xmlns:a16="http://schemas.microsoft.com/office/drawing/2014/main" id="{86DA877B-0FEF-4AF4-ACFA-D72B548813C1}"/>
              </a:ext>
            </a:extLst>
          </p:cNvPr>
          <p:cNvSpPr txBox="1"/>
          <p:nvPr/>
        </p:nvSpPr>
        <p:spPr>
          <a:xfrm>
            <a:off x="589215" y="6785621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05.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Sequence Diagram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25FF3F-2347-43BC-BB7D-F09F3A954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2710372"/>
            <a:ext cx="10692043" cy="699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9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1077" y="4979477"/>
            <a:ext cx="51644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설계</a:t>
            </a:r>
            <a:endParaRPr 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430000" y="4610145"/>
            <a:ext cx="5912049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아키텍처 설계</a:t>
            </a:r>
            <a:endParaRPr lang="en-US" altLang="ko-KR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모듈 패키지 설계</a:t>
            </a:r>
            <a:endParaRPr lang="en-US" altLang="ko-KR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인터페이스 설계</a:t>
            </a:r>
            <a:endParaRPr lang="en-US" altLang="ko-KR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 설계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746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6" y="1073609"/>
            <a:ext cx="920614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아키텍처 설계</a:t>
            </a:r>
            <a:endParaRPr lang="en-US" altLang="ko-KR" sz="6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54891" y="1521813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설계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34">
            <a:extLst>
              <a:ext uri="{FF2B5EF4-FFF2-40B4-BE49-F238E27FC236}">
                <a16:creationId xmlns:a16="http://schemas.microsoft.com/office/drawing/2014/main" id="{D6541F0D-DF4E-4CCF-8C12-C8C550D19568}"/>
              </a:ext>
            </a:extLst>
          </p:cNvPr>
          <p:cNvSpPr txBox="1"/>
          <p:nvPr/>
        </p:nvSpPr>
        <p:spPr>
          <a:xfrm>
            <a:off x="560644" y="2928316"/>
            <a:ext cx="5306756" cy="2292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36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</a:t>
            </a:r>
            <a:endParaRPr lang="en-US" altLang="ko-KR" sz="3600" kern="0" spc="-3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36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</a:t>
            </a:r>
            <a:r>
              <a:rPr lang="ko-KR" altLang="en-US" sz="36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아키텍처 설계</a:t>
            </a:r>
            <a:endParaRPr lang="en-US" altLang="ko-KR" sz="3600" kern="0" spc="-3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36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       </a:t>
            </a:r>
            <a:r>
              <a:rPr lang="ko-KR" altLang="en-US" sz="36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</a:t>
            </a:r>
            <a:endParaRPr lang="en-US" altLang="ko-KR" sz="36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6038F99-129F-457C-ABEB-12CA6E8F1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999" y="2928316"/>
            <a:ext cx="11910755" cy="6406183"/>
          </a:xfrm>
          <a:prstGeom prst="rect">
            <a:avLst/>
          </a:prstGeom>
        </p:spPr>
      </p:pic>
      <p:sp>
        <p:nvSpPr>
          <p:cNvPr id="26" name="Object 34">
            <a:extLst>
              <a:ext uri="{FF2B5EF4-FFF2-40B4-BE49-F238E27FC236}">
                <a16:creationId xmlns:a16="http://schemas.microsoft.com/office/drawing/2014/main" id="{FEDED267-10E6-44F2-94C1-A909AC71DB89}"/>
              </a:ext>
            </a:extLst>
          </p:cNvPr>
          <p:cNvSpPr txBox="1"/>
          <p:nvPr/>
        </p:nvSpPr>
        <p:spPr>
          <a:xfrm>
            <a:off x="589215" y="4497646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모듈 패키지 설계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7" name="Object 34">
            <a:extLst>
              <a:ext uri="{FF2B5EF4-FFF2-40B4-BE49-F238E27FC236}">
                <a16:creationId xmlns:a16="http://schemas.microsoft.com/office/drawing/2014/main" id="{73D093BE-C933-4622-9715-4821600FEDB1}"/>
              </a:ext>
            </a:extLst>
          </p:cNvPr>
          <p:cNvSpPr txBox="1"/>
          <p:nvPr/>
        </p:nvSpPr>
        <p:spPr>
          <a:xfrm>
            <a:off x="589215" y="5614425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인터페이스 설계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9AC69166-1CF0-46E4-8EB0-FB4632C44C39}"/>
              </a:ext>
            </a:extLst>
          </p:cNvPr>
          <p:cNvSpPr txBox="1"/>
          <p:nvPr/>
        </p:nvSpPr>
        <p:spPr>
          <a:xfrm>
            <a:off x="589215" y="6638541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데이터 설계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06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6" y="1073609"/>
            <a:ext cx="920614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모듈 패키지 설계</a:t>
            </a:r>
            <a:endParaRPr lang="en-US" altLang="ko-KR" sz="6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3EE43B6-73CA-4F11-A177-F6E47F13C6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171" y="2535142"/>
            <a:ext cx="8186452" cy="51189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013E72-3E38-40A5-A255-76B07ADDDC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7271" y="5094604"/>
            <a:ext cx="8394505" cy="4943475"/>
          </a:xfrm>
          <a:prstGeom prst="rect">
            <a:avLst/>
          </a:prstGeom>
        </p:spPr>
      </p:pic>
      <p:sp>
        <p:nvSpPr>
          <p:cNvPr id="21" name="Object 34">
            <a:extLst>
              <a:ext uri="{FF2B5EF4-FFF2-40B4-BE49-F238E27FC236}">
                <a16:creationId xmlns:a16="http://schemas.microsoft.com/office/drawing/2014/main" id="{167E2AFD-9D88-42EC-9A95-B74DC7F87967}"/>
              </a:ext>
            </a:extLst>
          </p:cNvPr>
          <p:cNvSpPr txBox="1"/>
          <p:nvPr/>
        </p:nvSpPr>
        <p:spPr>
          <a:xfrm>
            <a:off x="560644" y="2928316"/>
            <a:ext cx="5306756" cy="2292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</a:t>
            </a:r>
            <a:endParaRPr lang="en-US" altLang="ko-KR" sz="3600" kern="0" spc="-3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</a:t>
            </a:r>
            <a:r>
              <a:rPr lang="ko-KR" altLang="en-US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아키텍처 설계</a:t>
            </a:r>
            <a:endParaRPr lang="en-US" altLang="ko-KR" sz="3600" kern="0" spc="-3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       </a:t>
            </a:r>
            <a:r>
              <a:rPr lang="ko-KR" altLang="en-US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</a:t>
            </a:r>
            <a:endParaRPr lang="en-US" altLang="ko-KR" sz="3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id="{9BA6484C-438A-421A-ADDF-29A1CD55BA11}"/>
              </a:ext>
            </a:extLst>
          </p:cNvPr>
          <p:cNvSpPr txBox="1"/>
          <p:nvPr/>
        </p:nvSpPr>
        <p:spPr>
          <a:xfrm>
            <a:off x="589215" y="4497646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모듈 패키지 설계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3" name="Object 34">
            <a:extLst>
              <a:ext uri="{FF2B5EF4-FFF2-40B4-BE49-F238E27FC236}">
                <a16:creationId xmlns:a16="http://schemas.microsoft.com/office/drawing/2014/main" id="{70BF03FE-0BEA-4D8E-9B26-89CE88293738}"/>
              </a:ext>
            </a:extLst>
          </p:cNvPr>
          <p:cNvSpPr txBox="1"/>
          <p:nvPr/>
        </p:nvSpPr>
        <p:spPr>
          <a:xfrm>
            <a:off x="589215" y="5614425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인터페이스 설계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4" name="Object 34">
            <a:extLst>
              <a:ext uri="{FF2B5EF4-FFF2-40B4-BE49-F238E27FC236}">
                <a16:creationId xmlns:a16="http://schemas.microsoft.com/office/drawing/2014/main" id="{D2879548-64AA-463C-B875-46809C7704D8}"/>
              </a:ext>
            </a:extLst>
          </p:cNvPr>
          <p:cNvSpPr txBox="1"/>
          <p:nvPr/>
        </p:nvSpPr>
        <p:spPr>
          <a:xfrm>
            <a:off x="589215" y="6638541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데이터 설계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9" name="Object 30">
            <a:extLst>
              <a:ext uri="{FF2B5EF4-FFF2-40B4-BE49-F238E27FC236}">
                <a16:creationId xmlns:a16="http://schemas.microsoft.com/office/drawing/2014/main" id="{B096C90B-81E4-4D82-9C25-E1292804A2C4}"/>
              </a:ext>
            </a:extLst>
          </p:cNvPr>
          <p:cNvSpPr txBox="1"/>
          <p:nvPr/>
        </p:nvSpPr>
        <p:spPr>
          <a:xfrm>
            <a:off x="1754891" y="1521813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설계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Object 31">
            <a:extLst>
              <a:ext uri="{FF2B5EF4-FFF2-40B4-BE49-F238E27FC236}">
                <a16:creationId xmlns:a16="http://schemas.microsoft.com/office/drawing/2014/main" id="{483FF6CE-26D4-481F-9768-7E994E24BB1D}"/>
              </a:ext>
            </a:extLst>
          </p:cNvPr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23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6" y="1073609"/>
            <a:ext cx="920614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인터페이스 설계</a:t>
            </a:r>
            <a:endParaRPr lang="en-US" altLang="ko-KR" sz="6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1" name="Object 34">
            <a:extLst>
              <a:ext uri="{FF2B5EF4-FFF2-40B4-BE49-F238E27FC236}">
                <a16:creationId xmlns:a16="http://schemas.microsoft.com/office/drawing/2014/main" id="{167E2AFD-9D88-42EC-9A95-B74DC7F87967}"/>
              </a:ext>
            </a:extLst>
          </p:cNvPr>
          <p:cNvSpPr txBox="1"/>
          <p:nvPr/>
        </p:nvSpPr>
        <p:spPr>
          <a:xfrm>
            <a:off x="560644" y="2928316"/>
            <a:ext cx="5306756" cy="2292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</a:t>
            </a:r>
            <a:endParaRPr lang="en-US" altLang="ko-KR" sz="3600" kern="0" spc="-3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</a:t>
            </a:r>
            <a:r>
              <a:rPr lang="ko-KR" altLang="en-US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아키텍처 설계</a:t>
            </a:r>
            <a:endParaRPr lang="en-US" altLang="ko-KR" sz="3600" kern="0" spc="-3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       </a:t>
            </a:r>
            <a:r>
              <a:rPr lang="ko-KR" altLang="en-US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</a:t>
            </a:r>
            <a:endParaRPr lang="en-US" altLang="ko-KR" sz="3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id="{9BA6484C-438A-421A-ADDF-29A1CD55BA11}"/>
              </a:ext>
            </a:extLst>
          </p:cNvPr>
          <p:cNvSpPr txBox="1"/>
          <p:nvPr/>
        </p:nvSpPr>
        <p:spPr>
          <a:xfrm>
            <a:off x="589215" y="4497646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모듈 패키지 설계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3" name="Object 34">
            <a:extLst>
              <a:ext uri="{FF2B5EF4-FFF2-40B4-BE49-F238E27FC236}">
                <a16:creationId xmlns:a16="http://schemas.microsoft.com/office/drawing/2014/main" id="{70BF03FE-0BEA-4D8E-9B26-89CE88293738}"/>
              </a:ext>
            </a:extLst>
          </p:cNvPr>
          <p:cNvSpPr txBox="1"/>
          <p:nvPr/>
        </p:nvSpPr>
        <p:spPr>
          <a:xfrm>
            <a:off x="589215" y="5614425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인터페이스 설계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Object 34">
            <a:extLst>
              <a:ext uri="{FF2B5EF4-FFF2-40B4-BE49-F238E27FC236}">
                <a16:creationId xmlns:a16="http://schemas.microsoft.com/office/drawing/2014/main" id="{3CD7F7AA-F3B3-4741-BE12-F51955644EF5}"/>
              </a:ext>
            </a:extLst>
          </p:cNvPr>
          <p:cNvSpPr txBox="1"/>
          <p:nvPr/>
        </p:nvSpPr>
        <p:spPr>
          <a:xfrm>
            <a:off x="589215" y="6638541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데이터 설계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CD3D15-CB8F-4997-9DF4-EDA74AB8F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600" y="2480700"/>
            <a:ext cx="5244890" cy="3587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3EC2DE-0E81-486A-9D9A-CB3ACF3954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8774"/>
          <a:stretch/>
        </p:blipFill>
        <p:spPr>
          <a:xfrm>
            <a:off x="10539490" y="2472175"/>
            <a:ext cx="2684285" cy="35482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141845-3550-4DE4-8D21-C5F94F59D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9237" y="6152886"/>
            <a:ext cx="5900452" cy="39480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3D67E8-8535-4B9C-B750-703866C9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63241" y="6134100"/>
            <a:ext cx="2957959" cy="3948097"/>
          </a:xfrm>
          <a:prstGeom prst="rect">
            <a:avLst/>
          </a:prstGeom>
        </p:spPr>
      </p:pic>
      <p:sp>
        <p:nvSpPr>
          <p:cNvPr id="24" name="Object 30">
            <a:extLst>
              <a:ext uri="{FF2B5EF4-FFF2-40B4-BE49-F238E27FC236}">
                <a16:creationId xmlns:a16="http://schemas.microsoft.com/office/drawing/2014/main" id="{2BF76290-4411-4DF3-A096-931609E1672B}"/>
              </a:ext>
            </a:extLst>
          </p:cNvPr>
          <p:cNvSpPr txBox="1"/>
          <p:nvPr/>
        </p:nvSpPr>
        <p:spPr>
          <a:xfrm>
            <a:off x="1754891" y="1521813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설계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4EF0857F-647D-4E98-AAB7-C1D12A564A5E}"/>
              </a:ext>
            </a:extLst>
          </p:cNvPr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547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6" y="1073609"/>
            <a:ext cx="920614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 설계</a:t>
            </a:r>
            <a:endParaRPr lang="en-US" altLang="ko-KR" sz="6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1" name="Object 34">
            <a:extLst>
              <a:ext uri="{FF2B5EF4-FFF2-40B4-BE49-F238E27FC236}">
                <a16:creationId xmlns:a16="http://schemas.microsoft.com/office/drawing/2014/main" id="{167E2AFD-9D88-42EC-9A95-B74DC7F87967}"/>
              </a:ext>
            </a:extLst>
          </p:cNvPr>
          <p:cNvSpPr txBox="1"/>
          <p:nvPr/>
        </p:nvSpPr>
        <p:spPr>
          <a:xfrm>
            <a:off x="560644" y="2928316"/>
            <a:ext cx="5306756" cy="2292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</a:t>
            </a:r>
            <a:endParaRPr lang="en-US" altLang="ko-KR" sz="3600" kern="0" spc="-3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</a:t>
            </a:r>
            <a:r>
              <a:rPr lang="ko-KR" altLang="en-US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아키텍처 설계</a:t>
            </a:r>
            <a:endParaRPr lang="en-US" altLang="ko-KR" sz="3600" kern="0" spc="-3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       </a:t>
            </a:r>
            <a:r>
              <a:rPr lang="ko-KR" altLang="en-US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</a:t>
            </a:r>
            <a:endParaRPr lang="en-US" altLang="ko-KR" sz="3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id="{9BA6484C-438A-421A-ADDF-29A1CD55BA11}"/>
              </a:ext>
            </a:extLst>
          </p:cNvPr>
          <p:cNvSpPr txBox="1"/>
          <p:nvPr/>
        </p:nvSpPr>
        <p:spPr>
          <a:xfrm>
            <a:off x="589215" y="4497646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모듈 패키지 설계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3" name="Object 34">
            <a:extLst>
              <a:ext uri="{FF2B5EF4-FFF2-40B4-BE49-F238E27FC236}">
                <a16:creationId xmlns:a16="http://schemas.microsoft.com/office/drawing/2014/main" id="{70BF03FE-0BEA-4D8E-9B26-89CE88293738}"/>
              </a:ext>
            </a:extLst>
          </p:cNvPr>
          <p:cNvSpPr txBox="1"/>
          <p:nvPr/>
        </p:nvSpPr>
        <p:spPr>
          <a:xfrm>
            <a:off x="589215" y="5614425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인터페이스 설계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Object 34">
            <a:extLst>
              <a:ext uri="{FF2B5EF4-FFF2-40B4-BE49-F238E27FC236}">
                <a16:creationId xmlns:a16="http://schemas.microsoft.com/office/drawing/2014/main" id="{3CD7F7AA-F3B3-4741-BE12-F51955644EF5}"/>
              </a:ext>
            </a:extLst>
          </p:cNvPr>
          <p:cNvSpPr txBox="1"/>
          <p:nvPr/>
        </p:nvSpPr>
        <p:spPr>
          <a:xfrm>
            <a:off x="589215" y="6638541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데이터 설계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145" name="_x282408960">
            <a:extLst>
              <a:ext uri="{FF2B5EF4-FFF2-40B4-BE49-F238E27FC236}">
                <a16:creationId xmlns:a16="http://schemas.microsoft.com/office/drawing/2014/main" id="{9DB6A1D9-6111-443F-B7ED-8FFC525B9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922" y="3069539"/>
            <a:ext cx="8704925" cy="657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C12A04-A65F-4FBA-A316-5AC376E63695}"/>
              </a:ext>
            </a:extLst>
          </p:cNvPr>
          <p:cNvSpPr txBox="1"/>
          <p:nvPr/>
        </p:nvSpPr>
        <p:spPr>
          <a:xfrm>
            <a:off x="5791200" y="870156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 </a:t>
            </a:r>
            <a:r>
              <a:rPr lang="ko-KR" altLang="en-US" dirty="0"/>
              <a:t>다이어그램</a:t>
            </a:r>
          </a:p>
        </p:txBody>
      </p:sp>
      <p:sp>
        <p:nvSpPr>
          <p:cNvPr id="19" name="Object 30">
            <a:extLst>
              <a:ext uri="{FF2B5EF4-FFF2-40B4-BE49-F238E27FC236}">
                <a16:creationId xmlns:a16="http://schemas.microsoft.com/office/drawing/2014/main" id="{735C17CD-B2C1-4EDB-B39D-7CB101F5F5F3}"/>
              </a:ext>
            </a:extLst>
          </p:cNvPr>
          <p:cNvSpPr txBox="1"/>
          <p:nvPr/>
        </p:nvSpPr>
        <p:spPr>
          <a:xfrm>
            <a:off x="1754891" y="1521813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설계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Object 31">
            <a:extLst>
              <a:ext uri="{FF2B5EF4-FFF2-40B4-BE49-F238E27FC236}">
                <a16:creationId xmlns:a16="http://schemas.microsoft.com/office/drawing/2014/main" id="{3D0D3884-D211-484A-B2DB-2478B1F9CF74}"/>
              </a:ext>
            </a:extLst>
          </p:cNvPr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417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6" y="1073609"/>
            <a:ext cx="920614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0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 설계</a:t>
            </a:r>
            <a:endParaRPr lang="en-US" altLang="ko-KR" sz="6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1" name="Object 34">
            <a:extLst>
              <a:ext uri="{FF2B5EF4-FFF2-40B4-BE49-F238E27FC236}">
                <a16:creationId xmlns:a16="http://schemas.microsoft.com/office/drawing/2014/main" id="{167E2AFD-9D88-42EC-9A95-B74DC7F87967}"/>
              </a:ext>
            </a:extLst>
          </p:cNvPr>
          <p:cNvSpPr txBox="1"/>
          <p:nvPr/>
        </p:nvSpPr>
        <p:spPr>
          <a:xfrm>
            <a:off x="560644" y="2928316"/>
            <a:ext cx="5306756" cy="2292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</a:t>
            </a:r>
            <a:endParaRPr lang="en-US" altLang="ko-KR" sz="3600" kern="0" spc="-3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</a:t>
            </a:r>
            <a:r>
              <a:rPr lang="ko-KR" altLang="en-US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아키텍처 설계</a:t>
            </a:r>
            <a:endParaRPr lang="en-US" altLang="ko-KR" sz="3600" kern="0" spc="-3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       </a:t>
            </a:r>
            <a:r>
              <a:rPr lang="ko-KR" altLang="en-US" sz="36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</a:t>
            </a:r>
            <a:endParaRPr lang="en-US" altLang="ko-KR" sz="3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id="{9BA6484C-438A-421A-ADDF-29A1CD55BA11}"/>
              </a:ext>
            </a:extLst>
          </p:cNvPr>
          <p:cNvSpPr txBox="1"/>
          <p:nvPr/>
        </p:nvSpPr>
        <p:spPr>
          <a:xfrm>
            <a:off x="589215" y="4497646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모듈 패키지 설계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3" name="Object 34">
            <a:extLst>
              <a:ext uri="{FF2B5EF4-FFF2-40B4-BE49-F238E27FC236}">
                <a16:creationId xmlns:a16="http://schemas.microsoft.com/office/drawing/2014/main" id="{70BF03FE-0BEA-4D8E-9B26-89CE88293738}"/>
              </a:ext>
            </a:extLst>
          </p:cNvPr>
          <p:cNvSpPr txBox="1"/>
          <p:nvPr/>
        </p:nvSpPr>
        <p:spPr>
          <a:xfrm>
            <a:off x="589215" y="5614425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</a:t>
            </a:r>
            <a:r>
              <a:rPr lang="ko-KR" altLang="en-US" sz="35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인터페이스 설계</a:t>
            </a:r>
            <a:endParaRPr lang="en-US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Object 34">
            <a:extLst>
              <a:ext uri="{FF2B5EF4-FFF2-40B4-BE49-F238E27FC236}">
                <a16:creationId xmlns:a16="http://schemas.microsoft.com/office/drawing/2014/main" id="{3CD7F7AA-F3B3-4741-BE12-F51955644EF5}"/>
              </a:ext>
            </a:extLst>
          </p:cNvPr>
          <p:cNvSpPr txBox="1"/>
          <p:nvPr/>
        </p:nvSpPr>
        <p:spPr>
          <a:xfrm>
            <a:off x="589215" y="6638541"/>
            <a:ext cx="445426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04.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데이터 설계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AA201-806B-45F5-8810-7568F7A1A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0456" y="2695011"/>
            <a:ext cx="6044726" cy="58914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580D4E-4205-4197-BE1A-95913423C9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3934" y="2540786"/>
            <a:ext cx="5925329" cy="42493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AF772B-F227-4864-8C42-7C454D6EA82E}"/>
              </a:ext>
            </a:extLst>
          </p:cNvPr>
          <p:cNvSpPr txBox="1"/>
          <p:nvPr/>
        </p:nvSpPr>
        <p:spPr>
          <a:xfrm>
            <a:off x="16154400" y="694131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Tables</a:t>
            </a:r>
            <a:endParaRPr lang="ko-KR" altLang="en-US" dirty="0"/>
          </a:p>
        </p:txBody>
      </p:sp>
      <p:sp>
        <p:nvSpPr>
          <p:cNvPr id="20" name="Object 30">
            <a:extLst>
              <a:ext uri="{FF2B5EF4-FFF2-40B4-BE49-F238E27FC236}">
                <a16:creationId xmlns:a16="http://schemas.microsoft.com/office/drawing/2014/main" id="{24722E27-FC44-4D90-8209-D922472C0325}"/>
              </a:ext>
            </a:extLst>
          </p:cNvPr>
          <p:cNvSpPr txBox="1"/>
          <p:nvPr/>
        </p:nvSpPr>
        <p:spPr>
          <a:xfrm>
            <a:off x="1754891" y="1521813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소프트웨어 설계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60F092D3-B9E7-4842-9741-74B66A9C729E}"/>
              </a:ext>
            </a:extLst>
          </p:cNvPr>
          <p:cNvSpPr txBox="1"/>
          <p:nvPr/>
        </p:nvSpPr>
        <p:spPr>
          <a:xfrm>
            <a:off x="560644" y="779471"/>
            <a:ext cx="114558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05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125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2363" y="4913862"/>
            <a:ext cx="51644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오픈소스 활용</a:t>
            </a:r>
            <a:endParaRPr 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643509" y="5143500"/>
            <a:ext cx="591204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오픈소스 활용</a:t>
            </a:r>
            <a:endParaRPr lang="en-US" altLang="ko-KR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 </a:t>
            </a:r>
            <a:r>
              <a:rPr lang="en-US" altLang="ko-KR" sz="2200" kern="0" spc="-100" dirty="0" err="1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github</a:t>
            </a:r>
            <a:r>
              <a:rPr lang="en-US" altLang="ko-KR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문서 관리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972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 소스 활용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오픈소스 활용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676" y="836689"/>
            <a:ext cx="140036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215" y="3122991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 소스 활용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3076" name="Picture 4" descr="react-native | (주)얼리소프트">
            <a:extLst>
              <a:ext uri="{FF2B5EF4-FFF2-40B4-BE49-F238E27FC236}">
                <a16:creationId xmlns:a16="http://schemas.microsoft.com/office/drawing/2014/main" id="{FE3047F7-06F0-460B-BEEA-A08B4E06F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82" y="2867596"/>
            <a:ext cx="1964864" cy="22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isual Studio Code Extension 모음 - gaussian37">
            <a:extLst>
              <a:ext uri="{FF2B5EF4-FFF2-40B4-BE49-F238E27FC236}">
                <a16:creationId xmlns:a16="http://schemas.microsoft.com/office/drawing/2014/main" id="{8AD3B98D-4F9F-48CE-A0FE-04C849BBE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6" y="2951240"/>
            <a:ext cx="4201158" cy="210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6117F168-E6F7-49DA-870C-DF9EF626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3139966"/>
            <a:ext cx="4829809" cy="162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Keras 기초] 1장. Keras Intro. Version Info: (Python = 3.6, Keras =… | by 프시케 |  Medium">
            <a:extLst>
              <a:ext uri="{FF2B5EF4-FFF2-40B4-BE49-F238E27FC236}">
                <a16:creationId xmlns:a16="http://schemas.microsoft.com/office/drawing/2014/main" id="{32A1FB0F-6A09-4F81-80DA-DE94195F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809" y="5681580"/>
            <a:ext cx="3505200" cy="101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Node.js - 위키백과, 우리 모두의 백과사전">
            <a:extLst>
              <a:ext uri="{FF2B5EF4-FFF2-40B4-BE49-F238E27FC236}">
                <a16:creationId xmlns:a16="http://schemas.microsoft.com/office/drawing/2014/main" id="{1252A159-ABDC-4806-B5A7-9B20E1CB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73" y="5372100"/>
            <a:ext cx="3098869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AWS란? 클라우드와 AWS의 기본 개념 알아보기">
            <a:extLst>
              <a:ext uri="{FF2B5EF4-FFF2-40B4-BE49-F238E27FC236}">
                <a16:creationId xmlns:a16="http://schemas.microsoft.com/office/drawing/2014/main" id="{AA11BAC1-60BE-43F0-AA01-A0786CD73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0" y="5372100"/>
            <a:ext cx="2850911" cy="176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MySQL 이모저모">
            <a:extLst>
              <a:ext uri="{FF2B5EF4-FFF2-40B4-BE49-F238E27FC236}">
                <a16:creationId xmlns:a16="http://schemas.microsoft.com/office/drawing/2014/main" id="{EC385044-BB9D-41B2-8B0E-B9528680D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437" y="6995009"/>
            <a:ext cx="4107228" cy="273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pring Basic #. Spring Framework 기본 핵심 개념">
            <a:extLst>
              <a:ext uri="{FF2B5EF4-FFF2-40B4-BE49-F238E27FC236}">
                <a16:creationId xmlns:a16="http://schemas.microsoft.com/office/drawing/2014/main" id="{C1999D13-6EFC-414B-A6DC-D6408722E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73" y="7521475"/>
            <a:ext cx="3092519" cy="210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GitHub Logo, history, meaning, symbol, PNG">
            <a:extLst>
              <a:ext uri="{FF2B5EF4-FFF2-40B4-BE49-F238E27FC236}">
                <a16:creationId xmlns:a16="http://schemas.microsoft.com/office/drawing/2014/main" id="{9157E4B5-B3B0-4A03-9B3A-CFE2674CC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988" y="7483375"/>
            <a:ext cx="4257460" cy="230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bject 7">
            <a:extLst>
              <a:ext uri="{FF2B5EF4-FFF2-40B4-BE49-F238E27FC236}">
                <a16:creationId xmlns:a16="http://schemas.microsoft.com/office/drawing/2014/main" id="{553FE613-B368-4E69-ADA8-08D399049A59}"/>
              </a:ext>
            </a:extLst>
          </p:cNvPr>
          <p:cNvSpPr txBox="1"/>
          <p:nvPr/>
        </p:nvSpPr>
        <p:spPr>
          <a:xfrm>
            <a:off x="589215" y="3995783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02.. Git hub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문서 관리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6" y="1073609"/>
            <a:ext cx="9587143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 소스 활용</a:t>
            </a:r>
            <a:r>
              <a:rPr lang="en-US" altLang="ko-KR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</a:t>
            </a:r>
            <a:r>
              <a:rPr lang="en-US" altLang="ko-KR" sz="5900" kern="0" spc="-800" dirty="0" err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github</a:t>
            </a:r>
            <a:r>
              <a:rPr lang="en-US" altLang="ko-KR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문서관리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오픈소스 활용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676" y="836689"/>
            <a:ext cx="140036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06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27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오픈 소스 활용</a:t>
            </a:r>
            <a:endParaRPr lang="en-US" sz="27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553FE613-B368-4E69-ADA8-08D399049A59}"/>
              </a:ext>
            </a:extLst>
          </p:cNvPr>
          <p:cNvSpPr txBox="1"/>
          <p:nvPr/>
        </p:nvSpPr>
        <p:spPr>
          <a:xfrm>
            <a:off x="589215" y="3995783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02.. Git hub 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문서 관리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590757-71A0-42CD-8B5D-3ABBB4631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219" y="2639465"/>
            <a:ext cx="10524498" cy="6667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380C71-0C69-41D2-A92A-1860B2B5099D}"/>
              </a:ext>
            </a:extLst>
          </p:cNvPr>
          <p:cNvSpPr txBox="1"/>
          <p:nvPr/>
        </p:nvSpPr>
        <p:spPr>
          <a:xfrm>
            <a:off x="5715000" y="9306998"/>
            <a:ext cx="1257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https://github.com/CBNU-COCKATOO/COCKATOO-PROJECT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1734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2363" y="4913862"/>
            <a:ext cx="51644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</a:t>
            </a:r>
            <a:r>
              <a:rPr lang="ko-KR" altLang="en-US" sz="36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40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소개</a:t>
            </a:r>
            <a:endParaRPr 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506200" y="4998999"/>
            <a:ext cx="228600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 소개</a:t>
            </a:r>
            <a:endParaRPr lang="en-US" altLang="ko-KR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07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2363" y="4913862"/>
            <a:ext cx="51644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절차</a:t>
            </a:r>
            <a:endParaRPr 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506200" y="4683030"/>
            <a:ext cx="591204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멘토링</a:t>
            </a:r>
            <a:endParaRPr lang="en-US" altLang="ko-KR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전체일정</a:t>
            </a:r>
            <a:endParaRPr lang="en-US" altLang="ko-KR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환경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505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멘토링</a:t>
            </a:r>
            <a:r>
              <a:rPr lang="en-US" altLang="ko-KR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_1</a:t>
            </a:r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절차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07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215" y="3122991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멘토링</a:t>
            </a:r>
            <a:endParaRPr lang="en-US" altLang="ko-KR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5" name="Object 28">
            <a:extLst>
              <a:ext uri="{FF2B5EF4-FFF2-40B4-BE49-F238E27FC236}">
                <a16:creationId xmlns:a16="http://schemas.microsoft.com/office/drawing/2014/main" id="{37F05CD2-F3F6-486E-A03C-FFC722ABA9F0}"/>
              </a:ext>
            </a:extLst>
          </p:cNvPr>
          <p:cNvSpPr txBox="1"/>
          <p:nvPr/>
        </p:nvSpPr>
        <p:spPr>
          <a:xfrm>
            <a:off x="168508" y="9695372"/>
            <a:ext cx="2458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0" i="0" dirty="0">
                <a:solidFill>
                  <a:srgbClr val="5F7D95"/>
                </a:solidFill>
                <a:effectLst/>
                <a:latin typeface="Proxima Nova"/>
              </a:rPr>
              <a:t>이미지</a:t>
            </a:r>
            <a:r>
              <a:rPr lang="en-US" altLang="ko-KR" b="0" i="0" dirty="0">
                <a:solidFill>
                  <a:srgbClr val="5F7D95"/>
                </a:solidFill>
                <a:effectLst/>
                <a:latin typeface="Proxima Nova"/>
              </a:rPr>
              <a:t>: freepik.com</a:t>
            </a:r>
            <a:endParaRPr lang="en-US" dirty="0"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6D724D4D-99BD-4437-9113-97E1131ABC0F}"/>
              </a:ext>
            </a:extLst>
          </p:cNvPr>
          <p:cNvSpPr txBox="1"/>
          <p:nvPr/>
        </p:nvSpPr>
        <p:spPr>
          <a:xfrm>
            <a:off x="589215" y="3995783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전체 일정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173C3DC4-5751-4164-96FC-570B00575E89}"/>
              </a:ext>
            </a:extLst>
          </p:cNvPr>
          <p:cNvSpPr txBox="1"/>
          <p:nvPr/>
        </p:nvSpPr>
        <p:spPr>
          <a:xfrm>
            <a:off x="589215" y="486857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환경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7118-D941-48CD-9367-2DF4A50C5C44}"/>
              </a:ext>
            </a:extLst>
          </p:cNvPr>
          <p:cNvSpPr txBox="1"/>
          <p:nvPr/>
        </p:nvSpPr>
        <p:spPr>
          <a:xfrm>
            <a:off x="5500457" y="2929581"/>
            <a:ext cx="1145527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문서 작성 방법</a:t>
            </a:r>
            <a:endParaRPr lang="en-US" altLang="ko-KR" sz="2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AutoNum type="arabicParenBoth"/>
            </a:pP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 사항 정의서 작성 방법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개발자의 관점이 아니라 계약자의 관점에서 매우 상세하게 작성 해야함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(2)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분석서 작성 방법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코딩해서 분석하려면 어떤 일을 해야 하는지 작성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task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변환하는 작업을 하는 과정임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(3)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설계서 작성방법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모든 고민한 내용을 적는 문서로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개발을 시작하기 전에 최대한 많은 고민을 하고 그 내용을 담아야 함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(4)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프로젝트관리계획서 작성방법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-task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쪼개진 일정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참고할 수 있는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Sample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등을 작성하는 방법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내용은 좋음</a:t>
            </a:r>
            <a:r>
              <a:rPr lang="en-US" altLang="ko-KR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인공 지능을 사용해 볼 것 추천</a:t>
            </a:r>
          </a:p>
        </p:txBody>
      </p:sp>
    </p:spTree>
    <p:extLst>
      <p:ext uri="{BB962C8B-B14F-4D97-AF65-F5344CB8AC3E}">
        <p14:creationId xmlns:p14="http://schemas.microsoft.com/office/powerpoint/2010/main" val="2620279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멘토링</a:t>
            </a:r>
            <a:r>
              <a:rPr lang="en-US" altLang="ko-KR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_2</a:t>
            </a:r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절차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07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215" y="3122991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멘토링</a:t>
            </a:r>
            <a:endParaRPr lang="en-US" altLang="ko-KR" sz="3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15" name="Object 28">
            <a:extLst>
              <a:ext uri="{FF2B5EF4-FFF2-40B4-BE49-F238E27FC236}">
                <a16:creationId xmlns:a16="http://schemas.microsoft.com/office/drawing/2014/main" id="{37F05CD2-F3F6-486E-A03C-FFC722ABA9F0}"/>
              </a:ext>
            </a:extLst>
          </p:cNvPr>
          <p:cNvSpPr txBox="1"/>
          <p:nvPr/>
        </p:nvSpPr>
        <p:spPr>
          <a:xfrm>
            <a:off x="168508" y="9695372"/>
            <a:ext cx="2458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0" i="0" dirty="0">
                <a:solidFill>
                  <a:srgbClr val="5F7D95"/>
                </a:solidFill>
                <a:effectLst/>
                <a:latin typeface="Proxima Nova"/>
              </a:rPr>
              <a:t>이미지</a:t>
            </a:r>
            <a:r>
              <a:rPr lang="en-US" altLang="ko-KR" b="0" i="0" dirty="0">
                <a:solidFill>
                  <a:srgbClr val="5F7D95"/>
                </a:solidFill>
                <a:effectLst/>
                <a:latin typeface="Proxima Nova"/>
              </a:rPr>
              <a:t>: freepik.com</a:t>
            </a:r>
            <a:endParaRPr lang="en-US" dirty="0"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6D724D4D-99BD-4437-9113-97E1131ABC0F}"/>
              </a:ext>
            </a:extLst>
          </p:cNvPr>
          <p:cNvSpPr txBox="1"/>
          <p:nvPr/>
        </p:nvSpPr>
        <p:spPr>
          <a:xfrm>
            <a:off x="589215" y="3995783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전체 일정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173C3DC4-5751-4164-96FC-570B00575E89}"/>
              </a:ext>
            </a:extLst>
          </p:cNvPr>
          <p:cNvSpPr txBox="1"/>
          <p:nvPr/>
        </p:nvSpPr>
        <p:spPr>
          <a:xfrm>
            <a:off x="589215" y="486857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환경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7118-D941-48CD-9367-2DF4A50C5C44}"/>
              </a:ext>
            </a:extLst>
          </p:cNvPr>
          <p:cNvSpPr txBox="1"/>
          <p:nvPr/>
        </p:nvSpPr>
        <p:spPr>
          <a:xfrm>
            <a:off x="5500457" y="2929581"/>
            <a:ext cx="114552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추천해준 방법으로 문서를 상세하게 잘 작성하였다고 평가 받음</a:t>
            </a:r>
            <a:endParaRPr lang="en-US" altLang="ko-KR" sz="2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프로젝트를 끝내는 것에 목표를 두지 말고 좋은 팀워크로 좋은 성과를 낼 수 있는 기회를 가질 수 있도록 할 것</a:t>
            </a:r>
            <a:endParaRPr lang="en-US" altLang="ko-KR" sz="2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좋은 기업에 가기 위해서 열심히 공부하고 거짓 됨 없이 성실히 노력할 것</a:t>
            </a:r>
            <a:r>
              <a:rPr lang="en-US" altLang="ko-KR" sz="28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28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521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전체일정</a:t>
            </a:r>
            <a:endParaRPr lang="en-US" altLang="ko-KR" sz="5900" kern="0" spc="-800" dirty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절차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644" y="779471"/>
            <a:ext cx="133012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07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3122991"/>
            <a:ext cx="528596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7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멘토링</a:t>
            </a:r>
            <a:endParaRPr lang="en-US" sz="27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3924300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전체 일정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86857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환경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24" name="_x574411104">
            <a:extLst>
              <a:ext uri="{FF2B5EF4-FFF2-40B4-BE49-F238E27FC236}">
                <a16:creationId xmlns:a16="http://schemas.microsoft.com/office/drawing/2014/main" id="{C105E918-0A8D-4DF2-85A5-6494E63D6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587" y="2974474"/>
            <a:ext cx="12756394" cy="496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5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개발환경</a:t>
            </a:r>
            <a:endParaRPr lang="en-US" altLang="ko-KR" sz="5900" kern="0" spc="-800" dirty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절차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644" y="779471"/>
            <a:ext cx="133012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07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15" y="3122991"/>
            <a:ext cx="528596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7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멘토링</a:t>
            </a:r>
            <a:endParaRPr lang="en-US" sz="27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3995783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2700" kern="0" spc="-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전체 일정</a:t>
            </a:r>
            <a:endParaRPr lang="en-US" sz="27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868574"/>
            <a:ext cx="5285962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3500" kern="0" spc="-3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환경</a:t>
            </a:r>
            <a:endParaRPr lang="en-US" sz="3500" dirty="0">
              <a:solidFill>
                <a:srgbClr val="3F5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96E89785-5CB8-4A54-900B-4E477A94A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750" y="2350180"/>
            <a:ext cx="34443599" cy="92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3026DBA-0B9D-4398-AE62-3356DFEEC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48172"/>
              </p:ext>
            </p:extLst>
          </p:nvPr>
        </p:nvGraphicFramePr>
        <p:xfrm>
          <a:off x="5542750" y="2842623"/>
          <a:ext cx="5874682" cy="2943528"/>
        </p:xfrm>
        <a:graphic>
          <a:graphicData uri="http://schemas.openxmlformats.org/drawingml/2006/table">
            <a:tbl>
              <a:tblPr/>
              <a:tblGrid>
                <a:gridCol w="1225204">
                  <a:extLst>
                    <a:ext uri="{9D8B030D-6E8A-4147-A177-3AD203B41FA5}">
                      <a16:colId xmlns:a16="http://schemas.microsoft.com/office/drawing/2014/main" val="845785889"/>
                    </a:ext>
                  </a:extLst>
                </a:gridCol>
                <a:gridCol w="4649478">
                  <a:extLst>
                    <a:ext uri="{9D8B030D-6E8A-4147-A177-3AD203B41FA5}">
                      <a16:colId xmlns:a16="http://schemas.microsoft.com/office/drawing/2014/main" val="821280334"/>
                    </a:ext>
                  </a:extLst>
                </a:gridCol>
              </a:tblGrid>
              <a:tr h="4798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CPU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Intel Core2 Duo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110990"/>
                  </a:ext>
                </a:extLst>
              </a:tr>
              <a:tr h="4798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RAM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 GB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902126"/>
                  </a:ext>
                </a:extLst>
              </a:tr>
              <a:tr h="991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SSD / HDD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해당 없음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737894"/>
                  </a:ext>
                </a:extLst>
              </a:tr>
              <a:tr h="991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Graphics CARD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AMD Radeon R600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이상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Geforce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RTX 3080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389703"/>
                  </a:ext>
                </a:extLst>
              </a:tr>
            </a:tbl>
          </a:graphicData>
        </a:graphic>
      </p:graphicFrame>
      <p:sp>
        <p:nvSpPr>
          <p:cNvPr id="18" name="Rectangle 3">
            <a:extLst>
              <a:ext uri="{FF2B5EF4-FFF2-40B4-BE49-F238E27FC236}">
                <a16:creationId xmlns:a16="http://schemas.microsoft.com/office/drawing/2014/main" id="{80AA5618-8860-4AF3-A313-6DC6DC12E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2385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E110AEE-3BB5-48DD-94F6-95B76DDD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35598"/>
              </p:ext>
            </p:extLst>
          </p:nvPr>
        </p:nvGraphicFramePr>
        <p:xfrm>
          <a:off x="11874697" y="2810334"/>
          <a:ext cx="6048248" cy="5210810"/>
        </p:xfrm>
        <a:graphic>
          <a:graphicData uri="http://schemas.openxmlformats.org/drawingml/2006/table">
            <a:tbl>
              <a:tblPr/>
              <a:tblGrid>
                <a:gridCol w="1765103">
                  <a:extLst>
                    <a:ext uri="{9D8B030D-6E8A-4147-A177-3AD203B41FA5}">
                      <a16:colId xmlns:a16="http://schemas.microsoft.com/office/drawing/2014/main" val="3844026687"/>
                    </a:ext>
                  </a:extLst>
                </a:gridCol>
                <a:gridCol w="4283145">
                  <a:extLst>
                    <a:ext uri="{9D8B030D-6E8A-4147-A177-3AD203B41FA5}">
                      <a16:colId xmlns:a16="http://schemas.microsoft.com/office/drawing/2014/main" val="4192359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운영체제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Windows 10, 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Chrome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 최적화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다른 운영체제와의 호환을 위해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Firefox(Linux), Safari(IOS)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에서도 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정상적인 상태로 이용 가능하도록 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구축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585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서버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AWS , Node.js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55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툴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/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프레임워크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JAVA SE 8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이상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Spring framework, TensorFlow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77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데이터베이스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MySQL 8.0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873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저장소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Git / GitHub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911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047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21912" y="3531062"/>
            <a:ext cx="12257839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600" kern="0" spc="-3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감사합니다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5652" y="9055953"/>
            <a:ext cx="67967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200" kern="0" spc="-3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코카투</a:t>
            </a:r>
            <a:r>
              <a:rPr lang="ko-KR" altLang="en-US" sz="22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 </a:t>
            </a:r>
            <a:r>
              <a:rPr lang="en-US" altLang="ko-KR" sz="2200" kern="0" spc="-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045" y="3066368"/>
            <a:ext cx="230641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 원 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 소개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1309364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C52FA6-3CEE-4971-A221-F1521C354FFF}"/>
              </a:ext>
            </a:extLst>
          </p:cNvPr>
          <p:cNvSpPr/>
          <p:nvPr/>
        </p:nvSpPr>
        <p:spPr>
          <a:xfrm>
            <a:off x="5442042" y="3477445"/>
            <a:ext cx="339595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0D09A8-EDC8-4338-BD16-D81B53D6A0D2}"/>
              </a:ext>
            </a:extLst>
          </p:cNvPr>
          <p:cNvSpPr/>
          <p:nvPr/>
        </p:nvSpPr>
        <p:spPr>
          <a:xfrm>
            <a:off x="9892313" y="3477445"/>
            <a:ext cx="339595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5A7936-BD6D-47D6-9AFA-3C2D65001761}"/>
              </a:ext>
            </a:extLst>
          </p:cNvPr>
          <p:cNvSpPr/>
          <p:nvPr/>
        </p:nvSpPr>
        <p:spPr>
          <a:xfrm>
            <a:off x="14342583" y="3477445"/>
            <a:ext cx="339595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CEBF890-C63E-48C4-BF59-04C6D581B911}"/>
              </a:ext>
            </a:extLst>
          </p:cNvPr>
          <p:cNvSpPr/>
          <p:nvPr/>
        </p:nvSpPr>
        <p:spPr>
          <a:xfrm>
            <a:off x="10896600" y="4007439"/>
            <a:ext cx="1440000" cy="1440000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42B99AF-C0F5-452A-BE56-95A6A7E6208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/>
          <a:srcRect t="23283" b="15935"/>
          <a:stretch/>
        </p:blipFill>
        <p:spPr>
          <a:xfrm>
            <a:off x="6420017" y="4013296"/>
            <a:ext cx="1440000" cy="1440000"/>
          </a:xfrm>
          <a:prstGeom prst="ellipse">
            <a:avLst/>
          </a:prstGeom>
          <a:ln w="285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C0DD336-A677-414F-BEF1-A34BDF650A61}"/>
              </a:ext>
            </a:extLst>
          </p:cNvPr>
          <p:cNvSpPr txBox="1"/>
          <p:nvPr/>
        </p:nvSpPr>
        <p:spPr>
          <a:xfrm>
            <a:off x="5616002" y="5840225"/>
            <a:ext cx="29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팀장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2017038016 /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권낙현</a:t>
            </a:r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3F8BFB-0A63-42B4-B0BC-FC47FB2A0684}"/>
              </a:ext>
            </a:extLst>
          </p:cNvPr>
          <p:cNvSpPr txBox="1"/>
          <p:nvPr/>
        </p:nvSpPr>
        <p:spPr>
          <a:xfrm>
            <a:off x="10058400" y="5813213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2019038048 / 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심지연</a:t>
            </a:r>
            <a:endParaRPr lang="en-US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204344-EBB0-464E-955A-97064983366C}"/>
              </a:ext>
            </a:extLst>
          </p:cNvPr>
          <p:cNvSpPr txBox="1"/>
          <p:nvPr/>
        </p:nvSpPr>
        <p:spPr>
          <a:xfrm>
            <a:off x="14569764" y="5813213"/>
            <a:ext cx="30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팀원 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 2019038086 / 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장세나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7F326C-E66B-4CA1-9E6C-F6BDC8CD4539}"/>
              </a:ext>
            </a:extLst>
          </p:cNvPr>
          <p:cNvSpPr txBox="1"/>
          <p:nvPr/>
        </p:nvSpPr>
        <p:spPr>
          <a:xfrm>
            <a:off x="5616002" y="6563702"/>
            <a:ext cx="29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역할</a:t>
            </a:r>
            <a:endParaRPr lang="en-US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45DC4EE-CE46-4C8B-82EC-D85C531E9FB8}"/>
              </a:ext>
            </a:extLst>
          </p:cNvPr>
          <p:cNvCxnSpPr/>
          <p:nvPr/>
        </p:nvCxnSpPr>
        <p:spPr>
          <a:xfrm>
            <a:off x="6382449" y="6748368"/>
            <a:ext cx="2144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198C4C0-40EB-408A-8868-A5BFABB7D0E3}"/>
              </a:ext>
            </a:extLst>
          </p:cNvPr>
          <p:cNvCxnSpPr>
            <a:cxnSpLocks/>
          </p:cNvCxnSpPr>
          <p:nvPr/>
        </p:nvCxnSpPr>
        <p:spPr>
          <a:xfrm>
            <a:off x="5791200" y="8541488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77DFFED-858B-42B7-92B1-032D548893E5}"/>
              </a:ext>
            </a:extLst>
          </p:cNvPr>
          <p:cNvGrpSpPr/>
          <p:nvPr/>
        </p:nvGrpSpPr>
        <p:grpSpPr>
          <a:xfrm>
            <a:off x="10269884" y="6755059"/>
            <a:ext cx="2667000" cy="1767914"/>
            <a:chOff x="10283099" y="6748368"/>
            <a:chExt cx="2667000" cy="1767914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72880F4-E53F-4956-A835-C4725AEB390F}"/>
                </a:ext>
              </a:extLst>
            </p:cNvPr>
            <p:cNvCxnSpPr/>
            <p:nvPr/>
          </p:nvCxnSpPr>
          <p:spPr>
            <a:xfrm>
              <a:off x="10789958" y="6748368"/>
              <a:ext cx="21444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A4D1717-2AD6-4E90-B0D6-0C020FF9D4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3099" y="8516282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B49AB90-F8BD-4618-B89B-8A42951AB66E}"/>
              </a:ext>
            </a:extLst>
          </p:cNvPr>
          <p:cNvGrpSpPr/>
          <p:nvPr/>
        </p:nvGrpSpPr>
        <p:grpSpPr>
          <a:xfrm>
            <a:off x="14706177" y="6748368"/>
            <a:ext cx="2667000" cy="1774605"/>
            <a:chOff x="10267428" y="6748368"/>
            <a:chExt cx="2667000" cy="1774605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EBE4194-DB96-4784-A3CD-8524471221E8}"/>
                </a:ext>
              </a:extLst>
            </p:cNvPr>
            <p:cNvCxnSpPr/>
            <p:nvPr/>
          </p:nvCxnSpPr>
          <p:spPr>
            <a:xfrm>
              <a:off x="10789958" y="6748368"/>
              <a:ext cx="21444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EE6A84B-FB56-4ED5-BEDF-B9EB51966482}"/>
                </a:ext>
              </a:extLst>
            </p:cNvPr>
            <p:cNvCxnSpPr>
              <a:cxnSpLocks/>
            </p:cNvCxnSpPr>
            <p:nvPr/>
          </p:nvCxnSpPr>
          <p:spPr>
            <a:xfrm>
              <a:off x="10267428" y="8522973"/>
              <a:ext cx="266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9EB5E17-3201-43A1-A531-CCCE4D09FB8D}"/>
              </a:ext>
            </a:extLst>
          </p:cNvPr>
          <p:cNvSpPr txBox="1"/>
          <p:nvPr/>
        </p:nvSpPr>
        <p:spPr>
          <a:xfrm>
            <a:off x="6204852" y="7048558"/>
            <a:ext cx="2043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프론트 엔드 개발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UI/UX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Redux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상태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문서 작성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B23A52-60AA-4ED9-BC5F-415EBB8F7A77}"/>
              </a:ext>
            </a:extLst>
          </p:cNvPr>
          <p:cNvSpPr txBox="1"/>
          <p:nvPr/>
        </p:nvSpPr>
        <p:spPr>
          <a:xfrm>
            <a:off x="10078165" y="6563702"/>
            <a:ext cx="29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역할</a:t>
            </a:r>
            <a:endParaRPr lang="en-US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3B46D8-A2A1-44C3-A881-32EA5FB3988F}"/>
              </a:ext>
            </a:extLst>
          </p:cNvPr>
          <p:cNvSpPr txBox="1"/>
          <p:nvPr/>
        </p:nvSpPr>
        <p:spPr>
          <a:xfrm>
            <a:off x="10825805" y="6933034"/>
            <a:ext cx="2134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백 엔드 개발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인공지능 개발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데이터베이스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API 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문서 버전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707097-A3BA-4A67-8735-A746E46BFCE6}"/>
              </a:ext>
            </a:extLst>
          </p:cNvPr>
          <p:cNvSpPr txBox="1"/>
          <p:nvPr/>
        </p:nvSpPr>
        <p:spPr>
          <a:xfrm>
            <a:off x="14567992" y="6563702"/>
            <a:ext cx="29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역할</a:t>
            </a:r>
            <a:endParaRPr lang="en-US" altLang="ko-KR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DA5ED4-2A53-4C4D-8D76-B82E4B6BE66D}"/>
              </a:ext>
            </a:extLst>
          </p:cNvPr>
          <p:cNvSpPr txBox="1"/>
          <p:nvPr/>
        </p:nvSpPr>
        <p:spPr>
          <a:xfrm>
            <a:off x="15228707" y="6933034"/>
            <a:ext cx="2134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백 엔드 개발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인공지능 개발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데이터베이스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API 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미팅 관리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295D7A5-E3BF-42BE-A961-0DDE6EAD9D71}"/>
              </a:ext>
            </a:extLst>
          </p:cNvPr>
          <p:cNvSpPr/>
          <p:nvPr/>
        </p:nvSpPr>
        <p:spPr>
          <a:xfrm>
            <a:off x="15381045" y="4007439"/>
            <a:ext cx="1440000" cy="1440000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2363" y="4913862"/>
            <a:ext cx="51644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소개</a:t>
            </a:r>
            <a:endParaRPr 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316850" y="4907381"/>
            <a:ext cx="591204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</a:t>
            </a:r>
            <a:endParaRPr lang="en-US" altLang="ko-KR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최종 목표</a:t>
            </a:r>
            <a:endParaRPr lang="en-US" altLang="ko-KR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주요 기능 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8514" y="1062144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4025395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최종 목표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821343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주요 기능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5554" y="2807165"/>
            <a:ext cx="864314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옷 데이터 관리 및 소통을 돕는 어플리케이션</a:t>
            </a:r>
            <a:endParaRPr lang="en-US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29600" y="7390299"/>
            <a:ext cx="6330849" cy="2266572"/>
            <a:chOff x="5600579" y="6720000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865440" y="8270049"/>
            <a:ext cx="535839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옷장 속 옷을 내 휴대폰으로</a:t>
            </a:r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!</a:t>
            </a:r>
          </a:p>
          <a:p>
            <a:pPr algn="r"/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다른 사람의 옷도 볼 수 있다고</a:t>
            </a:r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?!</a:t>
            </a:r>
            <a:endParaRPr lang="en-US" sz="2700" kern="0" spc="-300" dirty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3" name="그래픽 12" descr="긴 소매 셔츠 단색으로 채워진">
            <a:extLst>
              <a:ext uri="{FF2B5EF4-FFF2-40B4-BE49-F238E27FC236}">
                <a16:creationId xmlns:a16="http://schemas.microsoft.com/office/drawing/2014/main" id="{62E7A0F5-FAF3-41F1-9FA1-445066CFD6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76904" y="4052745"/>
            <a:ext cx="1430220" cy="1430220"/>
          </a:xfrm>
          <a:prstGeom prst="rect">
            <a:avLst/>
          </a:prstGeom>
        </p:spPr>
      </p:pic>
      <p:pic>
        <p:nvPicPr>
          <p:cNvPr id="16" name="그래픽 15" descr="스마트폰 단색으로 채워진">
            <a:extLst>
              <a:ext uri="{FF2B5EF4-FFF2-40B4-BE49-F238E27FC236}">
                <a16:creationId xmlns:a16="http://schemas.microsoft.com/office/drawing/2014/main" id="{E7E6D412-538C-4CEE-B0A5-0B8E81BFAB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95411" y="4224105"/>
            <a:ext cx="2828790" cy="2828790"/>
          </a:xfrm>
          <a:prstGeom prst="rect">
            <a:avLst/>
          </a:prstGeom>
        </p:spPr>
      </p:pic>
      <p:pic>
        <p:nvPicPr>
          <p:cNvPr id="19" name="그래픽 18" descr="신발 단색으로 채워진">
            <a:extLst>
              <a:ext uri="{FF2B5EF4-FFF2-40B4-BE49-F238E27FC236}">
                <a16:creationId xmlns:a16="http://schemas.microsoft.com/office/drawing/2014/main" id="{BFC356C1-EFD4-4A88-B4E4-9880A6A191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7046" y="4844173"/>
            <a:ext cx="1277583" cy="1277583"/>
          </a:xfrm>
          <a:prstGeom prst="rect">
            <a:avLst/>
          </a:prstGeom>
        </p:spPr>
      </p:pic>
      <p:pic>
        <p:nvPicPr>
          <p:cNvPr id="22" name="그래픽 21" descr="치마 단색으로 채워진">
            <a:extLst>
              <a:ext uri="{FF2B5EF4-FFF2-40B4-BE49-F238E27FC236}">
                <a16:creationId xmlns:a16="http://schemas.microsoft.com/office/drawing/2014/main" id="{0C7779DA-1351-4926-92FE-28E473B5AD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80824" y="5806604"/>
            <a:ext cx="1505995" cy="1505995"/>
          </a:xfrm>
          <a:prstGeom prst="rect">
            <a:avLst/>
          </a:prstGeom>
        </p:spPr>
      </p:pic>
      <p:pic>
        <p:nvPicPr>
          <p:cNvPr id="25" name="그래픽 24" descr="바지 단색으로 채워진">
            <a:extLst>
              <a:ext uri="{FF2B5EF4-FFF2-40B4-BE49-F238E27FC236}">
                <a16:creationId xmlns:a16="http://schemas.microsoft.com/office/drawing/2014/main" id="{01B38173-C52B-4C8D-A0F8-1EC6D87D72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06225" y="5692398"/>
            <a:ext cx="1505995" cy="1505995"/>
          </a:xfrm>
          <a:prstGeom prst="rect">
            <a:avLst/>
          </a:prstGeom>
        </p:spPr>
      </p:pic>
      <p:pic>
        <p:nvPicPr>
          <p:cNvPr id="35" name="그래픽 34" descr="조금 굽은 화살표 단색으로 채워진">
            <a:extLst>
              <a:ext uri="{FF2B5EF4-FFF2-40B4-BE49-F238E27FC236}">
                <a16:creationId xmlns:a16="http://schemas.microsoft.com/office/drawing/2014/main" id="{2D169ABE-EC3A-4A51-81B4-62A5D25FBDF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 flipH="1">
            <a:off x="11241111" y="5059043"/>
            <a:ext cx="1754285" cy="1277582"/>
          </a:xfrm>
          <a:prstGeom prst="rect">
            <a:avLst/>
          </a:prstGeom>
        </p:spPr>
      </p:pic>
      <p:sp>
        <p:nvSpPr>
          <p:cNvPr id="43" name="Object 28">
            <a:extLst>
              <a:ext uri="{FF2B5EF4-FFF2-40B4-BE49-F238E27FC236}">
                <a16:creationId xmlns:a16="http://schemas.microsoft.com/office/drawing/2014/main" id="{9864CDE7-4FAD-4A11-80F1-927D6BC011B4}"/>
              </a:ext>
            </a:extLst>
          </p:cNvPr>
          <p:cNvSpPr txBox="1"/>
          <p:nvPr/>
        </p:nvSpPr>
        <p:spPr>
          <a:xfrm>
            <a:off x="168508" y="9695372"/>
            <a:ext cx="2458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0" i="0" dirty="0">
                <a:solidFill>
                  <a:srgbClr val="5F7D95"/>
                </a:solidFill>
                <a:effectLst/>
                <a:latin typeface="Proxima Nova"/>
              </a:rPr>
              <a:t>이미지</a:t>
            </a:r>
            <a:r>
              <a:rPr lang="en-US" altLang="ko-KR" b="0" i="0" dirty="0">
                <a:solidFill>
                  <a:srgbClr val="5F7D95"/>
                </a:solidFill>
                <a:effectLst/>
                <a:latin typeface="Proxima Nova"/>
              </a:rPr>
              <a:t>: freepik.com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5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6692" y="4570869"/>
            <a:ext cx="7026529" cy="3402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교육과정을 통해 배웠던 내용 활용</a:t>
            </a:r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깐깐한 요구사항 정의</a:t>
            </a:r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인공지능 활용해서 이미지 분석</a:t>
            </a:r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완성도 높은 결과물</a:t>
            </a:r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최종 목표</a:t>
            </a:r>
            <a:endParaRPr lang="en-US" altLang="ko-KR" sz="6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</a:t>
            </a:r>
            <a:endParaRPr lang="en-US" altLang="ko-KR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9215" y="3122991"/>
            <a:ext cx="4132738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5300" y="45131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주요기능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0644" y="3769549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최종 목표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00457" y="2818799"/>
            <a:ext cx="514973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</a:t>
            </a:r>
            <a:r>
              <a:rPr lang="en-US" altLang="ko-KR" sz="36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Task </a:t>
            </a:r>
            <a:r>
              <a:rPr lang="ko-KR" altLang="en-US" sz="36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달성율 </a:t>
            </a:r>
            <a:r>
              <a:rPr lang="en-US" altLang="ko-KR" sz="36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100%</a:t>
            </a:r>
            <a:endParaRPr lang="en-US" sz="3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6" name="그래픽 5" descr="부분적으로 선택 표시된 클립보드 단색으로 채워진">
            <a:extLst>
              <a:ext uri="{FF2B5EF4-FFF2-40B4-BE49-F238E27FC236}">
                <a16:creationId xmlns:a16="http://schemas.microsoft.com/office/drawing/2014/main" id="{950609F8-E8A0-4350-941D-35B1690EC5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37954" y="3784334"/>
            <a:ext cx="4113574" cy="4113574"/>
          </a:xfrm>
          <a:prstGeom prst="rect">
            <a:avLst/>
          </a:prstGeom>
        </p:spPr>
      </p:pic>
      <p:sp>
        <p:nvSpPr>
          <p:cNvPr id="45" name="Object 28">
            <a:extLst>
              <a:ext uri="{FF2B5EF4-FFF2-40B4-BE49-F238E27FC236}">
                <a16:creationId xmlns:a16="http://schemas.microsoft.com/office/drawing/2014/main" id="{0016900E-3407-448E-BECF-A514BB275329}"/>
              </a:ext>
            </a:extLst>
          </p:cNvPr>
          <p:cNvSpPr txBox="1"/>
          <p:nvPr/>
        </p:nvSpPr>
        <p:spPr>
          <a:xfrm>
            <a:off x="168508" y="9695372"/>
            <a:ext cx="2458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0" i="0" dirty="0">
                <a:solidFill>
                  <a:srgbClr val="5F7D95"/>
                </a:solidFill>
                <a:effectLst/>
                <a:latin typeface="Proxima Nova"/>
              </a:rPr>
              <a:t>이미지</a:t>
            </a:r>
            <a:r>
              <a:rPr lang="en-US" altLang="ko-KR" b="0" i="0" dirty="0">
                <a:solidFill>
                  <a:srgbClr val="5F7D95"/>
                </a:solidFill>
                <a:effectLst/>
                <a:latin typeface="Proxima Nova"/>
              </a:rPr>
              <a:t>: freepik.com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3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1005">
            <a:extLst>
              <a:ext uri="{FF2B5EF4-FFF2-40B4-BE49-F238E27FC236}">
                <a16:creationId xmlns:a16="http://schemas.microsoft.com/office/drawing/2014/main" id="{628A5642-78D3-463A-B8B4-3DD18B9C2F0E}"/>
              </a:ext>
            </a:extLst>
          </p:cNvPr>
          <p:cNvGrpSpPr/>
          <p:nvPr/>
        </p:nvGrpSpPr>
        <p:grpSpPr>
          <a:xfrm>
            <a:off x="8434772" y="4000500"/>
            <a:ext cx="6552313" cy="4416450"/>
            <a:chOff x="5621283" y="5463851"/>
            <a:chExt cx="11736232" cy="3420621"/>
          </a:xfrm>
        </p:grpSpPr>
        <p:pic>
          <p:nvPicPr>
            <p:cNvPr id="50" name="Object 24">
              <a:extLst>
                <a:ext uri="{FF2B5EF4-FFF2-40B4-BE49-F238E27FC236}">
                  <a16:creationId xmlns:a16="http://schemas.microsoft.com/office/drawing/2014/main" id="{68994037-468B-494B-B43C-99ED81D81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1283" y="5463851"/>
              <a:ext cx="11736232" cy="3420621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주요기능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913" y="1522664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</a:t>
            </a:r>
            <a:endParaRPr lang="en-US" altLang="ko-KR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주제</a:t>
            </a:r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347" y="3803384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7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최종 목표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347" y="4474245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3500" kern="0" spc="-400" dirty="0">
                <a:solidFill>
                  <a:srgbClr val="3F5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주요기능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5" name="Object 36">
            <a:extLst>
              <a:ext uri="{FF2B5EF4-FFF2-40B4-BE49-F238E27FC236}">
                <a16:creationId xmlns:a16="http://schemas.microsoft.com/office/drawing/2014/main" id="{94B1F3E8-09B2-4FDE-9CF2-5CAEFD15E31C}"/>
              </a:ext>
            </a:extLst>
          </p:cNvPr>
          <p:cNvSpPr txBox="1"/>
          <p:nvPr/>
        </p:nvSpPr>
        <p:spPr>
          <a:xfrm>
            <a:off x="5500457" y="2753214"/>
            <a:ext cx="514973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3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편리함과 공유성 </a:t>
            </a:r>
            <a:endParaRPr lang="en-US" sz="3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AEC2B022-AD31-4FC0-91A1-4A17EDF9B089}"/>
              </a:ext>
            </a:extLst>
          </p:cNvPr>
          <p:cNvSpPr txBox="1"/>
          <p:nvPr/>
        </p:nvSpPr>
        <p:spPr>
          <a:xfrm>
            <a:off x="8841052" y="4365489"/>
            <a:ext cx="5739752" cy="30476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옷 데이터화</a:t>
            </a:r>
            <a:endParaRPr lang="en-US" altLang="ko-KR" sz="2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 간의 옷장 검색 및 구경</a:t>
            </a:r>
            <a:endParaRPr lang="en-US" altLang="ko-KR" sz="2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이미지 분석으로 옷 이미지 등록</a:t>
            </a:r>
            <a:endParaRPr lang="en-US" altLang="ko-KR" sz="2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5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내가 좋아하는 스타일 추천</a:t>
            </a:r>
            <a:endParaRPr lang="en-US" altLang="ko-KR" sz="25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6398994-DF34-4BAD-8DBB-986984A06AA9}"/>
              </a:ext>
            </a:extLst>
          </p:cNvPr>
          <p:cNvCxnSpPr>
            <a:cxnSpLocks/>
          </p:cNvCxnSpPr>
          <p:nvPr/>
        </p:nvCxnSpPr>
        <p:spPr>
          <a:xfrm>
            <a:off x="9349172" y="5965689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373A42B-F7C6-4CED-B71C-11172C0C778A}"/>
              </a:ext>
            </a:extLst>
          </p:cNvPr>
          <p:cNvCxnSpPr>
            <a:cxnSpLocks/>
          </p:cNvCxnSpPr>
          <p:nvPr/>
        </p:nvCxnSpPr>
        <p:spPr>
          <a:xfrm>
            <a:off x="9350415" y="5242936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23EEE18-DAA1-455D-A038-8B9DB48D6DC3}"/>
              </a:ext>
            </a:extLst>
          </p:cNvPr>
          <p:cNvCxnSpPr>
            <a:cxnSpLocks/>
          </p:cNvCxnSpPr>
          <p:nvPr/>
        </p:nvCxnSpPr>
        <p:spPr>
          <a:xfrm>
            <a:off x="9349172" y="6803889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A9E5E33-66A8-4662-BA11-0E8586C97F25}"/>
              </a:ext>
            </a:extLst>
          </p:cNvPr>
          <p:cNvCxnSpPr>
            <a:cxnSpLocks/>
          </p:cNvCxnSpPr>
          <p:nvPr/>
        </p:nvCxnSpPr>
        <p:spPr>
          <a:xfrm>
            <a:off x="9349172" y="7642089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15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2363" y="4913862"/>
            <a:ext cx="516448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b="1" kern="0" spc="-2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요구사항 정의</a:t>
            </a:r>
            <a:endParaRPr 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506200" y="4660445"/>
            <a:ext cx="591204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기능적 요구사항</a:t>
            </a:r>
            <a:endParaRPr lang="en-US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비기능적 요구사항</a:t>
            </a:r>
            <a:endParaRPr lang="en-US" altLang="ko-KR" sz="2200" kern="0" spc="-1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03. </a:t>
            </a:r>
            <a:r>
              <a:rPr lang="ko-KR" altLang="en-US" sz="2200" kern="0" spc="-1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인터페이스 요구사항</a:t>
            </a:r>
            <a:endParaRPr 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26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1042</Words>
  <Application>Microsoft Office PowerPoint</Application>
  <PresentationFormat>사용자 지정</PresentationFormat>
  <Paragraphs>317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Proxima Nova</vt:lpstr>
      <vt:lpstr>S-Core Dream 5 Medium</vt:lpstr>
      <vt:lpstr>맑은 고딕</vt:lpstr>
      <vt:lpstr>맑은 고딕 Semilight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권낙현</cp:lastModifiedBy>
  <cp:revision>330</cp:revision>
  <dcterms:created xsi:type="dcterms:W3CDTF">2021-11-02T21:48:58Z</dcterms:created>
  <dcterms:modified xsi:type="dcterms:W3CDTF">2021-12-07T13:38:31Z</dcterms:modified>
</cp:coreProperties>
</file>