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1" r:id="rId3"/>
    <p:sldId id="272" r:id="rId4"/>
    <p:sldId id="273" r:id="rId5"/>
    <p:sldId id="265" r:id="rId6"/>
    <p:sldId id="274" r:id="rId7"/>
    <p:sldId id="258" r:id="rId8"/>
    <p:sldId id="259" r:id="rId9"/>
    <p:sldId id="260" r:id="rId10"/>
    <p:sldId id="261" r:id="rId11"/>
    <p:sldId id="266" r:id="rId12"/>
    <p:sldId id="275" r:id="rId13"/>
    <p:sldId id="276" r:id="rId14"/>
    <p:sldId id="277" r:id="rId15"/>
    <p:sldId id="278" r:id="rId16"/>
    <p:sldId id="267" r:id="rId17"/>
    <p:sldId id="279" r:id="rId18"/>
    <p:sldId id="268" r:id="rId19"/>
    <p:sldId id="270" r:id="rId20"/>
    <p:sldId id="269" r:id="rId21"/>
    <p:sldId id="283" r:id="rId22"/>
    <p:sldId id="281" r:id="rId23"/>
    <p:sldId id="282" r:id="rId24"/>
    <p:sldId id="264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0182-39DB-4117-B845-6EBBEE0412F4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F03C4-64A3-4804-9451-B3CE8E339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1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A5CF-A04A-4D24-A407-C87B227DD2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0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A5CF-A04A-4D24-A407-C87B227DD2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0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.png"/><Relationship Id="rId10" Type="http://schemas.openxmlformats.org/officeDocument/2006/relationships/image" Target="../media/image43.png"/><Relationship Id="rId4" Type="http://schemas.openxmlformats.org/officeDocument/2006/relationships/image" Target="../media/image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2.png"/><Relationship Id="rId5" Type="http://schemas.openxmlformats.org/officeDocument/2006/relationships/image" Target="../media/image3.png"/><Relationship Id="rId10" Type="http://schemas.openxmlformats.org/officeDocument/2006/relationships/image" Target="../media/image51.png"/><Relationship Id="rId4" Type="http://schemas.openxmlformats.org/officeDocument/2006/relationships/image" Target="../media/image8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.png"/><Relationship Id="rId10" Type="http://schemas.openxmlformats.org/officeDocument/2006/relationships/image" Target="../media/image45.png"/><Relationship Id="rId4" Type="http://schemas.openxmlformats.org/officeDocument/2006/relationships/image" Target="../media/image8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5">
            <a:extLst>
              <a:ext uri="{FF2B5EF4-FFF2-40B4-BE49-F238E27FC236}">
                <a16:creationId xmlns:a16="http://schemas.microsoft.com/office/drawing/2014/main" id="{C78D2D8E-11AC-4639-A440-DC4C704CC22E}"/>
              </a:ext>
            </a:extLst>
          </p:cNvPr>
          <p:cNvGrpSpPr/>
          <p:nvPr/>
        </p:nvGrpSpPr>
        <p:grpSpPr>
          <a:xfrm>
            <a:off x="4191000" y="2590800"/>
            <a:ext cx="9906000" cy="5105400"/>
            <a:chOff x="5621283" y="5463851"/>
            <a:chExt cx="11736232" cy="3420621"/>
          </a:xfrm>
          <a:noFill/>
        </p:grpSpPr>
        <p:pic>
          <p:nvPicPr>
            <p:cNvPr id="18" name="Object 24">
              <a:extLst>
                <a:ext uri="{FF2B5EF4-FFF2-40B4-BE49-F238E27FC236}">
                  <a16:creationId xmlns:a16="http://schemas.microsoft.com/office/drawing/2014/main" id="{8F7B5094-D577-4FD5-AA73-AE5C519F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  <a:grpFill/>
            <a:ln w="98425">
              <a:solidFill>
                <a:schemeClr val="bg1"/>
              </a:solidFill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F895A0-29F8-4F84-8073-F73174E1264B}"/>
              </a:ext>
            </a:extLst>
          </p:cNvPr>
          <p:cNvSpPr txBox="1"/>
          <p:nvPr/>
        </p:nvSpPr>
        <p:spPr>
          <a:xfrm>
            <a:off x="4419600" y="3848100"/>
            <a:ext cx="94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옷 데이터 관리 및 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4800" b="1" dirty="0">
                <a:solidFill>
                  <a:schemeClr val="bg1"/>
                </a:solidFill>
              </a:rPr>
              <a:t>소통을 돕는 어플리케이션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61B13A-50CE-45BB-94E3-2CBA9F168065}"/>
              </a:ext>
            </a:extLst>
          </p:cNvPr>
          <p:cNvSpPr txBox="1"/>
          <p:nvPr/>
        </p:nvSpPr>
        <p:spPr>
          <a:xfrm>
            <a:off x="4419600" y="6028729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중간 발표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8B6ED-53C1-4EAF-8727-667B9C07D46B}"/>
              </a:ext>
            </a:extLst>
          </p:cNvPr>
          <p:cNvSpPr txBox="1"/>
          <p:nvPr/>
        </p:nvSpPr>
        <p:spPr>
          <a:xfrm>
            <a:off x="4419600" y="7984003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코카투</a:t>
            </a:r>
            <a:r>
              <a:rPr lang="ko-KR" altLang="en-US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TEAM</a:t>
            </a:r>
            <a:endParaRPr lang="ko-KR" altLang="en-US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1005">
            <a:extLst>
              <a:ext uri="{FF2B5EF4-FFF2-40B4-BE49-F238E27FC236}">
                <a16:creationId xmlns:a16="http://schemas.microsoft.com/office/drawing/2014/main" id="{628A5642-78D3-463A-B8B4-3DD18B9C2F0E}"/>
              </a:ext>
            </a:extLst>
          </p:cNvPr>
          <p:cNvGrpSpPr/>
          <p:nvPr/>
        </p:nvGrpSpPr>
        <p:grpSpPr>
          <a:xfrm>
            <a:off x="8686800" y="4168119"/>
            <a:ext cx="6552313" cy="3834808"/>
            <a:chOff x="5621283" y="5463851"/>
            <a:chExt cx="11736232" cy="3420621"/>
          </a:xfrm>
        </p:grpSpPr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68994037-468B-494B-B43C-99ED81D81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요약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 및</a:t>
            </a:r>
            <a:endParaRPr lang="en-US" altLang="ko-KR" sz="2700" kern="0" spc="-3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선정 이유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347" y="416811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347" y="5009005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요약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5" name="Object 36">
            <a:extLst>
              <a:ext uri="{FF2B5EF4-FFF2-40B4-BE49-F238E27FC236}">
                <a16:creationId xmlns:a16="http://schemas.microsoft.com/office/drawing/2014/main" id="{94B1F3E8-09B2-4FDE-9CF2-5CAEFD15E31C}"/>
              </a:ext>
            </a:extLst>
          </p:cNvPr>
          <p:cNvSpPr txBox="1"/>
          <p:nvPr/>
        </p:nvSpPr>
        <p:spPr>
          <a:xfrm>
            <a:off x="5500457" y="2753214"/>
            <a:ext cx="514973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편리함과 공유성 </a:t>
            </a:r>
            <a:endParaRPr lang="en-US" sz="3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AEC2B022-AD31-4FC0-91A1-4A17EDF9B089}"/>
              </a:ext>
            </a:extLst>
          </p:cNvPr>
          <p:cNvSpPr txBox="1"/>
          <p:nvPr/>
        </p:nvSpPr>
        <p:spPr>
          <a:xfrm>
            <a:off x="9093080" y="4762500"/>
            <a:ext cx="5739752" cy="2278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 데이터화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 간의 옷장 구경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내가 좋아하는 스타일 추천</a:t>
            </a:r>
            <a:endParaRPr lang="en-US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6398994-DF34-4BAD-8DBB-986984A06AA9}"/>
              </a:ext>
            </a:extLst>
          </p:cNvPr>
          <p:cNvCxnSpPr>
            <a:cxnSpLocks/>
          </p:cNvCxnSpPr>
          <p:nvPr/>
        </p:nvCxnSpPr>
        <p:spPr>
          <a:xfrm>
            <a:off x="9601200" y="63627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373A42B-F7C6-4CED-B71C-11172C0C778A}"/>
              </a:ext>
            </a:extLst>
          </p:cNvPr>
          <p:cNvCxnSpPr>
            <a:cxnSpLocks/>
          </p:cNvCxnSpPr>
          <p:nvPr/>
        </p:nvCxnSpPr>
        <p:spPr>
          <a:xfrm>
            <a:off x="9602443" y="5639947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23EEE18-DAA1-455D-A038-8B9DB48D6DC3}"/>
              </a:ext>
            </a:extLst>
          </p:cNvPr>
          <p:cNvCxnSpPr>
            <a:cxnSpLocks/>
          </p:cNvCxnSpPr>
          <p:nvPr/>
        </p:nvCxnSpPr>
        <p:spPr>
          <a:xfrm>
            <a:off x="9601200" y="72009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5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선행기술 조사 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643509" y="4948699"/>
            <a:ext cx="591204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선행기술 조사 분석 </a:t>
            </a:r>
            <a:endParaRPr lang="en-US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 후 주요 기능 도출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26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논문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선행기술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344364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논문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상용제품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주요  기능 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4110364"/>
            <a:ext cx="319116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특허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7FF9EED-E470-4AA7-8C86-7ED23C120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1" y="2682614"/>
            <a:ext cx="7043452" cy="32301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893E84-9E1F-4378-94DD-3B5EDF634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4800" y="5564438"/>
            <a:ext cx="5715000" cy="431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1A987-B90D-4ED7-9CE0-CF9E5C9DBADE}"/>
              </a:ext>
            </a:extLst>
          </p:cNvPr>
          <p:cNvSpPr txBox="1"/>
          <p:nvPr/>
        </p:nvSpPr>
        <p:spPr>
          <a:xfrm>
            <a:off x="14236648" y="3416830"/>
            <a:ext cx="222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이미지  인식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659663-2608-4341-B783-9A3BBD0F64D4}"/>
              </a:ext>
            </a:extLst>
          </p:cNvPr>
          <p:cNvCxnSpPr>
            <a:cxnSpLocks/>
          </p:cNvCxnSpPr>
          <p:nvPr/>
        </p:nvCxnSpPr>
        <p:spPr>
          <a:xfrm flipH="1">
            <a:off x="13207337" y="3695700"/>
            <a:ext cx="9238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87390E8-70A3-491D-9448-B3638419BCD9}"/>
              </a:ext>
            </a:extLst>
          </p:cNvPr>
          <p:cNvSpPr txBox="1"/>
          <p:nvPr/>
        </p:nvSpPr>
        <p:spPr>
          <a:xfrm>
            <a:off x="8140649" y="7643509"/>
            <a:ext cx="222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추천 시스템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6E1DBB2-0BD2-4C04-8A97-27A99C865882}"/>
              </a:ext>
            </a:extLst>
          </p:cNvPr>
          <p:cNvCxnSpPr>
            <a:cxnSpLocks/>
          </p:cNvCxnSpPr>
          <p:nvPr/>
        </p:nvCxnSpPr>
        <p:spPr>
          <a:xfrm>
            <a:off x="10363200" y="7922728"/>
            <a:ext cx="9238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9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특허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선행기술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논문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상용제품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주요  기능 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3963877"/>
            <a:ext cx="319116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특허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027" name="_x443503352">
            <a:extLst>
              <a:ext uri="{FF2B5EF4-FFF2-40B4-BE49-F238E27FC236}">
                <a16:creationId xmlns:a16="http://schemas.microsoft.com/office/drawing/2014/main" id="{8E4C7AFA-F004-4CF2-BB85-4A90D71AE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/>
          <a:stretch/>
        </p:blipFill>
        <p:spPr bwMode="auto">
          <a:xfrm>
            <a:off x="6019800" y="3063826"/>
            <a:ext cx="11540337" cy="8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443502920">
            <a:extLst>
              <a:ext uri="{FF2B5EF4-FFF2-40B4-BE49-F238E27FC236}">
                <a16:creationId xmlns:a16="http://schemas.microsoft.com/office/drawing/2014/main" id="{312B9649-A7C4-4AEA-8C00-7145D865D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5"/>
          <a:stretch/>
        </p:blipFill>
        <p:spPr bwMode="auto">
          <a:xfrm>
            <a:off x="5997341" y="4416718"/>
            <a:ext cx="11453207" cy="16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443503928">
            <a:extLst>
              <a:ext uri="{FF2B5EF4-FFF2-40B4-BE49-F238E27FC236}">
                <a16:creationId xmlns:a16="http://schemas.microsoft.com/office/drawing/2014/main" id="{D273F0D2-A3D9-4A17-8374-0DE837A6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773" y="5899362"/>
            <a:ext cx="115217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4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상용제품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선행기술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논문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4842863"/>
            <a:ext cx="344364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상용제품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주요  기능 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3963877"/>
            <a:ext cx="319116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특허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49" name="_x443490176">
            <a:extLst>
              <a:ext uri="{FF2B5EF4-FFF2-40B4-BE49-F238E27FC236}">
                <a16:creationId xmlns:a16="http://schemas.microsoft.com/office/drawing/2014/main" id="{94B18E0B-2065-472E-B18C-D1AE8B3C9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3"/>
          <a:stretch/>
        </p:blipFill>
        <p:spPr bwMode="auto">
          <a:xfrm>
            <a:off x="6217038" y="4239812"/>
            <a:ext cx="2684289" cy="13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43490464">
            <a:extLst>
              <a:ext uri="{FF2B5EF4-FFF2-40B4-BE49-F238E27FC236}">
                <a16:creationId xmlns:a16="http://schemas.microsoft.com/office/drawing/2014/main" id="{9CD7D586-F67D-4F28-93D5-6B3F6213B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04"/>
          <a:stretch/>
        </p:blipFill>
        <p:spPr bwMode="auto">
          <a:xfrm>
            <a:off x="9594131" y="4254651"/>
            <a:ext cx="2684289" cy="136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443489672">
            <a:extLst>
              <a:ext uri="{FF2B5EF4-FFF2-40B4-BE49-F238E27FC236}">
                <a16:creationId xmlns:a16="http://schemas.microsoft.com/office/drawing/2014/main" id="{2DE81BF6-FDCD-4BD0-9C9B-A43E43D35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79"/>
          <a:stretch/>
        </p:blipFill>
        <p:spPr bwMode="auto">
          <a:xfrm>
            <a:off x="13281559" y="4239811"/>
            <a:ext cx="2798329" cy="128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443490464">
            <a:extLst>
              <a:ext uri="{FF2B5EF4-FFF2-40B4-BE49-F238E27FC236}">
                <a16:creationId xmlns:a16="http://schemas.microsoft.com/office/drawing/2014/main" id="{85662489-3A28-4C91-A1B1-C1185B862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76"/>
          <a:stretch/>
        </p:blipFill>
        <p:spPr bwMode="auto">
          <a:xfrm>
            <a:off x="6225059" y="6502415"/>
            <a:ext cx="3021864" cy="13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_x443489528">
            <a:extLst>
              <a:ext uri="{FF2B5EF4-FFF2-40B4-BE49-F238E27FC236}">
                <a16:creationId xmlns:a16="http://schemas.microsoft.com/office/drawing/2014/main" id="{2C59FA8F-C31B-4948-AC14-A26696B76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89"/>
          <a:stretch/>
        </p:blipFill>
        <p:spPr bwMode="auto">
          <a:xfrm>
            <a:off x="9594131" y="6502415"/>
            <a:ext cx="3193955" cy="136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_x443489888">
            <a:extLst>
              <a:ext uri="{FF2B5EF4-FFF2-40B4-BE49-F238E27FC236}">
                <a16:creationId xmlns:a16="http://schemas.microsoft.com/office/drawing/2014/main" id="{F2EC2AE3-DF59-4B06-A52F-E6D74F69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445" y="6502415"/>
            <a:ext cx="2433638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0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주요 기능 </a:t>
            </a:r>
            <a:r>
              <a:rPr lang="en-US" altLang="ko-KR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</a:t>
            </a:r>
            <a:r>
              <a:rPr lang="en-US" altLang="ko-KR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선행기술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논문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상용제품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주요  기능 </a:t>
            </a:r>
            <a:r>
              <a:rPr lang="en-US" altLang="ko-KR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</a:t>
            </a:r>
            <a:r>
              <a:rPr lang="en-US" altLang="ko-KR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3963877"/>
            <a:ext cx="319116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특허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2">
            <a:extLst>
              <a:ext uri="{FF2B5EF4-FFF2-40B4-BE49-F238E27FC236}">
                <a16:creationId xmlns:a16="http://schemas.microsoft.com/office/drawing/2014/main" id="{C134D705-AD77-49B9-AF26-45AA253DF464}"/>
              </a:ext>
            </a:extLst>
          </p:cNvPr>
          <p:cNvSpPr txBox="1"/>
          <p:nvPr/>
        </p:nvSpPr>
        <p:spPr>
          <a:xfrm>
            <a:off x="5500456" y="2663449"/>
            <a:ext cx="8672743" cy="2278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사진 인식</a:t>
            </a:r>
            <a:r>
              <a:rPr lang="en-US" altLang="ko-KR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 자동 벡터 이미지화 기능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추천</a:t>
            </a:r>
            <a:r>
              <a:rPr lang="en-US" altLang="ko-KR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즐겨찾기 기능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자신의 스타일 설정 기능</a:t>
            </a:r>
            <a:endParaRPr lang="en-US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래픽 3" descr="오른쪽 화살표 단색으로 채워진">
            <a:extLst>
              <a:ext uri="{FF2B5EF4-FFF2-40B4-BE49-F238E27FC236}">
                <a16:creationId xmlns:a16="http://schemas.microsoft.com/office/drawing/2014/main" id="{11BCAF12-E10E-4C26-A598-C49103AF2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3533" y="2720713"/>
            <a:ext cx="83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6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오픈소스 활용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643509" y="5143500"/>
            <a:ext cx="591204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오픈소스 소프트웨어 활용 방안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1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 소스 활용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오픈소스 활용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76" y="836689"/>
            <a:ext cx="140036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 소스 활용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3076" name="Picture 4" descr="react-native | (주)얼리소프트">
            <a:extLst>
              <a:ext uri="{FF2B5EF4-FFF2-40B4-BE49-F238E27FC236}">
                <a16:creationId xmlns:a16="http://schemas.microsoft.com/office/drawing/2014/main" id="{FE3047F7-06F0-460B-BEEA-A08B4E06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82" y="2867596"/>
            <a:ext cx="1964864" cy="22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isual Studio Code Extension 모음 - gaussian37">
            <a:extLst>
              <a:ext uri="{FF2B5EF4-FFF2-40B4-BE49-F238E27FC236}">
                <a16:creationId xmlns:a16="http://schemas.microsoft.com/office/drawing/2014/main" id="{8AD3B98D-4F9F-48CE-A0FE-04C849BB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6" y="2951240"/>
            <a:ext cx="4201158" cy="21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6117F168-E6F7-49DA-870C-DF9EF626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139966"/>
            <a:ext cx="4829809" cy="162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Keras 기초] 1장. Keras Intro. Version Info: (Python = 3.6, Keras =… | by 프시케 |  Medium">
            <a:extLst>
              <a:ext uri="{FF2B5EF4-FFF2-40B4-BE49-F238E27FC236}">
                <a16:creationId xmlns:a16="http://schemas.microsoft.com/office/drawing/2014/main" id="{32A1FB0F-6A09-4F81-80DA-DE94195F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09" y="5681580"/>
            <a:ext cx="3505200" cy="101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ode.js - 위키백과, 우리 모두의 백과사전">
            <a:extLst>
              <a:ext uri="{FF2B5EF4-FFF2-40B4-BE49-F238E27FC236}">
                <a16:creationId xmlns:a16="http://schemas.microsoft.com/office/drawing/2014/main" id="{1252A159-ABDC-4806-B5A7-9B20E1CB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73" y="5372100"/>
            <a:ext cx="3098869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WS란? 클라우드와 AWS의 기본 개념 알아보기">
            <a:extLst>
              <a:ext uri="{FF2B5EF4-FFF2-40B4-BE49-F238E27FC236}">
                <a16:creationId xmlns:a16="http://schemas.microsoft.com/office/drawing/2014/main" id="{AA11BAC1-60BE-43F0-AA01-A0786CD7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0" y="5372100"/>
            <a:ext cx="2850911" cy="17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ySQL 이모저모">
            <a:extLst>
              <a:ext uri="{FF2B5EF4-FFF2-40B4-BE49-F238E27FC236}">
                <a16:creationId xmlns:a16="http://schemas.microsoft.com/office/drawing/2014/main" id="{EC385044-BB9D-41B2-8B0E-B9528680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37" y="6995009"/>
            <a:ext cx="4107228" cy="27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Basic #. Spring Framework 기본 핵심 개념">
            <a:extLst>
              <a:ext uri="{FF2B5EF4-FFF2-40B4-BE49-F238E27FC236}">
                <a16:creationId xmlns:a16="http://schemas.microsoft.com/office/drawing/2014/main" id="{C1999D13-6EFC-414B-A6DC-D6408722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73" y="7521475"/>
            <a:ext cx="3092519" cy="21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GitHub Logo, history, meaning, symbol, PNG">
            <a:extLst>
              <a:ext uri="{FF2B5EF4-FFF2-40B4-BE49-F238E27FC236}">
                <a16:creationId xmlns:a16="http://schemas.microsoft.com/office/drawing/2014/main" id="{9157E4B5-B3B0-4A03-9B3A-CFE2674C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988" y="7483375"/>
            <a:ext cx="4257460" cy="23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키워드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643509" y="4913862"/>
            <a:ext cx="591204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en-US" altLang="ko-KR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키워드 선정 이유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13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키워드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키워드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키워드</a:t>
            </a:r>
            <a:endParaRPr lang="en-US" altLang="ko-KR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78" name="그룹 1005">
            <a:extLst>
              <a:ext uri="{FF2B5EF4-FFF2-40B4-BE49-F238E27FC236}">
                <a16:creationId xmlns:a16="http://schemas.microsoft.com/office/drawing/2014/main" id="{6CD6B60E-8587-4624-944A-2AAD9DC1BBED}"/>
              </a:ext>
            </a:extLst>
          </p:cNvPr>
          <p:cNvGrpSpPr/>
          <p:nvPr/>
        </p:nvGrpSpPr>
        <p:grpSpPr>
          <a:xfrm>
            <a:off x="5875177" y="4076700"/>
            <a:ext cx="11736232" cy="3420621"/>
            <a:chOff x="5621283" y="5463851"/>
            <a:chExt cx="11736232" cy="3420621"/>
          </a:xfrm>
        </p:grpSpPr>
        <p:pic>
          <p:nvPicPr>
            <p:cNvPr id="79" name="Object 24">
              <a:extLst>
                <a:ext uri="{FF2B5EF4-FFF2-40B4-BE49-F238E27FC236}">
                  <a16:creationId xmlns:a16="http://schemas.microsoft.com/office/drawing/2014/main" id="{8CE47217-F219-414E-A00F-07F69407A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sp>
        <p:nvSpPr>
          <p:cNvPr id="82" name="Object 30">
            <a:extLst>
              <a:ext uri="{FF2B5EF4-FFF2-40B4-BE49-F238E27FC236}">
                <a16:creationId xmlns:a16="http://schemas.microsoft.com/office/drawing/2014/main" id="{B6492EAA-8166-428A-ADF4-75930086A45E}"/>
              </a:ext>
            </a:extLst>
          </p:cNvPr>
          <p:cNvSpPr txBox="1"/>
          <p:nvPr/>
        </p:nvSpPr>
        <p:spPr>
          <a:xfrm>
            <a:off x="6114565" y="6430284"/>
            <a:ext cx="2116770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ANDROID/IOS</a:t>
            </a:r>
            <a:endParaRPr lang="en-US" sz="2100" dirty="0">
              <a:latin typeface="Arial" panose="020B0604020202020204" pitchFamily="34" charset="0"/>
              <a:ea typeface="맑은 고딕 Semilight" panose="020B0502040204020203" pitchFamily="50" charset="-127"/>
              <a:cs typeface="Arial" panose="020B0604020202020204" pitchFamily="34" charset="0"/>
            </a:endParaRPr>
          </a:p>
        </p:txBody>
      </p:sp>
      <p:sp>
        <p:nvSpPr>
          <p:cNvPr id="85" name="Object 34">
            <a:extLst>
              <a:ext uri="{FF2B5EF4-FFF2-40B4-BE49-F238E27FC236}">
                <a16:creationId xmlns:a16="http://schemas.microsoft.com/office/drawing/2014/main" id="{A5FF13D7-F97D-4EE8-AF54-007E082A7870}"/>
              </a:ext>
            </a:extLst>
          </p:cNvPr>
          <p:cNvSpPr txBox="1"/>
          <p:nvPr/>
        </p:nvSpPr>
        <p:spPr>
          <a:xfrm>
            <a:off x="8348454" y="6430284"/>
            <a:ext cx="2116770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CLOSET</a:t>
            </a:r>
          </a:p>
        </p:txBody>
      </p:sp>
      <p:sp>
        <p:nvSpPr>
          <p:cNvPr id="88" name="Object 38">
            <a:extLst>
              <a:ext uri="{FF2B5EF4-FFF2-40B4-BE49-F238E27FC236}">
                <a16:creationId xmlns:a16="http://schemas.microsoft.com/office/drawing/2014/main" id="{92F3E40E-EFF1-47FC-8079-D0C1F4EA83FB}"/>
              </a:ext>
            </a:extLst>
          </p:cNvPr>
          <p:cNvSpPr txBox="1"/>
          <p:nvPr/>
        </p:nvSpPr>
        <p:spPr>
          <a:xfrm>
            <a:off x="10560151" y="6339041"/>
            <a:ext cx="211677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ANALYSIS</a:t>
            </a:r>
            <a:endParaRPr lang="en-US" sz="2100" dirty="0">
              <a:latin typeface="Arial" panose="020B0604020202020204" pitchFamily="34" charset="0"/>
              <a:ea typeface="맑은 고딕 Semilight" panose="020B0502040204020203" pitchFamily="50" charset="-127"/>
              <a:cs typeface="Arial" panose="020B0604020202020204" pitchFamily="34" charset="0"/>
            </a:endParaRPr>
          </a:p>
        </p:txBody>
      </p:sp>
      <p:sp>
        <p:nvSpPr>
          <p:cNvPr id="91" name="Object 42">
            <a:extLst>
              <a:ext uri="{FF2B5EF4-FFF2-40B4-BE49-F238E27FC236}">
                <a16:creationId xmlns:a16="http://schemas.microsoft.com/office/drawing/2014/main" id="{1A1BEF9F-55F7-461B-8D96-AC7DCF3577A8}"/>
              </a:ext>
            </a:extLst>
          </p:cNvPr>
          <p:cNvSpPr txBox="1"/>
          <p:nvPr/>
        </p:nvSpPr>
        <p:spPr>
          <a:xfrm>
            <a:off x="12794040" y="6339041"/>
            <a:ext cx="211677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CLOSET</a:t>
            </a:r>
          </a:p>
          <a:p>
            <a:pPr algn="ctr"/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SHARE</a:t>
            </a:r>
            <a:endParaRPr lang="en-US" sz="2100" dirty="0">
              <a:latin typeface="Arial" panose="020B0604020202020204" pitchFamily="34" charset="0"/>
              <a:ea typeface="맑은 고딕 Semilight" panose="020B0502040204020203" pitchFamily="50" charset="-127"/>
              <a:cs typeface="Arial" panose="020B0604020202020204" pitchFamily="34" charset="0"/>
            </a:endParaRPr>
          </a:p>
        </p:txBody>
      </p:sp>
      <p:sp>
        <p:nvSpPr>
          <p:cNvPr id="94" name="Object 46">
            <a:extLst>
              <a:ext uri="{FF2B5EF4-FFF2-40B4-BE49-F238E27FC236}">
                <a16:creationId xmlns:a16="http://schemas.microsoft.com/office/drawing/2014/main" id="{F7386E63-D649-478F-8EC3-FAF1048FF1A1}"/>
              </a:ext>
            </a:extLst>
          </p:cNvPr>
          <p:cNvSpPr txBox="1"/>
          <p:nvPr/>
        </p:nvSpPr>
        <p:spPr>
          <a:xfrm>
            <a:off x="15087600" y="6430284"/>
            <a:ext cx="2254639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CODI</a:t>
            </a:r>
          </a:p>
        </p:txBody>
      </p:sp>
      <p:grpSp>
        <p:nvGrpSpPr>
          <p:cNvPr id="95" name="그룹 1011">
            <a:extLst>
              <a:ext uri="{FF2B5EF4-FFF2-40B4-BE49-F238E27FC236}">
                <a16:creationId xmlns:a16="http://schemas.microsoft.com/office/drawing/2014/main" id="{6B4780BD-B68B-46DE-ABB9-19A057FF78C8}"/>
              </a:ext>
            </a:extLst>
          </p:cNvPr>
          <p:cNvGrpSpPr/>
          <p:nvPr/>
        </p:nvGrpSpPr>
        <p:grpSpPr>
          <a:xfrm>
            <a:off x="7183761" y="5743565"/>
            <a:ext cx="2225711" cy="43148"/>
            <a:chOff x="6929867" y="7130716"/>
            <a:chExt cx="2225711" cy="43148"/>
          </a:xfrm>
        </p:grpSpPr>
        <p:pic>
          <p:nvPicPr>
            <p:cNvPr id="96" name="Object 47">
              <a:extLst>
                <a:ext uri="{FF2B5EF4-FFF2-40B4-BE49-F238E27FC236}">
                  <a16:creationId xmlns:a16="http://schemas.microsoft.com/office/drawing/2014/main" id="{BD82E5E2-1A89-45E3-90ED-25111A5C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6929867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97" name="그룹 1012">
            <a:extLst>
              <a:ext uri="{FF2B5EF4-FFF2-40B4-BE49-F238E27FC236}">
                <a16:creationId xmlns:a16="http://schemas.microsoft.com/office/drawing/2014/main" id="{6A7B6401-D779-4F03-B6D8-4BB9FF1B9B49}"/>
              </a:ext>
            </a:extLst>
          </p:cNvPr>
          <p:cNvGrpSpPr/>
          <p:nvPr/>
        </p:nvGrpSpPr>
        <p:grpSpPr>
          <a:xfrm>
            <a:off x="11611786" y="5743565"/>
            <a:ext cx="2225711" cy="43148"/>
            <a:chOff x="11357892" y="7130716"/>
            <a:chExt cx="2225711" cy="43148"/>
          </a:xfrm>
        </p:grpSpPr>
        <p:pic>
          <p:nvPicPr>
            <p:cNvPr id="98" name="Object 50">
              <a:extLst>
                <a:ext uri="{FF2B5EF4-FFF2-40B4-BE49-F238E27FC236}">
                  <a16:creationId xmlns:a16="http://schemas.microsoft.com/office/drawing/2014/main" id="{78922A11-9208-4747-858A-467984F5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1357892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99" name="그룹 1013">
            <a:extLst>
              <a:ext uri="{FF2B5EF4-FFF2-40B4-BE49-F238E27FC236}">
                <a16:creationId xmlns:a16="http://schemas.microsoft.com/office/drawing/2014/main" id="{D50D9CEC-14D9-4DE1-A87E-DB2A898C1641}"/>
              </a:ext>
            </a:extLst>
          </p:cNvPr>
          <p:cNvGrpSpPr/>
          <p:nvPr/>
        </p:nvGrpSpPr>
        <p:grpSpPr>
          <a:xfrm>
            <a:off x="9397774" y="5743565"/>
            <a:ext cx="2225711" cy="43148"/>
            <a:chOff x="9143880" y="7130716"/>
            <a:chExt cx="2225711" cy="43148"/>
          </a:xfrm>
        </p:grpSpPr>
        <p:pic>
          <p:nvPicPr>
            <p:cNvPr id="100" name="Object 53">
              <a:extLst>
                <a:ext uri="{FF2B5EF4-FFF2-40B4-BE49-F238E27FC236}">
                  <a16:creationId xmlns:a16="http://schemas.microsoft.com/office/drawing/2014/main" id="{295E0DB4-06FD-4F0F-868C-9B558317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9143880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" name="그룹 1014">
            <a:extLst>
              <a:ext uri="{FF2B5EF4-FFF2-40B4-BE49-F238E27FC236}">
                <a16:creationId xmlns:a16="http://schemas.microsoft.com/office/drawing/2014/main" id="{283373DE-2501-447D-A15F-76F412350E05}"/>
              </a:ext>
            </a:extLst>
          </p:cNvPr>
          <p:cNvGrpSpPr/>
          <p:nvPr/>
        </p:nvGrpSpPr>
        <p:grpSpPr>
          <a:xfrm>
            <a:off x="13825799" y="5743565"/>
            <a:ext cx="2225711" cy="43148"/>
            <a:chOff x="13571905" y="7130716"/>
            <a:chExt cx="2225711" cy="43148"/>
          </a:xfrm>
        </p:grpSpPr>
        <p:pic>
          <p:nvPicPr>
            <p:cNvPr id="102" name="Object 56">
              <a:extLst>
                <a:ext uri="{FF2B5EF4-FFF2-40B4-BE49-F238E27FC236}">
                  <a16:creationId xmlns:a16="http://schemas.microsoft.com/office/drawing/2014/main" id="{FF25497A-2EA4-440F-95BC-8AFE3182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3571905" y="7130716"/>
              <a:ext cx="2225711" cy="43148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24DCA52-8E20-4162-A237-5976CA8751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06" y="5110491"/>
            <a:ext cx="964126" cy="96412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16E28AF-8CBC-4841-957E-F18DE190CE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87" y="4755826"/>
            <a:ext cx="958836" cy="95883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0BCB276-3B78-44ED-B63B-3C08EB4CB7A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01" y="4670488"/>
            <a:ext cx="1474494" cy="147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144C447-E063-4933-85B9-62D0EE96181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51" y="4812355"/>
            <a:ext cx="1347433" cy="134743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AEA3B82-AFE2-481F-A62D-E214A20AD62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477" y="4755826"/>
            <a:ext cx="1464048" cy="1464048"/>
          </a:xfrm>
          <a:prstGeom prst="rect">
            <a:avLst/>
          </a:prstGeom>
        </p:spPr>
      </p:pic>
      <p:pic>
        <p:nvPicPr>
          <p:cNvPr id="961" name="그림 960">
            <a:extLst>
              <a:ext uri="{FF2B5EF4-FFF2-40B4-BE49-F238E27FC236}">
                <a16:creationId xmlns:a16="http://schemas.microsoft.com/office/drawing/2014/main" id="{05EFD33B-1B1B-40B3-A2C9-CC3D37502A4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412" y="4798974"/>
            <a:ext cx="1488589" cy="1488589"/>
          </a:xfrm>
          <a:prstGeom prst="rect">
            <a:avLst/>
          </a:prstGeom>
        </p:spPr>
      </p:pic>
      <p:sp>
        <p:nvSpPr>
          <p:cNvPr id="115" name="Object 28">
            <a:extLst>
              <a:ext uri="{FF2B5EF4-FFF2-40B4-BE49-F238E27FC236}">
                <a16:creationId xmlns:a16="http://schemas.microsoft.com/office/drawing/2014/main" id="{37F05CD2-F3F6-486E-A03C-FFC722ABA9F0}"/>
              </a:ext>
            </a:extLst>
          </p:cNvPr>
          <p:cNvSpPr txBox="1"/>
          <p:nvPr/>
        </p:nvSpPr>
        <p:spPr>
          <a:xfrm>
            <a:off x="168508" y="9695372"/>
            <a:ext cx="2458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이미지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: freepik.com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7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397" y="2282923"/>
            <a:ext cx="1072174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819" y="3717033"/>
            <a:ext cx="648124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0" b="1" kern="0" spc="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  <a:endParaRPr 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6999" y="2541697"/>
            <a:ext cx="67967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소개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6999" y="3291556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3144" y="4040512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선행기술 분석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6999" y="5504255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키워드 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819400" y="5281016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3AEA8ED5-7955-4DC0-B1A3-640C43785107}"/>
              </a:ext>
            </a:extLst>
          </p:cNvPr>
          <p:cNvSpPr txBox="1"/>
          <p:nvPr/>
        </p:nvSpPr>
        <p:spPr>
          <a:xfrm>
            <a:off x="9614646" y="4790371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오픈소스  활용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010AAFB5-1D19-49B9-B80D-AE0B3024F40B}"/>
              </a:ext>
            </a:extLst>
          </p:cNvPr>
          <p:cNvSpPr txBox="1"/>
          <p:nvPr/>
        </p:nvSpPr>
        <p:spPr>
          <a:xfrm>
            <a:off x="9576217" y="6321149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34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06200" y="4683030"/>
            <a:ext cx="591204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 모형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일정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50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BBBE0AD-BA7C-438E-9919-230A935B5345}"/>
              </a:ext>
            </a:extLst>
          </p:cNvPr>
          <p:cNvSpPr/>
          <p:nvPr/>
        </p:nvSpPr>
        <p:spPr>
          <a:xfrm>
            <a:off x="5791200" y="2535142"/>
            <a:ext cx="11734800" cy="73658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 모형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133012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3122991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 모형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3995783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86857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4513E9-58C0-48FF-B27E-13796C99E102}"/>
              </a:ext>
            </a:extLst>
          </p:cNvPr>
          <p:cNvSpPr txBox="1"/>
          <p:nvPr/>
        </p:nvSpPr>
        <p:spPr>
          <a:xfrm>
            <a:off x="9982200" y="2682613"/>
            <a:ext cx="407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애자일 개발 방법론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E6FC6D4-3CDF-4222-9526-79A5261EEB9B}"/>
              </a:ext>
            </a:extLst>
          </p:cNvPr>
          <p:cNvSpPr/>
          <p:nvPr/>
        </p:nvSpPr>
        <p:spPr>
          <a:xfrm>
            <a:off x="6781800" y="3619500"/>
            <a:ext cx="4070581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0216BF-48AA-45C0-8F4D-460B22682D46}"/>
              </a:ext>
            </a:extLst>
          </p:cNvPr>
          <p:cNvSpPr/>
          <p:nvPr/>
        </p:nvSpPr>
        <p:spPr>
          <a:xfrm>
            <a:off x="7165739" y="3714302"/>
            <a:ext cx="1440000" cy="14400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작업 계획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짧게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1D42E2F-33F4-4F54-8E25-4F3A6B3E7A16}"/>
              </a:ext>
            </a:extLst>
          </p:cNvPr>
          <p:cNvSpPr/>
          <p:nvPr/>
        </p:nvSpPr>
        <p:spPr>
          <a:xfrm>
            <a:off x="8977599" y="3714302"/>
            <a:ext cx="1440000" cy="14400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사이클 반복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9F72BA7-7CE2-4F55-802F-5D2B315980F7}"/>
              </a:ext>
            </a:extLst>
          </p:cNvPr>
          <p:cNvSpPr/>
          <p:nvPr/>
        </p:nvSpPr>
        <p:spPr>
          <a:xfrm>
            <a:off x="11058267" y="4043219"/>
            <a:ext cx="1143000" cy="872791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ABDA161-7896-49F0-BAE1-BDB8840445BB}"/>
              </a:ext>
            </a:extLst>
          </p:cNvPr>
          <p:cNvSpPr/>
          <p:nvPr/>
        </p:nvSpPr>
        <p:spPr>
          <a:xfrm>
            <a:off x="12407153" y="3567718"/>
            <a:ext cx="4070581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고객의 요구사항 변화에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유연하고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신속하게 대응</a:t>
            </a:r>
          </a:p>
        </p:txBody>
      </p:sp>
      <p:pic>
        <p:nvPicPr>
          <p:cNvPr id="1026" name="Picture 2" descr="애자일 개발방법론 (Agile Development Methodology)">
            <a:extLst>
              <a:ext uri="{FF2B5EF4-FFF2-40B4-BE49-F238E27FC236}">
                <a16:creationId xmlns:a16="http://schemas.microsoft.com/office/drawing/2014/main" id="{70118329-9268-491E-B749-FF520230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42" y="5431220"/>
            <a:ext cx="5412433" cy="405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일정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133012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 모형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399578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일정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86857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0315A16-C0A1-4566-A91A-4111372E0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957" y="3765284"/>
            <a:ext cx="13085413" cy="3696204"/>
          </a:xfrm>
          <a:prstGeom prst="rect">
            <a:avLst/>
          </a:prstGeom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id="{BB2B4166-A470-4F9E-9ED7-C8C7225254C2}"/>
              </a:ext>
            </a:extLst>
          </p:cNvPr>
          <p:cNvSpPr txBox="1"/>
          <p:nvPr/>
        </p:nvSpPr>
        <p:spPr>
          <a:xfrm>
            <a:off x="9630052" y="7394416"/>
            <a:ext cx="8672743" cy="5581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개발일정은 추후 변경될 수 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48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133012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 모형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3995783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C8244A-919A-4728-BA15-301735A03671}"/>
              </a:ext>
            </a:extLst>
          </p:cNvPr>
          <p:cNvSpPr/>
          <p:nvPr/>
        </p:nvSpPr>
        <p:spPr>
          <a:xfrm>
            <a:off x="5511030" y="2627475"/>
            <a:ext cx="5923721" cy="1729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868574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9DBEDE2-D0B2-4E6F-B230-BC1B6E4ADEF4}"/>
              </a:ext>
            </a:extLst>
          </p:cNvPr>
          <p:cNvSpPr/>
          <p:nvPr/>
        </p:nvSpPr>
        <p:spPr>
          <a:xfrm>
            <a:off x="5511029" y="4546175"/>
            <a:ext cx="2703574" cy="1729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BB53218-EE1C-49FB-8B63-A20D7958B756}"/>
              </a:ext>
            </a:extLst>
          </p:cNvPr>
          <p:cNvSpPr/>
          <p:nvPr/>
        </p:nvSpPr>
        <p:spPr>
          <a:xfrm>
            <a:off x="5892435" y="2757445"/>
            <a:ext cx="1440000" cy="14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CPU</a:t>
            </a:r>
            <a:endParaRPr lang="ko-KR" altLang="en-US" sz="2400" dirty="0">
              <a:solidFill>
                <a:sysClr val="windowText" lastClr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EE1581-B66B-4C81-B80E-37BC62C38F02}"/>
              </a:ext>
            </a:extLst>
          </p:cNvPr>
          <p:cNvSpPr/>
          <p:nvPr/>
        </p:nvSpPr>
        <p:spPr>
          <a:xfrm>
            <a:off x="5686763" y="4705615"/>
            <a:ext cx="1440000" cy="14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58715-D002-4F53-A4F8-D04C54A6925D}"/>
              </a:ext>
            </a:extLst>
          </p:cNvPr>
          <p:cNvSpPr txBox="1"/>
          <p:nvPr/>
        </p:nvSpPr>
        <p:spPr>
          <a:xfrm>
            <a:off x="7874001" y="322021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RYZEN 9 5000series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812D0-0A34-458A-BA07-10435D7F980D}"/>
              </a:ext>
            </a:extLst>
          </p:cNvPr>
          <p:cNvSpPr txBox="1"/>
          <p:nvPr/>
        </p:nvSpPr>
        <p:spPr>
          <a:xfrm>
            <a:off x="7187406" y="5162463"/>
            <a:ext cx="85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8GB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528D991-F45B-4AE3-8B7C-AA358192B307}"/>
              </a:ext>
            </a:extLst>
          </p:cNvPr>
          <p:cNvSpPr/>
          <p:nvPr/>
        </p:nvSpPr>
        <p:spPr>
          <a:xfrm>
            <a:off x="8349381" y="4532278"/>
            <a:ext cx="3085370" cy="1729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57D70-D068-45F2-8200-B2A408B5FC26}"/>
              </a:ext>
            </a:extLst>
          </p:cNvPr>
          <p:cNvSpPr txBox="1"/>
          <p:nvPr/>
        </p:nvSpPr>
        <p:spPr>
          <a:xfrm>
            <a:off x="10094471" y="5134793"/>
            <a:ext cx="1194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500GB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4F9C23-AB12-484E-9DAB-BC8CFD97AE5F}"/>
              </a:ext>
            </a:extLst>
          </p:cNvPr>
          <p:cNvSpPr/>
          <p:nvPr/>
        </p:nvSpPr>
        <p:spPr>
          <a:xfrm>
            <a:off x="5511031" y="6426584"/>
            <a:ext cx="5923721" cy="1729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3C21B03-0F7E-46F0-9130-76A788533F87}"/>
              </a:ext>
            </a:extLst>
          </p:cNvPr>
          <p:cNvSpPr/>
          <p:nvPr/>
        </p:nvSpPr>
        <p:spPr>
          <a:xfrm>
            <a:off x="8544154" y="4690176"/>
            <a:ext cx="1440000" cy="14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SSD/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HDD</a:t>
            </a:r>
            <a:endParaRPr lang="ko-KR" altLang="en-US" dirty="0">
              <a:solidFill>
                <a:sysClr val="windowText" lastClr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D2E163-12CD-47A2-AB63-904BB5EB097E}"/>
              </a:ext>
            </a:extLst>
          </p:cNvPr>
          <p:cNvSpPr txBox="1"/>
          <p:nvPr/>
        </p:nvSpPr>
        <p:spPr>
          <a:xfrm>
            <a:off x="7842486" y="7029772"/>
            <a:ext cx="3186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GEFORCE RTX 3050ti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F12868C-BAC9-4089-8E54-15A018AEF65E}"/>
              </a:ext>
            </a:extLst>
          </p:cNvPr>
          <p:cNvSpPr/>
          <p:nvPr/>
        </p:nvSpPr>
        <p:spPr>
          <a:xfrm>
            <a:off x="5931336" y="6571382"/>
            <a:ext cx="1440000" cy="14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Graphic</a:t>
            </a:r>
            <a:endParaRPr lang="ko-KR" altLang="en-US" dirty="0">
              <a:solidFill>
                <a:sysClr val="windowText" lastClr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13D8F-B100-4E2E-9531-B8B95CDCE00E}"/>
              </a:ext>
            </a:extLst>
          </p:cNvPr>
          <p:cNvSpPr txBox="1"/>
          <p:nvPr/>
        </p:nvSpPr>
        <p:spPr>
          <a:xfrm>
            <a:off x="6067980" y="8496300"/>
            <a:ext cx="5034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HW </a:t>
            </a:r>
            <a:r>
              <a:rPr lang="ko-KR" altLang="en-US" sz="6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개발환경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DFE5306-0FAE-40F4-B5CE-B343A85F0944}"/>
              </a:ext>
            </a:extLst>
          </p:cNvPr>
          <p:cNvSpPr/>
          <p:nvPr/>
        </p:nvSpPr>
        <p:spPr>
          <a:xfrm>
            <a:off x="11755106" y="2612646"/>
            <a:ext cx="6327976" cy="1729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AB046E-A3CF-4BFD-BDB1-173381428C52}"/>
              </a:ext>
            </a:extLst>
          </p:cNvPr>
          <p:cNvSpPr/>
          <p:nvPr/>
        </p:nvSpPr>
        <p:spPr>
          <a:xfrm>
            <a:off x="12034911" y="2742616"/>
            <a:ext cx="1440000" cy="14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OS</a:t>
            </a:r>
            <a:endParaRPr lang="ko-KR" altLang="en-US" sz="2400" dirty="0">
              <a:solidFill>
                <a:sysClr val="windowText" lastClr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C68BFF-5171-4FDD-B6D1-1113B6D8B1B1}"/>
              </a:ext>
            </a:extLst>
          </p:cNvPr>
          <p:cNvGrpSpPr/>
          <p:nvPr/>
        </p:nvGrpSpPr>
        <p:grpSpPr>
          <a:xfrm>
            <a:off x="15084007" y="4546175"/>
            <a:ext cx="3042222" cy="1729597"/>
            <a:chOff x="11859605" y="6426584"/>
            <a:chExt cx="3291469" cy="1729597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DD67C97-499E-4225-B209-CBBCAC56E7AE}"/>
                </a:ext>
              </a:extLst>
            </p:cNvPr>
            <p:cNvSpPr/>
            <p:nvPr/>
          </p:nvSpPr>
          <p:spPr>
            <a:xfrm>
              <a:off x="11859605" y="6426584"/>
              <a:ext cx="3291469" cy="17295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2F29EF2-966E-48C3-886A-81385B27623D}"/>
                </a:ext>
              </a:extLst>
            </p:cNvPr>
            <p:cNvSpPr/>
            <p:nvPr/>
          </p:nvSpPr>
          <p:spPr>
            <a:xfrm>
              <a:off x="12098316" y="6570585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개발 언어</a:t>
              </a:r>
            </a:p>
          </p:txBody>
        </p:sp>
        <p:pic>
          <p:nvPicPr>
            <p:cNvPr id="68" name="Picture 4" descr="react-native | (주)얼리소프트">
              <a:extLst>
                <a:ext uri="{FF2B5EF4-FFF2-40B4-BE49-F238E27FC236}">
                  <a16:creationId xmlns:a16="http://schemas.microsoft.com/office/drawing/2014/main" id="{9B5C4B02-7D6C-4BAA-88B6-482CAA7C5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4631" y="6683520"/>
              <a:ext cx="995118" cy="115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2B5D712-DD45-48AF-906D-25E35DB14DED}"/>
              </a:ext>
            </a:extLst>
          </p:cNvPr>
          <p:cNvSpPr/>
          <p:nvPr/>
        </p:nvSpPr>
        <p:spPr>
          <a:xfrm>
            <a:off x="11755106" y="6442621"/>
            <a:ext cx="6327975" cy="1729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0639A7D-7214-47C6-A8B4-1F481DE11157}"/>
              </a:ext>
            </a:extLst>
          </p:cNvPr>
          <p:cNvSpPr/>
          <p:nvPr/>
        </p:nvSpPr>
        <p:spPr>
          <a:xfrm>
            <a:off x="11990775" y="6600519"/>
            <a:ext cx="1440000" cy="14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</a:t>
            </a:r>
            <a:endParaRPr lang="en-US" altLang="ko-KR" dirty="0">
              <a:solidFill>
                <a:sysClr val="windowText" lastClr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도구</a:t>
            </a:r>
          </a:p>
        </p:txBody>
      </p:sp>
      <p:pic>
        <p:nvPicPr>
          <p:cNvPr id="69" name="Picture 10" descr="Keras 기초] 1장. Keras Intro. Version Info: (Python = 3.6, Keras =… | by 프시케 |  Medium">
            <a:extLst>
              <a:ext uri="{FF2B5EF4-FFF2-40B4-BE49-F238E27FC236}">
                <a16:creationId xmlns:a16="http://schemas.microsoft.com/office/drawing/2014/main" id="{E2EF8779-F3C5-4ABF-A199-53886C951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114" y="7020084"/>
            <a:ext cx="2241738" cy="6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9D0AF5-C06B-4330-879B-619164D19215}"/>
              </a:ext>
            </a:extLst>
          </p:cNvPr>
          <p:cNvGrpSpPr/>
          <p:nvPr/>
        </p:nvGrpSpPr>
        <p:grpSpPr>
          <a:xfrm>
            <a:off x="11755106" y="4531346"/>
            <a:ext cx="3175914" cy="1729597"/>
            <a:chOff x="11801029" y="4483231"/>
            <a:chExt cx="3492858" cy="172959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36BC9AD-207A-4B2A-8FC9-897F71A577E8}"/>
                </a:ext>
              </a:extLst>
            </p:cNvPr>
            <p:cNvSpPr/>
            <p:nvPr/>
          </p:nvSpPr>
          <p:spPr>
            <a:xfrm>
              <a:off x="11801029" y="4483231"/>
              <a:ext cx="3492858" cy="17295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B427D1D-751F-41E4-9ED9-3274D1D0845F}"/>
                </a:ext>
              </a:extLst>
            </p:cNvPr>
            <p:cNvSpPr/>
            <p:nvPr/>
          </p:nvSpPr>
          <p:spPr>
            <a:xfrm>
              <a:off x="11978298" y="4642061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개발</a:t>
              </a:r>
              <a:endParaRPr lang="en-US" altLang="ko-KR" dirty="0">
                <a:solidFill>
                  <a:sysClr val="windowText" lastClr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환경</a:t>
              </a:r>
            </a:p>
          </p:txBody>
        </p:sp>
        <p:pic>
          <p:nvPicPr>
            <p:cNvPr id="71" name="Picture 6" descr="Visual Studio Code Extension 모음 - gaussian37">
              <a:extLst>
                <a:ext uri="{FF2B5EF4-FFF2-40B4-BE49-F238E27FC236}">
                  <a16:creationId xmlns:a16="http://schemas.microsoft.com/office/drawing/2014/main" id="{F3C3FE25-B366-4078-B215-31E9B89FF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7927" y="5012335"/>
              <a:ext cx="1589881" cy="79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7F79BD-286B-46BD-9604-D42367E9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588" y="3235385"/>
            <a:ext cx="2338528" cy="4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6" descr="MySQL 이모저모">
            <a:extLst>
              <a:ext uri="{FF2B5EF4-FFF2-40B4-BE49-F238E27FC236}">
                <a16:creationId xmlns:a16="http://schemas.microsoft.com/office/drawing/2014/main" id="{94552C92-29FC-42AB-96BF-8CF5AA7F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442" y="6827419"/>
            <a:ext cx="1440000" cy="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2194DA6-FCBC-415C-9EA3-20C8D33C7C32}"/>
              </a:ext>
            </a:extLst>
          </p:cNvPr>
          <p:cNvSpPr txBox="1"/>
          <p:nvPr/>
        </p:nvSpPr>
        <p:spPr>
          <a:xfrm>
            <a:off x="12566938" y="8496300"/>
            <a:ext cx="5034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SW </a:t>
            </a:r>
            <a:r>
              <a:rPr lang="ko-KR" altLang="en-US" sz="6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40861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21912" y="3531062"/>
            <a:ext cx="1225783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감사합니다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5652" y="9055953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kern="0" spc="-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코카투</a:t>
            </a:r>
            <a:r>
              <a:rPr lang="ko-KR" altLang="en-US" sz="22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</a:t>
            </a:r>
            <a:r>
              <a:rPr lang="en-US" altLang="ko-KR" sz="2200" kern="0" spc="-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</a:t>
            </a:r>
            <a:r>
              <a:rPr lang="ko-KR" altLang="en-US" sz="36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소개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06201" y="4883084"/>
            <a:ext cx="2286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소개</a:t>
            </a:r>
            <a:endParaRPr lang="en-US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활동 규칙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045" y="3066368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원 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130936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644" y="4088459"/>
            <a:ext cx="231924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역할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A93617-5E0C-48D8-817C-8EE3EF460539}"/>
              </a:ext>
            </a:extLst>
          </p:cNvPr>
          <p:cNvSpPr/>
          <p:nvPr/>
        </p:nvSpPr>
        <p:spPr>
          <a:xfrm>
            <a:off x="5442042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9F38470-AF6B-495D-AD7C-8EC5E9D353D1}"/>
              </a:ext>
            </a:extLst>
          </p:cNvPr>
          <p:cNvSpPr/>
          <p:nvPr/>
        </p:nvSpPr>
        <p:spPr>
          <a:xfrm>
            <a:off x="9892313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D8C5A68-8267-4821-9515-DCD6C5F2B8A2}"/>
              </a:ext>
            </a:extLst>
          </p:cNvPr>
          <p:cNvSpPr/>
          <p:nvPr/>
        </p:nvSpPr>
        <p:spPr>
          <a:xfrm>
            <a:off x="14342583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EE72ABB-ADD8-4121-BF9B-F72A8F0D04E8}"/>
              </a:ext>
            </a:extLst>
          </p:cNvPr>
          <p:cNvSpPr/>
          <p:nvPr/>
        </p:nvSpPr>
        <p:spPr>
          <a:xfrm>
            <a:off x="10896600" y="4007439"/>
            <a:ext cx="1440000" cy="1440000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4B550E-CF28-4D2C-9F2F-0699538D8EC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t="23283" b="15935"/>
          <a:stretch/>
        </p:blipFill>
        <p:spPr>
          <a:xfrm>
            <a:off x="6420017" y="4013296"/>
            <a:ext cx="1440000" cy="1440000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E8ED78-A2C9-409A-8437-C209A1334248}"/>
              </a:ext>
            </a:extLst>
          </p:cNvPr>
          <p:cNvSpPr txBox="1"/>
          <p:nvPr/>
        </p:nvSpPr>
        <p:spPr>
          <a:xfrm>
            <a:off x="5616002" y="5840225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팀장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2017038016 /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권낙현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6B70FC-A86E-4147-A9CF-33836EEEACF9}"/>
              </a:ext>
            </a:extLst>
          </p:cNvPr>
          <p:cNvSpPr txBox="1"/>
          <p:nvPr/>
        </p:nvSpPr>
        <p:spPr>
          <a:xfrm>
            <a:off x="10058399" y="5813213"/>
            <a:ext cx="322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2019038048 /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심지연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234F2D-AF4D-4291-B286-0A4F51FC69DE}"/>
              </a:ext>
            </a:extLst>
          </p:cNvPr>
          <p:cNvSpPr txBox="1"/>
          <p:nvPr/>
        </p:nvSpPr>
        <p:spPr>
          <a:xfrm>
            <a:off x="14569763" y="5813213"/>
            <a:ext cx="325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2019038086 /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장세나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F8F8FB-92CF-4D02-9CAB-99867A6C467D}"/>
              </a:ext>
            </a:extLst>
          </p:cNvPr>
          <p:cNvSpPr txBox="1"/>
          <p:nvPr/>
        </p:nvSpPr>
        <p:spPr>
          <a:xfrm>
            <a:off x="5616002" y="6563702"/>
            <a:ext cx="3070798" cy="156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의지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무신사를 뛰어넘는 옷 관련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커뮤니티를 활성화 시켜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보겠습니다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961" name="직선 연결선 960">
            <a:extLst>
              <a:ext uri="{FF2B5EF4-FFF2-40B4-BE49-F238E27FC236}">
                <a16:creationId xmlns:a16="http://schemas.microsoft.com/office/drawing/2014/main" id="{D0D6880A-1F94-4870-B348-4166D17F316A}"/>
              </a:ext>
            </a:extLst>
          </p:cNvPr>
          <p:cNvCxnSpPr/>
          <p:nvPr/>
        </p:nvCxnSpPr>
        <p:spPr>
          <a:xfrm>
            <a:off x="6382449" y="6748368"/>
            <a:ext cx="214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804C736-8CE0-4C4A-A614-77F4A2B06619}"/>
              </a:ext>
            </a:extLst>
          </p:cNvPr>
          <p:cNvCxnSpPr>
            <a:cxnSpLocks/>
          </p:cNvCxnSpPr>
          <p:nvPr/>
        </p:nvCxnSpPr>
        <p:spPr>
          <a:xfrm>
            <a:off x="5791200" y="83439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3" name="그룹 962">
            <a:extLst>
              <a:ext uri="{FF2B5EF4-FFF2-40B4-BE49-F238E27FC236}">
                <a16:creationId xmlns:a16="http://schemas.microsoft.com/office/drawing/2014/main" id="{D6BCA098-67A1-49AB-9E39-78D80BF08AA3}"/>
              </a:ext>
            </a:extLst>
          </p:cNvPr>
          <p:cNvGrpSpPr/>
          <p:nvPr/>
        </p:nvGrpSpPr>
        <p:grpSpPr>
          <a:xfrm>
            <a:off x="10161141" y="6563702"/>
            <a:ext cx="3004934" cy="1780198"/>
            <a:chOff x="10161141" y="6563702"/>
            <a:chExt cx="3004934" cy="178019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3B9C07E-7B8E-46BB-8035-4F0312DA2D81}"/>
                </a:ext>
              </a:extLst>
            </p:cNvPr>
            <p:cNvSpPr txBox="1"/>
            <p:nvPr/>
          </p:nvSpPr>
          <p:spPr>
            <a:xfrm>
              <a:off x="10161141" y="6563702"/>
              <a:ext cx="3004934" cy="114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의지</a:t>
              </a:r>
              <a:endPara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좋은 옷에 좋은 정신이 깃든다</a:t>
              </a:r>
              <a:r>
                <a:rPr lang="en-US" altLang="ko-KR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.</a:t>
              </a:r>
              <a:endPara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E289843-248F-42CA-B2A5-65F90ED0411D}"/>
                </a:ext>
              </a:extLst>
            </p:cNvPr>
            <p:cNvCxnSpPr/>
            <p:nvPr/>
          </p:nvCxnSpPr>
          <p:spPr>
            <a:xfrm>
              <a:off x="10789958" y="6748368"/>
              <a:ext cx="2144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F160573-1B4C-4CC4-9190-E6498DEC2F1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428" y="83439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3CC59F2-A8F6-4AA2-AC2E-5592973A3D1A}"/>
              </a:ext>
            </a:extLst>
          </p:cNvPr>
          <p:cNvGrpSpPr/>
          <p:nvPr/>
        </p:nvGrpSpPr>
        <p:grpSpPr>
          <a:xfrm>
            <a:off x="14599890" y="6563702"/>
            <a:ext cx="3002310" cy="1790433"/>
            <a:chOff x="10161141" y="6563702"/>
            <a:chExt cx="3002310" cy="179043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0C970C-256C-4B15-8244-11F6F8514C69}"/>
                </a:ext>
              </a:extLst>
            </p:cNvPr>
            <p:cNvSpPr txBox="1"/>
            <p:nvPr/>
          </p:nvSpPr>
          <p:spPr>
            <a:xfrm>
              <a:off x="10161141" y="6563702"/>
              <a:ext cx="3002310" cy="73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의지</a:t>
              </a:r>
              <a:endPara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모든 길은 옷장으로</a:t>
              </a:r>
              <a:r>
                <a:rPr lang="en-US" altLang="ko-KR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!</a:t>
              </a:r>
              <a:endPara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2621CC4B-A604-4D32-BA47-DCBE351B0AB9}"/>
                </a:ext>
              </a:extLst>
            </p:cNvPr>
            <p:cNvCxnSpPr/>
            <p:nvPr/>
          </p:nvCxnSpPr>
          <p:spPr>
            <a:xfrm>
              <a:off x="10789958" y="6748368"/>
              <a:ext cx="2144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E0BFBDFD-DD04-4E13-B1FE-EB38CF6BF0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428" y="8354135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bject 7">
            <a:extLst>
              <a:ext uri="{FF2B5EF4-FFF2-40B4-BE49-F238E27FC236}">
                <a16:creationId xmlns:a16="http://schemas.microsoft.com/office/drawing/2014/main" id="{F5752579-5378-457F-A804-A0F51618C522}"/>
              </a:ext>
            </a:extLst>
          </p:cNvPr>
          <p:cNvSpPr txBox="1"/>
          <p:nvPr/>
        </p:nvSpPr>
        <p:spPr>
          <a:xfrm>
            <a:off x="560644" y="4975075"/>
            <a:ext cx="2839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27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활동 규칙 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73AEA1D-6B3C-4D5F-A596-C0FFF5CE9FC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t="23283" b="15935"/>
          <a:stretch/>
        </p:blipFill>
        <p:spPr>
          <a:xfrm>
            <a:off x="15381045" y="4042906"/>
            <a:ext cx="1440000" cy="1440000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43D0DFC-6170-4B26-8928-9D5A522F5DC4}"/>
              </a:ext>
            </a:extLst>
          </p:cNvPr>
          <p:cNvSpPr txBox="1"/>
          <p:nvPr/>
        </p:nvSpPr>
        <p:spPr>
          <a:xfrm>
            <a:off x="602045" y="3066368"/>
            <a:ext cx="230641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AE62C67-44A1-4933-BE47-0A2A273F368D}"/>
              </a:ext>
            </a:extLst>
          </p:cNvPr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원 역할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28DC77-EBD9-4B9A-B57F-CCC3CF0AE773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466E391-2DCC-4156-A94F-CC24A3B48F0C}"/>
              </a:ext>
            </a:extLst>
          </p:cNvPr>
          <p:cNvSpPr txBox="1"/>
          <p:nvPr/>
        </p:nvSpPr>
        <p:spPr>
          <a:xfrm>
            <a:off x="560644" y="779471"/>
            <a:ext cx="130936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31225BD-812E-41BF-8693-49FC8BE235F1}"/>
              </a:ext>
            </a:extLst>
          </p:cNvPr>
          <p:cNvSpPr txBox="1"/>
          <p:nvPr/>
        </p:nvSpPr>
        <p:spPr>
          <a:xfrm>
            <a:off x="549467" y="3961392"/>
            <a:ext cx="310143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역할</a:t>
            </a:r>
            <a:endParaRPr lang="en-US" altLang="ko-KR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DF0D26B6-15CE-4CE9-88FE-025B9F0E7F5B}"/>
              </a:ext>
            </a:extLst>
          </p:cNvPr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B8E5E09C-6071-452A-9F47-2F6B0209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1646F3D6-3597-4F36-AD4F-D860E3FC7B5F}"/>
              </a:ext>
            </a:extLst>
          </p:cNvPr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997C9982-77D8-4F9A-B4C9-7A6F25F6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EA692CAE-C1BA-4181-9BDB-9F3DDD6B54DF}"/>
              </a:ext>
            </a:extLst>
          </p:cNvPr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7">
              <a:extLst>
                <a:ext uri="{FF2B5EF4-FFF2-40B4-BE49-F238E27FC236}">
                  <a16:creationId xmlns:a16="http://schemas.microsoft.com/office/drawing/2014/main" id="{81DADC0E-2FBE-45DC-A870-0C086E733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5F26B763-3BDB-48B8-84D1-EF3A83059D2B}"/>
              </a:ext>
            </a:extLst>
          </p:cNvPr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20">
              <a:extLst>
                <a:ext uri="{FF2B5EF4-FFF2-40B4-BE49-F238E27FC236}">
                  <a16:creationId xmlns:a16="http://schemas.microsoft.com/office/drawing/2014/main" id="{C2D06C6B-2883-4B1E-B3C5-B80F0353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7882B-02C7-458E-8F2D-327CE7F5298E}"/>
              </a:ext>
            </a:extLst>
          </p:cNvPr>
          <p:cNvSpPr/>
          <p:nvPr/>
        </p:nvSpPr>
        <p:spPr>
          <a:xfrm>
            <a:off x="5442042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6D0E1E-6101-4093-9F70-F9F846C66C68}"/>
              </a:ext>
            </a:extLst>
          </p:cNvPr>
          <p:cNvSpPr/>
          <p:nvPr/>
        </p:nvSpPr>
        <p:spPr>
          <a:xfrm>
            <a:off x="9892313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ADABEA-CCC4-4D5A-AE77-11D9BB371D41}"/>
              </a:ext>
            </a:extLst>
          </p:cNvPr>
          <p:cNvSpPr/>
          <p:nvPr/>
        </p:nvSpPr>
        <p:spPr>
          <a:xfrm>
            <a:off x="14342583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7EB10F-8813-4582-9E70-58C9AE94D2C6}"/>
              </a:ext>
            </a:extLst>
          </p:cNvPr>
          <p:cNvSpPr/>
          <p:nvPr/>
        </p:nvSpPr>
        <p:spPr>
          <a:xfrm>
            <a:off x="10896600" y="4007439"/>
            <a:ext cx="1440000" cy="14400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ADFF606-149B-44CE-8E34-FFFB0B98769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/>
          <a:srcRect t="23283" b="15935"/>
          <a:stretch/>
        </p:blipFill>
        <p:spPr>
          <a:xfrm>
            <a:off x="6420017" y="4013296"/>
            <a:ext cx="1440000" cy="1440000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CEFE03-B6CD-4290-BC2F-9F09641A8648}"/>
              </a:ext>
            </a:extLst>
          </p:cNvPr>
          <p:cNvSpPr txBox="1"/>
          <p:nvPr/>
        </p:nvSpPr>
        <p:spPr>
          <a:xfrm>
            <a:off x="5616002" y="5840225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팀장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2017038016 /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권낙현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8379A6-4DF3-42C6-BF33-E62A0981CFBB}"/>
              </a:ext>
            </a:extLst>
          </p:cNvPr>
          <p:cNvSpPr txBox="1"/>
          <p:nvPr/>
        </p:nvSpPr>
        <p:spPr>
          <a:xfrm>
            <a:off x="10058400" y="5813213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2019038048 /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심지연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56A498-7725-49A2-A19E-78DEEE3F8B66}"/>
              </a:ext>
            </a:extLst>
          </p:cNvPr>
          <p:cNvSpPr/>
          <p:nvPr/>
        </p:nvSpPr>
        <p:spPr>
          <a:xfrm>
            <a:off x="15320558" y="4015590"/>
            <a:ext cx="1440000" cy="14400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8BB32-434D-4A6F-91E1-03780FA0EC39}"/>
              </a:ext>
            </a:extLst>
          </p:cNvPr>
          <p:cNvSpPr txBox="1"/>
          <p:nvPr/>
        </p:nvSpPr>
        <p:spPr>
          <a:xfrm>
            <a:off x="14569764" y="5813213"/>
            <a:ext cx="30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2019038086 /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장세나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D1AAC-6033-4DDD-80F2-EA16CE4FE99A}"/>
              </a:ext>
            </a:extLst>
          </p:cNvPr>
          <p:cNvSpPr txBox="1"/>
          <p:nvPr/>
        </p:nvSpPr>
        <p:spPr>
          <a:xfrm>
            <a:off x="5616002" y="6563702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역할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AE8EB1-E150-46B0-8973-2F4279A30508}"/>
              </a:ext>
            </a:extLst>
          </p:cNvPr>
          <p:cNvCxnSpPr/>
          <p:nvPr/>
        </p:nvCxnSpPr>
        <p:spPr>
          <a:xfrm>
            <a:off x="6382449" y="6748368"/>
            <a:ext cx="214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EE7E1FC-88C2-4147-8FD0-B6F7D636AACC}"/>
              </a:ext>
            </a:extLst>
          </p:cNvPr>
          <p:cNvCxnSpPr>
            <a:cxnSpLocks/>
          </p:cNvCxnSpPr>
          <p:nvPr/>
        </p:nvCxnSpPr>
        <p:spPr>
          <a:xfrm>
            <a:off x="5791200" y="8541488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3DC1B06-E662-49C9-88C9-5AFB005BBF1E}"/>
              </a:ext>
            </a:extLst>
          </p:cNvPr>
          <p:cNvGrpSpPr/>
          <p:nvPr/>
        </p:nvGrpSpPr>
        <p:grpSpPr>
          <a:xfrm>
            <a:off x="10269884" y="6755059"/>
            <a:ext cx="2667000" cy="1767914"/>
            <a:chOff x="10283099" y="6748368"/>
            <a:chExt cx="2667000" cy="17679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A442AA5-8FCD-421A-B5A4-B191BC3F95DF}"/>
                </a:ext>
              </a:extLst>
            </p:cNvPr>
            <p:cNvCxnSpPr/>
            <p:nvPr/>
          </p:nvCxnSpPr>
          <p:spPr>
            <a:xfrm>
              <a:off x="10789958" y="6748368"/>
              <a:ext cx="2144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9B7755B-4AA4-45F8-9925-17403DF19C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099" y="8516282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637B77-8B30-4CD5-BDF9-F99A5A6A6031}"/>
              </a:ext>
            </a:extLst>
          </p:cNvPr>
          <p:cNvGrpSpPr/>
          <p:nvPr/>
        </p:nvGrpSpPr>
        <p:grpSpPr>
          <a:xfrm>
            <a:off x="14706177" y="6748368"/>
            <a:ext cx="2667000" cy="1774605"/>
            <a:chOff x="10267428" y="6748368"/>
            <a:chExt cx="2667000" cy="177460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352A93C-198E-4421-AF8F-25745190FEB3}"/>
                </a:ext>
              </a:extLst>
            </p:cNvPr>
            <p:cNvCxnSpPr/>
            <p:nvPr/>
          </p:nvCxnSpPr>
          <p:spPr>
            <a:xfrm>
              <a:off x="10789958" y="6748368"/>
              <a:ext cx="2144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8EAF453-469B-46F1-A2E8-66B9E6BE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428" y="8522973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bject 7">
            <a:extLst>
              <a:ext uri="{FF2B5EF4-FFF2-40B4-BE49-F238E27FC236}">
                <a16:creationId xmlns:a16="http://schemas.microsoft.com/office/drawing/2014/main" id="{AEC7F865-A27E-4230-A3E7-EE60517FBA85}"/>
              </a:ext>
            </a:extLst>
          </p:cNvPr>
          <p:cNvSpPr txBox="1"/>
          <p:nvPr/>
        </p:nvSpPr>
        <p:spPr>
          <a:xfrm>
            <a:off x="560644" y="4974739"/>
            <a:ext cx="231924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활동 규칙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9E0AE-511B-46BC-8103-4C59D87BE94D}"/>
              </a:ext>
            </a:extLst>
          </p:cNvPr>
          <p:cNvSpPr txBox="1"/>
          <p:nvPr/>
        </p:nvSpPr>
        <p:spPr>
          <a:xfrm>
            <a:off x="6204852" y="7048558"/>
            <a:ext cx="2043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프론트 엔드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UI/UX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Redux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상태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 작성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C3ADC7-FE78-46BD-AB2C-C3F7C51472A2}"/>
              </a:ext>
            </a:extLst>
          </p:cNvPr>
          <p:cNvSpPr txBox="1"/>
          <p:nvPr/>
        </p:nvSpPr>
        <p:spPr>
          <a:xfrm>
            <a:off x="10078165" y="6563702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역할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CF91E8-B2ED-459E-9D97-B165FFEAA410}"/>
              </a:ext>
            </a:extLst>
          </p:cNvPr>
          <p:cNvSpPr txBox="1"/>
          <p:nvPr/>
        </p:nvSpPr>
        <p:spPr>
          <a:xfrm>
            <a:off x="10825805" y="6933034"/>
            <a:ext cx="213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 엔드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인공지능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데이터베이스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 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 버전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E2611-A511-4B20-B0E0-0C8665B5D4F2}"/>
              </a:ext>
            </a:extLst>
          </p:cNvPr>
          <p:cNvSpPr txBox="1"/>
          <p:nvPr/>
        </p:nvSpPr>
        <p:spPr>
          <a:xfrm>
            <a:off x="14567992" y="6563702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역할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57A17-162D-4ED5-9BD9-2CBD56AD5958}"/>
              </a:ext>
            </a:extLst>
          </p:cNvPr>
          <p:cNvSpPr txBox="1"/>
          <p:nvPr/>
        </p:nvSpPr>
        <p:spPr>
          <a:xfrm>
            <a:off x="15228707" y="6933034"/>
            <a:ext cx="213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 엔드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인공지능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데이터베이스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 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미팅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97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005">
            <a:extLst>
              <a:ext uri="{FF2B5EF4-FFF2-40B4-BE49-F238E27FC236}">
                <a16:creationId xmlns:a16="http://schemas.microsoft.com/office/drawing/2014/main" id="{473DFF5C-F314-4528-944C-E3586B68CD63}"/>
              </a:ext>
            </a:extLst>
          </p:cNvPr>
          <p:cNvGrpSpPr/>
          <p:nvPr/>
        </p:nvGrpSpPr>
        <p:grpSpPr>
          <a:xfrm>
            <a:off x="5500457" y="2955456"/>
            <a:ext cx="12257908" cy="6205406"/>
            <a:chOff x="5659299" y="5733921"/>
            <a:chExt cx="11736232" cy="3420621"/>
          </a:xfrm>
        </p:grpSpPr>
        <p:pic>
          <p:nvPicPr>
            <p:cNvPr id="23" name="Object 24">
              <a:extLst>
                <a:ext uri="{FF2B5EF4-FFF2-40B4-BE49-F238E27FC236}">
                  <a16:creationId xmlns:a16="http://schemas.microsoft.com/office/drawing/2014/main" id="{FBE8DA05-F40A-4017-9F3F-01E108400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9299" y="5733921"/>
              <a:ext cx="11736232" cy="3420621"/>
            </a:xfrm>
            <a:prstGeom prst="rect">
              <a:avLst/>
            </a:prstGeom>
          </p:spPr>
        </p:pic>
      </p:grpSp>
      <p:sp>
        <p:nvSpPr>
          <p:cNvPr id="5" name="Object 4">
            <a:extLst>
              <a:ext uri="{FF2B5EF4-FFF2-40B4-BE49-F238E27FC236}">
                <a16:creationId xmlns:a16="http://schemas.microsoft.com/office/drawing/2014/main" id="{BAE62C67-44A1-4933-BE47-0A2A273F368D}"/>
              </a:ext>
            </a:extLst>
          </p:cNvPr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 활동 규칙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28DC77-EBD9-4B9A-B57F-CCC3CF0AE773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466E391-2DCC-4156-A94F-CC24A3B48F0C}"/>
              </a:ext>
            </a:extLst>
          </p:cNvPr>
          <p:cNvSpPr txBox="1"/>
          <p:nvPr/>
        </p:nvSpPr>
        <p:spPr>
          <a:xfrm>
            <a:off x="560644" y="779471"/>
            <a:ext cx="130936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DF0D26B6-15CE-4CE9-88FE-025B9F0E7F5B}"/>
              </a:ext>
            </a:extLst>
          </p:cNvPr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B8E5E09C-6071-452A-9F47-2F6B0209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1646F3D6-3597-4F36-AD4F-D860E3FC7B5F}"/>
              </a:ext>
            </a:extLst>
          </p:cNvPr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997C9982-77D8-4F9A-B4C9-7A6F25F6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EA692CAE-C1BA-4181-9BDB-9F3DDD6B54DF}"/>
              </a:ext>
            </a:extLst>
          </p:cNvPr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7">
              <a:extLst>
                <a:ext uri="{FF2B5EF4-FFF2-40B4-BE49-F238E27FC236}">
                  <a16:creationId xmlns:a16="http://schemas.microsoft.com/office/drawing/2014/main" id="{81DADC0E-2FBE-45DC-A870-0C086E733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5F26B763-3BDB-48B8-84D1-EF3A83059D2B}"/>
              </a:ext>
            </a:extLst>
          </p:cNvPr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20">
              <a:extLst>
                <a:ext uri="{FF2B5EF4-FFF2-40B4-BE49-F238E27FC236}">
                  <a16:creationId xmlns:a16="http://schemas.microsoft.com/office/drawing/2014/main" id="{C2D06C6B-2883-4B1E-B3C5-B80F0353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7" name="Object 2">
            <a:extLst>
              <a:ext uri="{FF2B5EF4-FFF2-40B4-BE49-F238E27FC236}">
                <a16:creationId xmlns:a16="http://schemas.microsoft.com/office/drawing/2014/main" id="{3BB0A060-DAF3-4CED-83AA-4BACFF1542AF}"/>
              </a:ext>
            </a:extLst>
          </p:cNvPr>
          <p:cNvSpPr txBox="1"/>
          <p:nvPr/>
        </p:nvSpPr>
        <p:spPr>
          <a:xfrm>
            <a:off x="602045" y="3066368"/>
            <a:ext cx="230641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B4FD5F27-E955-4A97-A4CE-E38663B6CCDC}"/>
              </a:ext>
            </a:extLst>
          </p:cNvPr>
          <p:cNvSpPr txBox="1"/>
          <p:nvPr/>
        </p:nvSpPr>
        <p:spPr>
          <a:xfrm>
            <a:off x="560644" y="4088459"/>
            <a:ext cx="231924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역할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96C7A9C5-94AC-45DE-9E72-8905756D31C1}"/>
              </a:ext>
            </a:extLst>
          </p:cNvPr>
          <p:cNvSpPr txBox="1"/>
          <p:nvPr/>
        </p:nvSpPr>
        <p:spPr>
          <a:xfrm>
            <a:off x="560644" y="4974739"/>
            <a:ext cx="302075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활동 규칙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CD6D-9D1B-43AD-BFDE-6F991EEE9269}"/>
              </a:ext>
            </a:extLst>
          </p:cNvPr>
          <p:cNvSpPr txBox="1"/>
          <p:nvPr/>
        </p:nvSpPr>
        <p:spPr>
          <a:xfrm>
            <a:off x="5808893" y="3574199"/>
            <a:ext cx="1197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회의에 늦지 않기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 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AE0DF-8E14-4905-B6EB-229A299B27EE}"/>
              </a:ext>
            </a:extLst>
          </p:cNvPr>
          <p:cNvSpPr txBox="1"/>
          <p:nvPr/>
        </p:nvSpPr>
        <p:spPr>
          <a:xfrm>
            <a:off x="5808891" y="4787218"/>
            <a:ext cx="1197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팀원을 존중해주기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   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491875-FE66-403B-B147-99A56626406B}"/>
              </a:ext>
            </a:extLst>
          </p:cNvPr>
          <p:cNvSpPr txBox="1"/>
          <p:nvPr/>
        </p:nvSpPr>
        <p:spPr>
          <a:xfrm>
            <a:off x="5858846" y="5827953"/>
            <a:ext cx="1197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맡은 바 열심히 임하기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  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54DF99-0790-4DDF-BC33-993A4B5D6DF4}"/>
              </a:ext>
            </a:extLst>
          </p:cNvPr>
          <p:cNvSpPr txBox="1"/>
          <p:nvPr/>
        </p:nvSpPr>
        <p:spPr>
          <a:xfrm>
            <a:off x="5858846" y="6929360"/>
            <a:ext cx="1197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포기는 배추 셀 때 쓰는 단어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  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91C94D-78B1-449C-8D29-589B0FC159F3}"/>
              </a:ext>
            </a:extLst>
          </p:cNvPr>
          <p:cNvSpPr txBox="1"/>
          <p:nvPr/>
        </p:nvSpPr>
        <p:spPr>
          <a:xfrm>
            <a:off x="5858846" y="8061102"/>
            <a:ext cx="1197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충분한 공부 후 개발에 임하기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 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28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16850" y="4907381"/>
            <a:ext cx="591204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 및 선정 이유</a:t>
            </a:r>
            <a:endParaRPr lang="en-US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요약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 </a:t>
            </a:r>
            <a:endParaRPr lang="en-US" altLang="ko-KR" sz="3500" kern="0" spc="-4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 선정 이유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8514" y="1062144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 및 선정 이유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44534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531720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요약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5554" y="2807165"/>
            <a:ext cx="864314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 데이터 관리 및 소통을 돕는 어플리케이션</a:t>
            </a:r>
            <a:endParaRPr 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29600" y="7390299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865440" y="8270049"/>
            <a:ext cx="53583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옷장 속 옷을 내 휴대폰으로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</a:t>
            </a:r>
          </a:p>
          <a:p>
            <a:pPr algn="r"/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사람의 옷도 볼 수 있다고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?!</a:t>
            </a:r>
            <a:endParaRPr lang="en-US" sz="2700" kern="0" spc="-3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" name="그래픽 12" descr="긴 소매 셔츠 단색으로 채워진">
            <a:extLst>
              <a:ext uri="{FF2B5EF4-FFF2-40B4-BE49-F238E27FC236}">
                <a16:creationId xmlns:a16="http://schemas.microsoft.com/office/drawing/2014/main" id="{62E7A0F5-FAF3-41F1-9FA1-445066CFD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6904" y="4052745"/>
            <a:ext cx="1430220" cy="1430220"/>
          </a:xfrm>
          <a:prstGeom prst="rect">
            <a:avLst/>
          </a:prstGeom>
        </p:spPr>
      </p:pic>
      <p:pic>
        <p:nvPicPr>
          <p:cNvPr id="16" name="그래픽 15" descr="스마트폰 단색으로 채워진">
            <a:extLst>
              <a:ext uri="{FF2B5EF4-FFF2-40B4-BE49-F238E27FC236}">
                <a16:creationId xmlns:a16="http://schemas.microsoft.com/office/drawing/2014/main" id="{E7E6D412-538C-4CEE-B0A5-0B8E81BFAB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95411" y="4224105"/>
            <a:ext cx="2828790" cy="2828790"/>
          </a:xfrm>
          <a:prstGeom prst="rect">
            <a:avLst/>
          </a:prstGeom>
        </p:spPr>
      </p:pic>
      <p:pic>
        <p:nvPicPr>
          <p:cNvPr id="19" name="그래픽 18" descr="신발 단색으로 채워진">
            <a:extLst>
              <a:ext uri="{FF2B5EF4-FFF2-40B4-BE49-F238E27FC236}">
                <a16:creationId xmlns:a16="http://schemas.microsoft.com/office/drawing/2014/main" id="{BFC356C1-EFD4-4A88-B4E4-9880A6A191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7046" y="4844173"/>
            <a:ext cx="1277583" cy="1277583"/>
          </a:xfrm>
          <a:prstGeom prst="rect">
            <a:avLst/>
          </a:prstGeom>
        </p:spPr>
      </p:pic>
      <p:pic>
        <p:nvPicPr>
          <p:cNvPr id="22" name="그래픽 21" descr="치마 단색으로 채워진">
            <a:extLst>
              <a:ext uri="{FF2B5EF4-FFF2-40B4-BE49-F238E27FC236}">
                <a16:creationId xmlns:a16="http://schemas.microsoft.com/office/drawing/2014/main" id="{0C7779DA-1351-4926-92FE-28E473B5AD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80824" y="5806604"/>
            <a:ext cx="1505995" cy="1505995"/>
          </a:xfrm>
          <a:prstGeom prst="rect">
            <a:avLst/>
          </a:prstGeom>
        </p:spPr>
      </p:pic>
      <p:pic>
        <p:nvPicPr>
          <p:cNvPr id="25" name="그래픽 24" descr="바지 단색으로 채워진">
            <a:extLst>
              <a:ext uri="{FF2B5EF4-FFF2-40B4-BE49-F238E27FC236}">
                <a16:creationId xmlns:a16="http://schemas.microsoft.com/office/drawing/2014/main" id="{01B38173-C52B-4C8D-A0F8-1EC6D87D72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06225" y="5692398"/>
            <a:ext cx="1505995" cy="1505995"/>
          </a:xfrm>
          <a:prstGeom prst="rect">
            <a:avLst/>
          </a:prstGeom>
        </p:spPr>
      </p:pic>
      <p:pic>
        <p:nvPicPr>
          <p:cNvPr id="35" name="그래픽 34" descr="조금 굽은 화살표 단색으로 채워진">
            <a:extLst>
              <a:ext uri="{FF2B5EF4-FFF2-40B4-BE49-F238E27FC236}">
                <a16:creationId xmlns:a16="http://schemas.microsoft.com/office/drawing/2014/main" id="{2D169ABE-EC3A-4A51-81B4-62A5D25FBD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H="1">
            <a:off x="11241111" y="5059043"/>
            <a:ext cx="1754285" cy="1277582"/>
          </a:xfrm>
          <a:prstGeom prst="rect">
            <a:avLst/>
          </a:prstGeom>
        </p:spPr>
      </p:pic>
      <p:sp>
        <p:nvSpPr>
          <p:cNvPr id="43" name="Object 28">
            <a:extLst>
              <a:ext uri="{FF2B5EF4-FFF2-40B4-BE49-F238E27FC236}">
                <a16:creationId xmlns:a16="http://schemas.microsoft.com/office/drawing/2014/main" id="{9864CDE7-4FAD-4A11-80F1-927D6BC011B4}"/>
              </a:ext>
            </a:extLst>
          </p:cNvPr>
          <p:cNvSpPr txBox="1"/>
          <p:nvPr/>
        </p:nvSpPr>
        <p:spPr>
          <a:xfrm>
            <a:off x="168508" y="9695372"/>
            <a:ext cx="2458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이미지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: freepik.com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3469" y="4570869"/>
            <a:ext cx="5739752" cy="25405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정확한 요구사항 파악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깐깐한 요구사항 정의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줄이기 </a:t>
            </a:r>
            <a:endParaRPr 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41327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 및</a:t>
            </a:r>
            <a:endParaRPr lang="en-US" altLang="ko-KR" sz="2700" kern="0" spc="-3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선정 이유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508676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요약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4109007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00457" y="2818799"/>
            <a:ext cx="514973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</a:t>
            </a:r>
            <a:r>
              <a:rPr lang="en-US" altLang="ko-KR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Task </a:t>
            </a:r>
            <a:r>
              <a:rPr lang="ko-KR" altLang="en-US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달성율 </a:t>
            </a:r>
            <a:r>
              <a:rPr lang="en-US" altLang="ko-KR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100%</a:t>
            </a:r>
            <a:endParaRPr lang="en-US" sz="3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6" name="그래픽 5" descr="부분적으로 선택 표시된 클립보드 단색으로 채워진">
            <a:extLst>
              <a:ext uri="{FF2B5EF4-FFF2-40B4-BE49-F238E27FC236}">
                <a16:creationId xmlns:a16="http://schemas.microsoft.com/office/drawing/2014/main" id="{950609F8-E8A0-4350-941D-35B1690EC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37954" y="3784334"/>
            <a:ext cx="4113574" cy="4113574"/>
          </a:xfrm>
          <a:prstGeom prst="rect">
            <a:avLst/>
          </a:prstGeom>
        </p:spPr>
      </p:pic>
      <p:sp>
        <p:nvSpPr>
          <p:cNvPr id="45" name="Object 28">
            <a:extLst>
              <a:ext uri="{FF2B5EF4-FFF2-40B4-BE49-F238E27FC236}">
                <a16:creationId xmlns:a16="http://schemas.microsoft.com/office/drawing/2014/main" id="{0016900E-3407-448E-BECF-A514BB275329}"/>
              </a:ext>
            </a:extLst>
          </p:cNvPr>
          <p:cNvSpPr txBox="1"/>
          <p:nvPr/>
        </p:nvSpPr>
        <p:spPr>
          <a:xfrm>
            <a:off x="168508" y="9695372"/>
            <a:ext cx="2458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이미지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: freepik.com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3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646</Words>
  <Application>Microsoft Office PowerPoint</Application>
  <PresentationFormat>사용자 지정</PresentationFormat>
  <Paragraphs>224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Proxima Nova</vt:lpstr>
      <vt:lpstr>S-Core Dream 5 Medium</vt:lpstr>
      <vt:lpstr>맑은 고딕</vt:lpstr>
      <vt:lpstr>맑은 고딕 Semilight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wldus</cp:lastModifiedBy>
  <cp:revision>194</cp:revision>
  <dcterms:created xsi:type="dcterms:W3CDTF">2021-11-02T21:48:58Z</dcterms:created>
  <dcterms:modified xsi:type="dcterms:W3CDTF">2021-11-02T16:51:24Z</dcterms:modified>
</cp:coreProperties>
</file>