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3" r:id="rId2"/>
    <p:sldId id="267" r:id="rId3"/>
    <p:sldId id="269" r:id="rId4"/>
    <p:sldId id="274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6CE"/>
    <a:srgbClr val="D00EAB"/>
    <a:srgbClr val="514395"/>
    <a:srgbClr val="691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2" y="312"/>
      </p:cViewPr>
      <p:guideLst>
        <p:guide orient="horz" pos="28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CE636-0FDE-4222-B975-616E5F50130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9051E-793B-459B-A270-C9B64BF6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5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A9FE8-9BF4-4DB7-81D5-CA7415B1FB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5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A9FE8-9BF4-4DB7-81D5-CA7415B1FB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4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A9FE8-9BF4-4DB7-81D5-CA7415B1FB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7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5C83D-5B48-4272-8D40-8DDA09C1F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46BC1-E1BB-416B-8530-115FC053F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045FE-6973-478C-8644-5C8E3175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0353E-44C7-4881-87D4-E815408F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48522-042D-46C2-926C-7BC3FCBB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5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FDC49-49AB-4B59-9FFF-507C5CFB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9DCFDA-72B5-4251-BEE1-46B0FEB71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4F2AF-20A6-4AA6-B13F-5959B693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64575-C9F9-47E6-A044-66A10DFC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A4ACC-5AF3-4BA3-90B2-61467739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7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617E54-0064-4576-8E12-2A9322269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38784-689A-4310-8E0B-88AEDA107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EDA08-0ABF-4692-88BD-70D4C5E5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FAF17-FCB5-4B28-B25D-87D7549C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4AF10-0138-488F-AE7E-CBCC4A1C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5E875-09C7-4F0B-A8C0-22C30B95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DF667-22D2-4615-96FE-89D02437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5A125-CEAC-4511-B673-3CAFBB77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F3C98-C68D-4B24-BD10-3D664598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3FFD6-91DC-4920-94F2-50606A30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5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F3E2B-E99A-4771-911E-4A832F82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A468E-82E4-4500-A2E6-251D72F3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1BD1-463D-4AC5-B3E6-7F818536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83628-5FC1-4475-9CB7-E644A4A1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50692-72BA-4B0F-88C9-EB2C9C58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4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76FCC-1CCD-4787-BCD6-354FB9CA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D29D5-C5DB-4274-A0D1-C386258E2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F11166-7F06-4086-9E23-5BEA5EC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993B56-85AE-48DC-80D3-2D3EC9A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123EE-E6C5-4E03-A54A-F4A9164E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E1270-3475-46C8-89EF-1DDEB48D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8FDDC-5AD3-4B2C-A32D-D22EAE2D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C0B43-AE75-4E0C-8D03-6E8C922A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DA103-9D40-4485-8D54-14882F681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3B5727-2F26-4BBA-8CD3-A379EF454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346E58-6AC5-428B-9E8A-F39A4F376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6ECC1B-065B-456A-90CF-FCDC24CA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B7743-7CD9-4B17-BFD3-074D18AB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A9AB68-2BD3-4B6C-BBF1-2763D027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2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265A-8CCA-49CB-8257-9D030474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DB2581-19DA-4C33-A60B-18FF5456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0A56E8-ED76-42DF-B618-FDBC7DCC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2B333B-1D45-4558-B5EB-1B9CC228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9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3D3858-B32F-4BAD-9A96-3E418C8F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23BF3C-7E3B-48E8-B849-18455E75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3FE44-9EF4-406B-9BE4-9C15BFB9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3D70D-A6E1-441E-9320-05A91E68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7FFA9-3B34-49CA-B72B-47904882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7951D2-E77D-4361-9BD2-16AB2156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D6B82-A8E8-441D-A779-A179A613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F6CA0-AADE-4B1B-93E4-C273420F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44266-E148-4464-B029-7160EB77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C0939-2839-48A2-A0D0-B0C1F0FF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AEFCCB-A1E1-43F8-A558-65E9C2D76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2364A-CE98-4DC3-B0EF-2A560B99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224B0-E584-4078-8D4B-E4A6BFC9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87D31-6980-42F1-8EDA-D134FEC6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CCEE9-F994-4177-873A-F861F07B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2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rgbClr val="691975"/>
            </a:gs>
            <a:gs pos="0">
              <a:srgbClr val="D00EAB"/>
            </a:gs>
            <a:gs pos="100000">
              <a:srgbClr val="51439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02BEAB-26D9-487E-AE09-92559FE3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FDFED-D8C8-48E2-8A98-659E255A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390A3-14D7-4274-ACF7-96F3340A8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A851-663C-4574-8AD5-9B23D37F05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79D01-2BA5-47F9-8D77-FDEC2FEC2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9412B-9CCF-42E0-AC7F-B221509DE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EF69-466B-49A6-9F07-73B52915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4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07353D-CBDF-409C-BEB6-F5DEF90C7F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C67195-92B1-4A73-82EC-038D344F51F6}"/>
              </a:ext>
            </a:extLst>
          </p:cNvPr>
          <p:cNvCxnSpPr/>
          <p:nvPr/>
        </p:nvCxnSpPr>
        <p:spPr>
          <a:xfrm flipV="1">
            <a:off x="643062" y="-17558"/>
            <a:ext cx="2572173" cy="2621279"/>
          </a:xfrm>
          <a:prstGeom prst="line">
            <a:avLst/>
          </a:prstGeom>
          <a:ln w="47625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66CEA97-BC8C-4A7E-A6F1-4C662AC1C873}"/>
              </a:ext>
            </a:extLst>
          </p:cNvPr>
          <p:cNvCxnSpPr/>
          <p:nvPr/>
        </p:nvCxnSpPr>
        <p:spPr>
          <a:xfrm flipV="1">
            <a:off x="2415540" y="-7619"/>
            <a:ext cx="1600131" cy="1630680"/>
          </a:xfrm>
          <a:prstGeom prst="line">
            <a:avLst/>
          </a:prstGeom>
          <a:ln w="47625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0E3034-CF0A-4DA4-B03F-1A16AA691ABE}"/>
              </a:ext>
            </a:extLst>
          </p:cNvPr>
          <p:cNvCxnSpPr/>
          <p:nvPr/>
        </p:nvCxnSpPr>
        <p:spPr>
          <a:xfrm flipV="1">
            <a:off x="8740140" y="4038600"/>
            <a:ext cx="2677160" cy="2956561"/>
          </a:xfrm>
          <a:prstGeom prst="line">
            <a:avLst/>
          </a:prstGeom>
          <a:ln w="47625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A09C36-A81D-4FDE-A548-9A1AE2A9988B}"/>
              </a:ext>
            </a:extLst>
          </p:cNvPr>
          <p:cNvCxnSpPr/>
          <p:nvPr/>
        </p:nvCxnSpPr>
        <p:spPr>
          <a:xfrm flipV="1">
            <a:off x="8140021" y="5041900"/>
            <a:ext cx="1597492" cy="1823719"/>
          </a:xfrm>
          <a:prstGeom prst="line">
            <a:avLst/>
          </a:prstGeom>
          <a:ln w="47625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75AC75-5BBD-46AF-AEBC-E7BDDEA56AA5}"/>
              </a:ext>
            </a:extLst>
          </p:cNvPr>
          <p:cNvSpPr/>
          <p:nvPr/>
        </p:nvSpPr>
        <p:spPr>
          <a:xfrm rot="2700000">
            <a:off x="4497344" y="1018372"/>
            <a:ext cx="3240374" cy="330076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4E4CC7-348F-44C7-A901-6E97F2169C2E}"/>
              </a:ext>
            </a:extLst>
          </p:cNvPr>
          <p:cNvCxnSpPr/>
          <p:nvPr/>
        </p:nvCxnSpPr>
        <p:spPr>
          <a:xfrm flipV="1">
            <a:off x="4968101" y="373281"/>
            <a:ext cx="1190549" cy="1213278"/>
          </a:xfrm>
          <a:prstGeom prst="line">
            <a:avLst/>
          </a:prstGeom>
          <a:ln w="8255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0012D1-B801-4A60-A81F-5F78C30BDC8F}"/>
              </a:ext>
            </a:extLst>
          </p:cNvPr>
          <p:cNvCxnSpPr/>
          <p:nvPr/>
        </p:nvCxnSpPr>
        <p:spPr>
          <a:xfrm>
            <a:off x="3834730" y="2661825"/>
            <a:ext cx="1132313" cy="1167225"/>
          </a:xfrm>
          <a:prstGeom prst="line">
            <a:avLst/>
          </a:prstGeom>
          <a:ln w="8255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B79280-44D3-46E2-978D-C4E323275B64}"/>
              </a:ext>
            </a:extLst>
          </p:cNvPr>
          <p:cNvCxnSpPr/>
          <p:nvPr/>
        </p:nvCxnSpPr>
        <p:spPr>
          <a:xfrm flipV="1">
            <a:off x="6080124" y="3830108"/>
            <a:ext cx="1133475" cy="1123268"/>
          </a:xfrm>
          <a:prstGeom prst="line">
            <a:avLst/>
          </a:prstGeom>
          <a:ln w="8255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9F4BF6-F7A5-4242-B9CE-AACB9EE0AC5A}"/>
              </a:ext>
            </a:extLst>
          </p:cNvPr>
          <p:cNvCxnSpPr/>
          <p:nvPr/>
        </p:nvCxnSpPr>
        <p:spPr>
          <a:xfrm flipH="1" flipV="1">
            <a:off x="7246408" y="1526760"/>
            <a:ext cx="1140703" cy="1135065"/>
          </a:xfrm>
          <a:prstGeom prst="line">
            <a:avLst/>
          </a:prstGeom>
          <a:ln w="8255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DBA068-A807-487A-B18B-66F53986F6A4}"/>
              </a:ext>
            </a:extLst>
          </p:cNvPr>
          <p:cNvSpPr/>
          <p:nvPr/>
        </p:nvSpPr>
        <p:spPr>
          <a:xfrm rot="2670731">
            <a:off x="-67571" y="-1367906"/>
            <a:ext cx="2316346" cy="36794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EC845A-5B9E-4D36-9A70-C581628EBB33}"/>
              </a:ext>
            </a:extLst>
          </p:cNvPr>
          <p:cNvSpPr/>
          <p:nvPr/>
        </p:nvSpPr>
        <p:spPr>
          <a:xfrm rot="2670731">
            <a:off x="1709844" y="-2351560"/>
            <a:ext cx="2316346" cy="36794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FAB85-5B30-43B3-B5F7-4035918AE89E}"/>
              </a:ext>
            </a:extLst>
          </p:cNvPr>
          <p:cNvSpPr/>
          <p:nvPr/>
        </p:nvSpPr>
        <p:spPr>
          <a:xfrm rot="2524238">
            <a:off x="9740326" y="4379655"/>
            <a:ext cx="2568586" cy="403779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D1039E-3278-4CEB-9AF1-0EEFCB4D37F8}"/>
              </a:ext>
            </a:extLst>
          </p:cNvPr>
          <p:cNvSpPr/>
          <p:nvPr/>
        </p:nvSpPr>
        <p:spPr>
          <a:xfrm rot="2473025">
            <a:off x="8061762" y="5474751"/>
            <a:ext cx="2832222" cy="403779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2C8C975-FF9D-4208-B256-5049F76513E8}"/>
              </a:ext>
            </a:extLst>
          </p:cNvPr>
          <p:cNvGrpSpPr/>
          <p:nvPr/>
        </p:nvGrpSpPr>
        <p:grpSpPr>
          <a:xfrm>
            <a:off x="4842780" y="5863198"/>
            <a:ext cx="2506441" cy="361950"/>
            <a:chOff x="4752814" y="5863198"/>
            <a:chExt cx="2506441" cy="361950"/>
          </a:xfrm>
          <a:solidFill>
            <a:schemeClr val="tx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60A921D-FB93-4831-AACF-44E35A5074A9}"/>
                </a:ext>
              </a:extLst>
            </p:cNvPr>
            <p:cNvSpPr/>
            <p:nvPr/>
          </p:nvSpPr>
          <p:spPr>
            <a:xfrm>
              <a:off x="4752814" y="5863198"/>
              <a:ext cx="2506441" cy="361950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E5589E-E43B-46AA-92DF-25A7274E3A46}"/>
                </a:ext>
              </a:extLst>
            </p:cNvPr>
            <p:cNvSpPr txBox="1"/>
            <p:nvPr/>
          </p:nvSpPr>
          <p:spPr>
            <a:xfrm>
              <a:off x="4779276" y="5909875"/>
              <a:ext cx="2453517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2020017003 </a:t>
              </a:r>
              <a:r>
                <a:rPr lang="ko-KR" altLang="en-US" sz="12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류아림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106ABE-54AB-4E22-934E-D55F00968AB8}"/>
              </a:ext>
            </a:extLst>
          </p:cNvPr>
          <p:cNvSpPr txBox="1"/>
          <p:nvPr/>
        </p:nvSpPr>
        <p:spPr>
          <a:xfrm>
            <a:off x="3922849" y="2220139"/>
            <a:ext cx="4356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Raspberry-Pi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Spectrometer</a:t>
            </a:r>
          </a:p>
        </p:txBody>
      </p:sp>
    </p:spTree>
    <p:extLst>
      <p:ext uri="{BB962C8B-B14F-4D97-AF65-F5344CB8AC3E}">
        <p14:creationId xmlns:p14="http://schemas.microsoft.com/office/powerpoint/2010/main" val="334175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73F1350-7E41-4574-A5FA-C00C466DBECB}"/>
              </a:ext>
            </a:extLst>
          </p:cNvPr>
          <p:cNvSpPr txBox="1"/>
          <p:nvPr/>
        </p:nvSpPr>
        <p:spPr>
          <a:xfrm>
            <a:off x="7001513" y="4589716"/>
            <a:ext cx="78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03</a:t>
            </a:r>
            <a:endParaRPr lang="ko-KR" altLang="en-US" sz="3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alpha val="70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D4A0AE-7B83-48F6-B548-6CFCD73FB85B}"/>
              </a:ext>
            </a:extLst>
          </p:cNvPr>
          <p:cNvSpPr/>
          <p:nvPr/>
        </p:nvSpPr>
        <p:spPr>
          <a:xfrm rot="2700000">
            <a:off x="2103315" y="2301767"/>
            <a:ext cx="2213219" cy="225446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C4DA49A-786E-47FC-B357-F1D809D40B56}"/>
              </a:ext>
            </a:extLst>
          </p:cNvPr>
          <p:cNvGrpSpPr/>
          <p:nvPr/>
        </p:nvGrpSpPr>
        <p:grpSpPr>
          <a:xfrm>
            <a:off x="1202903" y="2926914"/>
            <a:ext cx="4014041" cy="1021654"/>
            <a:chOff x="1234217" y="2286119"/>
            <a:chExt cx="4014041" cy="10216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A26AFD-2F5D-418D-8880-AAF193094F9F}"/>
                </a:ext>
              </a:extLst>
            </p:cNvPr>
            <p:cNvSpPr txBox="1"/>
            <p:nvPr/>
          </p:nvSpPr>
          <p:spPr>
            <a:xfrm>
              <a:off x="1296844" y="2292110"/>
              <a:ext cx="39514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alpha val="70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CONTENTS</a:t>
              </a:r>
              <a:endParaRPr lang="ko-KR" altLang="en-US" sz="6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B1C48C-10F2-449A-AE07-4793286F3211}"/>
                </a:ext>
              </a:extLst>
            </p:cNvPr>
            <p:cNvSpPr txBox="1"/>
            <p:nvPr/>
          </p:nvSpPr>
          <p:spPr>
            <a:xfrm>
              <a:off x="1234217" y="2286119"/>
              <a:ext cx="39514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CONTENTS</a:t>
              </a:r>
              <a:endParaRPr lang="ko-KR" altLang="en-US" sz="6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DEF9F3-5C73-43F4-935E-2B83079698C6}"/>
              </a:ext>
            </a:extLst>
          </p:cNvPr>
          <p:cNvSpPr txBox="1"/>
          <p:nvPr/>
        </p:nvSpPr>
        <p:spPr>
          <a:xfrm>
            <a:off x="6882805" y="1714638"/>
            <a:ext cx="104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01</a:t>
            </a:r>
            <a:endParaRPr lang="ko-KR" altLang="en-US" sz="3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alpha val="70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E12D1-AE46-4E39-B120-D800D54EF30E}"/>
              </a:ext>
            </a:extLst>
          </p:cNvPr>
          <p:cNvSpPr txBox="1"/>
          <p:nvPr/>
        </p:nvSpPr>
        <p:spPr>
          <a:xfrm>
            <a:off x="6834348" y="1697161"/>
            <a:ext cx="104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01</a:t>
            </a:r>
            <a:endParaRPr lang="ko-KR" altLang="en-US" sz="3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0D60B-73C2-465B-9E1F-00B8DDA14710}"/>
              </a:ext>
            </a:extLst>
          </p:cNvPr>
          <p:cNvSpPr txBox="1"/>
          <p:nvPr/>
        </p:nvSpPr>
        <p:spPr>
          <a:xfrm>
            <a:off x="6988373" y="3158854"/>
            <a:ext cx="78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02</a:t>
            </a:r>
            <a:endParaRPr lang="ko-KR" altLang="en-US" sz="3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alpha val="70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D5757-2A60-4CFD-B26B-DC929AA16E08}"/>
              </a:ext>
            </a:extLst>
          </p:cNvPr>
          <p:cNvSpPr txBox="1"/>
          <p:nvPr/>
        </p:nvSpPr>
        <p:spPr>
          <a:xfrm>
            <a:off x="6939916" y="3141368"/>
            <a:ext cx="78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02</a:t>
            </a:r>
            <a:endParaRPr lang="ko-KR" altLang="en-US" sz="3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A2A525-4AFB-4E2B-B327-F40B441A1538}"/>
              </a:ext>
            </a:extLst>
          </p:cNvPr>
          <p:cNvGrpSpPr/>
          <p:nvPr/>
        </p:nvGrpSpPr>
        <p:grpSpPr>
          <a:xfrm>
            <a:off x="6849648" y="1660247"/>
            <a:ext cx="917133" cy="646314"/>
            <a:chOff x="5493192" y="3224728"/>
            <a:chExt cx="917133" cy="646314"/>
          </a:xfrm>
        </p:grpSpPr>
        <p:sp>
          <p:nvSpPr>
            <p:cNvPr id="19" name="L 도형 18">
              <a:extLst>
                <a:ext uri="{FF2B5EF4-FFF2-40B4-BE49-F238E27FC236}">
                  <a16:creationId xmlns:a16="http://schemas.microsoft.com/office/drawing/2014/main" id="{AE5A90B6-B53B-4D68-B053-697BEF287012}"/>
                </a:ext>
              </a:extLst>
            </p:cNvPr>
            <p:cNvSpPr/>
            <p:nvPr/>
          </p:nvSpPr>
          <p:spPr>
            <a:xfrm rot="5400000">
              <a:off x="5652363" y="3113081"/>
              <a:ext cx="622605" cy="893318"/>
            </a:xfrm>
            <a:prstGeom prst="corner">
              <a:avLst>
                <a:gd name="adj1" fmla="val 9574"/>
                <a:gd name="adj2" fmla="val 85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L 도형 19">
              <a:extLst>
                <a:ext uri="{FF2B5EF4-FFF2-40B4-BE49-F238E27FC236}">
                  <a16:creationId xmlns:a16="http://schemas.microsoft.com/office/drawing/2014/main" id="{AAD5C90C-B2CC-4749-AD62-1ACBA9C00A52}"/>
                </a:ext>
              </a:extLst>
            </p:cNvPr>
            <p:cNvSpPr/>
            <p:nvPr/>
          </p:nvSpPr>
          <p:spPr>
            <a:xfrm rot="5400000">
              <a:off x="5628548" y="3089372"/>
              <a:ext cx="622605" cy="893318"/>
            </a:xfrm>
            <a:prstGeom prst="corner">
              <a:avLst>
                <a:gd name="adj1" fmla="val 9574"/>
                <a:gd name="adj2" fmla="val 851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6890E1-F8A9-45CF-82E2-86B52AA4DAA6}"/>
              </a:ext>
            </a:extLst>
          </p:cNvPr>
          <p:cNvGrpSpPr/>
          <p:nvPr/>
        </p:nvGrpSpPr>
        <p:grpSpPr>
          <a:xfrm>
            <a:off x="6825833" y="3113690"/>
            <a:ext cx="917133" cy="646314"/>
            <a:chOff x="5493192" y="3224728"/>
            <a:chExt cx="917133" cy="646314"/>
          </a:xfrm>
        </p:grpSpPr>
        <p:sp>
          <p:nvSpPr>
            <p:cNvPr id="22" name="L 도형 21">
              <a:extLst>
                <a:ext uri="{FF2B5EF4-FFF2-40B4-BE49-F238E27FC236}">
                  <a16:creationId xmlns:a16="http://schemas.microsoft.com/office/drawing/2014/main" id="{10C17F02-2104-417A-A75A-628E99AD9004}"/>
                </a:ext>
              </a:extLst>
            </p:cNvPr>
            <p:cNvSpPr/>
            <p:nvPr/>
          </p:nvSpPr>
          <p:spPr>
            <a:xfrm rot="5400000">
              <a:off x="5652363" y="3113081"/>
              <a:ext cx="622605" cy="893318"/>
            </a:xfrm>
            <a:prstGeom prst="corner">
              <a:avLst>
                <a:gd name="adj1" fmla="val 9574"/>
                <a:gd name="adj2" fmla="val 85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L 도형 22">
              <a:extLst>
                <a:ext uri="{FF2B5EF4-FFF2-40B4-BE49-F238E27FC236}">
                  <a16:creationId xmlns:a16="http://schemas.microsoft.com/office/drawing/2014/main" id="{B064A3AB-767F-414A-BAEB-648A493DAC90}"/>
                </a:ext>
              </a:extLst>
            </p:cNvPr>
            <p:cNvSpPr/>
            <p:nvPr/>
          </p:nvSpPr>
          <p:spPr>
            <a:xfrm rot="5400000">
              <a:off x="5628548" y="3089372"/>
              <a:ext cx="622605" cy="893318"/>
            </a:xfrm>
            <a:prstGeom prst="corner">
              <a:avLst>
                <a:gd name="adj1" fmla="val 9574"/>
                <a:gd name="adj2" fmla="val 851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ECE006-18A8-4340-8124-6E0366A9A37F}"/>
              </a:ext>
            </a:extLst>
          </p:cNvPr>
          <p:cNvSpPr txBox="1"/>
          <p:nvPr/>
        </p:nvSpPr>
        <p:spPr>
          <a:xfrm>
            <a:off x="8069216" y="1789493"/>
            <a:ext cx="246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Spectrometer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5287BF-F0A1-4643-B7D8-3253E5B8079F}"/>
              </a:ext>
            </a:extLst>
          </p:cNvPr>
          <p:cNvSpPr txBox="1"/>
          <p:nvPr/>
        </p:nvSpPr>
        <p:spPr>
          <a:xfrm>
            <a:off x="8045400" y="3217869"/>
            <a:ext cx="31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Software (Front-End)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49017C-A107-40A9-B5F9-C581E3CF278A}"/>
              </a:ext>
            </a:extLst>
          </p:cNvPr>
          <p:cNvSpPr txBox="1"/>
          <p:nvPr/>
        </p:nvSpPr>
        <p:spPr>
          <a:xfrm>
            <a:off x="6953056" y="4572230"/>
            <a:ext cx="78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03</a:t>
            </a:r>
            <a:endParaRPr lang="ko-KR" altLang="en-US" sz="3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574FF56-29F1-47DD-9296-C300DA663C96}"/>
              </a:ext>
            </a:extLst>
          </p:cNvPr>
          <p:cNvGrpSpPr/>
          <p:nvPr/>
        </p:nvGrpSpPr>
        <p:grpSpPr>
          <a:xfrm>
            <a:off x="6838973" y="4544552"/>
            <a:ext cx="917133" cy="646314"/>
            <a:chOff x="5493192" y="3224728"/>
            <a:chExt cx="917133" cy="646314"/>
          </a:xfrm>
        </p:grpSpPr>
        <p:sp>
          <p:nvSpPr>
            <p:cNvPr id="27" name="L 도형 26">
              <a:extLst>
                <a:ext uri="{FF2B5EF4-FFF2-40B4-BE49-F238E27FC236}">
                  <a16:creationId xmlns:a16="http://schemas.microsoft.com/office/drawing/2014/main" id="{39B8E5C6-F933-44D5-9C9B-19DE547FE6BA}"/>
                </a:ext>
              </a:extLst>
            </p:cNvPr>
            <p:cNvSpPr/>
            <p:nvPr/>
          </p:nvSpPr>
          <p:spPr>
            <a:xfrm rot="5400000">
              <a:off x="5652363" y="3113081"/>
              <a:ext cx="622605" cy="893318"/>
            </a:xfrm>
            <a:prstGeom prst="corner">
              <a:avLst>
                <a:gd name="adj1" fmla="val 9574"/>
                <a:gd name="adj2" fmla="val 85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L 도형 27">
              <a:extLst>
                <a:ext uri="{FF2B5EF4-FFF2-40B4-BE49-F238E27FC236}">
                  <a16:creationId xmlns:a16="http://schemas.microsoft.com/office/drawing/2014/main" id="{F495A23D-8437-4CA1-AA38-9A0C49B14A70}"/>
                </a:ext>
              </a:extLst>
            </p:cNvPr>
            <p:cNvSpPr/>
            <p:nvPr/>
          </p:nvSpPr>
          <p:spPr>
            <a:xfrm rot="5400000">
              <a:off x="5628548" y="3089372"/>
              <a:ext cx="622605" cy="893318"/>
            </a:xfrm>
            <a:prstGeom prst="corner">
              <a:avLst>
                <a:gd name="adj1" fmla="val 9574"/>
                <a:gd name="adj2" fmla="val 851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6AAAD1-65C1-43C4-A1C0-871EBCC9A0A9}"/>
              </a:ext>
            </a:extLst>
          </p:cNvPr>
          <p:cNvSpPr txBox="1"/>
          <p:nvPr/>
        </p:nvSpPr>
        <p:spPr>
          <a:xfrm>
            <a:off x="8058540" y="4648731"/>
            <a:ext cx="31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Software (Back-End)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77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DC09FE-2F11-4C9B-A26A-916B91FF4DCB}"/>
              </a:ext>
            </a:extLst>
          </p:cNvPr>
          <p:cNvSpPr/>
          <p:nvPr/>
        </p:nvSpPr>
        <p:spPr>
          <a:xfrm>
            <a:off x="431799" y="477984"/>
            <a:ext cx="5046889" cy="70999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1/2 액자 4">
            <a:extLst>
              <a:ext uri="{FF2B5EF4-FFF2-40B4-BE49-F238E27FC236}">
                <a16:creationId xmlns:a16="http://schemas.microsoft.com/office/drawing/2014/main" id="{86077A26-ED92-455C-99C4-89E04E700289}"/>
              </a:ext>
            </a:extLst>
          </p:cNvPr>
          <p:cNvSpPr/>
          <p:nvPr/>
        </p:nvSpPr>
        <p:spPr>
          <a:xfrm>
            <a:off x="415166" y="458010"/>
            <a:ext cx="729969" cy="729969"/>
          </a:xfrm>
          <a:prstGeom prst="halfFrame">
            <a:avLst>
              <a:gd name="adj1" fmla="val 8411"/>
              <a:gd name="adj2" fmla="val 8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6" name="1/2 액자 5">
            <a:extLst>
              <a:ext uri="{FF2B5EF4-FFF2-40B4-BE49-F238E27FC236}">
                <a16:creationId xmlns:a16="http://schemas.microsoft.com/office/drawing/2014/main" id="{E48D801B-9CC7-460D-BDD4-09EB8AB28FE5}"/>
              </a:ext>
            </a:extLst>
          </p:cNvPr>
          <p:cNvSpPr/>
          <p:nvPr/>
        </p:nvSpPr>
        <p:spPr>
          <a:xfrm rot="10800000">
            <a:off x="4761420" y="466556"/>
            <a:ext cx="729969" cy="729969"/>
          </a:xfrm>
          <a:prstGeom prst="halfFrame">
            <a:avLst>
              <a:gd name="adj1" fmla="val 8411"/>
              <a:gd name="adj2" fmla="val 8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E2981-74DE-48FA-B133-580463A0EA08}"/>
              </a:ext>
            </a:extLst>
          </p:cNvPr>
          <p:cNvSpPr txBox="1"/>
          <p:nvPr/>
        </p:nvSpPr>
        <p:spPr>
          <a:xfrm>
            <a:off x="583142" y="587271"/>
            <a:ext cx="474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01</a:t>
            </a:r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AD2B1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Spectrometer</a:t>
            </a:r>
            <a:endParaRPr lang="ko-KR" altLang="en-US" sz="2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CFF4E-E73F-434C-8817-1751C4354ABD}"/>
              </a:ext>
            </a:extLst>
          </p:cNvPr>
          <p:cNvSpPr txBox="1"/>
          <p:nvPr/>
        </p:nvSpPr>
        <p:spPr>
          <a:xfrm>
            <a:off x="442711" y="1379235"/>
            <a:ext cx="1140224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Spectrometer:</a:t>
            </a:r>
          </a:p>
          <a:p>
            <a:endParaRPr lang="en-US" altLang="ko-KR" sz="90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빛을 파장에 따라 분리하고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각 파장 성분의 빛의 세기를 재는 장치</a:t>
            </a:r>
            <a:endParaRPr lang="en-US" altLang="ko-KR" sz="240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55CCAA8-7BB5-436A-B5FB-1B89619F738E}"/>
              </a:ext>
            </a:extLst>
          </p:cNvPr>
          <p:cNvSpPr/>
          <p:nvPr/>
        </p:nvSpPr>
        <p:spPr>
          <a:xfrm>
            <a:off x="313666" y="2601542"/>
            <a:ext cx="11566519" cy="3955310"/>
          </a:xfrm>
          <a:prstGeom prst="round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실내이(가) 표시된 사진&#10;&#10;자동 생성된 설명">
            <a:extLst>
              <a:ext uri="{FF2B5EF4-FFF2-40B4-BE49-F238E27FC236}">
                <a16:creationId xmlns:a16="http://schemas.microsoft.com/office/drawing/2014/main" id="{95825CC8-59D3-4C08-99EA-0796FF11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1" y="3200348"/>
            <a:ext cx="3956714" cy="268932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AEBC396-9CBD-4B95-8699-339C23031860}"/>
              </a:ext>
            </a:extLst>
          </p:cNvPr>
          <p:cNvSpPr/>
          <p:nvPr/>
        </p:nvSpPr>
        <p:spPr>
          <a:xfrm>
            <a:off x="5620934" y="4101086"/>
            <a:ext cx="969596" cy="887851"/>
          </a:xfrm>
          <a:prstGeom prst="rightArrow">
            <a:avLst/>
          </a:prstGeom>
          <a:solidFill>
            <a:srgbClr val="F236CE"/>
          </a:solidFill>
          <a:ln>
            <a:solidFill>
              <a:srgbClr val="D00EAB"/>
            </a:solidFill>
          </a:ln>
          <a:effectLst>
            <a:glow rad="139700">
              <a:srgbClr val="F236CE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DF7D5D-0394-46B6-9555-F4F134CDE1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0" t="6678" r="2002" b="54815"/>
          <a:stretch/>
        </p:blipFill>
        <p:spPr>
          <a:xfrm>
            <a:off x="7145230" y="3243763"/>
            <a:ext cx="3553210" cy="26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9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DC09FE-2F11-4C9B-A26A-916B91FF4DCB}"/>
              </a:ext>
            </a:extLst>
          </p:cNvPr>
          <p:cNvSpPr/>
          <p:nvPr/>
        </p:nvSpPr>
        <p:spPr>
          <a:xfrm>
            <a:off x="431799" y="477984"/>
            <a:ext cx="5046889" cy="70999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1/2 액자 4">
            <a:extLst>
              <a:ext uri="{FF2B5EF4-FFF2-40B4-BE49-F238E27FC236}">
                <a16:creationId xmlns:a16="http://schemas.microsoft.com/office/drawing/2014/main" id="{86077A26-ED92-455C-99C4-89E04E700289}"/>
              </a:ext>
            </a:extLst>
          </p:cNvPr>
          <p:cNvSpPr/>
          <p:nvPr/>
        </p:nvSpPr>
        <p:spPr>
          <a:xfrm>
            <a:off x="415166" y="458010"/>
            <a:ext cx="729969" cy="729969"/>
          </a:xfrm>
          <a:prstGeom prst="halfFrame">
            <a:avLst>
              <a:gd name="adj1" fmla="val 8411"/>
              <a:gd name="adj2" fmla="val 8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6" name="1/2 액자 5">
            <a:extLst>
              <a:ext uri="{FF2B5EF4-FFF2-40B4-BE49-F238E27FC236}">
                <a16:creationId xmlns:a16="http://schemas.microsoft.com/office/drawing/2014/main" id="{E48D801B-9CC7-460D-BDD4-09EB8AB28FE5}"/>
              </a:ext>
            </a:extLst>
          </p:cNvPr>
          <p:cNvSpPr/>
          <p:nvPr/>
        </p:nvSpPr>
        <p:spPr>
          <a:xfrm rot="10800000">
            <a:off x="4761420" y="466556"/>
            <a:ext cx="729969" cy="729969"/>
          </a:xfrm>
          <a:prstGeom prst="halfFrame">
            <a:avLst>
              <a:gd name="adj1" fmla="val 8411"/>
              <a:gd name="adj2" fmla="val 8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E2981-74DE-48FA-B133-580463A0EA08}"/>
              </a:ext>
            </a:extLst>
          </p:cNvPr>
          <p:cNvSpPr txBox="1"/>
          <p:nvPr/>
        </p:nvSpPr>
        <p:spPr>
          <a:xfrm>
            <a:off x="583142" y="587271"/>
            <a:ext cx="474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02</a:t>
            </a:r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AD2B1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Software (Front-End)</a:t>
            </a:r>
            <a:endParaRPr lang="ko-KR" altLang="en-US" sz="2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CFF4E-E73F-434C-8817-1751C4354ABD}"/>
              </a:ext>
            </a:extLst>
          </p:cNvPr>
          <p:cNvSpPr txBox="1"/>
          <p:nvPr/>
        </p:nvSpPr>
        <p:spPr>
          <a:xfrm>
            <a:off x="442711" y="1379235"/>
            <a:ext cx="1140224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Tkinter</a:t>
            </a:r>
            <a:r>
              <a:rPr lang="en-US" altLang="ko-KR" sz="28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:</a:t>
            </a:r>
          </a:p>
          <a:p>
            <a:endParaRPr lang="en-US" altLang="ko-KR" sz="90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400" dirty="0" err="1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Tkinter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는 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GUI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에 대한 표준 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Python 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인터페이스 이며 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Window 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창을 생성할 수 있다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55CCAA8-7BB5-436A-B5FB-1B89619F738E}"/>
              </a:ext>
            </a:extLst>
          </p:cNvPr>
          <p:cNvSpPr/>
          <p:nvPr/>
        </p:nvSpPr>
        <p:spPr>
          <a:xfrm>
            <a:off x="313666" y="2601542"/>
            <a:ext cx="11566519" cy="3955310"/>
          </a:xfrm>
          <a:prstGeom prst="round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FA1952-4425-482C-A235-C22858F9F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31" y="2821837"/>
            <a:ext cx="3787469" cy="34488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4793CC-4998-4CAF-BFB1-1D9B923D4B87}"/>
              </a:ext>
            </a:extLst>
          </p:cNvPr>
          <p:cNvSpPr txBox="1"/>
          <p:nvPr/>
        </p:nvSpPr>
        <p:spPr>
          <a:xfrm>
            <a:off x="5323414" y="2938991"/>
            <a:ext cx="6144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주요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역할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&gt;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유저가 사용할 기능에 대한 시각화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(Ex.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분광계로 얻은 영상을 보여줌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영상에서 얻은 정보에 대한 그래프 제공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등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…)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13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DC09FE-2F11-4C9B-A26A-916B91FF4DCB}"/>
              </a:ext>
            </a:extLst>
          </p:cNvPr>
          <p:cNvSpPr/>
          <p:nvPr/>
        </p:nvSpPr>
        <p:spPr>
          <a:xfrm>
            <a:off x="431799" y="477984"/>
            <a:ext cx="5046889" cy="70999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1/2 액자 4">
            <a:extLst>
              <a:ext uri="{FF2B5EF4-FFF2-40B4-BE49-F238E27FC236}">
                <a16:creationId xmlns:a16="http://schemas.microsoft.com/office/drawing/2014/main" id="{86077A26-ED92-455C-99C4-89E04E700289}"/>
              </a:ext>
            </a:extLst>
          </p:cNvPr>
          <p:cNvSpPr/>
          <p:nvPr/>
        </p:nvSpPr>
        <p:spPr>
          <a:xfrm>
            <a:off x="415166" y="458010"/>
            <a:ext cx="729969" cy="729969"/>
          </a:xfrm>
          <a:prstGeom prst="halfFrame">
            <a:avLst>
              <a:gd name="adj1" fmla="val 8411"/>
              <a:gd name="adj2" fmla="val 8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6" name="1/2 액자 5">
            <a:extLst>
              <a:ext uri="{FF2B5EF4-FFF2-40B4-BE49-F238E27FC236}">
                <a16:creationId xmlns:a16="http://schemas.microsoft.com/office/drawing/2014/main" id="{E48D801B-9CC7-460D-BDD4-09EB8AB28FE5}"/>
              </a:ext>
            </a:extLst>
          </p:cNvPr>
          <p:cNvSpPr/>
          <p:nvPr/>
        </p:nvSpPr>
        <p:spPr>
          <a:xfrm rot="10800000">
            <a:off x="4761420" y="466556"/>
            <a:ext cx="729969" cy="729969"/>
          </a:xfrm>
          <a:prstGeom prst="halfFrame">
            <a:avLst>
              <a:gd name="adj1" fmla="val 8411"/>
              <a:gd name="adj2" fmla="val 8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E2981-74DE-48FA-B133-580463A0EA08}"/>
              </a:ext>
            </a:extLst>
          </p:cNvPr>
          <p:cNvSpPr txBox="1"/>
          <p:nvPr/>
        </p:nvSpPr>
        <p:spPr>
          <a:xfrm>
            <a:off x="583142" y="587271"/>
            <a:ext cx="474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03</a:t>
            </a:r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AD2B1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Software (Back-End)</a:t>
            </a:r>
            <a:endParaRPr lang="ko-KR" altLang="en-US" sz="2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CFF4E-E73F-434C-8817-1751C4354ABD}"/>
              </a:ext>
            </a:extLst>
          </p:cNvPr>
          <p:cNvSpPr txBox="1"/>
          <p:nvPr/>
        </p:nvSpPr>
        <p:spPr>
          <a:xfrm>
            <a:off x="442711" y="1379235"/>
            <a:ext cx="1140224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OpenCV:</a:t>
            </a:r>
          </a:p>
          <a:p>
            <a:endParaRPr lang="en-US" altLang="ko-KR" sz="90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이미지 프로세싱에 중점을 둔 라이브러리로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분광기에서 얻은 정보를 수치화하기 위해 사용될 예정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FEF1C-70E6-4559-9169-FA92321B83FB}"/>
              </a:ext>
            </a:extLst>
          </p:cNvPr>
          <p:cNvSpPr txBox="1"/>
          <p:nvPr/>
        </p:nvSpPr>
        <p:spPr>
          <a:xfrm>
            <a:off x="442711" y="2773774"/>
            <a:ext cx="1140224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matplotlib:</a:t>
            </a:r>
          </a:p>
          <a:p>
            <a:endParaRPr lang="en-US" altLang="ko-KR" sz="90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과학 계산용 그래프 라이브러리로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OpenCV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를 통해 얻은 정보를 그래프로 시각화하기 위해서 사용될 예정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54E7FB-0DAB-4438-A196-0B13D0682D67}"/>
              </a:ext>
            </a:extLst>
          </p:cNvPr>
          <p:cNvSpPr txBox="1"/>
          <p:nvPr/>
        </p:nvSpPr>
        <p:spPr>
          <a:xfrm>
            <a:off x="462289" y="4653374"/>
            <a:ext cx="1140224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NumPy:</a:t>
            </a:r>
          </a:p>
          <a:p>
            <a:endParaRPr lang="en-US" altLang="ko-KR" sz="90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통계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선형 개수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행렬 계산 등의 수학적업을 할 때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사용하는 라이브러리로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추가적인 기능을 제공하기 위한 연산 작업을 하기위해 사용될 수 있음</a:t>
            </a:r>
            <a:r>
              <a:rPr lang="en-US" altLang="ko-KR" sz="2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42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154</Words>
  <Application>Microsoft Office PowerPoint</Application>
  <PresentationFormat>와이드스크린</PresentationFormat>
  <Paragraphs>38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Rix모던고딕 B</vt:lpstr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PySpectrometer</dc:title>
  <dc:creator>류아림</dc:creator>
  <cp:lastModifiedBy>류아림</cp:lastModifiedBy>
  <cp:revision>2</cp:revision>
  <dcterms:created xsi:type="dcterms:W3CDTF">2022-03-04T12:34:45Z</dcterms:created>
  <dcterms:modified xsi:type="dcterms:W3CDTF">2022-03-07T14:02:38Z</dcterms:modified>
</cp:coreProperties>
</file>