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5" userDrawn="1">
          <p15:clr>
            <a:srgbClr val="A4A3A4"/>
          </p15:clr>
        </p15:guide>
        <p15:guide id="2" pos="31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6B3"/>
    <a:srgbClr val="FFEEBD"/>
    <a:srgbClr val="839AC7"/>
    <a:srgbClr val="7CA7CE"/>
    <a:srgbClr val="B0CAE2"/>
    <a:srgbClr val="3D6D95"/>
    <a:srgbClr val="F3EDE4"/>
    <a:srgbClr val="415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909" autoAdjust="0"/>
  </p:normalViewPr>
  <p:slideViewPr>
    <p:cSldViewPr snapToGrid="0">
      <p:cViewPr>
        <p:scale>
          <a:sx n="50" d="100"/>
          <a:sy n="50" d="100"/>
        </p:scale>
        <p:origin x="36" y="-8598"/>
      </p:cViewPr>
      <p:guideLst>
        <p:guide orient="horz" pos="17575"/>
        <p:guide pos="31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AB24E-6C68-4537-B633-2067BC2F0528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43000"/>
            <a:ext cx="2200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5FB4-6153-4F1C-9D88-640D1BB2C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5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92185" rtl="0" eaLnBrk="1" latinLnBrk="1" hangingPunct="1">
      <a:defRPr sz="4583" kern="1200">
        <a:solidFill>
          <a:schemeClr val="tx1"/>
        </a:solidFill>
        <a:latin typeface="+mn-lt"/>
        <a:ea typeface="+mn-ea"/>
        <a:cs typeface="+mn-cs"/>
      </a:defRPr>
    </a:lvl1pPr>
    <a:lvl2pPr marL="1746093" algn="l" defTabSz="3492185" rtl="0" eaLnBrk="1" latinLnBrk="1" hangingPunct="1">
      <a:defRPr sz="4583" kern="1200">
        <a:solidFill>
          <a:schemeClr val="tx1"/>
        </a:solidFill>
        <a:latin typeface="+mn-lt"/>
        <a:ea typeface="+mn-ea"/>
        <a:cs typeface="+mn-cs"/>
      </a:defRPr>
    </a:lvl2pPr>
    <a:lvl3pPr marL="3492185" algn="l" defTabSz="3492185" rtl="0" eaLnBrk="1" latinLnBrk="1" hangingPunct="1">
      <a:defRPr sz="4583" kern="1200">
        <a:solidFill>
          <a:schemeClr val="tx1"/>
        </a:solidFill>
        <a:latin typeface="+mn-lt"/>
        <a:ea typeface="+mn-ea"/>
        <a:cs typeface="+mn-cs"/>
      </a:defRPr>
    </a:lvl3pPr>
    <a:lvl4pPr marL="5238278" algn="l" defTabSz="3492185" rtl="0" eaLnBrk="1" latinLnBrk="1" hangingPunct="1">
      <a:defRPr sz="4583" kern="1200">
        <a:solidFill>
          <a:schemeClr val="tx1"/>
        </a:solidFill>
        <a:latin typeface="+mn-lt"/>
        <a:ea typeface="+mn-ea"/>
        <a:cs typeface="+mn-cs"/>
      </a:defRPr>
    </a:lvl4pPr>
    <a:lvl5pPr marL="6984370" algn="l" defTabSz="3492185" rtl="0" eaLnBrk="1" latinLnBrk="1" hangingPunct="1">
      <a:defRPr sz="4583" kern="1200">
        <a:solidFill>
          <a:schemeClr val="tx1"/>
        </a:solidFill>
        <a:latin typeface="+mn-lt"/>
        <a:ea typeface="+mn-ea"/>
        <a:cs typeface="+mn-cs"/>
      </a:defRPr>
    </a:lvl5pPr>
    <a:lvl6pPr marL="8730463" algn="l" defTabSz="3492185" rtl="0" eaLnBrk="1" latinLnBrk="1" hangingPunct="1">
      <a:defRPr sz="4583" kern="1200">
        <a:solidFill>
          <a:schemeClr val="tx1"/>
        </a:solidFill>
        <a:latin typeface="+mn-lt"/>
        <a:ea typeface="+mn-ea"/>
        <a:cs typeface="+mn-cs"/>
      </a:defRPr>
    </a:lvl6pPr>
    <a:lvl7pPr marL="10476555" algn="l" defTabSz="3492185" rtl="0" eaLnBrk="1" latinLnBrk="1" hangingPunct="1">
      <a:defRPr sz="4583" kern="1200">
        <a:solidFill>
          <a:schemeClr val="tx1"/>
        </a:solidFill>
        <a:latin typeface="+mn-lt"/>
        <a:ea typeface="+mn-ea"/>
        <a:cs typeface="+mn-cs"/>
      </a:defRPr>
    </a:lvl7pPr>
    <a:lvl8pPr marL="12222648" algn="l" defTabSz="3492185" rtl="0" eaLnBrk="1" latinLnBrk="1" hangingPunct="1">
      <a:defRPr sz="4583" kern="1200">
        <a:solidFill>
          <a:schemeClr val="tx1"/>
        </a:solidFill>
        <a:latin typeface="+mn-lt"/>
        <a:ea typeface="+mn-ea"/>
        <a:cs typeface="+mn-cs"/>
      </a:defRPr>
    </a:lvl8pPr>
    <a:lvl9pPr marL="13968740" algn="l" defTabSz="3492185" rtl="0" eaLnBrk="1" latinLnBrk="1" hangingPunct="1">
      <a:defRPr sz="4583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75FB4-6153-4F1C-9D88-640D1BB2CF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52156"/>
            <a:ext cx="25733931" cy="1478930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311791"/>
            <a:ext cx="22706410" cy="10256143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57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0" userDrawn="1">
          <p15:clr>
            <a:srgbClr val="FBAE40"/>
          </p15:clr>
        </p15:guide>
        <p15:guide id="2" pos="95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61662"/>
            <a:ext cx="6528093" cy="359997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61662"/>
            <a:ext cx="19205838" cy="359997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045" y="1213510"/>
            <a:ext cx="22486137" cy="1351267"/>
          </a:xfrm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200" b="1"/>
            </a:lvl1pPr>
          </a:lstStyle>
          <a:p>
            <a:r>
              <a:rPr lang="ko-KR" altLang="en-US" err="1"/>
              <a:t>라즈베리파이를</a:t>
            </a:r>
            <a:r>
              <a:rPr lang="ko-KR" altLang="en-US"/>
              <a:t> 활용한 소형 분광기 제작</a:t>
            </a:r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9BDFD1-4ED0-8CAD-21A9-B5CF8F46F95E}"/>
              </a:ext>
            </a:extLst>
          </p:cNvPr>
          <p:cNvSpPr/>
          <p:nvPr userDrawn="1"/>
        </p:nvSpPr>
        <p:spPr>
          <a:xfrm>
            <a:off x="0" y="1"/>
            <a:ext cx="30275213" cy="756000"/>
          </a:xfrm>
          <a:prstGeom prst="rect">
            <a:avLst/>
          </a:prstGeom>
          <a:solidFill>
            <a:srgbClr val="567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F51098-3898-DD5C-CB26-FA30BFFE44B9}"/>
              </a:ext>
            </a:extLst>
          </p:cNvPr>
          <p:cNvSpPr/>
          <p:nvPr userDrawn="1"/>
        </p:nvSpPr>
        <p:spPr>
          <a:xfrm>
            <a:off x="937316" y="4347769"/>
            <a:ext cx="28400478" cy="144000"/>
          </a:xfrm>
          <a:prstGeom prst="rect">
            <a:avLst/>
          </a:prstGeom>
          <a:solidFill>
            <a:srgbClr val="567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971C43B-0017-B149-F2B9-C23BE6F5C7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7985" y="4881303"/>
            <a:ext cx="10862085" cy="88423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5400" b="1">
                <a:solidFill>
                  <a:srgbClr val="3D6D95"/>
                </a:solidFill>
                <a:latin typeface="+mj-ea"/>
                <a:ea typeface="+mj-ea"/>
              </a:defRPr>
            </a:lvl1pPr>
            <a:lvl2pPr marL="1513743" indent="0">
              <a:buNone/>
              <a:defRPr/>
            </a:lvl2pPr>
            <a:lvl3pPr marL="3027487" indent="0">
              <a:buNone/>
              <a:defRPr/>
            </a:lvl3pPr>
            <a:lvl4pPr marL="4541230" indent="0">
              <a:buNone/>
              <a:defRPr/>
            </a:lvl4pPr>
            <a:lvl5pPr marL="6054974" indent="0">
              <a:buNone/>
              <a:defRPr/>
            </a:lvl5pPr>
          </a:lstStyle>
          <a:p>
            <a:pPr lvl="0"/>
            <a:r>
              <a:rPr lang="en-US" altLang="ko-KR" err="1"/>
              <a:t>Abstact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3772DC6-78E3-C3F1-6C02-D13C85A65F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32045" y="3201383"/>
            <a:ext cx="22486137" cy="475164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Department of Physics, </a:t>
            </a:r>
            <a:r>
              <a:rPr lang="en-US" altLang="ko-KR" err="1"/>
              <a:t>Chungbuk</a:t>
            </a:r>
            <a:r>
              <a:rPr lang="en-US" altLang="ko-KR"/>
              <a:t> National University, Cheongju 28644, Republic of Korea</a:t>
            </a:r>
            <a:endParaRPr lang="ko-KR" altLang="en-US"/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BCBBC88F-293E-7F86-B96E-FABC7FD86B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7985" y="5864047"/>
            <a:ext cx="28401220" cy="3313037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3200" b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분광법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은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물성을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이해하는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방법의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하나이다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.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예를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들어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,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불꽃반응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실험에서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금속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염의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불꽃은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다양한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색으로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나타나게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된다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.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불꽃색은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다양한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파장의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</a:p>
          <a:p>
            <a:pPr lvl="0"/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빛</a:t>
            </a: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이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합쳐져서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만들어진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것으로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,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금속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염의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불꽃은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고유의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스펙트럼을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가지고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있다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. </a:t>
            </a:r>
          </a:p>
          <a:p>
            <a:pPr lvl="0"/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불꽃색을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파장에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따라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분산시켜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불꽃색의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정량적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측정</a:t>
            </a: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을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 </a:t>
            </a: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하는 기기를 분광기라고 한다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. 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하지만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분광기는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수백에서</a:t>
            </a:r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수천만</a:t>
            </a:r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원의</a:t>
            </a:r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가격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을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형성하고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있어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,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중등교육에서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활용하기는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어렵다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.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간이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분광기를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사용하는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방법도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가능하나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,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눈으로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관찰하는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것에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그쳐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학생들의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활용범위가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제한된다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. </a:t>
            </a:r>
          </a:p>
          <a:p>
            <a:pPr lvl="0"/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본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연구는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이러한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문제를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해결하기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위해서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정량적</a:t>
            </a:r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측정이</a:t>
            </a:r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가능한</a:t>
            </a:r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교육용</a:t>
            </a:r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전자식</a:t>
            </a:r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분광기를</a:t>
            </a:r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 </a:t>
            </a:r>
            <a:r>
              <a:rPr lang="en-US" altLang="ko-KR" b="1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제작</a:t>
            </a:r>
            <a:r>
              <a:rPr lang="en-US" altLang="ko-KR" b="0" i="0" u="none" strike="noStrike" err="1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하였다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</a:rPr>
              <a:t>.</a:t>
            </a:r>
            <a:endParaRPr lang="en-US" altLang="ko-KR"/>
          </a:p>
        </p:txBody>
      </p:sp>
      <p:sp>
        <p:nvSpPr>
          <p:cNvPr id="3" name="텍스트 개체 틀 13">
            <a:extLst>
              <a:ext uri="{FF2B5EF4-FFF2-40B4-BE49-F238E27FC236}">
                <a16:creationId xmlns:a16="http://schemas.microsoft.com/office/drawing/2014/main" id="{FC173139-F5F1-DDDD-DEAB-575090B5E3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32045" y="2653245"/>
            <a:ext cx="22486137" cy="475164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이름</a:t>
            </a:r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241B817-16D7-A67A-4D04-7968D15FCF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6574" y="9574578"/>
            <a:ext cx="13561024" cy="1002891"/>
          </a:xfrm>
          <a:solidFill>
            <a:srgbClr val="5676B3"/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1513743" indent="0">
              <a:buNone/>
              <a:defRPr/>
            </a:lvl2pPr>
            <a:lvl3pPr marL="3027487" indent="0">
              <a:buNone/>
              <a:defRPr/>
            </a:lvl3pPr>
            <a:lvl4pPr marL="4541230" indent="0">
              <a:buNone/>
              <a:defRPr/>
            </a:lvl4pPr>
            <a:lvl5pPr marL="6054974" indent="0">
              <a:buNone/>
              <a:defRPr/>
            </a:lvl5pPr>
          </a:lstStyle>
          <a:p>
            <a:pPr lvl="0"/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8" name="텍스트 개체 틀 13">
            <a:extLst>
              <a:ext uri="{FF2B5EF4-FFF2-40B4-BE49-F238E27FC236}">
                <a16:creationId xmlns:a16="http://schemas.microsoft.com/office/drawing/2014/main" id="{C23D8455-E398-48A3-112B-39F936AB4E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985" y="14134311"/>
            <a:ext cx="13561024" cy="1968405"/>
          </a:xfrm>
        </p:spPr>
        <p:txBody>
          <a:bodyPr>
            <a:normAutofit/>
          </a:bodyPr>
          <a:lstStyle>
            <a:lvl1pPr marL="457200" indent="-457200" algn="l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200" b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3D</a:t>
            </a:r>
            <a:r>
              <a:rPr lang="ko-KR" altLang="en-US"/>
              <a:t> 프린터와 회절격자 필름을 활용하여 분광기 제작</a:t>
            </a:r>
            <a:endParaRPr lang="en-US" altLang="ko-KR"/>
          </a:p>
          <a:p>
            <a:pPr lvl="0"/>
            <a:r>
              <a:rPr lang="ko-KR" altLang="en-US" err="1"/>
              <a:t>라즈베리파이</a:t>
            </a:r>
            <a:r>
              <a:rPr lang="ko-KR" altLang="en-US"/>
              <a:t> </a:t>
            </a:r>
            <a:r>
              <a:rPr lang="en-US" altLang="ko-KR"/>
              <a:t>&amp; </a:t>
            </a:r>
            <a:r>
              <a:rPr lang="ko-KR" altLang="en-US" err="1"/>
              <a:t>카메라모듈</a:t>
            </a:r>
            <a:r>
              <a:rPr lang="ko-KR" altLang="en-US"/>
              <a:t> 이용 분광신호 측정</a:t>
            </a:r>
            <a:endParaRPr lang="en-US" altLang="ko-KR"/>
          </a:p>
          <a:p>
            <a:pPr lvl="0"/>
            <a:r>
              <a:rPr lang="ko-KR" altLang="en-US"/>
              <a:t>방전광 빛을 이용한 교정 및 분석</a:t>
            </a:r>
            <a:endParaRPr lang="en-US" altLang="ko-KR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F0834DD3-A1CA-6676-9119-45C5ED82E9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7985" y="17157570"/>
            <a:ext cx="13561024" cy="1002891"/>
          </a:xfrm>
          <a:solidFill>
            <a:srgbClr val="5676B3"/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1513743" indent="0">
              <a:buNone/>
              <a:defRPr/>
            </a:lvl2pPr>
            <a:lvl3pPr marL="3027487" indent="0">
              <a:buNone/>
              <a:defRPr/>
            </a:lvl3pPr>
            <a:lvl4pPr marL="4541230" indent="0">
              <a:buNone/>
              <a:defRPr/>
            </a:lvl4pPr>
            <a:lvl5pPr marL="6054974" indent="0">
              <a:buNone/>
              <a:defRPr/>
            </a:lvl5pPr>
          </a:lstStyle>
          <a:p>
            <a:pPr lvl="0"/>
            <a:r>
              <a:rPr lang="en-US" altLang="ko-KR"/>
              <a:t>Method</a:t>
            </a:r>
            <a:endParaRPr lang="ko-KR" altLang="en-US"/>
          </a:p>
        </p:txBody>
      </p:sp>
      <p:grpSp>
        <p:nvGrpSpPr>
          <p:cNvPr id="13" name="Google Shape;130;p1">
            <a:extLst>
              <a:ext uri="{FF2B5EF4-FFF2-40B4-BE49-F238E27FC236}">
                <a16:creationId xmlns:a16="http://schemas.microsoft.com/office/drawing/2014/main" id="{651FD2EB-6516-2325-EDF8-C7B23D7552CE}"/>
              </a:ext>
            </a:extLst>
          </p:cNvPr>
          <p:cNvGrpSpPr/>
          <p:nvPr userDrawn="1"/>
        </p:nvGrpSpPr>
        <p:grpSpPr>
          <a:xfrm>
            <a:off x="2223791" y="10996950"/>
            <a:ext cx="11049411" cy="3565328"/>
            <a:chOff x="972060" y="9827789"/>
            <a:chExt cx="11673067" cy="3517722"/>
          </a:xfrm>
        </p:grpSpPr>
        <p:pic>
          <p:nvPicPr>
            <p:cNvPr id="15" name="Google Shape;131;p1" descr="텍스트, 레이저이(가) 표시된 사진&#10;&#10;자동 생성된 설명">
              <a:extLst>
                <a:ext uri="{FF2B5EF4-FFF2-40B4-BE49-F238E27FC236}">
                  <a16:creationId xmlns:a16="http://schemas.microsoft.com/office/drawing/2014/main" id="{AEECC94D-344D-D809-BEDE-5410380CB76C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4295" y="9827789"/>
              <a:ext cx="7860832" cy="3517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32;p1" descr="실내이(가) 표시된 사진&#10;&#10;자동 생성된 설명">
              <a:extLst>
                <a:ext uri="{FF2B5EF4-FFF2-40B4-BE49-F238E27FC236}">
                  <a16:creationId xmlns:a16="http://schemas.microsoft.com/office/drawing/2014/main" id="{8048ADF8-5725-B6A6-6EFD-B0DDA9F1EC25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2060" y="9840822"/>
              <a:ext cx="3504689" cy="35046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9E315D5F-6910-2A96-74B0-1788BADA4E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875113" y="13789896"/>
            <a:ext cx="13561024" cy="1002891"/>
          </a:xfrm>
          <a:solidFill>
            <a:srgbClr val="5676B3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1513743" indent="0">
              <a:buNone/>
              <a:defRPr/>
            </a:lvl2pPr>
            <a:lvl3pPr marL="3027487" indent="0">
              <a:buNone/>
              <a:defRPr/>
            </a:lvl3pPr>
            <a:lvl4pPr marL="4541230" indent="0">
              <a:buNone/>
              <a:defRPr/>
            </a:lvl4pPr>
            <a:lvl5pPr marL="6054974" indent="0">
              <a:buNone/>
              <a:defRPr/>
            </a:lvl5pPr>
          </a:lstStyle>
          <a:p>
            <a:pPr lvl="0"/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674D64E1-F55B-C0CD-4B8A-9C7F5BF8F0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75113" y="35371922"/>
            <a:ext cx="13561024" cy="1002891"/>
          </a:xfrm>
          <a:solidFill>
            <a:srgbClr val="5676B3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1513743" indent="0">
              <a:buNone/>
              <a:defRPr/>
            </a:lvl2pPr>
            <a:lvl3pPr marL="3027487" indent="0">
              <a:buNone/>
              <a:defRPr/>
            </a:lvl3pPr>
            <a:lvl4pPr marL="4541230" indent="0">
              <a:buNone/>
              <a:defRPr/>
            </a:lvl4pPr>
            <a:lvl5pPr marL="6054974" indent="0">
              <a:buNone/>
              <a:defRPr/>
            </a:lvl5pPr>
          </a:lstStyle>
          <a:p>
            <a:pPr lvl="0"/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B70729B-1C13-86B3-D6B3-51960B526F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7985" y="18471179"/>
            <a:ext cx="3928480" cy="837676"/>
          </a:xfrm>
          <a:prstGeom prst="roundRect">
            <a:avLst/>
          </a:prstGeom>
          <a:solidFill>
            <a:srgbClr val="839AC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Hardware</a:t>
            </a:r>
            <a:endParaRPr lang="ko-KR" altLang="en-US"/>
          </a:p>
        </p:txBody>
      </p:sp>
      <p:sp>
        <p:nvSpPr>
          <p:cNvPr id="29" name="텍스트 개체 틀 25">
            <a:extLst>
              <a:ext uri="{FF2B5EF4-FFF2-40B4-BE49-F238E27FC236}">
                <a16:creationId xmlns:a16="http://schemas.microsoft.com/office/drawing/2014/main" id="{FE74500A-A06D-42C8-848F-6C3FBA72D5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6574" y="30902758"/>
            <a:ext cx="3959891" cy="837676"/>
          </a:xfrm>
          <a:prstGeom prst="roundRect">
            <a:avLst/>
          </a:prstGeom>
          <a:solidFill>
            <a:srgbClr val="839AC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Software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99E048-3A88-FEB6-8142-933656D86069}"/>
              </a:ext>
            </a:extLst>
          </p:cNvPr>
          <p:cNvSpPr/>
          <p:nvPr userDrawn="1"/>
        </p:nvSpPr>
        <p:spPr>
          <a:xfrm>
            <a:off x="0" y="42314607"/>
            <a:ext cx="30239494" cy="165305"/>
          </a:xfrm>
          <a:prstGeom prst="rect">
            <a:avLst/>
          </a:prstGeom>
          <a:solidFill>
            <a:srgbClr val="567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22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25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590491"/>
            <a:ext cx="26112371" cy="1767046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28121"/>
            <a:ext cx="26112371" cy="9292478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1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08310"/>
            <a:ext cx="12866966" cy="26953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08310"/>
            <a:ext cx="12866966" cy="26953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8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61671"/>
            <a:ext cx="26112371" cy="821082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13482"/>
            <a:ext cx="12807832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516968"/>
            <a:ext cx="12807832" cy="228231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13482"/>
            <a:ext cx="12870909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516968"/>
            <a:ext cx="12870909" cy="228231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9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16330"/>
            <a:ext cx="15326827" cy="30188272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16330"/>
            <a:ext cx="15326827" cy="30188272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61671"/>
            <a:ext cx="26112371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08310"/>
            <a:ext cx="26112371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0C0D-1E34-4FD0-A442-3507E003C39C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372595"/>
            <a:ext cx="1021788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002C-9BE2-4830-BA39-6300495E4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379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71481-61CA-44D0-8D3C-2C0E375A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572" y="1327810"/>
            <a:ext cx="22486137" cy="1351267"/>
          </a:xfrm>
        </p:spPr>
        <p:txBody>
          <a:bodyPr/>
          <a:lstStyle/>
          <a:p>
            <a:r>
              <a:rPr lang="ko-KR" altLang="en-US" dirty="0" err="1"/>
              <a:t>라즈베리파이를</a:t>
            </a:r>
            <a:r>
              <a:rPr lang="ko-KR" altLang="en-US" dirty="0"/>
              <a:t> 활용한 </a:t>
            </a:r>
            <a:r>
              <a:rPr lang="en-US" altLang="ko-KR" dirty="0"/>
              <a:t>Tracking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8C829-5CEE-8455-A0DF-245B228DE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5572" y="3315683"/>
            <a:ext cx="22486137" cy="4751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Department of Physics, </a:t>
            </a:r>
            <a:r>
              <a:rPr lang="en-US" altLang="ko-KR" dirty="0" err="1"/>
              <a:t>Chungbuk</a:t>
            </a:r>
            <a:r>
              <a:rPr lang="en-US" altLang="ko-KR" dirty="0"/>
              <a:t> National University, Cheongju 28644, Republic of Korea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856E5-B3E0-9EF2-82CC-0C2A700BF6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3561" y="5570921"/>
            <a:ext cx="27722271" cy="33130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ko-KR" altLang="en-US" sz="3500" dirty="0">
                <a:latin typeface="맑은 고딕"/>
                <a:ea typeface="맑은 고딕"/>
              </a:rPr>
              <a:t> 물체의 운동이나</a:t>
            </a:r>
            <a:r>
              <a:rPr lang="en-US" altLang="ko-KR" sz="3500" dirty="0">
                <a:latin typeface="맑은 고딕"/>
                <a:ea typeface="맑은 고딕"/>
              </a:rPr>
              <a:t>, </a:t>
            </a:r>
            <a:r>
              <a:rPr lang="ko-KR" altLang="en-US" sz="3500" dirty="0">
                <a:latin typeface="맑은 고딕"/>
                <a:ea typeface="맑은 고딕"/>
              </a:rPr>
              <a:t>야생의 동물들을 측정할 때 보통 사람들은 시간을 들여 관측하고 관측자료를 이용해 운동을 분석한다</a:t>
            </a:r>
            <a:r>
              <a:rPr lang="en-US" altLang="ko-KR" sz="3500" dirty="0">
                <a:latin typeface="맑은 고딕"/>
                <a:ea typeface="맑은 고딕"/>
              </a:rPr>
              <a:t>. </a:t>
            </a:r>
            <a:r>
              <a:rPr lang="ko-KR" altLang="en-US" sz="3500" dirty="0">
                <a:latin typeface="맑은 고딕"/>
                <a:ea typeface="맑은 고딕"/>
              </a:rPr>
              <a:t>하지만</a:t>
            </a:r>
            <a:r>
              <a:rPr lang="en-US" altLang="ko-KR" sz="3500" dirty="0">
                <a:latin typeface="맑은 고딕"/>
                <a:ea typeface="맑은 고딕"/>
              </a:rPr>
              <a:t>,</a:t>
            </a:r>
            <a:r>
              <a:rPr lang="ko-KR" altLang="en-US" sz="3500" dirty="0">
                <a:latin typeface="맑은 고딕"/>
                <a:ea typeface="맑은 고딕"/>
              </a:rPr>
              <a:t> 측정에 오랜 시간이 걸리거나 사람의 흔적에 예민한 동물들을 촬영하는 경우에는 노동력이 많이 필요하게 된다</a:t>
            </a:r>
            <a:r>
              <a:rPr lang="en-US" altLang="ko-KR" sz="3500" dirty="0">
                <a:latin typeface="맑은 고딕"/>
                <a:ea typeface="맑은 고딕"/>
              </a:rPr>
              <a:t>. </a:t>
            </a:r>
            <a:r>
              <a:rPr lang="ko-KR" altLang="en-US" sz="3500" dirty="0">
                <a:latin typeface="맑은 고딕"/>
                <a:ea typeface="맑은 고딕"/>
              </a:rPr>
              <a:t>이런 점을 보완하기 위해서는 측정하고자 하는 </a:t>
            </a:r>
            <a:r>
              <a:rPr lang="en-US" altLang="ko-KR" sz="3500" dirty="0">
                <a:latin typeface="맑은 고딕"/>
                <a:ea typeface="맑은 고딕"/>
              </a:rPr>
              <a:t>object</a:t>
            </a:r>
            <a:r>
              <a:rPr lang="ko-KR" altLang="en-US" sz="3500" dirty="0">
                <a:latin typeface="맑은 고딕"/>
                <a:ea typeface="맑은 고딕"/>
              </a:rPr>
              <a:t>를 따라 카메라가 자동으로 움직이고 이 정보를 저장해두면 된다</a:t>
            </a:r>
            <a:r>
              <a:rPr lang="en-US" altLang="ko-KR" sz="3500" dirty="0">
                <a:latin typeface="맑은 고딕"/>
                <a:ea typeface="맑은 고딕"/>
              </a:rPr>
              <a:t>. </a:t>
            </a:r>
            <a:r>
              <a:rPr lang="ko-KR" altLang="en-US" sz="3500" dirty="0">
                <a:latin typeface="맑은 고딕"/>
                <a:ea typeface="맑은 고딕"/>
              </a:rPr>
              <a:t>측정시에 </a:t>
            </a:r>
            <a:r>
              <a:rPr lang="en-US" altLang="ko-KR" sz="3500" dirty="0">
                <a:latin typeface="맑은 고딕"/>
                <a:ea typeface="맑은 고딕"/>
              </a:rPr>
              <a:t>tracking camera</a:t>
            </a:r>
            <a:r>
              <a:rPr lang="ko-KR" altLang="en-US" sz="3500" dirty="0">
                <a:latin typeface="맑은 고딕"/>
                <a:ea typeface="맑은 고딕"/>
              </a:rPr>
              <a:t>를 설치해두고</a:t>
            </a:r>
            <a:r>
              <a:rPr lang="en-US" altLang="ko-KR" sz="3500" dirty="0">
                <a:latin typeface="맑은 고딕"/>
                <a:ea typeface="맑은 고딕"/>
              </a:rPr>
              <a:t>, </a:t>
            </a:r>
            <a:r>
              <a:rPr lang="ko-KR" altLang="en-US" sz="3500" dirty="0">
                <a:latin typeface="맑은 고딕"/>
                <a:ea typeface="맑은 고딕"/>
              </a:rPr>
              <a:t>시간이 지난 후 영상을 중단시키면 자동으로 위치</a:t>
            </a:r>
            <a:r>
              <a:rPr lang="en-US" altLang="ko-KR" sz="3500" dirty="0">
                <a:latin typeface="맑은 고딕"/>
                <a:ea typeface="맑은 고딕"/>
              </a:rPr>
              <a:t>-</a:t>
            </a:r>
            <a:r>
              <a:rPr lang="ko-KR" altLang="en-US" sz="3500" dirty="0">
                <a:latin typeface="맑은 고딕"/>
                <a:ea typeface="맑은 고딕"/>
              </a:rPr>
              <a:t>시간에 대한 </a:t>
            </a:r>
            <a:r>
              <a:rPr lang="en-US" altLang="ko-KR" sz="3500" dirty="0">
                <a:latin typeface="맑은 고딕"/>
                <a:ea typeface="맑은 고딕"/>
              </a:rPr>
              <a:t>graph</a:t>
            </a:r>
            <a:r>
              <a:rPr lang="ko-KR" altLang="en-US" sz="3500" dirty="0">
                <a:latin typeface="맑은 고딕"/>
                <a:ea typeface="맑은 고딕"/>
              </a:rPr>
              <a:t>를 받을 수 있어 관측을 간편하게 하였다</a:t>
            </a:r>
            <a:r>
              <a:rPr lang="en-US" altLang="ko-KR" sz="3500" dirty="0">
                <a:latin typeface="맑은 고딕"/>
                <a:ea typeface="맑은 고딕"/>
              </a:rPr>
              <a:t>.</a:t>
            </a:r>
            <a:endParaRPr lang="ko-KR" altLang="en-US" sz="3500" dirty="0">
              <a:latin typeface="맑은 고딕"/>
              <a:ea typeface="맑은 고딕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A1488D8-1775-E91F-D32B-06E27A964A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5572" y="2767545"/>
            <a:ext cx="22486137" cy="4751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강민석</a:t>
            </a:r>
            <a:r>
              <a:rPr lang="en-US" altLang="ko-KR" dirty="0"/>
              <a:t>, </a:t>
            </a:r>
            <a:r>
              <a:rPr lang="ko-KR" altLang="en-US" dirty="0"/>
              <a:t>김은빈</a:t>
            </a:r>
            <a:r>
              <a:rPr lang="en-US" altLang="ko-KR" dirty="0"/>
              <a:t>, </a:t>
            </a:r>
            <a:r>
              <a:rPr lang="ko-KR" altLang="en-US" dirty="0"/>
              <a:t>소유진</a:t>
            </a:r>
            <a:r>
              <a:rPr lang="en-US" altLang="ko-KR" dirty="0"/>
              <a:t>, </a:t>
            </a:r>
            <a:r>
              <a:rPr lang="ko-KR" altLang="en-US" dirty="0"/>
              <a:t>김경호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DF3C918-86A4-59A5-6B0E-A13485990E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6574" y="9137038"/>
            <a:ext cx="13561024" cy="1002891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AEC23A-A4D7-3CA0-AED5-2BEF6F03CB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7985" y="15139014"/>
            <a:ext cx="13561024" cy="1979187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HSV model</a:t>
            </a:r>
            <a:r>
              <a:rPr lang="ko-KR" altLang="en-US" dirty="0"/>
              <a:t>을 배경으로 한 물체의 인식</a:t>
            </a:r>
            <a:endParaRPr lang="en-US" altLang="ko-KR" dirty="0"/>
          </a:p>
          <a:p>
            <a:pPr lvl="0"/>
            <a:r>
              <a:rPr lang="en-US" altLang="ko-KR" dirty="0"/>
              <a:t>Servo motor</a:t>
            </a:r>
            <a:r>
              <a:rPr lang="ko-KR" altLang="en-US" dirty="0"/>
              <a:t>를 이용한 </a:t>
            </a:r>
            <a:r>
              <a:rPr lang="en-US" altLang="ko-KR" dirty="0"/>
              <a:t>Camera Tracking</a:t>
            </a:r>
          </a:p>
          <a:p>
            <a:pPr lvl="0"/>
            <a:r>
              <a:rPr lang="ko-KR" altLang="en-US" dirty="0"/>
              <a:t>정지하지 않은 좌표계에서 물체의 움직임 측정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B3358E9-F5AE-5262-3C48-A466B31507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8488" y="17309970"/>
            <a:ext cx="13561024" cy="1002891"/>
          </a:xfrm>
        </p:spPr>
        <p:txBody>
          <a:bodyPr/>
          <a:lstStyle/>
          <a:p>
            <a:r>
              <a:rPr lang="en-US" altLang="ko-KR"/>
              <a:t>Method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4710FD6-2A12-8734-18CF-213E486DD5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803687" y="17064242"/>
            <a:ext cx="13480071" cy="1002891"/>
          </a:xfrm>
        </p:spPr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C8D624B-E358-2CEA-C31F-9BA7236B81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803687" y="37349760"/>
            <a:ext cx="13480071" cy="1002891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B7156AC-1A77-773F-2B6F-2A44DBADC3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7985" y="18623579"/>
            <a:ext cx="3928480" cy="837676"/>
          </a:xfrm>
        </p:spPr>
        <p:txBody>
          <a:bodyPr/>
          <a:lstStyle/>
          <a:p>
            <a:r>
              <a:rPr lang="en-US" altLang="ko-KR"/>
              <a:t>Hardware</a:t>
            </a:r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4EB6D47-654D-EFF1-CA21-F14B40B220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7985" y="29739979"/>
            <a:ext cx="3959891" cy="837676"/>
          </a:xfrm>
        </p:spPr>
        <p:txBody>
          <a:bodyPr/>
          <a:lstStyle/>
          <a:p>
            <a:r>
              <a:rPr lang="en-US" altLang="ko-KR"/>
              <a:t>Software</a:t>
            </a:r>
            <a:endParaRPr lang="ko-KR" altLang="en-US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BF9DA908-27F1-0B09-335F-CA83261D91BB}"/>
              </a:ext>
            </a:extLst>
          </p:cNvPr>
          <p:cNvSpPr txBox="1">
            <a:spLocks/>
          </p:cNvSpPr>
          <p:nvPr/>
        </p:nvSpPr>
        <p:spPr>
          <a:xfrm>
            <a:off x="15904999" y="38431641"/>
            <a:ext cx="13283230" cy="3543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3027487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2270615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u="none" strike="noStrike" cap="none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 물체가 항상 </a:t>
            </a:r>
            <a:r>
              <a:rPr lang="en-US" altLang="ko-KR" b="0" i="0" u="none" strike="noStrike" cap="none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Camera</a:t>
            </a:r>
            <a:r>
              <a:rPr lang="ko-KR" altLang="en-US" b="0" i="0" u="none" strike="noStrike" cap="none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의</a:t>
            </a:r>
            <a:r>
              <a:rPr lang="en-US" altLang="ko-KR" b="0" i="0" u="none" strike="noStrike" cap="none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b="0" i="0" u="none" strike="noStrike" cap="none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원점에 오도록 설정하였는데</a:t>
            </a:r>
            <a:r>
              <a:rPr lang="en-US" altLang="ko-KR" b="0" i="0" u="none" strike="noStrike" cap="none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, camera delay</a:t>
            </a:r>
            <a:r>
              <a:rPr lang="ko-KR" altLang="en-US" b="0" i="0" u="none" strike="noStrike" cap="none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로 인해 물체가</a:t>
            </a:r>
            <a:r>
              <a:rPr lang="ko-KR" altLang="en-US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 빠르게 움직이면 원점에 도달하기 전에 물체의 방향으로 이동하게 된다</a:t>
            </a:r>
            <a:r>
              <a:rPr lang="en-US" altLang="ko-KR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. </a:t>
            </a:r>
            <a:r>
              <a:rPr lang="ko-KR" altLang="en-US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여기서 오는 오차를 줄이기 위해서는 카메라의 구경이 충분히 커 물체를 놓치지 않게 하거나</a:t>
            </a:r>
            <a:r>
              <a:rPr lang="en-US" altLang="ko-KR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, synthetic camera </a:t>
            </a:r>
            <a:r>
              <a:rPr lang="ko-KR" altLang="en-US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기술을 응용하여 각 </a:t>
            </a:r>
            <a:r>
              <a:rPr lang="en-US" altLang="ko-KR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camera</a:t>
            </a:r>
            <a:r>
              <a:rPr lang="ko-KR" altLang="en-US" dirty="0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의 화면에서 물체의 운동을 계산하고 총합할 수 있다</a:t>
            </a:r>
            <a:r>
              <a:rPr lang="en-US" altLang="ko-KR">
                <a:solidFill>
                  <a:srgbClr val="242424"/>
                </a:solidFill>
                <a:latin typeface="+mn-ea"/>
                <a:ea typeface="+mn-ea"/>
                <a:cs typeface="Arial"/>
                <a:sym typeface="Arial"/>
              </a:rPr>
              <a:t>.</a:t>
            </a:r>
            <a:endParaRPr lang="ko-KR" altLang="en-US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grpSp>
        <p:nvGrpSpPr>
          <p:cNvPr id="17" name="Google Shape;150;p1">
            <a:extLst>
              <a:ext uri="{FF2B5EF4-FFF2-40B4-BE49-F238E27FC236}">
                <a16:creationId xmlns:a16="http://schemas.microsoft.com/office/drawing/2014/main" id="{98729E0F-69A1-5147-4F0F-921C59686E99}"/>
              </a:ext>
            </a:extLst>
          </p:cNvPr>
          <p:cNvGrpSpPr/>
          <p:nvPr/>
        </p:nvGrpSpPr>
        <p:grpSpPr>
          <a:xfrm>
            <a:off x="1243562" y="19560999"/>
            <a:ext cx="11586672" cy="2848894"/>
            <a:chOff x="729338" y="13984316"/>
            <a:chExt cx="11321020" cy="2260148"/>
          </a:xfrm>
        </p:grpSpPr>
        <p:sp>
          <p:nvSpPr>
            <p:cNvPr id="18" name="Google Shape;151;p1">
              <a:extLst>
                <a:ext uri="{FF2B5EF4-FFF2-40B4-BE49-F238E27FC236}">
                  <a16:creationId xmlns:a16="http://schemas.microsoft.com/office/drawing/2014/main" id="{0934ED48-639E-28B5-A50F-4D70302CBC73}"/>
                </a:ext>
              </a:extLst>
            </p:cNvPr>
            <p:cNvSpPr txBox="1"/>
            <p:nvPr/>
          </p:nvSpPr>
          <p:spPr>
            <a:xfrm>
              <a:off x="729338" y="13984316"/>
              <a:ext cx="11321020" cy="512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Hardware Component</a:t>
              </a:r>
              <a:endParaRPr sz="3600" b="1"/>
            </a:p>
          </p:txBody>
        </p:sp>
        <p:sp>
          <p:nvSpPr>
            <p:cNvPr id="19" name="Google Shape;152;p1">
              <a:extLst>
                <a:ext uri="{FF2B5EF4-FFF2-40B4-BE49-F238E27FC236}">
                  <a16:creationId xmlns:a16="http://schemas.microsoft.com/office/drawing/2014/main" id="{C2C801BB-58B4-5EB2-6F9B-A2B7DA377882}"/>
                </a:ext>
              </a:extLst>
            </p:cNvPr>
            <p:cNvSpPr txBox="1"/>
            <p:nvPr/>
          </p:nvSpPr>
          <p:spPr>
            <a:xfrm>
              <a:off x="979877" y="14608542"/>
              <a:ext cx="5523823" cy="1635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1) 라즈베리파이4</a:t>
              </a:r>
              <a:endParaRPr sz="32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2) </a:t>
              </a:r>
              <a:r>
                <a:rPr lang="en-US" sz="32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Rpi</a:t>
              </a:r>
              <a:r>
                <a:rPr lang="en-US" sz="3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camera</a:t>
              </a:r>
              <a:endParaRPr sz="32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3) 2 Servo Motor</a:t>
              </a:r>
              <a:endParaRPr sz="32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4) </a:t>
              </a:r>
              <a:r>
                <a:rPr lang="en-US" sz="32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Pca</a:t>
              </a:r>
              <a:r>
                <a:rPr lang="en-US" sz="3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9685</a:t>
              </a:r>
              <a:endParaRPr sz="3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53FD5A0-17D7-74AF-E24F-D086B9FFCCA1}"/>
              </a:ext>
            </a:extLst>
          </p:cNvPr>
          <p:cNvSpPr txBox="1"/>
          <p:nvPr/>
        </p:nvSpPr>
        <p:spPr>
          <a:xfrm>
            <a:off x="1366318" y="23590536"/>
            <a:ext cx="1223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- Set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7AFDDD-896B-F498-9C1E-265AFF77BD78}"/>
              </a:ext>
            </a:extLst>
          </p:cNvPr>
          <p:cNvSpPr txBox="1"/>
          <p:nvPr/>
        </p:nvSpPr>
        <p:spPr>
          <a:xfrm>
            <a:off x="1243562" y="30727458"/>
            <a:ext cx="1228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600" b="1" dirty="0">
                <a:latin typeface="+mj-ea"/>
                <a:ea typeface="+mj-ea"/>
              </a:rPr>
              <a:t>Process1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6411C4CD-841A-E296-3F52-9CCF46402CA7}"/>
              </a:ext>
            </a:extLst>
          </p:cNvPr>
          <p:cNvSpPr/>
          <p:nvPr/>
        </p:nvSpPr>
        <p:spPr>
          <a:xfrm>
            <a:off x="1429772" y="31552501"/>
            <a:ext cx="3114474" cy="972000"/>
          </a:xfrm>
          <a:custGeom>
            <a:avLst/>
            <a:gdLst>
              <a:gd name="connsiteX0" fmla="*/ 0 w 2787293"/>
              <a:gd name="connsiteY0" fmla="*/ 167238 h 1672376"/>
              <a:gd name="connsiteX1" fmla="*/ 167238 w 2787293"/>
              <a:gd name="connsiteY1" fmla="*/ 0 h 1672376"/>
              <a:gd name="connsiteX2" fmla="*/ 2620055 w 2787293"/>
              <a:gd name="connsiteY2" fmla="*/ 0 h 1672376"/>
              <a:gd name="connsiteX3" fmla="*/ 2787293 w 2787293"/>
              <a:gd name="connsiteY3" fmla="*/ 167238 h 1672376"/>
              <a:gd name="connsiteX4" fmla="*/ 2787293 w 2787293"/>
              <a:gd name="connsiteY4" fmla="*/ 1505138 h 1672376"/>
              <a:gd name="connsiteX5" fmla="*/ 2620055 w 2787293"/>
              <a:gd name="connsiteY5" fmla="*/ 1672376 h 1672376"/>
              <a:gd name="connsiteX6" fmla="*/ 167238 w 2787293"/>
              <a:gd name="connsiteY6" fmla="*/ 1672376 h 1672376"/>
              <a:gd name="connsiteX7" fmla="*/ 0 w 2787293"/>
              <a:gd name="connsiteY7" fmla="*/ 1505138 h 1672376"/>
              <a:gd name="connsiteX8" fmla="*/ 0 w 2787293"/>
              <a:gd name="connsiteY8" fmla="*/ 167238 h 16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293" h="1672376">
                <a:moveTo>
                  <a:pt x="0" y="167238"/>
                </a:moveTo>
                <a:cubicBezTo>
                  <a:pt x="0" y="74875"/>
                  <a:pt x="74875" y="0"/>
                  <a:pt x="167238" y="0"/>
                </a:cubicBezTo>
                <a:lnTo>
                  <a:pt x="2620055" y="0"/>
                </a:lnTo>
                <a:cubicBezTo>
                  <a:pt x="2712418" y="0"/>
                  <a:pt x="2787293" y="74875"/>
                  <a:pt x="2787293" y="167238"/>
                </a:cubicBezTo>
                <a:lnTo>
                  <a:pt x="2787293" y="1505138"/>
                </a:lnTo>
                <a:cubicBezTo>
                  <a:pt x="2787293" y="1597501"/>
                  <a:pt x="2712418" y="1672376"/>
                  <a:pt x="2620055" y="1672376"/>
                </a:cubicBezTo>
                <a:lnTo>
                  <a:pt x="167238" y="1672376"/>
                </a:lnTo>
                <a:cubicBezTo>
                  <a:pt x="74875" y="1672376"/>
                  <a:pt x="0" y="1597501"/>
                  <a:pt x="0" y="1505138"/>
                </a:cubicBezTo>
                <a:lnTo>
                  <a:pt x="0" y="167238"/>
                </a:lnTo>
                <a:close/>
              </a:path>
            </a:pathLst>
          </a:custGeom>
          <a:solidFill>
            <a:srgbClr val="B0CAE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612" tIns="136612" rIns="136612" bIns="136612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Color </a:t>
            </a:r>
            <a:r>
              <a:rPr lang="ko-KR" altLang="en-US" sz="2800" dirty="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지정</a:t>
            </a:r>
            <a:endParaRPr lang="ko-KR" altLang="en-US" sz="2800" b="0" kern="1200" dirty="0">
              <a:solidFill>
                <a:schemeClr val="tx1"/>
              </a:solidFill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1D11F9FE-9363-80E7-BEBB-05D98CCAB245}"/>
              </a:ext>
            </a:extLst>
          </p:cNvPr>
          <p:cNvSpPr/>
          <p:nvPr/>
        </p:nvSpPr>
        <p:spPr>
          <a:xfrm>
            <a:off x="5516999" y="31552501"/>
            <a:ext cx="4403703" cy="972000"/>
          </a:xfrm>
          <a:custGeom>
            <a:avLst/>
            <a:gdLst>
              <a:gd name="connsiteX0" fmla="*/ 0 w 2787293"/>
              <a:gd name="connsiteY0" fmla="*/ 167238 h 1672376"/>
              <a:gd name="connsiteX1" fmla="*/ 167238 w 2787293"/>
              <a:gd name="connsiteY1" fmla="*/ 0 h 1672376"/>
              <a:gd name="connsiteX2" fmla="*/ 2620055 w 2787293"/>
              <a:gd name="connsiteY2" fmla="*/ 0 h 1672376"/>
              <a:gd name="connsiteX3" fmla="*/ 2787293 w 2787293"/>
              <a:gd name="connsiteY3" fmla="*/ 167238 h 1672376"/>
              <a:gd name="connsiteX4" fmla="*/ 2787293 w 2787293"/>
              <a:gd name="connsiteY4" fmla="*/ 1505138 h 1672376"/>
              <a:gd name="connsiteX5" fmla="*/ 2620055 w 2787293"/>
              <a:gd name="connsiteY5" fmla="*/ 1672376 h 1672376"/>
              <a:gd name="connsiteX6" fmla="*/ 167238 w 2787293"/>
              <a:gd name="connsiteY6" fmla="*/ 1672376 h 1672376"/>
              <a:gd name="connsiteX7" fmla="*/ 0 w 2787293"/>
              <a:gd name="connsiteY7" fmla="*/ 1505138 h 1672376"/>
              <a:gd name="connsiteX8" fmla="*/ 0 w 2787293"/>
              <a:gd name="connsiteY8" fmla="*/ 167238 h 16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293" h="1672376">
                <a:moveTo>
                  <a:pt x="0" y="167238"/>
                </a:moveTo>
                <a:cubicBezTo>
                  <a:pt x="0" y="74875"/>
                  <a:pt x="74875" y="0"/>
                  <a:pt x="167238" y="0"/>
                </a:cubicBezTo>
                <a:lnTo>
                  <a:pt x="2620055" y="0"/>
                </a:lnTo>
                <a:cubicBezTo>
                  <a:pt x="2712418" y="0"/>
                  <a:pt x="2787293" y="74875"/>
                  <a:pt x="2787293" y="167238"/>
                </a:cubicBezTo>
                <a:lnTo>
                  <a:pt x="2787293" y="1505138"/>
                </a:lnTo>
                <a:cubicBezTo>
                  <a:pt x="2787293" y="1597501"/>
                  <a:pt x="2712418" y="1672376"/>
                  <a:pt x="2620055" y="1672376"/>
                </a:cubicBezTo>
                <a:lnTo>
                  <a:pt x="167238" y="1672376"/>
                </a:lnTo>
                <a:cubicBezTo>
                  <a:pt x="74875" y="1672376"/>
                  <a:pt x="0" y="1597501"/>
                  <a:pt x="0" y="1505138"/>
                </a:cubicBezTo>
                <a:lnTo>
                  <a:pt x="0" y="167238"/>
                </a:lnTo>
                <a:close/>
              </a:path>
            </a:pathLst>
          </a:custGeom>
          <a:solidFill>
            <a:srgbClr val="B0CAE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612" tIns="136612" rIns="136612" bIns="136612" numCol="1" spcCol="1270" anchor="ctr" anchorCtr="0">
            <a:noAutofit/>
          </a:bodyPr>
          <a:lstStyle/>
          <a:p>
            <a:pPr marL="0" lvl="0" indent="0" algn="ctr" defTabSz="10223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kern="1200" dirty="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HSV </a:t>
            </a:r>
            <a:r>
              <a:rPr lang="ko-KR" altLang="en-US" sz="2800" dirty="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값 조정</a:t>
            </a:r>
            <a:endParaRPr lang="ko-KR" altLang="en-US" sz="2800" kern="1200" dirty="0">
              <a:solidFill>
                <a:schemeClr val="tx1"/>
              </a:solidFill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78B21E4C-2846-0C08-B547-94BF4E82F1AA}"/>
              </a:ext>
            </a:extLst>
          </p:cNvPr>
          <p:cNvSpPr/>
          <p:nvPr/>
        </p:nvSpPr>
        <p:spPr>
          <a:xfrm>
            <a:off x="10899432" y="31554839"/>
            <a:ext cx="2840260" cy="972000"/>
          </a:xfrm>
          <a:custGeom>
            <a:avLst/>
            <a:gdLst>
              <a:gd name="connsiteX0" fmla="*/ 0 w 2787293"/>
              <a:gd name="connsiteY0" fmla="*/ 167238 h 1672376"/>
              <a:gd name="connsiteX1" fmla="*/ 167238 w 2787293"/>
              <a:gd name="connsiteY1" fmla="*/ 0 h 1672376"/>
              <a:gd name="connsiteX2" fmla="*/ 2620055 w 2787293"/>
              <a:gd name="connsiteY2" fmla="*/ 0 h 1672376"/>
              <a:gd name="connsiteX3" fmla="*/ 2787293 w 2787293"/>
              <a:gd name="connsiteY3" fmla="*/ 167238 h 1672376"/>
              <a:gd name="connsiteX4" fmla="*/ 2787293 w 2787293"/>
              <a:gd name="connsiteY4" fmla="*/ 1505138 h 1672376"/>
              <a:gd name="connsiteX5" fmla="*/ 2620055 w 2787293"/>
              <a:gd name="connsiteY5" fmla="*/ 1672376 h 1672376"/>
              <a:gd name="connsiteX6" fmla="*/ 167238 w 2787293"/>
              <a:gd name="connsiteY6" fmla="*/ 1672376 h 1672376"/>
              <a:gd name="connsiteX7" fmla="*/ 0 w 2787293"/>
              <a:gd name="connsiteY7" fmla="*/ 1505138 h 1672376"/>
              <a:gd name="connsiteX8" fmla="*/ 0 w 2787293"/>
              <a:gd name="connsiteY8" fmla="*/ 167238 h 16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293" h="1672376">
                <a:moveTo>
                  <a:pt x="0" y="167238"/>
                </a:moveTo>
                <a:cubicBezTo>
                  <a:pt x="0" y="74875"/>
                  <a:pt x="74875" y="0"/>
                  <a:pt x="167238" y="0"/>
                </a:cubicBezTo>
                <a:lnTo>
                  <a:pt x="2620055" y="0"/>
                </a:lnTo>
                <a:cubicBezTo>
                  <a:pt x="2712418" y="0"/>
                  <a:pt x="2787293" y="74875"/>
                  <a:pt x="2787293" y="167238"/>
                </a:cubicBezTo>
                <a:lnTo>
                  <a:pt x="2787293" y="1505138"/>
                </a:lnTo>
                <a:cubicBezTo>
                  <a:pt x="2787293" y="1597501"/>
                  <a:pt x="2712418" y="1672376"/>
                  <a:pt x="2620055" y="1672376"/>
                </a:cubicBezTo>
                <a:lnTo>
                  <a:pt x="167238" y="1672376"/>
                </a:lnTo>
                <a:cubicBezTo>
                  <a:pt x="74875" y="1672376"/>
                  <a:pt x="0" y="1597501"/>
                  <a:pt x="0" y="1505138"/>
                </a:cubicBezTo>
                <a:lnTo>
                  <a:pt x="0" y="167238"/>
                </a:lnTo>
                <a:close/>
              </a:path>
            </a:pathLst>
          </a:custGeom>
          <a:solidFill>
            <a:srgbClr val="B0CAE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02" tIns="132802" rIns="132802" bIns="132802" numCol="1" spcCol="1270" anchor="ctr" anchorCtr="0">
            <a:noAutofit/>
          </a:bodyPr>
          <a:lstStyle/>
          <a:p>
            <a:pPr marL="0" lvl="0" indent="0"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충북대70주년체 Regular" panose="020B0000000000000000" pitchFamily="50" charset="-127"/>
                <a:ea typeface="충북대70주년체 Regular" panose="020B0000000000000000" pitchFamily="50" charset="-127"/>
              </a:rPr>
              <a:t>Tracking</a:t>
            </a:r>
            <a:endParaRPr lang="ko-KR" altLang="en-US" sz="2800" b="0" kern="1200" dirty="0">
              <a:solidFill>
                <a:schemeClr val="tx1"/>
              </a:solidFill>
              <a:latin typeface="충북대70주년체 Regular" panose="020B0000000000000000" pitchFamily="50" charset="-127"/>
              <a:ea typeface="충북대70주년체 Regular" panose="020B0000000000000000" pitchFamily="50" charset="-127"/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32C1F295-5C0E-1989-B54C-7FA7D40B0F98}"/>
              </a:ext>
            </a:extLst>
          </p:cNvPr>
          <p:cNvSpPr/>
          <p:nvPr/>
        </p:nvSpPr>
        <p:spPr>
          <a:xfrm>
            <a:off x="4667592" y="31626869"/>
            <a:ext cx="772579" cy="903775"/>
          </a:xfrm>
          <a:custGeom>
            <a:avLst/>
            <a:gdLst>
              <a:gd name="connsiteX0" fmla="*/ 0 w 789462"/>
              <a:gd name="connsiteY0" fmla="*/ 184705 h 923524"/>
              <a:gd name="connsiteX1" fmla="*/ 394731 w 789462"/>
              <a:gd name="connsiteY1" fmla="*/ 184705 h 923524"/>
              <a:gd name="connsiteX2" fmla="*/ 394731 w 789462"/>
              <a:gd name="connsiteY2" fmla="*/ 0 h 923524"/>
              <a:gd name="connsiteX3" fmla="*/ 789462 w 789462"/>
              <a:gd name="connsiteY3" fmla="*/ 461762 h 923524"/>
              <a:gd name="connsiteX4" fmla="*/ 394731 w 789462"/>
              <a:gd name="connsiteY4" fmla="*/ 923524 h 923524"/>
              <a:gd name="connsiteX5" fmla="*/ 394731 w 789462"/>
              <a:gd name="connsiteY5" fmla="*/ 738819 h 923524"/>
              <a:gd name="connsiteX6" fmla="*/ 0 w 789462"/>
              <a:gd name="connsiteY6" fmla="*/ 738819 h 923524"/>
              <a:gd name="connsiteX7" fmla="*/ 0 w 789462"/>
              <a:gd name="connsiteY7" fmla="*/ 184705 h 92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462" h="923524">
                <a:moveTo>
                  <a:pt x="0" y="184705"/>
                </a:moveTo>
                <a:lnTo>
                  <a:pt x="394731" y="184705"/>
                </a:lnTo>
                <a:lnTo>
                  <a:pt x="394731" y="0"/>
                </a:lnTo>
                <a:lnTo>
                  <a:pt x="789462" y="461762"/>
                </a:lnTo>
                <a:lnTo>
                  <a:pt x="394731" y="923524"/>
                </a:lnTo>
                <a:lnTo>
                  <a:pt x="394731" y="738819"/>
                </a:lnTo>
                <a:lnTo>
                  <a:pt x="0" y="738819"/>
                </a:lnTo>
                <a:lnTo>
                  <a:pt x="0" y="184705"/>
                </a:lnTo>
                <a:close/>
              </a:path>
            </a:pathLst>
          </a:custGeom>
          <a:solidFill>
            <a:srgbClr val="7CA7CE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84705" rIns="236839" bIns="184705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700" kern="1200">
              <a:highlight>
                <a:srgbClr val="000080"/>
              </a:highlight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82858B51-7303-C054-F05D-7B1D699DE56C}"/>
              </a:ext>
            </a:extLst>
          </p:cNvPr>
          <p:cNvSpPr/>
          <p:nvPr/>
        </p:nvSpPr>
        <p:spPr>
          <a:xfrm>
            <a:off x="10041453" y="31658175"/>
            <a:ext cx="772579" cy="903775"/>
          </a:xfrm>
          <a:custGeom>
            <a:avLst/>
            <a:gdLst>
              <a:gd name="connsiteX0" fmla="*/ 0 w 789462"/>
              <a:gd name="connsiteY0" fmla="*/ 184705 h 923524"/>
              <a:gd name="connsiteX1" fmla="*/ 394731 w 789462"/>
              <a:gd name="connsiteY1" fmla="*/ 184705 h 923524"/>
              <a:gd name="connsiteX2" fmla="*/ 394731 w 789462"/>
              <a:gd name="connsiteY2" fmla="*/ 0 h 923524"/>
              <a:gd name="connsiteX3" fmla="*/ 789462 w 789462"/>
              <a:gd name="connsiteY3" fmla="*/ 461762 h 923524"/>
              <a:gd name="connsiteX4" fmla="*/ 394731 w 789462"/>
              <a:gd name="connsiteY4" fmla="*/ 923524 h 923524"/>
              <a:gd name="connsiteX5" fmla="*/ 394731 w 789462"/>
              <a:gd name="connsiteY5" fmla="*/ 738819 h 923524"/>
              <a:gd name="connsiteX6" fmla="*/ 0 w 789462"/>
              <a:gd name="connsiteY6" fmla="*/ 738819 h 923524"/>
              <a:gd name="connsiteX7" fmla="*/ 0 w 789462"/>
              <a:gd name="connsiteY7" fmla="*/ 184705 h 92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462" h="923524">
                <a:moveTo>
                  <a:pt x="0" y="184705"/>
                </a:moveTo>
                <a:lnTo>
                  <a:pt x="394731" y="184705"/>
                </a:lnTo>
                <a:lnTo>
                  <a:pt x="394731" y="0"/>
                </a:lnTo>
                <a:lnTo>
                  <a:pt x="789462" y="461762"/>
                </a:lnTo>
                <a:lnTo>
                  <a:pt x="394731" y="923524"/>
                </a:lnTo>
                <a:lnTo>
                  <a:pt x="394731" y="738819"/>
                </a:lnTo>
                <a:lnTo>
                  <a:pt x="0" y="738819"/>
                </a:lnTo>
                <a:lnTo>
                  <a:pt x="0" y="184705"/>
                </a:lnTo>
                <a:close/>
              </a:path>
            </a:pathLst>
          </a:custGeom>
          <a:solidFill>
            <a:srgbClr val="7CA7CE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84705" rIns="236839" bIns="184705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700" kern="1200"/>
          </a:p>
        </p:txBody>
      </p:sp>
      <p:sp>
        <p:nvSpPr>
          <p:cNvPr id="115" name="Google Shape;196;p2">
            <a:extLst>
              <a:ext uri="{FF2B5EF4-FFF2-40B4-BE49-F238E27FC236}">
                <a16:creationId xmlns:a16="http://schemas.microsoft.com/office/drawing/2014/main" id="{3AE0ED90-93D6-441B-70A4-84809A1DC5A4}"/>
              </a:ext>
            </a:extLst>
          </p:cNvPr>
          <p:cNvSpPr txBox="1"/>
          <p:nvPr/>
        </p:nvSpPr>
        <p:spPr>
          <a:xfrm>
            <a:off x="15898583" y="18406482"/>
            <a:ext cx="115700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Char char="-"/>
            </a:pPr>
            <a:r>
              <a:rPr lang="ko-KR" altLang="en-US" sz="36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직선 운동</a:t>
            </a:r>
            <a:endParaRPr sz="3600" b="1" dirty="0"/>
          </a:p>
        </p:txBody>
      </p:sp>
      <p:sp>
        <p:nvSpPr>
          <p:cNvPr id="123" name="Google Shape;196;p2">
            <a:extLst>
              <a:ext uri="{FF2B5EF4-FFF2-40B4-BE49-F238E27FC236}">
                <a16:creationId xmlns:a16="http://schemas.microsoft.com/office/drawing/2014/main" id="{D312F606-D698-F58E-98B5-B8B265918AB3}"/>
              </a:ext>
            </a:extLst>
          </p:cNvPr>
          <p:cNvSpPr txBox="1"/>
          <p:nvPr/>
        </p:nvSpPr>
        <p:spPr>
          <a:xfrm>
            <a:off x="15904999" y="26867478"/>
            <a:ext cx="115700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Char char="-"/>
            </a:pPr>
            <a:r>
              <a:rPr lang="en-US" altLang="ko-KR" sz="36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Spring </a:t>
            </a:r>
            <a:r>
              <a:rPr lang="ko-KR" altLang="en-US" sz="36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진자 운동</a:t>
            </a:r>
            <a:endParaRPr sz="36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780BDD4-239F-D083-FA38-3546362A6172}"/>
              </a:ext>
            </a:extLst>
          </p:cNvPr>
          <p:cNvSpPr txBox="1"/>
          <p:nvPr/>
        </p:nvSpPr>
        <p:spPr>
          <a:xfrm>
            <a:off x="15904999" y="33527750"/>
            <a:ext cx="12719624" cy="130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  <a:ea typeface="+mj-ea"/>
              </a:rPr>
              <a:t>Y</a:t>
            </a:r>
            <a:r>
              <a:rPr lang="ko-KR" altLang="en-US" sz="3200" dirty="0">
                <a:latin typeface="+mj-ea"/>
                <a:ea typeface="+mj-ea"/>
              </a:rPr>
              <a:t>축 방향으로 진동하는 </a:t>
            </a:r>
            <a:r>
              <a:rPr lang="en-US" altLang="ko-KR" sz="3200" dirty="0">
                <a:latin typeface="+mj-ea"/>
                <a:ea typeface="+mj-ea"/>
              </a:rPr>
              <a:t>Spring</a:t>
            </a:r>
            <a:r>
              <a:rPr lang="ko-KR" altLang="en-US" sz="3200" dirty="0">
                <a:latin typeface="+mj-ea"/>
                <a:ea typeface="+mj-ea"/>
              </a:rPr>
              <a:t>에 달린 추를 측정한 결과이다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</a:p>
          <a:p>
            <a:pPr marL="571500" indent="-5715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  <a:ea typeface="+mj-ea"/>
              </a:rPr>
              <a:t>카메라에서 </a:t>
            </a:r>
            <a:r>
              <a:rPr lang="en-US" altLang="ko-KR" sz="3200" dirty="0">
                <a:latin typeface="+mj-ea"/>
                <a:ea typeface="+mj-ea"/>
              </a:rPr>
              <a:t>1.6m </a:t>
            </a:r>
            <a:r>
              <a:rPr lang="ko-KR" altLang="en-US" sz="3200" dirty="0">
                <a:latin typeface="+mj-ea"/>
                <a:ea typeface="+mj-ea"/>
              </a:rPr>
              <a:t>떨어진 거리에서 </a:t>
            </a:r>
            <a:r>
              <a:rPr lang="ko-KR" altLang="en-US" sz="3200" dirty="0" err="1">
                <a:latin typeface="+mj-ea"/>
                <a:ea typeface="+mj-ea"/>
              </a:rPr>
              <a:t>진자운동하였다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144" name="텍스트 개체 틀 7">
            <a:extLst>
              <a:ext uri="{FF2B5EF4-FFF2-40B4-BE49-F238E27FC236}">
                <a16:creationId xmlns:a16="http://schemas.microsoft.com/office/drawing/2014/main" id="{4DA114F9-8D02-0DA1-8A0E-C38AC37E8FD5}"/>
              </a:ext>
            </a:extLst>
          </p:cNvPr>
          <p:cNvSpPr txBox="1">
            <a:spLocks/>
          </p:cNvSpPr>
          <p:nvPr/>
        </p:nvSpPr>
        <p:spPr>
          <a:xfrm>
            <a:off x="1170316" y="28420708"/>
            <a:ext cx="13589051" cy="132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3027487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2270615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Camera</a:t>
            </a:r>
            <a:r>
              <a:rPr lang="ko-KR" altLang="en-US" dirty="0"/>
              <a:t>가 흔들리면 </a:t>
            </a:r>
            <a:r>
              <a:rPr lang="ko-KR" altLang="en-US" dirty="0" err="1"/>
              <a:t>위치값에</a:t>
            </a:r>
            <a:r>
              <a:rPr lang="ko-KR" altLang="en-US" dirty="0"/>
              <a:t> 오류가 생기므로 잘 고정하도록 함</a:t>
            </a:r>
            <a:r>
              <a:rPr lang="en-US" altLang="ko-KR" dirty="0"/>
              <a:t>.</a:t>
            </a:r>
          </a:p>
        </p:txBody>
      </p:sp>
      <p:sp>
        <p:nvSpPr>
          <p:cNvPr id="146" name="텍스트 개체 틀 7">
            <a:extLst>
              <a:ext uri="{FF2B5EF4-FFF2-40B4-BE49-F238E27FC236}">
                <a16:creationId xmlns:a16="http://schemas.microsoft.com/office/drawing/2014/main" id="{8682803A-1DD6-8430-617D-C39779A05E77}"/>
              </a:ext>
            </a:extLst>
          </p:cNvPr>
          <p:cNvSpPr txBox="1">
            <a:spLocks/>
          </p:cNvSpPr>
          <p:nvPr/>
        </p:nvSpPr>
        <p:spPr>
          <a:xfrm>
            <a:off x="1170316" y="36143169"/>
            <a:ext cx="13238885" cy="174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3027487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2270615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Rpi</a:t>
            </a:r>
            <a:r>
              <a:rPr lang="en-US" altLang="ko-KR" dirty="0"/>
              <a:t> Camera </a:t>
            </a:r>
            <a:r>
              <a:rPr lang="ko-KR" altLang="en-US" dirty="0"/>
              <a:t>화면에서 측정하려는 물체를 선택하고 하단의 화면을 이용해 </a:t>
            </a:r>
            <a:r>
              <a:rPr lang="en-US" altLang="ko-KR" dirty="0"/>
              <a:t>HSV </a:t>
            </a:r>
            <a:r>
              <a:rPr lang="ko-KR" altLang="en-US" dirty="0"/>
              <a:t>값을 조정하여 물체가 잘 측정되도록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10F9A2DD-D189-39F9-BF5C-61C63C63DE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48" y="1114809"/>
            <a:ext cx="2408254" cy="29120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DF8E3-36CC-F994-58C4-BA9BEA087388}"/>
              </a:ext>
            </a:extLst>
          </p:cNvPr>
          <p:cNvSpPr/>
          <p:nvPr/>
        </p:nvSpPr>
        <p:spPr>
          <a:xfrm>
            <a:off x="906008" y="5136124"/>
            <a:ext cx="28401220" cy="3531210"/>
          </a:xfrm>
          <a:prstGeom prst="rect">
            <a:avLst/>
          </a:prstGeom>
          <a:noFill/>
          <a:ln w="57150">
            <a:solidFill>
              <a:srgbClr val="567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5F91E-DAAD-F73D-A1B8-4ED747CC7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4274" y="4645192"/>
            <a:ext cx="3038897" cy="88423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76D861-DD7A-34F3-BBED-A29C19A4E560}"/>
              </a:ext>
            </a:extLst>
          </p:cNvPr>
          <p:cNvSpPr/>
          <p:nvPr/>
        </p:nvSpPr>
        <p:spPr>
          <a:xfrm>
            <a:off x="936574" y="9137038"/>
            <a:ext cx="13545872" cy="32866368"/>
          </a:xfrm>
          <a:prstGeom prst="rect">
            <a:avLst/>
          </a:prstGeom>
          <a:noFill/>
          <a:ln w="57150">
            <a:solidFill>
              <a:srgbClr val="567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4F9BEE-02A0-E6D6-1378-5A382AC27516}"/>
              </a:ext>
            </a:extLst>
          </p:cNvPr>
          <p:cNvSpPr/>
          <p:nvPr/>
        </p:nvSpPr>
        <p:spPr>
          <a:xfrm>
            <a:off x="15774190" y="9137038"/>
            <a:ext cx="13533038" cy="32838472"/>
          </a:xfrm>
          <a:prstGeom prst="rect">
            <a:avLst/>
          </a:prstGeom>
          <a:noFill/>
          <a:ln w="57150">
            <a:solidFill>
              <a:srgbClr val="567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FA00F09-1302-84BE-BAA8-3B4E75909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6" r="8672"/>
          <a:stretch/>
        </p:blipFill>
        <p:spPr>
          <a:xfrm>
            <a:off x="16244502" y="19174742"/>
            <a:ext cx="7765872" cy="571503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531F196-0CD4-3B64-321F-4AA4FE2E9B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3" r="6427"/>
          <a:stretch/>
        </p:blipFill>
        <p:spPr>
          <a:xfrm>
            <a:off x="16244503" y="27758303"/>
            <a:ext cx="7956721" cy="5769447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1F06145C-92C8-2AE6-DEDF-5DCF62D7FB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744" y="10154426"/>
            <a:ext cx="4432413" cy="328695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F9435FF6-8AF6-B1AE-74BB-556DD9295C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r="1909" b="29865"/>
          <a:stretch/>
        </p:blipFill>
        <p:spPr>
          <a:xfrm>
            <a:off x="16921927" y="13849022"/>
            <a:ext cx="2786971" cy="285007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BBDC9F4-0BD5-A809-84BC-4D9AA6F9D790}"/>
              </a:ext>
            </a:extLst>
          </p:cNvPr>
          <p:cNvSpPr txBox="1"/>
          <p:nvPr/>
        </p:nvSpPr>
        <p:spPr>
          <a:xfrm>
            <a:off x="15904999" y="9282445"/>
            <a:ext cx="1223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- UI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1C7B71-0C51-3243-2CFA-8C950E837C29}"/>
              </a:ext>
            </a:extLst>
          </p:cNvPr>
          <p:cNvSpPr txBox="1"/>
          <p:nvPr/>
        </p:nvSpPr>
        <p:spPr>
          <a:xfrm>
            <a:off x="16031744" y="24915375"/>
            <a:ext cx="12719624" cy="130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  <a:ea typeface="+mj-ea"/>
              </a:rPr>
              <a:t>X</a:t>
            </a:r>
            <a:r>
              <a:rPr lang="ko-KR" altLang="en-US" sz="3200" dirty="0">
                <a:latin typeface="+mj-ea"/>
                <a:ea typeface="+mj-ea"/>
              </a:rPr>
              <a:t>축 방향으로 </a:t>
            </a:r>
            <a:r>
              <a:rPr lang="en-US" altLang="ko-KR" sz="3200" dirty="0">
                <a:latin typeface="+mj-ea"/>
                <a:ea typeface="+mj-ea"/>
              </a:rPr>
              <a:t>2</a:t>
            </a:r>
            <a:r>
              <a:rPr lang="ko-KR" altLang="en-US" sz="3200" dirty="0">
                <a:latin typeface="+mj-ea"/>
                <a:ea typeface="+mj-ea"/>
              </a:rPr>
              <a:t>차원 운동하는 </a:t>
            </a:r>
            <a:r>
              <a:rPr lang="en-US" altLang="ko-KR" sz="3200" dirty="0">
                <a:latin typeface="+mj-ea"/>
                <a:ea typeface="+mj-ea"/>
              </a:rPr>
              <a:t>Cart</a:t>
            </a:r>
            <a:r>
              <a:rPr lang="ko-KR" altLang="en-US" sz="3200" dirty="0">
                <a:latin typeface="+mj-ea"/>
                <a:ea typeface="+mj-ea"/>
              </a:rPr>
              <a:t>를 측정한 결과이다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</a:p>
          <a:p>
            <a:pPr marL="571500" indent="-5715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  <a:ea typeface="+mj-ea"/>
              </a:rPr>
              <a:t>카메라에서 </a:t>
            </a:r>
            <a:r>
              <a:rPr lang="en-US" altLang="ko-KR" sz="3200" dirty="0">
                <a:latin typeface="+mj-ea"/>
                <a:ea typeface="+mj-ea"/>
              </a:rPr>
              <a:t>1.6m </a:t>
            </a:r>
            <a:r>
              <a:rPr lang="ko-KR" altLang="en-US" sz="3200" dirty="0">
                <a:latin typeface="+mj-ea"/>
                <a:ea typeface="+mj-ea"/>
              </a:rPr>
              <a:t>떨어진 거리에서 </a:t>
            </a:r>
            <a:r>
              <a:rPr lang="en-US" altLang="ko-KR" sz="3200" dirty="0">
                <a:latin typeface="+mj-ea"/>
                <a:ea typeface="+mj-ea"/>
              </a:rPr>
              <a:t>1.5m </a:t>
            </a:r>
            <a:r>
              <a:rPr lang="ko-KR" altLang="en-US" sz="3200" dirty="0">
                <a:latin typeface="+mj-ea"/>
                <a:ea typeface="+mj-ea"/>
              </a:rPr>
              <a:t>이동하였다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906CDF-D45A-76D7-F20A-455918D474C3}"/>
              </a:ext>
            </a:extLst>
          </p:cNvPr>
          <p:cNvSpPr txBox="1"/>
          <p:nvPr/>
        </p:nvSpPr>
        <p:spPr>
          <a:xfrm>
            <a:off x="21115245" y="10474223"/>
            <a:ext cx="8072984" cy="258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3200" dirty="0">
                <a:latin typeface="+mj-ea"/>
                <a:ea typeface="+mj-ea"/>
              </a:rPr>
              <a:t>1) Camera </a:t>
            </a:r>
            <a:r>
              <a:rPr lang="ko-KR" altLang="en-US" sz="3200" dirty="0">
                <a:latin typeface="+mj-ea"/>
                <a:ea typeface="+mj-ea"/>
              </a:rPr>
              <a:t>화면</a:t>
            </a:r>
            <a:endParaRPr lang="en-US" altLang="ko-KR" sz="3200" dirty="0"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200" dirty="0">
                <a:latin typeface="+mj-ea"/>
                <a:ea typeface="+mj-ea"/>
              </a:rPr>
              <a:t>2) ?</a:t>
            </a:r>
          </a:p>
          <a:p>
            <a:pPr algn="just">
              <a:lnSpc>
                <a:spcPct val="130000"/>
              </a:lnSpc>
            </a:pPr>
            <a:r>
              <a:rPr lang="en-US" altLang="ko-KR" sz="3200" dirty="0">
                <a:latin typeface="+mj-ea"/>
                <a:ea typeface="+mj-ea"/>
              </a:rPr>
              <a:t>3) </a:t>
            </a:r>
            <a:r>
              <a:rPr lang="ko-KR" altLang="en-US" sz="3200" dirty="0">
                <a:latin typeface="+mj-ea"/>
                <a:ea typeface="+mj-ea"/>
              </a:rPr>
              <a:t>인식되는 물체의 범위</a:t>
            </a:r>
            <a:endParaRPr lang="en-US" altLang="ko-KR" sz="3200" dirty="0">
              <a:latin typeface="+mj-ea"/>
              <a:ea typeface="+mj-ea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3200" dirty="0">
                <a:latin typeface="+mj-ea"/>
                <a:ea typeface="+mj-ea"/>
              </a:rPr>
              <a:t>4) </a:t>
            </a:r>
            <a:r>
              <a:rPr lang="ko-KR" altLang="en-US" sz="3200" dirty="0">
                <a:latin typeface="+mj-ea"/>
                <a:ea typeface="+mj-ea"/>
              </a:rPr>
              <a:t>인식하려는 </a:t>
            </a:r>
            <a:r>
              <a:rPr lang="en-US" altLang="ko-KR" sz="3200" dirty="0">
                <a:latin typeface="+mj-ea"/>
                <a:ea typeface="+mj-ea"/>
              </a:rPr>
              <a:t>Color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4AFC9B-8983-B4C3-72AF-945A4482270D}"/>
              </a:ext>
            </a:extLst>
          </p:cNvPr>
          <p:cNvSpPr txBox="1"/>
          <p:nvPr/>
        </p:nvSpPr>
        <p:spPr>
          <a:xfrm>
            <a:off x="1243561" y="37997089"/>
            <a:ext cx="1228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3600" b="1" dirty="0">
                <a:latin typeface="+mj-ea"/>
                <a:ea typeface="+mj-ea"/>
              </a:rPr>
              <a:t>Process2</a:t>
            </a:r>
          </a:p>
        </p:txBody>
      </p:sp>
      <p:sp>
        <p:nvSpPr>
          <p:cNvPr id="109" name="텍스트 개체 틀 7">
            <a:extLst>
              <a:ext uri="{FF2B5EF4-FFF2-40B4-BE49-F238E27FC236}">
                <a16:creationId xmlns:a16="http://schemas.microsoft.com/office/drawing/2014/main" id="{5C50E891-EF8C-3F1A-3C3A-166A59302910}"/>
              </a:ext>
            </a:extLst>
          </p:cNvPr>
          <p:cNvSpPr txBox="1">
            <a:spLocks/>
          </p:cNvSpPr>
          <p:nvPr/>
        </p:nvSpPr>
        <p:spPr>
          <a:xfrm>
            <a:off x="1243561" y="38830140"/>
            <a:ext cx="13238885" cy="286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3027487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2270615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1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물체의 운동을 정확히 기술하기 위해</a:t>
            </a:r>
            <a:r>
              <a:rPr lang="en-US" altLang="ko-KR" dirty="0"/>
              <a:t> Camera </a:t>
            </a:r>
            <a:r>
              <a:rPr lang="ko-KR" altLang="en-US" dirty="0"/>
              <a:t>이동으로 인한 물체의 </a:t>
            </a:r>
            <a:r>
              <a:rPr lang="ko-KR" altLang="en-US" dirty="0" err="1"/>
              <a:t>오차값을</a:t>
            </a:r>
            <a:r>
              <a:rPr lang="ko-KR" altLang="en-US" dirty="0"/>
              <a:t> 제외시킨다</a:t>
            </a:r>
            <a:r>
              <a:rPr lang="en-US" altLang="ko-KR" dirty="0"/>
              <a:t>,</a:t>
            </a:r>
          </a:p>
          <a:p>
            <a:endParaRPr lang="en-US" altLang="ko-KR" sz="1050" dirty="0"/>
          </a:p>
          <a:p>
            <a:r>
              <a:rPr lang="en-US" altLang="ko-KR" dirty="0"/>
              <a:t>Camera </a:t>
            </a:r>
            <a:r>
              <a:rPr lang="ko-KR" altLang="en-US" dirty="0"/>
              <a:t>중앙을 벗어난 경우</a:t>
            </a:r>
            <a:r>
              <a:rPr lang="en-US" altLang="ko-KR" dirty="0"/>
              <a:t>, </a:t>
            </a:r>
            <a:r>
              <a:rPr lang="ko-KR" altLang="en-US" dirty="0"/>
              <a:t>실제 거리보다 길게 측정되기 때문에 이를 고려하여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13" name="Google Shape;160;p1">
            <a:extLst>
              <a:ext uri="{FF2B5EF4-FFF2-40B4-BE49-F238E27FC236}">
                <a16:creationId xmlns:a16="http://schemas.microsoft.com/office/drawing/2014/main" id="{0E21ED4E-6FB2-6DB2-77A7-2C21BCC4ADBA}"/>
              </a:ext>
            </a:extLst>
          </p:cNvPr>
          <p:cNvSpPr txBox="1"/>
          <p:nvPr/>
        </p:nvSpPr>
        <p:spPr>
          <a:xfrm>
            <a:off x="16086727" y="10181856"/>
            <a:ext cx="74653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61;p1">
            <a:extLst>
              <a:ext uri="{FF2B5EF4-FFF2-40B4-BE49-F238E27FC236}">
                <a16:creationId xmlns:a16="http://schemas.microsoft.com/office/drawing/2014/main" id="{3C1410CC-4305-34BE-9D6D-9D97F82906D9}"/>
              </a:ext>
            </a:extLst>
          </p:cNvPr>
          <p:cNvSpPr txBox="1"/>
          <p:nvPr/>
        </p:nvSpPr>
        <p:spPr>
          <a:xfrm>
            <a:off x="18315413" y="10216000"/>
            <a:ext cx="8394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2)</a:t>
            </a:r>
            <a:endParaRPr sz="32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61;p1">
            <a:extLst>
              <a:ext uri="{FF2B5EF4-FFF2-40B4-BE49-F238E27FC236}">
                <a16:creationId xmlns:a16="http://schemas.microsoft.com/office/drawing/2014/main" id="{984F4889-BFA1-F35C-93A1-914FED0EDDEF}"/>
              </a:ext>
            </a:extLst>
          </p:cNvPr>
          <p:cNvSpPr txBox="1"/>
          <p:nvPr/>
        </p:nvSpPr>
        <p:spPr>
          <a:xfrm>
            <a:off x="16086727" y="11908045"/>
            <a:ext cx="8394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3)</a:t>
            </a:r>
            <a:endParaRPr sz="32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61;p1">
            <a:extLst>
              <a:ext uri="{FF2B5EF4-FFF2-40B4-BE49-F238E27FC236}">
                <a16:creationId xmlns:a16="http://schemas.microsoft.com/office/drawing/2014/main" id="{7B06CFAC-33D8-59F6-9BE0-675522A27418}"/>
              </a:ext>
            </a:extLst>
          </p:cNvPr>
          <p:cNvSpPr txBox="1"/>
          <p:nvPr/>
        </p:nvSpPr>
        <p:spPr>
          <a:xfrm>
            <a:off x="18315413" y="11846455"/>
            <a:ext cx="8394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4)</a:t>
            </a:r>
            <a:endParaRPr sz="32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EFC4C36-9E43-7F7C-9E69-CED102D879FF}"/>
              </a:ext>
            </a:extLst>
          </p:cNvPr>
          <p:cNvSpPr txBox="1"/>
          <p:nvPr/>
        </p:nvSpPr>
        <p:spPr>
          <a:xfrm>
            <a:off x="16057399" y="35483777"/>
            <a:ext cx="12719624" cy="130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  <a:ea typeface="+mj-ea"/>
              </a:rPr>
              <a:t>정성</a:t>
            </a:r>
            <a:r>
              <a:rPr lang="en-US" altLang="ko-KR" sz="3200" dirty="0">
                <a:latin typeface="+mj-ea"/>
                <a:ea typeface="+mj-ea"/>
              </a:rPr>
              <a:t>,</a:t>
            </a:r>
            <a:r>
              <a:rPr lang="ko-KR" altLang="en-US" sz="3200" dirty="0">
                <a:latin typeface="+mj-ea"/>
                <a:ea typeface="+mj-ea"/>
              </a:rPr>
              <a:t>정량 얘기</a:t>
            </a:r>
            <a:endParaRPr lang="en-US" altLang="ko-KR" sz="3200" dirty="0">
              <a:latin typeface="+mj-ea"/>
              <a:ea typeface="+mj-ea"/>
            </a:endParaRPr>
          </a:p>
          <a:p>
            <a:pPr marL="571500" indent="-5715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  <a:ea typeface="+mj-ea"/>
              </a:rPr>
              <a:t>보완점 얘기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3739941-A55E-104D-9B5E-4E504D96324F}"/>
              </a:ext>
            </a:extLst>
          </p:cNvPr>
          <p:cNvSpPr txBox="1"/>
          <p:nvPr/>
        </p:nvSpPr>
        <p:spPr>
          <a:xfrm>
            <a:off x="21115245" y="13874814"/>
            <a:ext cx="8072984" cy="2582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3200" dirty="0">
                <a:latin typeface="+mj-ea"/>
                <a:ea typeface="+mj-ea"/>
              </a:rPr>
              <a:t>1) H (Hue, </a:t>
            </a:r>
            <a:r>
              <a:rPr lang="ko-KR" altLang="en-US" sz="3200" dirty="0">
                <a:latin typeface="+mj-ea"/>
                <a:ea typeface="+mj-ea"/>
              </a:rPr>
              <a:t>색상</a:t>
            </a:r>
            <a:r>
              <a:rPr lang="en-US" altLang="ko-KR" sz="3200" dirty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en-US" altLang="ko-KR" sz="3200" dirty="0">
                <a:latin typeface="+mj-ea"/>
                <a:ea typeface="+mj-ea"/>
              </a:rPr>
              <a:t>2) S (Saturation, </a:t>
            </a:r>
            <a:r>
              <a:rPr lang="ko-KR" altLang="en-US" sz="3200" dirty="0">
                <a:latin typeface="+mj-ea"/>
                <a:ea typeface="+mj-ea"/>
              </a:rPr>
              <a:t>채도</a:t>
            </a:r>
            <a:r>
              <a:rPr lang="en-US" altLang="ko-KR" sz="3200" dirty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en-US" altLang="ko-KR" sz="3200" dirty="0">
                <a:latin typeface="+mj-ea"/>
                <a:ea typeface="+mj-ea"/>
              </a:rPr>
              <a:t>3) V (Value, </a:t>
            </a:r>
            <a:r>
              <a:rPr lang="ko-KR" altLang="en-US" sz="3200" dirty="0">
                <a:latin typeface="+mj-ea"/>
                <a:ea typeface="+mj-ea"/>
              </a:rPr>
              <a:t>명도</a:t>
            </a:r>
            <a:r>
              <a:rPr lang="en-US" altLang="ko-KR" sz="3200" dirty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en-US" altLang="ko-KR" sz="3200" dirty="0">
                <a:latin typeface="+mj-ea"/>
                <a:ea typeface="+mj-ea"/>
              </a:rPr>
              <a:t>4) </a:t>
            </a:r>
            <a:r>
              <a:rPr lang="ko-KR" altLang="en-US" sz="3200" dirty="0">
                <a:latin typeface="+mj-ea"/>
                <a:ea typeface="+mj-ea"/>
              </a:rPr>
              <a:t>물체와 </a:t>
            </a:r>
            <a:r>
              <a:rPr lang="en-US" altLang="ko-KR" sz="3200" dirty="0">
                <a:latin typeface="+mj-ea"/>
                <a:ea typeface="+mj-ea"/>
              </a:rPr>
              <a:t>Camera</a:t>
            </a:r>
            <a:r>
              <a:rPr lang="ko-KR" altLang="en-US" sz="3200" dirty="0">
                <a:latin typeface="+mj-ea"/>
                <a:ea typeface="+mj-ea"/>
              </a:rPr>
              <a:t>의 거리</a:t>
            </a:r>
            <a:endParaRPr lang="en-US" altLang="ko-KR" sz="3200" dirty="0">
              <a:latin typeface="+mj-ea"/>
              <a:ea typeface="+mj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E895A70-CFA0-6A80-9715-7BE87E618FDE}"/>
              </a:ext>
            </a:extLst>
          </p:cNvPr>
          <p:cNvSpPr/>
          <p:nvPr/>
        </p:nvSpPr>
        <p:spPr>
          <a:xfrm>
            <a:off x="1366318" y="10508367"/>
            <a:ext cx="12673532" cy="4630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2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370</Words>
  <Application>Microsoft Office PowerPoint</Application>
  <PresentationFormat>사용자 지정</PresentationFormat>
  <Paragraphs>53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맑은 고딕</vt:lpstr>
      <vt:lpstr>충북대70주년체 Regular</vt:lpstr>
      <vt:lpstr>Arial</vt:lpstr>
      <vt:lpstr>Calibri</vt:lpstr>
      <vt:lpstr>Calibri Light</vt:lpstr>
      <vt:lpstr>Office 테마</vt:lpstr>
      <vt:lpstr>라즈베리파이를 활용한 Tracking Camera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류아림</dc:creator>
  <cp:lastModifiedBy>소 유진</cp:lastModifiedBy>
  <cp:revision>4</cp:revision>
  <dcterms:created xsi:type="dcterms:W3CDTF">2022-10-11T09:51:30Z</dcterms:created>
  <dcterms:modified xsi:type="dcterms:W3CDTF">2023-09-16T17:25:27Z</dcterms:modified>
</cp:coreProperties>
</file>