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0"/>
  </p:notesMasterIdLst>
  <p:sldIdLst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7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DC905-FAA4-41B2-AD58-192129BAE5FC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69979-9E3D-4F6F-B481-2D9EF6A325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2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온라인 이미지 개체 틀 15361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363" name="텍스트 개체 틀 15362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5364" name="슬라이드 번호 개체 틀 15363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7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766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168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000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74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597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082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67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46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05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05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023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262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13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온라인 이미지 개체 틀 16385"/>
          <p:cNvSpPr>
            <a:spLocks noGrp="1" noRot="1" noChangeAspect="1"/>
          </p:cNvSpPr>
          <p:nvPr>
            <p:ph type="sldImg"/>
          </p:nvPr>
        </p:nvSpPr>
        <p:spPr>
          <a:xfrm>
            <a:off x="106363" y="739775"/>
            <a:ext cx="6586537" cy="3705225"/>
          </a:xfrm>
          <a:prstGeom prst="rect">
            <a:avLst/>
          </a:prstGeom>
          <a:noFill/>
          <a:ln w="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7" name="텍스트 개체 틀 16386"/>
          <p:cNvSpPr txBox="1">
            <a:spLocks noGrp="1"/>
          </p:cNvSpPr>
          <p:nvPr>
            <p:ph type="body"/>
          </p:nvPr>
        </p:nvSpPr>
        <p:spPr>
          <a:xfrm>
            <a:off x="679450" y="4690110"/>
            <a:ext cx="5441315" cy="4445635"/>
          </a:xfrm>
          <a:prstGeom prst="rect">
            <a:avLst/>
          </a:prstGeom>
          <a:noFill/>
        </p:spPr>
        <p:txBody>
          <a:bodyPr vert="horz" wrap="square" lIns="92075" tIns="45720" rIns="92075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6388" name="슬라이드 번호 개체 틀 16387"/>
          <p:cNvSpPr txBox="1">
            <a:spLocks noGrp="1"/>
          </p:cNvSpPr>
          <p:nvPr>
            <p:ph type="sldNum"/>
          </p:nvPr>
        </p:nvSpPr>
        <p:spPr>
          <a:xfrm>
            <a:off x="3850005" y="9378315"/>
            <a:ext cx="2948305" cy="495935"/>
          </a:xfrm>
          <a:prstGeom prst="rect">
            <a:avLst/>
          </a:prstGeom>
          <a:noFill/>
          <a:ln w="0" cap="flat" cmpd="sng">
            <a:prstDash/>
            <a:miter lim="800000"/>
          </a:ln>
        </p:spPr>
        <p:txBody>
          <a:bodyPr vert="horz" wrap="square" lIns="92075" tIns="45720" rIns="92075" bIns="45720" anchor="b">
            <a:noAutofit/>
          </a:bodyPr>
          <a:lstStyle/>
          <a:p>
            <a:pPr marL="0" marR="0" lvl="0" indent="0" algn="ctr" defTabSz="5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0"/>
                <a:ea typeface="굴림" charset="0"/>
                <a:cs typeface="+mn-cs"/>
              </a:rPr>
              <a:pPr marL="0" marR="0" lvl="0" indent="0" algn="ctr" defTabSz="508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0"/>
              <a:ea typeface="굴림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73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4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1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71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도형 22"/>
          <p:cNvSpPr>
            <a:spLocks/>
          </p:cNvSpPr>
          <p:nvPr/>
        </p:nvSpPr>
        <p:spPr>
          <a:xfrm flipV="1">
            <a:off x="7213600" y="3810000"/>
            <a:ext cx="4980305" cy="920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 flipV="1">
            <a:off x="7213600" y="3896995"/>
            <a:ext cx="4980305" cy="19367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 flipV="1">
            <a:off x="7213600" y="4115435"/>
            <a:ext cx="498030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flipV="1">
            <a:off x="7213600" y="4164330"/>
            <a:ext cx="2623185" cy="19685"/>
          </a:xfrm>
          <a:prstGeom prst="rect">
            <a:avLst/>
          </a:prstGeom>
          <a:solidFill>
            <a:schemeClr val="accent2">
              <a:alpha val="6005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 flipV="1">
            <a:off x="7213600" y="4199255"/>
            <a:ext cx="262318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0" name="도형 29"/>
          <p:cNvSpPr>
            <a:spLocks/>
          </p:cNvSpPr>
          <p:nvPr/>
        </p:nvSpPr>
        <p:spPr>
          <a:xfrm>
            <a:off x="7213600" y="3962400"/>
            <a:ext cx="4086225" cy="2857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1" name="도형 30"/>
          <p:cNvSpPr>
            <a:spLocks/>
          </p:cNvSpPr>
          <p:nvPr/>
        </p:nvSpPr>
        <p:spPr>
          <a:xfrm>
            <a:off x="9835515" y="4060825"/>
            <a:ext cx="2135505" cy="3873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0" y="3649345"/>
            <a:ext cx="12193905" cy="24574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0" y="3675380"/>
            <a:ext cx="12193905" cy="1428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flipV="1">
            <a:off x="8551545" y="3642995"/>
            <a:ext cx="3641725" cy="24955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0" y="0"/>
            <a:ext cx="12193905" cy="370268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609600" y="2401570"/>
            <a:ext cx="11279505" cy="14712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마스터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제목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스타일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9" name="부제목 8"/>
          <p:cNvSpPr txBox="1">
            <a:spLocks noGrp="1"/>
          </p:cNvSpPr>
          <p:nvPr>
            <p:ph type="subTitle"/>
          </p:nvPr>
        </p:nvSpPr>
        <p:spPr>
          <a:xfrm>
            <a:off x="609600" y="3900169"/>
            <a:ext cx="6605905" cy="1754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부제목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스타일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편집</a:t>
            </a:r>
          </a:p>
        </p:txBody>
      </p:sp>
      <p:sp>
        <p:nvSpPr>
          <p:cNvPr id="28" name="날짜 개체 틀 27"/>
          <p:cNvSpPr txBox="1">
            <a:spLocks noGrp="1"/>
          </p:cNvSpPr>
          <p:nvPr>
            <p:ph type="dt"/>
          </p:nvPr>
        </p:nvSpPr>
        <p:spPr>
          <a:xfrm>
            <a:off x="8940800" y="4206240"/>
            <a:ext cx="128206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17" name="바닥글 개체 틀 16"/>
          <p:cNvSpPr txBox="1">
            <a:spLocks noGrp="1"/>
          </p:cNvSpPr>
          <p:nvPr>
            <p:ph type="ftr"/>
          </p:nvPr>
        </p:nvSpPr>
        <p:spPr>
          <a:xfrm>
            <a:off x="7213600" y="4205605"/>
            <a:ext cx="172910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슬라이드 번호 개체 틀 28"/>
          <p:cNvSpPr txBox="1">
            <a:spLocks noGrp="1"/>
          </p:cNvSpPr>
          <p:nvPr>
            <p:ph type="sldNum"/>
          </p:nvPr>
        </p:nvSpPr>
        <p:spPr>
          <a:xfrm>
            <a:off x="11093450" y="1270"/>
            <a:ext cx="99758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bg1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-4445"/>
            <a:ext cx="12193905" cy="8655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돋움" charset="0"/>
              <a:ea typeface="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7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도형 22"/>
          <p:cNvSpPr>
            <a:spLocks/>
          </p:cNvSpPr>
          <p:nvPr/>
        </p:nvSpPr>
        <p:spPr>
          <a:xfrm flipV="1">
            <a:off x="7213600" y="3810000"/>
            <a:ext cx="4980305" cy="920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4" name="도형 23"/>
          <p:cNvSpPr>
            <a:spLocks/>
          </p:cNvSpPr>
          <p:nvPr/>
        </p:nvSpPr>
        <p:spPr>
          <a:xfrm flipV="1">
            <a:off x="7213600" y="3896995"/>
            <a:ext cx="4980305" cy="19367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5" name="도형 24"/>
          <p:cNvSpPr>
            <a:spLocks/>
          </p:cNvSpPr>
          <p:nvPr/>
        </p:nvSpPr>
        <p:spPr>
          <a:xfrm flipV="1">
            <a:off x="7213600" y="4115435"/>
            <a:ext cx="498030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6" name="도형 25"/>
          <p:cNvSpPr>
            <a:spLocks/>
          </p:cNvSpPr>
          <p:nvPr/>
        </p:nvSpPr>
        <p:spPr>
          <a:xfrm flipV="1">
            <a:off x="7213600" y="4164330"/>
            <a:ext cx="2623185" cy="19685"/>
          </a:xfrm>
          <a:prstGeom prst="rect">
            <a:avLst/>
          </a:prstGeom>
          <a:solidFill>
            <a:schemeClr val="accent2">
              <a:alpha val="60052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7" name="도형 26"/>
          <p:cNvSpPr>
            <a:spLocks/>
          </p:cNvSpPr>
          <p:nvPr/>
        </p:nvSpPr>
        <p:spPr>
          <a:xfrm flipV="1">
            <a:off x="7213600" y="4199255"/>
            <a:ext cx="2623185" cy="10795"/>
          </a:xfrm>
          <a:prstGeom prst="rect">
            <a:avLst/>
          </a:prstGeom>
          <a:solidFill>
            <a:schemeClr val="accent2">
              <a:alpha val="62800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 useBgFill="1">
        <p:nvSpPr>
          <p:cNvPr id="30" name="도형 29"/>
          <p:cNvSpPr>
            <a:spLocks/>
          </p:cNvSpPr>
          <p:nvPr/>
        </p:nvSpPr>
        <p:spPr>
          <a:xfrm>
            <a:off x="7213600" y="3962400"/>
            <a:ext cx="4086225" cy="2857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 useBgFill="1">
        <p:nvSpPr>
          <p:cNvPr id="31" name="도형 30"/>
          <p:cNvSpPr>
            <a:spLocks/>
          </p:cNvSpPr>
          <p:nvPr/>
        </p:nvSpPr>
        <p:spPr>
          <a:xfrm>
            <a:off x="9835515" y="4060825"/>
            <a:ext cx="2135505" cy="3873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0" y="3649345"/>
            <a:ext cx="12193905" cy="24574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0" y="3675380"/>
            <a:ext cx="12193905" cy="1428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1" name="도형 10"/>
          <p:cNvSpPr>
            <a:spLocks/>
          </p:cNvSpPr>
          <p:nvPr/>
        </p:nvSpPr>
        <p:spPr>
          <a:xfrm flipV="1">
            <a:off x="8551545" y="3642995"/>
            <a:ext cx="3641725" cy="24955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0" y="0"/>
            <a:ext cx="12193905" cy="370268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" name="텍스트 개체 틀 7"/>
          <p:cNvSpPr txBox="1">
            <a:spLocks noGrp="1"/>
          </p:cNvSpPr>
          <p:nvPr>
            <p:ph type="ctrTitle"/>
          </p:nvPr>
        </p:nvSpPr>
        <p:spPr>
          <a:xfrm>
            <a:off x="609600" y="2401570"/>
            <a:ext cx="11279505" cy="147129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마스터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제목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스타일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400" b="0" strike="noStrike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9" name="부제목 8"/>
          <p:cNvSpPr txBox="1">
            <a:spLocks noGrp="1"/>
          </p:cNvSpPr>
          <p:nvPr>
            <p:ph type="subTitle"/>
          </p:nvPr>
        </p:nvSpPr>
        <p:spPr>
          <a:xfrm>
            <a:off x="609600" y="3900169"/>
            <a:ext cx="6605905" cy="1754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부제목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스타일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편집</a:t>
            </a:r>
          </a:p>
        </p:txBody>
      </p:sp>
      <p:sp>
        <p:nvSpPr>
          <p:cNvPr id="28" name="날짜 개체 틀 27"/>
          <p:cNvSpPr txBox="1">
            <a:spLocks noGrp="1"/>
          </p:cNvSpPr>
          <p:nvPr>
            <p:ph type="dt"/>
          </p:nvPr>
        </p:nvSpPr>
        <p:spPr>
          <a:xfrm>
            <a:off x="8940800" y="4206240"/>
            <a:ext cx="128206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17" name="바닥글 개체 틀 16"/>
          <p:cNvSpPr txBox="1">
            <a:spLocks noGrp="1"/>
          </p:cNvSpPr>
          <p:nvPr>
            <p:ph type="ftr"/>
          </p:nvPr>
        </p:nvSpPr>
        <p:spPr>
          <a:xfrm>
            <a:off x="7213600" y="4205605"/>
            <a:ext cx="172910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9" name="슬라이드 번호 개체 틀 28"/>
          <p:cNvSpPr txBox="1">
            <a:spLocks noGrp="1"/>
          </p:cNvSpPr>
          <p:nvPr>
            <p:ph type="sldNum"/>
          </p:nvPr>
        </p:nvSpPr>
        <p:spPr>
          <a:xfrm>
            <a:off x="11093450" y="1270"/>
            <a:ext cx="99758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chemeClr val="bg1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chemeClr val="bg1"/>
              </a:solidFill>
              <a:latin typeface="굴림" charset="0"/>
              <a:ea typeface="굴림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0" y="-4445"/>
            <a:ext cx="12193905" cy="8655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2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2249170"/>
            <a:ext cx="10974705" cy="4326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1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1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11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1981200"/>
            <a:ext cx="10365105" cy="136334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마스터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Arial Black" charset="0"/>
                <a:ea typeface="Arial Black" charset="0"/>
              </a:rPr>
              <a:t> 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제목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Arial Black" charset="0"/>
                <a:ea typeface="Arial Black" charset="0"/>
              </a:rPr>
              <a:t> 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스타일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Arial Black" charset="0"/>
                <a:ea typeface="Arial Black" charset="0"/>
              </a:rPr>
              <a:t> </a:t>
            </a:r>
            <a:r>
              <a:rPr lang="en-US" altLang="ko-KR" sz="4300" b="1" strike="noStrike" cap="none" dirty="0">
                <a:ln w="12700" cap="flat" cmpd="sng">
                  <a:solidFill>
                    <a:schemeClr val="accent2">
                      <a:shade val="90000"/>
                      <a:satMod val="150000"/>
                      <a:alpha val="10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3921"/>
                    </a:srgbClr>
                  </a:outerShdw>
                </a:effectLst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3295" y="3367405"/>
            <a:ext cx="10365105" cy="15106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텍스트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스타일을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2100" b="0" strike="noStrike" cap="none" dirty="0">
                <a:solidFill>
                  <a:schemeClr val="tx2"/>
                </a:solidFill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6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2249170"/>
            <a:ext cx="5386705" cy="452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19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2249170"/>
            <a:ext cx="5386705" cy="452818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19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9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08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8000" y="1143000"/>
            <a:ext cx="11177905" cy="10712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507365" y="2244725"/>
            <a:ext cx="5390515" cy="459105"/>
          </a:xfrm>
          <a:prstGeom prst="rect">
            <a:avLst/>
          </a:prstGeom>
          <a:solidFill>
            <a:schemeClr val="accent2">
              <a:satMod val="150000"/>
              <a:alpha val="22765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텍스트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스타일을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294755" y="2244725"/>
            <a:ext cx="5390515" cy="459105"/>
          </a:xfrm>
          <a:prstGeom prst="rect">
            <a:avLst/>
          </a:prstGeom>
          <a:solidFill>
            <a:schemeClr val="accent2">
              <a:satMod val="150000"/>
              <a:alpha val="22765"/>
            </a:schemeClr>
          </a:solidFill>
          <a:ln w="12700" cap="flat" cmpd="sng">
            <a:solidFill>
              <a:schemeClr val="accent2">
                <a:alpha val="100000"/>
              </a:scheme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마스터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텍스트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스타일을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00" b="1" strike="noStrike" cap="none" dirty="0">
                <a:solidFill>
                  <a:schemeClr val="tx1">
                    <a:tint val="95000"/>
                  </a:schemeClr>
                </a:solidFill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5" name="내용 개체 틀 4"/>
          <p:cNvSpPr txBox="1">
            <a:spLocks noGrp="1"/>
          </p:cNvSpPr>
          <p:nvPr>
            <p:ph/>
          </p:nvPr>
        </p:nvSpPr>
        <p:spPr>
          <a:xfrm>
            <a:off x="507365" y="2708275"/>
            <a:ext cx="5390515" cy="38881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290310" y="2708275"/>
            <a:ext cx="5390515" cy="38881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1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1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6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26" name="날짜 개체 틀 25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27" name="슬라이드 번호 개체 틀 2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  <p:sp>
        <p:nvSpPr>
          <p:cNvPr id="28" name="바닥글 개체 틀 27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561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712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solidFill>
                  <a:schemeClr val="tx2"/>
                </a:solidFill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8778240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14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10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88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138035" y="1101725"/>
            <a:ext cx="4512945" cy="8794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18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18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18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1800" b="1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138035" y="2010410"/>
            <a:ext cx="4512945" cy="461962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1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1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1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400" b="0" strike="noStrike" cap="none" dirty="0"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203200" y="775970"/>
            <a:ext cx="680402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3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3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3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32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0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7254240" y="1109345"/>
            <a:ext cx="784225" cy="4683125"/>
          </a:xfrm>
          <a:prstGeom prst="rect">
            <a:avLst/>
          </a:prstGeom>
        </p:spPr>
        <p:txBody>
          <a:bodyPr vert="vert270" wrap="square" lIns="45720" tIns="0" rIns="4572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20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20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2000" b="1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2000" b="1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538480" y="1143000"/>
            <a:ext cx="6097905" cy="4573905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7150" dist="31750" dir="4800000" algn="tl" rotWithShape="0">
              <a:srgbClr val="000000">
                <a:alpha val="23921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그림을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추가하려면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아이콘을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8117840" y="3274060"/>
            <a:ext cx="3456305" cy="2517775"/>
          </a:xfrm>
          <a:prstGeom prst="rect">
            <a:avLst/>
          </a:prstGeom>
        </p:spPr>
        <p:txBody>
          <a:bodyPr vert="horz" wrap="square" lIns="0" tIns="0" rIns="4572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13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13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13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1300" b="0" strike="noStrike" cap="none" dirty="0">
                <a:latin typeface="돋움" charset="0"/>
                <a:ea typeface="돋움" charset="0"/>
              </a:rPr>
              <a:t>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86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249170"/>
            <a:ext cx="10974705" cy="432625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1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9042400" y="1143000"/>
            <a:ext cx="2541905" cy="548830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1143000"/>
            <a:ext cx="8333104" cy="548830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72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1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19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17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5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3583-197F-414C-A027-49791887F2F7}" type="datetimeFigureOut">
              <a:rPr lang="ko-KR" altLang="en-US" smtClean="0"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5C02-285B-45EB-A70D-DB5F438E6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8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도형 27"/>
          <p:cNvSpPr>
            <a:spLocks/>
          </p:cNvSpPr>
          <p:nvPr/>
        </p:nvSpPr>
        <p:spPr>
          <a:xfrm>
            <a:off x="0" y="367030"/>
            <a:ext cx="12193905" cy="8572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0" y="-635"/>
            <a:ext cx="12193905" cy="311785"/>
          </a:xfrm>
          <a:prstGeom prst="rect">
            <a:avLst/>
          </a:prstGeom>
          <a:solidFill>
            <a:schemeClr val="tx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0" y="307975"/>
            <a:ext cx="12193905" cy="9334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 flipV="1">
            <a:off x="7213600" y="360045"/>
            <a:ext cx="4980305" cy="92075"/>
          </a:xfrm>
          <a:prstGeom prst="rect">
            <a:avLst/>
          </a:prstGeom>
          <a:solidFill>
            <a:schemeClr val="accent2"/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 flipV="1">
            <a:off x="7213600" y="440055"/>
            <a:ext cx="4980305" cy="182245"/>
          </a:xfrm>
          <a:prstGeom prst="rect">
            <a:avLst/>
          </a:prstGeom>
          <a:solidFill>
            <a:schemeClr val="accent2">
              <a:alpha val="47885"/>
            </a:scheme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3" name="도형 32"/>
          <p:cNvSpPr>
            <a:spLocks/>
          </p:cNvSpPr>
          <p:nvPr/>
        </p:nvSpPr>
        <p:spPr>
          <a:xfrm>
            <a:off x="7209155" y="497205"/>
            <a:ext cx="4086225" cy="2857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 useBgFill="1">
        <p:nvSpPr>
          <p:cNvPr id="34" name="도형 33"/>
          <p:cNvSpPr>
            <a:spLocks/>
          </p:cNvSpPr>
          <p:nvPr/>
        </p:nvSpPr>
        <p:spPr>
          <a:xfrm>
            <a:off x="9831070" y="588645"/>
            <a:ext cx="2135505" cy="38735"/>
          </a:xfrm>
          <a:prstGeom prst="roundRect">
            <a:avLst>
              <a:gd name="adj" fmla="val 16667"/>
            </a:avLst>
          </a:prstGeom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12113260" y="-1905"/>
            <a:ext cx="78105" cy="622935"/>
          </a:xfrm>
          <a:prstGeom prst="rect">
            <a:avLst/>
          </a:prstGeom>
          <a:solidFill>
            <a:srgbClr val="FFFFFF">
              <a:alpha val="62800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12058650" y="-1905"/>
            <a:ext cx="37465" cy="622935"/>
          </a:xfrm>
          <a:prstGeom prst="rect">
            <a:avLst/>
          </a:prstGeom>
          <a:solidFill>
            <a:srgbClr val="FFFFFF">
              <a:alpha val="62800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12033885" y="-1905"/>
            <a:ext cx="13335" cy="622935"/>
          </a:xfrm>
          <a:prstGeom prst="rect">
            <a:avLst/>
          </a:prstGeom>
          <a:solidFill>
            <a:srgbClr val="FFFFFF">
              <a:alpha val="60052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11967210" y="-1905"/>
            <a:ext cx="37465" cy="622935"/>
          </a:xfrm>
          <a:prstGeom prst="rect">
            <a:avLst/>
          </a:prstGeom>
          <a:solidFill>
            <a:srgbClr val="FFFFFF">
              <a:alpha val="40035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11887200" y="635"/>
            <a:ext cx="74295" cy="587375"/>
          </a:xfrm>
          <a:prstGeom prst="rect">
            <a:avLst/>
          </a:prstGeom>
          <a:solidFill>
            <a:srgbClr val="FFFFFF">
              <a:alpha val="20017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11831320" y="635"/>
            <a:ext cx="13335" cy="587375"/>
          </a:xfrm>
          <a:prstGeom prst="rect">
            <a:avLst/>
          </a:prstGeom>
          <a:solidFill>
            <a:srgbClr val="FFFFFF">
              <a:alpha val="27867"/>
            </a:srgbClr>
          </a:solidFill>
          <a:ln w="0">
            <a:noFill/>
            <a:prstDash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2" name="텍스트 개체 틀 21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마스터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제목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스타일</a:t>
            </a:r>
            <a:r>
              <a:rPr lang="en-US" altLang="ko-KR" sz="4000" b="0" strike="noStrike" cap="none" dirty="0">
                <a:latin typeface="Arial Black" charset="0"/>
                <a:ea typeface="Arial Black" charset="0"/>
              </a:rPr>
              <a:t> </a:t>
            </a:r>
            <a:r>
              <a:rPr lang="en-US" altLang="ko-KR" sz="4000" b="0" strike="noStrike" cap="none" dirty="0">
                <a:latin typeface="HY견고딕" charset="0"/>
                <a:ea typeface="HY견고딕" charset="0"/>
              </a:rPr>
              <a:t>편집</a:t>
            </a: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/>
          </p:nvPr>
        </p:nvSpPr>
        <p:spPr>
          <a:xfrm>
            <a:off x="609600" y="2249170"/>
            <a:ext cx="10974705" cy="4326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65760" indent="-25590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•"/>
            </a:pP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마스터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텍스트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스타일을</a:t>
            </a:r>
            <a:r>
              <a:rPr lang="en-US" altLang="ko-KR" sz="28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800" b="0" strike="noStrike" cap="none" dirty="0">
                <a:latin typeface="돋움" charset="0"/>
                <a:ea typeface="돋움" charset="0"/>
              </a:rPr>
              <a:t>편집합니다</a:t>
            </a:r>
          </a:p>
          <a:p>
            <a:pPr marL="658495" indent="-2470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97FD5"/>
              </a:buClr>
              <a:buFont typeface="Georgia"/>
              <a:buChar char="▫"/>
            </a:pP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둘째</a:t>
            </a:r>
            <a:r>
              <a:rPr lang="en-US" altLang="ko-KR" sz="26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6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923290" indent="-21971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셋째</a:t>
            </a:r>
            <a:r>
              <a:rPr lang="en-US" altLang="ko-KR" sz="24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4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179830" indent="-20129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29DD1"/>
              </a:buClr>
              <a:buFont typeface="Wingdings 2"/>
              <a:buChar char=""/>
            </a:pP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넷째</a:t>
            </a:r>
            <a:r>
              <a:rPr lang="en-US" altLang="ko-KR" sz="22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200" b="0" strike="noStrike" cap="none" dirty="0">
                <a:latin typeface="돋움" charset="0"/>
                <a:ea typeface="돋움" charset="0"/>
              </a:rPr>
              <a:t>수준</a:t>
            </a:r>
          </a:p>
          <a:p>
            <a:pPr marL="1390015" indent="-18288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8FA9"/>
              </a:buClr>
              <a:buFont typeface="Georgia"/>
              <a:buChar char="▫"/>
            </a:pP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다섯째</a:t>
            </a:r>
            <a:r>
              <a:rPr lang="en-US" altLang="ko-KR" sz="2000" b="0" strike="noStrike" cap="none" dirty="0">
                <a:latin typeface="Arial" charset="0"/>
                <a:ea typeface="Arial" charset="0"/>
              </a:rPr>
              <a:t> </a:t>
            </a:r>
            <a:r>
              <a:rPr lang="en-US" altLang="ko-KR" sz="2000" b="0" strike="noStrike" cap="none" dirty="0">
                <a:latin typeface="돋움" charset="0"/>
                <a:ea typeface="돋움" charset="0"/>
              </a:rPr>
              <a:t>수준</a:t>
            </a:r>
          </a:p>
        </p:txBody>
      </p:sp>
      <p:sp>
        <p:nvSpPr>
          <p:cNvPr id="14" name="날짜 개체 틀 13"/>
          <p:cNvSpPr txBox="1">
            <a:spLocks noGrp="1"/>
          </p:cNvSpPr>
          <p:nvPr>
            <p:ph type="dt"/>
          </p:nvPr>
        </p:nvSpPr>
        <p:spPr>
          <a:xfrm>
            <a:off x="8781415" y="612775"/>
            <a:ext cx="127825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800" b="0" strike="noStrike" cap="none" dirty="0" smtClean="0">
                <a:solidFill>
                  <a:schemeClr val="accent2"/>
                </a:solidFill>
                <a:latin typeface="굴림" charset="0"/>
                <a:ea typeface="굴림" charset="0"/>
              </a:rPr>
              <a:t>5/24/2019</a:t>
            </a:fld>
            <a:endParaRPr lang="en-US" altLang="ko-KR" sz="800" b="0" strike="noStrike" cap="none" dirty="0">
              <a:solidFill>
                <a:schemeClr val="accent2"/>
              </a:solidFill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7010400" y="612775"/>
            <a:ext cx="1769745" cy="4591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3" name="슬라이드 번호 개체 틀 22"/>
          <p:cNvSpPr txBox="1">
            <a:spLocks noGrp="1"/>
          </p:cNvSpPr>
          <p:nvPr>
            <p:ph type="sldNum"/>
          </p:nvPr>
        </p:nvSpPr>
        <p:spPr>
          <a:xfrm>
            <a:off x="10899775" y="2540"/>
            <a:ext cx="1017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800" b="0" strike="noStrike" cap="none" dirty="0" smtClean="0">
                <a:solidFill>
                  <a:srgbClr val="FFFFFF"/>
                </a:solidFill>
                <a:latin typeface="굴림" charset="0"/>
                <a:ea typeface="굴림" charset="0"/>
              </a:rPr>
              <a:t>‹#›</a:t>
            </a:fld>
            <a:endParaRPr lang="en-US" altLang="ko-KR" sz="1800" b="0" strike="noStrike" cap="none" dirty="0">
              <a:solidFill>
                <a:srgbClr val="FFFFFF"/>
              </a:solidFill>
              <a:latin typeface="굴림" charset="0"/>
              <a:ea typeface="굴림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96215" y="6493510"/>
            <a:ext cx="1924050" cy="2781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Network &amp; Database Lab.</a:t>
            </a:r>
            <a:endParaRPr lang="ko-KR" altLang="en-US" sz="1200" b="0" strike="noStrike" cap="none" dirty="0">
              <a:latin typeface="Arial" charset="0"/>
              <a:ea typeface="Arial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8400415" y="6493510"/>
            <a:ext cx="2675890" cy="2781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latin typeface="Arial" charset="0"/>
                <a:ea typeface="Arial" charset="0"/>
              </a:rPr>
              <a:t>Chungbuk National University, Korea</a:t>
            </a:r>
            <a:endParaRPr lang="ko-KR" altLang="en-US" sz="1200" b="0" strike="noStrike" cap="none" dirty="0"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99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9217"/>
          <p:cNvSpPr txBox="1">
            <a:spLocks noGrp="1"/>
          </p:cNvSpPr>
          <p:nvPr>
            <p:ph type="ctrTitle"/>
          </p:nvPr>
        </p:nvSpPr>
        <p:spPr>
          <a:xfrm>
            <a:off x="2209800" y="1551305"/>
            <a:ext cx="7774305" cy="14725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br>
              <a:rPr lang="en-US" altLang="ko-KR" sz="8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5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1568"/>
                    </a:srgbClr>
                  </a:outerShdw>
                </a:effectLst>
                <a:latin typeface="돋움" charset="0"/>
                <a:ea typeface="돋움" charset="0"/>
              </a:rPr>
              <a:t>PYTHON</a:t>
            </a:r>
            <a:r>
              <a:rPr lang="ko-KR" altLang="en-US" sz="5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1568"/>
                    </a:srgbClr>
                  </a:outerShdw>
                </a:effectLst>
                <a:latin typeface="돋움" charset="0"/>
                <a:ea typeface="돋움" charset="0"/>
              </a:rPr>
              <a:t> 스터디</a:t>
            </a:r>
            <a:br>
              <a:rPr lang="en-US" altLang="ko-KR" sz="32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</a:br>
            <a:r>
              <a:rPr lang="en-US" altLang="ko-KR" sz="32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ch</a:t>
            </a:r>
            <a:r>
              <a:rPr lang="en-US" altLang="ko-KR" sz="28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4</a:t>
            </a:r>
            <a:r>
              <a:rPr lang="en-US" altLang="ko-KR" sz="2000" b="0" strike="noStrike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.</a:t>
            </a:r>
            <a:r>
              <a:rPr lang="ko-KR" altLang="en-US" sz="2000" cap="small" dirty="0">
                <a:solidFill>
                  <a:schemeClr val="bg1"/>
                </a:solidFill>
                <a:latin typeface="Arial" charset="0"/>
                <a:ea typeface="Arial" charset="0"/>
              </a:rPr>
              <a:t>코드 구조</a:t>
            </a:r>
            <a:endParaRPr lang="ko-KR" altLang="en-US" sz="1800" b="0" strike="noStrike" cap="small" dirty="0">
              <a:solidFill>
                <a:schemeClr val="bg1"/>
              </a:solidFill>
              <a:latin typeface="돋움" charset="0"/>
              <a:ea typeface="돋움" charset="0"/>
            </a:endParaRPr>
          </a:p>
        </p:txBody>
      </p:sp>
      <p:sp>
        <p:nvSpPr>
          <p:cNvPr id="9219" name="부제목 9218"/>
          <p:cNvSpPr txBox="1">
            <a:spLocks noGrp="1"/>
          </p:cNvSpPr>
          <p:nvPr>
            <p:ph type="subTitle"/>
          </p:nvPr>
        </p:nvSpPr>
        <p:spPr>
          <a:xfrm>
            <a:off x="2895600" y="4069080"/>
            <a:ext cx="6402705" cy="17545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>
                <a:solidFill>
                  <a:schemeClr val="tx1"/>
                </a:solidFill>
                <a:latin typeface="돋움" charset="0"/>
                <a:ea typeface="돋움" charset="0"/>
              </a:rPr>
              <a:t>2019.05.27</a:t>
            </a:r>
            <a:endParaRPr lang="ko-KR" altLang="en-US" sz="1400" b="0" strike="noStrike" cap="none" dirty="0">
              <a:solidFill>
                <a:schemeClr val="tx1"/>
              </a:solidFill>
              <a:latin typeface="돋움" charset="0"/>
              <a:ea typeface="돋움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>
                <a:solidFill>
                  <a:schemeClr val="tx1"/>
                </a:solidFill>
                <a:latin typeface="돋움" charset="0"/>
                <a:ea typeface="돋움" charset="0"/>
              </a:rPr>
              <a:t>신혜란</a:t>
            </a:r>
            <a:endParaRPr lang="ko-KR" altLang="en-US" sz="1400" b="1" strike="noStrike" cap="none" dirty="0">
              <a:solidFill>
                <a:schemeClr val="tx1"/>
              </a:solidFill>
              <a:latin typeface="돋움" charset="0"/>
              <a:ea typeface="돋움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strike="noStrike" cap="none" dirty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컴프리헨션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(Comprehension) ;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함축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컴프리헨션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64633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하나 이상의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이터레이터로부터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파이썬의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자료구조를 만드는 방법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반복문과 조건 테스트를 간단하게 결합할 수 있다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.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More pythonic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65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컴프리헨션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(Comprehension) ;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함축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리스트 </a:t>
                </a:r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컴프리헨션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01566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리스트를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생성하틑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컴프리헨션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목표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1~10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까지 정수를 순서대로 가지고 있는 리스트를 생성하자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!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Level1: append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로 하나씩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넣어주기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Level2: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컴프리헨션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적용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어떻게 적용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?: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컴프리헨션에서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사용한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x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는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for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문 내부에서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append(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)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에 인자로 넣은 변수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n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과 같다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CA2E2A0-5B04-4D84-BA74-B42F1AFF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" y="3250249"/>
            <a:ext cx="3276600" cy="1247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17D652-4018-412A-8AE6-8A3168B93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94" y="3378836"/>
            <a:ext cx="3486150" cy="9906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FE3DA99-11EC-4694-A561-93013E8C0B0F}"/>
              </a:ext>
            </a:extLst>
          </p:cNvPr>
          <p:cNvSpPr/>
          <p:nvPr/>
        </p:nvSpPr>
        <p:spPr>
          <a:xfrm>
            <a:off x="4597082" y="3469868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9A2733-6328-41F4-A152-7D8B1B21A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957" y="4893999"/>
            <a:ext cx="6964272" cy="14760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579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컴프리헨션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(Comprehension) ;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함축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리스트 </a:t>
                </a:r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컴프리헨션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리스트를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생성하틑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컴프리헨션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어떻게 적용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?: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컴프리헨션에서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사용한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x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는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for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문 내부에서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append(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)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에 인자로 넣은 변수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n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과 같다</a:t>
              </a:r>
              <a:endParaRPr lang="en-US" altLang="ko-KR" sz="1200" b="1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  <a:p>
              <a:pPr marL="171450" indent="-171450" eaLnBrk="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목표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2~20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까지 정수를 순서대로 가지고 있는 리스트를 생성하자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!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CA2E2A0-5B04-4D84-BA74-B42F1AFF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" y="3250249"/>
            <a:ext cx="3276600" cy="1247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17D652-4018-412A-8AE6-8A3168B93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94" y="3378836"/>
            <a:ext cx="3486150" cy="9906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FE3DA99-11EC-4694-A561-93013E8C0B0F}"/>
              </a:ext>
            </a:extLst>
          </p:cNvPr>
          <p:cNvSpPr/>
          <p:nvPr/>
        </p:nvSpPr>
        <p:spPr>
          <a:xfrm>
            <a:off x="4597082" y="3469868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8A0520-B336-4395-8A08-E7009F479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656" y="4855439"/>
            <a:ext cx="3876675" cy="108585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1FC4AE8-D86C-4B71-9039-989AF2E40D2A}"/>
              </a:ext>
            </a:extLst>
          </p:cNvPr>
          <p:cNvSpPr/>
          <p:nvPr/>
        </p:nvSpPr>
        <p:spPr>
          <a:xfrm>
            <a:off x="1142051" y="5097918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5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컴프리헨션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(Comprehension) ;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함축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리스트 </a:t>
                </a:r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컴프리헨션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 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– 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조건 걸기</a:t>
                </a: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01566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리스트를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생성하틑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컴프리헨션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171450" indent="-171450" eaLnBrk="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목표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1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부터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10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까지 숫자 중 짝수만 순차적으로 들어있는 리스트를 생성하자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!</a:t>
              </a:r>
            </a:p>
            <a:p>
              <a:pPr marL="171450" indent="-171450" eaLnBrk="0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어떻게 적용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?: 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마찬가지로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컴프리헨션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 적용 전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for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문을 생각해 보면 들어가야 하는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if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문을 그대로 넣고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: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를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뺴준다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~~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CA2E2A0-5B04-4D84-BA74-B42F1AFF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010" y="3250249"/>
            <a:ext cx="3276600" cy="12477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17D652-4018-412A-8AE6-8A3168B93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94" y="3378836"/>
            <a:ext cx="3486150" cy="9906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FE3DA99-11EC-4694-A561-93013E8C0B0F}"/>
              </a:ext>
            </a:extLst>
          </p:cNvPr>
          <p:cNvSpPr/>
          <p:nvPr/>
        </p:nvSpPr>
        <p:spPr>
          <a:xfrm>
            <a:off x="4597082" y="3469868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8A0520-B336-4395-8A08-E7009F479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656" y="4855439"/>
            <a:ext cx="3876675" cy="108585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1FC4AE8-D86C-4B71-9039-989AF2E40D2A}"/>
              </a:ext>
            </a:extLst>
          </p:cNvPr>
          <p:cNvSpPr/>
          <p:nvPr/>
        </p:nvSpPr>
        <p:spPr>
          <a:xfrm>
            <a:off x="1142051" y="5097918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C5BC93-5F8D-408F-9D4D-A130C30CD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4574" y="4950689"/>
            <a:ext cx="4000500" cy="9906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771BEB4-D667-49A0-81AE-D4A8EFFF059C}"/>
              </a:ext>
            </a:extLst>
          </p:cNvPr>
          <p:cNvSpPr/>
          <p:nvPr/>
        </p:nvSpPr>
        <p:spPr>
          <a:xfrm>
            <a:off x="6301331" y="5097918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68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컴프리헨션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(Comprehension) ;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함축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리스트 </a:t>
                </a:r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컴프리헨션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 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– 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중복 표현</a:t>
                </a: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27699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컴프리헨션은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 내부에서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for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키워드와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if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키워드를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몇번이고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 반복 가능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073B4E4-4012-4359-B785-3AA1BCECA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57" y="2517140"/>
            <a:ext cx="42195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9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컴프리헨션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(Comprehension) ;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함축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 err="1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딕셔너리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&amp;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셋 </a:t>
                </a:r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컴프리헨션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 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– 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중괄호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(</a:t>
                </a:r>
                <a:r>
                  <a:rPr kumimoji="0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너무 당연하다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)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딕셔너리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: {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키 표현식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값 표현식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for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표현식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in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순회 가능한 객체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}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셋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: {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표현식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for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표현식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in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순회 가능한 객체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}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-&gt;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이중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for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문 개념이라 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중복 허용을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안하는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dict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와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set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은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컴프리헨션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 사용시 머리에 힘을 좀 더 줘야 한다</a:t>
              </a:r>
              <a:endParaRPr lang="en-US" altLang="ko-KR" sz="1200" b="1" dirty="0">
                <a:solidFill>
                  <a:srgbClr val="C00000"/>
                </a:solidFill>
                <a:latin typeface="맑은 고딕" charset="0"/>
                <a:ea typeface="맑은 고딕" charset="0"/>
              </a:endParaRP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-&gt; 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그래서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얘내는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for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문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2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개 쓸 일은 </a:t>
              </a:r>
              <a:r>
                <a:rPr lang="ko-KR" altLang="en-US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없을듯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..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EDD1394-D176-47D4-9A96-A946BF21F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6" y="3515950"/>
            <a:ext cx="5288008" cy="23453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453CB0-04AA-4128-9A4B-E4941B77F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768" y="3874136"/>
            <a:ext cx="4819650" cy="126682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AAEBB26-904C-4999-8223-C10F0BD6F5A2}"/>
              </a:ext>
            </a:extLst>
          </p:cNvPr>
          <p:cNvSpPr/>
          <p:nvPr/>
        </p:nvSpPr>
        <p:spPr>
          <a:xfrm>
            <a:off x="5648188" y="4379831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4B34E9-A893-4CDD-99D1-FE156BB3D252}"/>
              </a:ext>
            </a:extLst>
          </p:cNvPr>
          <p:cNvSpPr/>
          <p:nvPr/>
        </p:nvSpPr>
        <p:spPr>
          <a:xfrm>
            <a:off x="1365132" y="4145692"/>
            <a:ext cx="280789" cy="16280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73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컴프리헨션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(Comprehension) ; 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함축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 err="1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제너레이터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 </a:t>
                </a:r>
                <a:r>
                  <a:rPr kumimoji="0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맑은 고딕" charset="0"/>
                    <a:ea typeface="맑은 고딕" charset="0"/>
                    <a:cs typeface="+mn-cs"/>
                  </a:rPr>
                  <a:t>컴프리헨션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제너레이터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이터레이터에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데이터를 제공하는 하나의 방법</a:t>
              </a:r>
              <a:endParaRPr lang="en-US" altLang="ko-KR" sz="1200" b="1" dirty="0">
                <a:latin typeface="맑은 고딕" charset="0"/>
                <a:ea typeface="맑은 고딕" charset="0"/>
              </a:endParaRP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목표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튜플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컴프리헨션을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해보자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!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엥 잘 안된다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generator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라는게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 생겼다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: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immutable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이라서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컴프리헨션이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 없다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.</a:t>
              </a:r>
            </a:p>
            <a:p>
              <a:pPr marR="0" lvl="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=&gt;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제너레이터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컴프리헨션으로부터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제너레이터를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 생성할 수 있다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. 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2CE0108-CA5B-4490-BEF1-5255FADB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42855"/>
            <a:ext cx="4781550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F51EB8-72D8-449F-87E1-0244B946E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956" y="3242855"/>
            <a:ext cx="3962400" cy="173355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1D135BA-C518-43A4-BD58-88CAC8B936D9}"/>
              </a:ext>
            </a:extLst>
          </p:cNvPr>
          <p:cNvSpPr/>
          <p:nvPr/>
        </p:nvSpPr>
        <p:spPr>
          <a:xfrm>
            <a:off x="5525044" y="3328580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65E00-0EBA-48FC-B4F5-359A251A3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332" y="4976405"/>
            <a:ext cx="5400675" cy="107632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C730528-3FC9-4586-957F-5EDE1D8972FA}"/>
              </a:ext>
            </a:extLst>
          </p:cNvPr>
          <p:cNvSpPr/>
          <p:nvPr/>
        </p:nvSpPr>
        <p:spPr>
          <a:xfrm>
            <a:off x="191044" y="5199653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7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제너레이터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(generator)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 err="1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제너레이터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01566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제너레이터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파이썬의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시퀸스를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생성하는 객체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=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iterator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를 생성해 주는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function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왜 사용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?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메모리 효율정으로 사용 가능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/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계산 결과 값이 필요할 </a:t>
              </a:r>
              <a:r>
                <a:rPr kumimoji="0" lang="ko-KR" altLang="en-US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떄까지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</a:rPr>
                <a:t> 계산을 늦출 수 있음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charset="0"/>
                <a:ea typeface="맑은 고딕" charset="0"/>
              </a:endParaRP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200" b="1" dirty="0" err="1">
                  <a:latin typeface="맑은 고딕" charset="0"/>
                  <a:ea typeface="맑은 고딕" charset="0"/>
                </a:rPr>
                <a:t>이터레이터에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대한 데이터의 소스로 자주 사용된다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(ex.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Range())</a:t>
              </a:r>
            </a:p>
            <a:p>
              <a:pPr marL="171450" marR="0" lvl="0" indent="-17145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charset="0"/>
                  <a:ea typeface="맑은 고딕" charset="0"/>
                </a:rPr>
                <a:t>Y</a:t>
              </a:r>
              <a:r>
                <a:rPr lang="en-US" altLang="ko-KR" sz="1200" b="1" dirty="0" err="1">
                  <a:latin typeface="맑은 고딕" charset="0"/>
                  <a:ea typeface="맑은 고딕" charset="0"/>
                </a:rPr>
                <a:t>ield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 : generator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함수가 실행 중 </a:t>
              </a:r>
              <a:r>
                <a:rPr lang="en-US" altLang="ko-KR" sz="1200" b="1" dirty="0" err="1">
                  <a:latin typeface="맑은 고딕" charset="0"/>
                  <a:ea typeface="맑은 고딕" charset="0"/>
                </a:rPr>
                <a:t>yueld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를 만날 경우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해당 함수는 그 상태로 정지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반환 값을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next()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를 호출한 쪽으로 전달 하게 됨 </a:t>
              </a:r>
              <a:r>
                <a:rPr lang="en-US" altLang="ko-KR" sz="1200" b="1" dirty="0">
                  <a:latin typeface="맑은 고딕" charset="0"/>
                  <a:ea typeface="맑은 고딕" charset="0"/>
                </a:rPr>
                <a:t>-&gt; </a:t>
              </a:r>
              <a:r>
                <a:rPr lang="ko-KR" altLang="en-US" sz="1200" b="1" dirty="0">
                  <a:latin typeface="맑은 고딕" charset="0"/>
                  <a:ea typeface="맑은 고딕" charset="0"/>
                </a:rPr>
                <a:t>함수 내부에서 사용된 데이터들이 메모리에 그대로 유지됨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1BAC797-F631-4C51-B343-12B40BC1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9" y="3255508"/>
            <a:ext cx="7553325" cy="1914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9B856F-661E-47B3-96F7-D3CC0D53E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542" y="3429000"/>
            <a:ext cx="1828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파이썬의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코드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파이썬 특징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01566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코드 구분을 위한 괄호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x,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들여쓰기로 프로그램 구조 정의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(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공백또한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사용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x)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주석 달기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#(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해시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,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샤프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) : ‘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‘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안에 사용하면 효력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x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라인 유지하기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\ 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True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Flase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74D676B-5A81-45A8-9672-496FC17B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71" y="3315244"/>
            <a:ext cx="4324350" cy="2247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C0B319-0391-4FFB-A5E5-10BBE3CE9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997" y="3429000"/>
            <a:ext cx="1590675" cy="1638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1D2D56-1111-4E94-82BF-4B83C630B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677" y="3381375"/>
            <a:ext cx="2847975" cy="20764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C7760B-C355-4AC1-86C6-6009FB240B49}"/>
              </a:ext>
            </a:extLst>
          </p:cNvPr>
          <p:cNvSpPr/>
          <p:nvPr/>
        </p:nvSpPr>
        <p:spPr>
          <a:xfrm>
            <a:off x="243840" y="3126377"/>
            <a:ext cx="6905897" cy="2586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파이썬의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코드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파이썬 특징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True False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Is: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레퍼런스 체크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==: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값 체크</a:t>
              </a:r>
              <a:endParaRPr lang="en-US" altLang="ko-KR" sz="1200" b="1" dirty="0">
                <a:solidFill>
                  <a:prstClr val="black"/>
                </a:solidFill>
                <a:latin typeface="맑은 고딕" charset="0"/>
                <a:ea typeface="맑은 고딕" charset="0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39C8481-2573-411F-BA69-79FCC8AC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911" y="2075981"/>
            <a:ext cx="1418529" cy="431143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6E26BE-75C9-4D72-8E85-9FC62D238453}"/>
              </a:ext>
            </a:extLst>
          </p:cNvPr>
          <p:cNvSpPr/>
          <p:nvPr/>
        </p:nvSpPr>
        <p:spPr>
          <a:xfrm>
            <a:off x="4140650" y="2369340"/>
            <a:ext cx="1046347" cy="1952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1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파이썬의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코드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순회하기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(itinerate)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101566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Iterator :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자료구조가 얼마나 큰지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,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어떻게 구현되어 있는지에 관계없이 </a:t>
              </a: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iterable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자료구조를 순회할 수 있음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Iterable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: member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를 하나씩 차례로 반환 가능한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object 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모든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시퀸스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타입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list str tuple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+ non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시퀸스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타입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en-US" altLang="ko-KR" sz="1200" b="1" dirty="0" err="1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dict</a:t>
              </a:r>
              <a:r>
                <a:rPr lang="en-US" altLang="ko-KR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 file</a:t>
              </a:r>
              <a:r>
                <a:rPr lang="ko-KR" altLang="en-US" sz="1200" b="1" dirty="0">
                  <a:solidFill>
                    <a:srgbClr val="C00000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+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__iter__0,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__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getiterm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__()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메소드로 정의된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class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모두 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iterable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하다고 할 수 있다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.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Iteable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은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for loop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말고도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zip(), map()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과 같이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sequence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한 특징을 필요로 하는 작업에 유용하게 사용된다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.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1FC693F-2647-45FA-B307-A3183C3F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" y="3250565"/>
            <a:ext cx="7600950" cy="30384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7A45A-0EB1-44C1-A6A8-91DCE2A322B0}"/>
              </a:ext>
            </a:extLst>
          </p:cNvPr>
          <p:cNvSpPr/>
          <p:nvPr/>
        </p:nvSpPr>
        <p:spPr>
          <a:xfrm>
            <a:off x="6463707" y="3858505"/>
            <a:ext cx="1046347" cy="1952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84BC17-3F1B-4D1E-A1BB-08E109AE7250}"/>
              </a:ext>
            </a:extLst>
          </p:cNvPr>
          <p:cNvSpPr/>
          <p:nvPr/>
        </p:nvSpPr>
        <p:spPr>
          <a:xfrm>
            <a:off x="139020" y="4127863"/>
            <a:ext cx="2436586" cy="2088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52C8B9-439D-4777-9583-BE177304DCB8}"/>
              </a:ext>
            </a:extLst>
          </p:cNvPr>
          <p:cNvSpPr/>
          <p:nvPr/>
        </p:nvSpPr>
        <p:spPr>
          <a:xfrm>
            <a:off x="2859949" y="4127863"/>
            <a:ext cx="3146834" cy="2088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B8821B-A001-412B-A450-C431123AA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656" y="3157919"/>
            <a:ext cx="4926668" cy="5672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61BF9F-CC26-41AB-94A6-FF5513C99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657" y="3943089"/>
            <a:ext cx="4926668" cy="4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0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파이썬의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코드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순회하기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(itinerate)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Iterator : next()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메소드로 데이터를 순차적으로 호출 가능한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object.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다음 데이터가 없으면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throw 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stopIteration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exception</a:t>
              </a: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Iterable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한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object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들은 무조건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iterator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는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x (ex. list) -&gt;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그런 애들을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iterator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로 변환하려면 </a:t>
              </a: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()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메서드 사용하면 됨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8D80B86-1784-459B-BEF8-19082560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839" y="3214238"/>
            <a:ext cx="6986316" cy="318240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E81351-69E6-4171-B389-EE4D0983316B}"/>
              </a:ext>
            </a:extLst>
          </p:cNvPr>
          <p:cNvSpPr/>
          <p:nvPr/>
        </p:nvSpPr>
        <p:spPr>
          <a:xfrm>
            <a:off x="4245151" y="3684333"/>
            <a:ext cx="4236997" cy="27123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39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파이썬의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코드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순회하기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(itinerate)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46166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Iterable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한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object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들은 무조건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iterator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는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x (ex. list) -&gt;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그런 애들을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iterator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로 변환하려면 </a:t>
              </a: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()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메서드 사용하면 됨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FD01EAB7-01C0-44D8-B489-45E2BC743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3" y="3273470"/>
            <a:ext cx="5556068" cy="22302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DE75DD-2DDB-4E6A-B784-0C2C28B6A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148" y="3120027"/>
            <a:ext cx="2724150" cy="2762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4236CF2-E4CC-4268-B989-495443B5E557}"/>
              </a:ext>
            </a:extLst>
          </p:cNvPr>
          <p:cNvSpPr/>
          <p:nvPr/>
        </p:nvSpPr>
        <p:spPr>
          <a:xfrm>
            <a:off x="5408023" y="4162697"/>
            <a:ext cx="1637211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5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파이썬의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코드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순회하기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(itinerate)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830997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Iterable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한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object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들은 무조건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iterator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는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x (ex. list) -&gt; 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그런 애들을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iterator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로 변환하려면 </a:t>
              </a:r>
              <a:r>
                <a:rPr kumimoji="0" lang="en-US" altLang="ko-KR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iter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()</a:t>
              </a: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메서드 사용하면 됨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Iterable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한 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objec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를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for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문에 사용할 때 굳이 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iter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()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를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안써도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됨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-&gt; python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내부에서 임시로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list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를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iterator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로 자동 변환 해주기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떄문이다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~~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CDE75DD-2DDB-4E6A-B784-0C2C28B6A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90" y="3429000"/>
            <a:ext cx="2724150" cy="2762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62CCE2-ECA5-4E82-8047-389A6D145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775" y="3408862"/>
            <a:ext cx="2181225" cy="145732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4BC7B1-C658-43C1-A80D-C9B29A373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665" y="3805373"/>
            <a:ext cx="2943225" cy="14001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D51C968-717E-4DCA-AAF5-1319BEE02CF5}"/>
              </a:ext>
            </a:extLst>
          </p:cNvPr>
          <p:cNvSpPr/>
          <p:nvPr/>
        </p:nvSpPr>
        <p:spPr>
          <a:xfrm>
            <a:off x="3013167" y="4397556"/>
            <a:ext cx="1141912" cy="600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9FCE6DF-2ACE-41CF-90EB-93B033A70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141" y="5069114"/>
            <a:ext cx="3819525" cy="147637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1695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파이썬의</a:t>
            </a: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 코드 구조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순회하기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(itinerate)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27699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rPr>
                <a:t>Enumerate( )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9FCE6DF-2ACE-41CF-90EB-93B033A7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9" y="3536405"/>
            <a:ext cx="3819525" cy="147637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17207B5-0D04-47E4-9D6C-467695F84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071" y="3102610"/>
            <a:ext cx="7236234" cy="33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3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9698990" y="2540"/>
            <a:ext cx="763905" cy="3676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marR="0" lvl="0" indent="0" algn="ctr" defTabSz="5080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320F77-B9A0-41C5-862A-B4B631284C64}" type="slidenum"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rPr>
              <a:pPr marL="0" marR="0" lvl="0" indent="0" algn="ctr" defTabSz="5080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0245" name="텍스트 상자 10244"/>
          <p:cNvSpPr txBox="1">
            <a:spLocks/>
          </p:cNvSpPr>
          <p:nvPr/>
        </p:nvSpPr>
        <p:spPr>
          <a:xfrm>
            <a:off x="-797560" y="2205355"/>
            <a:ext cx="542925" cy="3911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noAutofit/>
          </a:bodyPr>
          <a:lstStyle/>
          <a:p>
            <a:pPr marL="0" marR="0" lvl="0" indent="0" algn="l" defTabSz="508000" rtl="0" eaLnBrk="0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텍스트 개체 틀 10241">
            <a:extLst>
              <a:ext uri="{FF2B5EF4-FFF2-40B4-BE49-F238E27FC236}">
                <a16:creationId xmlns:a16="http://schemas.microsoft.com/office/drawing/2014/main" id="{32B84DB4-44F6-41E0-80D7-42EA147BD01E}"/>
              </a:ext>
            </a:extLst>
          </p:cNvPr>
          <p:cNvSpPr txBox="1">
            <a:spLocks/>
          </p:cNvSpPr>
          <p:nvPr/>
        </p:nvSpPr>
        <p:spPr>
          <a:xfrm>
            <a:off x="609600" y="568960"/>
            <a:ext cx="10974705" cy="106870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>
            <a:lvl1pPr marL="0" indent="0" algn="ctr" defTabSz="914400" latinLnBrk="1">
              <a:buNone/>
              <a:defRPr lang="ko-KR" sz="4400" baseline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508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순회하기 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– </a:t>
            </a: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파이써닉하게</a:t>
            </a:r>
            <a:r>
              <a:rPr kumimoji="0" lang="en-US" altLang="ko-K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견고딕" charset="0"/>
                <a:ea typeface="HY견고딕" charset="0"/>
                <a:cs typeface="+mn-cs"/>
              </a:rPr>
              <a:t>!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견고딕" charset="0"/>
              <a:ea typeface="HY견고딕" charset="0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C5CFED-0D41-450B-8FA0-7392A91BAB74}"/>
              </a:ext>
            </a:extLst>
          </p:cNvPr>
          <p:cNvGrpSpPr/>
          <p:nvPr/>
        </p:nvGrpSpPr>
        <p:grpSpPr>
          <a:xfrm>
            <a:off x="977900" y="1555115"/>
            <a:ext cx="8418195" cy="1428750"/>
            <a:chOff x="977900" y="1555115"/>
            <a:chExt cx="8418195" cy="1428750"/>
          </a:xfrm>
        </p:grpSpPr>
        <p:sp>
          <p:nvSpPr>
            <p:cNvPr id="10" name="도형 23">
              <a:extLst>
                <a:ext uri="{FF2B5EF4-FFF2-40B4-BE49-F238E27FC236}">
                  <a16:creationId xmlns:a16="http://schemas.microsoft.com/office/drawing/2014/main" id="{79C92646-424F-4B94-8E17-D5E97DE45BD8}"/>
                </a:ext>
              </a:extLst>
            </p:cNvPr>
            <p:cNvSpPr>
              <a:spLocks/>
            </p:cNvSpPr>
            <p:nvPr/>
          </p:nvSpPr>
          <p:spPr>
            <a:xfrm>
              <a:off x="977900" y="1756410"/>
              <a:ext cx="8418195" cy="1227455"/>
            </a:xfrm>
            <a:prstGeom prst="roundRect">
              <a:avLst>
                <a:gd name="adj" fmla="val 5421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marR="0" lvl="0" indent="0" algn="ctr" defTabSz="5080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049B1B-F567-4D94-88F1-4CAAFC96AE92}"/>
                </a:ext>
              </a:extLst>
            </p:cNvPr>
            <p:cNvGrpSpPr/>
            <p:nvPr/>
          </p:nvGrpSpPr>
          <p:grpSpPr>
            <a:xfrm>
              <a:off x="988060" y="1555115"/>
              <a:ext cx="8405495" cy="337820"/>
              <a:chOff x="988060" y="1555115"/>
              <a:chExt cx="8405495" cy="337820"/>
            </a:xfrm>
          </p:grpSpPr>
          <p:sp>
            <p:nvSpPr>
              <p:cNvPr id="13" name="도형 26">
                <a:extLst>
                  <a:ext uri="{FF2B5EF4-FFF2-40B4-BE49-F238E27FC236}">
                    <a16:creationId xmlns:a16="http://schemas.microsoft.com/office/drawing/2014/main" id="{3793F792-95C1-4612-B601-DE7E36946E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8059" y="1557655"/>
                <a:ext cx="8406765" cy="318770"/>
              </a:xfrm>
              <a:prstGeom prst="roundRect">
                <a:avLst/>
              </a:prstGeom>
              <a:solidFill>
                <a:srgbClr val="0070C0"/>
              </a:solidFill>
              <a:ln w="0">
                <a:noFill/>
                <a:prstDash/>
              </a:ln>
              <a:effectLst>
                <a:outerShdw blurRad="44450" dist="27940" dir="5400000" algn="ctr">
                  <a:srgbClr val="000000">
                    <a:alpha val="30588"/>
                  </a:srgbClr>
                </a:outerShdw>
              </a:effectLst>
              <a:scene3d>
                <a:camera prst="orthographicFront"/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marR="0" lvl="0" indent="0" algn="ctr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  <p:sp>
            <p:nvSpPr>
              <p:cNvPr id="14" name="텍스트 상자 27">
                <a:extLst>
                  <a:ext uri="{FF2B5EF4-FFF2-40B4-BE49-F238E27FC236}">
                    <a16:creationId xmlns:a16="http://schemas.microsoft.com/office/drawing/2014/main" id="{37782998-64DC-4D24-928A-8F39F4641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3010" y="1555115"/>
                <a:ext cx="6504305" cy="338455"/>
              </a:xfrm>
              <a:prstGeom prst="rect">
                <a:avLst/>
              </a:prstGeom>
              <a:no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marR="0" lvl="0" indent="0" algn="l" defTabSz="5080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여러 </a:t>
                </a:r>
                <a:r>
                  <a:rPr lang="ko-KR" altLang="en-US" sz="1600" b="1" dirty="0" err="1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시퀸스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 순회하기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charset="0"/>
                    <a:ea typeface="맑은 고딕" charset="0"/>
                  </a:rPr>
                  <a:t>: zip()</a:t>
                </a:r>
                <a:endParaRPr kumimoji="0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 charset="0"/>
                  <a:ea typeface="맑은 고딕" charset="0"/>
                  <a:cs typeface="+mn-cs"/>
                </a:endParaRPr>
              </a:p>
            </p:txBody>
          </p:sp>
        </p:grpSp>
        <p:sp>
          <p:nvSpPr>
            <p:cNvPr id="12" name="텍스트 상자 25">
              <a:extLst>
                <a:ext uri="{FF2B5EF4-FFF2-40B4-BE49-F238E27FC236}">
                  <a16:creationId xmlns:a16="http://schemas.microsoft.com/office/drawing/2014/main" id="{F26B51BD-12B2-4093-B4B7-3978AA0856FA}"/>
                </a:ext>
              </a:extLst>
            </p:cNvPr>
            <p:cNvSpPr txBox="1">
              <a:spLocks/>
            </p:cNvSpPr>
            <p:nvPr/>
          </p:nvSpPr>
          <p:spPr>
            <a:xfrm>
              <a:off x="1125220" y="1913255"/>
              <a:ext cx="7878445" cy="276999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254000" marR="0" lvl="0" indent="-254000" algn="l" defTabSz="914400" rtl="0" eaLnBrk="0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/>
                <a:buChar char=""/>
                <a:tabLst/>
                <a:defRPr/>
              </a:pP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여러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시퀸스를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병렬로 순회 가능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– 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가장 짧은 </a:t>
              </a:r>
              <a:r>
                <a:rPr lang="ko-KR" altLang="en-US" sz="1200" b="1" dirty="0" err="1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시퀸스가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 완료되면 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zip()</a:t>
              </a:r>
              <a:r>
                <a:rPr lang="ko-KR" altLang="en-US" sz="1200" b="1" dirty="0">
                  <a:solidFill>
                    <a:prstClr val="black"/>
                  </a:solidFill>
                  <a:latin typeface="맑은 고딕" charset="0"/>
                  <a:ea typeface="맑은 고딕" charset="0"/>
                </a:rPr>
                <a:t>은 멈춘다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charset="0"/>
                <a:ea typeface="맑은 고딕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1227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724</Words>
  <Application>Microsoft Office PowerPoint</Application>
  <PresentationFormat>와이드스크린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HY견고딕</vt:lpstr>
      <vt:lpstr>굴림</vt:lpstr>
      <vt:lpstr>돋움</vt:lpstr>
      <vt:lpstr>맑은 고딕</vt:lpstr>
      <vt:lpstr>Arial</vt:lpstr>
      <vt:lpstr>Arial Black</vt:lpstr>
      <vt:lpstr>Georgia</vt:lpstr>
      <vt:lpstr>Wingdings</vt:lpstr>
      <vt:lpstr>Wingdings 2</vt:lpstr>
      <vt:lpstr>1_Office 테마</vt:lpstr>
      <vt:lpstr>Office theme</vt:lpstr>
      <vt:lpstr> PYTHON 스터디 ch4.코드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PYTHON 스터디 ch4.코드 구조</dc:title>
  <dc:creator>신 혜란</dc:creator>
  <cp:lastModifiedBy>신 혜란</cp:lastModifiedBy>
  <cp:revision>13</cp:revision>
  <dcterms:created xsi:type="dcterms:W3CDTF">2019-05-27T04:28:37Z</dcterms:created>
  <dcterms:modified xsi:type="dcterms:W3CDTF">2019-05-27T09:21:43Z</dcterms:modified>
</cp:coreProperties>
</file>