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60" r:id="rId4"/>
    <p:sldId id="261" r:id="rId5"/>
    <p:sldId id="263" r:id="rId6"/>
    <p:sldId id="264"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C0BF1A-308A-41CC-BB6F-B191208111D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E2BD717A-CF6F-48B9-AF32-0932B56DD5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2D70683-CD89-48D1-881B-AC31E5CE0982}"/>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4EB675E1-B04D-402B-99E8-0147258FE34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FEA02EC3-1CD2-4042-940A-28ABC18BACC3}"/>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3123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987FE-EFB8-4B22-AF29-BBD2D9CC2DBF}"/>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366F85B-5A9A-47A5-929F-7D0EA6BDE7E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6C249B4-40F0-4D90-A813-530CAC818065}"/>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60DD1095-641B-4627-98CB-D450BB7788F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4C55F76-8C6E-4768-9EA4-1E3244E4AC50}"/>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243562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F84CBC-D8F4-474E-A9F1-A166B9ECF05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5F30FCE-3C1C-44FD-A7D5-0AAA431680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2FF2B5A-6FC2-45FB-918F-CAFE8C29F7E4}"/>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9F976104-6B9B-4AE5-803E-90C2EB02C4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BE4F594-3BD1-498D-8703-EBFA7CFA569D}"/>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65507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E0FCC-5002-4E43-BB04-B4A178EBD719}"/>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568D028D-653F-41C4-8264-5CAD26D20F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63FAB68-0253-457E-ADF0-3AB2B85EFD0A}"/>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676A4D00-FCD8-4DF4-90DA-AABDF64C931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65309F8-86BA-4A6B-99FC-743B4269D295}"/>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407442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50CDD-35DF-4068-AA01-F668B19014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5705FE41-A6EA-4C7B-A151-40A0F0ACC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AAE9D75-B580-4010-AF3F-6DF2558CC7C6}"/>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EC076F63-83E3-4289-88C0-7EB2DC75602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C582502-A05E-4714-A32C-633F484401FB}"/>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24338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D499ED-498A-4E4F-8850-5BE23E6764D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F004746-A84D-4186-A03F-C767D63D6D8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30182D8A-5C81-4598-BD8D-18550DC10D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FE08BE7B-AA35-4D5D-88E3-C587A3378F85}"/>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6" name="Espace réservé du pied de page 5">
            <a:extLst>
              <a:ext uri="{FF2B5EF4-FFF2-40B4-BE49-F238E27FC236}">
                <a16:creationId xmlns:a16="http://schemas.microsoft.com/office/drawing/2014/main" id="{9646D9C9-9B07-4168-B371-78780E1CAEA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112DAA4-F4FF-4AE3-94FD-C051CD659065}"/>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92356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74F30-6168-4A78-80D8-17F9DD9F1D4F}"/>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A46DB42F-267E-4EA6-9722-77D5F6E9F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518240-81A6-414B-928A-8BC49202B57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DE8233F5-BCEC-4C97-9E49-444163EC19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B61DE2A-CAA2-40E8-B7B0-60B6468DC5C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2E64E3F9-8BCA-489F-A2F7-FCB1AF26A850}"/>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8" name="Espace réservé du pied de page 7">
            <a:extLst>
              <a:ext uri="{FF2B5EF4-FFF2-40B4-BE49-F238E27FC236}">
                <a16:creationId xmlns:a16="http://schemas.microsoft.com/office/drawing/2014/main" id="{05E1C90D-FCB9-4243-96E7-261D8B269ACD}"/>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12E63F91-7BA3-49F8-BABD-03279A9B173C}"/>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286594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691CF-C50C-4728-9682-EE30ACB84606}"/>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5C556B8C-CE0B-4880-9525-015A03B7E880}"/>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4" name="Espace réservé du pied de page 3">
            <a:extLst>
              <a:ext uri="{FF2B5EF4-FFF2-40B4-BE49-F238E27FC236}">
                <a16:creationId xmlns:a16="http://schemas.microsoft.com/office/drawing/2014/main" id="{4D36941E-1AC5-455B-98D0-AA8FC5C1ADA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5EA4A680-6ECF-461C-B748-6F80A40B441E}"/>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264875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5AE1D1-5778-4046-90D7-448792E2B9D5}"/>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3" name="Espace réservé du pied de page 2">
            <a:extLst>
              <a:ext uri="{FF2B5EF4-FFF2-40B4-BE49-F238E27FC236}">
                <a16:creationId xmlns:a16="http://schemas.microsoft.com/office/drawing/2014/main" id="{397C7A5B-83C4-413A-B739-E30DA0EC4800}"/>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27A453C6-6D1F-4D48-9372-C2E5054F4FD8}"/>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9649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E0321-8FD5-4010-B0BF-41061A36CF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24AC7751-DA5A-4A91-80A8-1D67283A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66B62C70-8EE8-4522-BA16-3F935BE5D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00168D-DA9F-48A9-A197-8DE5A9CBF944}"/>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6" name="Espace réservé du pied de page 5">
            <a:extLst>
              <a:ext uri="{FF2B5EF4-FFF2-40B4-BE49-F238E27FC236}">
                <a16:creationId xmlns:a16="http://schemas.microsoft.com/office/drawing/2014/main" id="{33BE3872-4443-4B54-8ACE-20F08DC0E73B}"/>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568FDF4-84BB-4F9E-A707-AC2233916A6D}"/>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71192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8AA85-95C9-4017-9252-728559F76B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91ED2EA2-A2AE-4A06-9772-1FCAAE79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BC998B3A-C3F6-4BD4-B764-8C8967EB9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B707A1-A070-4E38-A984-8E0DD4D55A3E}"/>
              </a:ext>
            </a:extLst>
          </p:cNvPr>
          <p:cNvSpPr>
            <a:spLocks noGrp="1"/>
          </p:cNvSpPr>
          <p:nvPr>
            <p:ph type="dt" sz="half" idx="10"/>
          </p:nvPr>
        </p:nvSpPr>
        <p:spPr/>
        <p:txBody>
          <a:bodyPr/>
          <a:lstStyle/>
          <a:p>
            <a:fld id="{B87DF8B3-FDC3-4733-A6B7-290008EE2750}" type="datetimeFigureOut">
              <a:rPr lang="fr-CA" smtClean="0"/>
              <a:t>2020-01-19</a:t>
            </a:fld>
            <a:endParaRPr lang="fr-CA"/>
          </a:p>
        </p:txBody>
      </p:sp>
      <p:sp>
        <p:nvSpPr>
          <p:cNvPr id="6" name="Espace réservé du pied de page 5">
            <a:extLst>
              <a:ext uri="{FF2B5EF4-FFF2-40B4-BE49-F238E27FC236}">
                <a16:creationId xmlns:a16="http://schemas.microsoft.com/office/drawing/2014/main" id="{990C440B-8E8B-4E16-9894-0055E8CCA38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66B9F8E3-20AD-4090-81B1-DE160BF76A4F}"/>
              </a:ext>
            </a:extLst>
          </p:cNvPr>
          <p:cNvSpPr>
            <a:spLocks noGrp="1"/>
          </p:cNvSpPr>
          <p:nvPr>
            <p:ph type="sldNum" sz="quarter" idx="12"/>
          </p:nvPr>
        </p:nvSpPr>
        <p:spPr/>
        <p:txBody>
          <a:bodyPr/>
          <a:lstStyle/>
          <a:p>
            <a:fld id="{3EC064C4-838A-4FBC-86C8-68FE07A623D0}" type="slidenum">
              <a:rPr lang="fr-CA" smtClean="0"/>
              <a:t>‹N°›</a:t>
            </a:fld>
            <a:endParaRPr lang="fr-CA"/>
          </a:p>
        </p:txBody>
      </p:sp>
    </p:spTree>
    <p:extLst>
      <p:ext uri="{BB962C8B-B14F-4D97-AF65-F5344CB8AC3E}">
        <p14:creationId xmlns:p14="http://schemas.microsoft.com/office/powerpoint/2010/main" val="345388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C63CCF-C849-4B73-91B3-6D30BE08F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9F8DC47-847E-476F-A070-020883C63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55033FF-54E2-4BDD-95C7-701580F3C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F8B3-FDC3-4733-A6B7-290008EE2750}" type="datetimeFigureOut">
              <a:rPr lang="fr-CA" smtClean="0"/>
              <a:t>2020-01-19</a:t>
            </a:fld>
            <a:endParaRPr lang="fr-CA"/>
          </a:p>
        </p:txBody>
      </p:sp>
      <p:sp>
        <p:nvSpPr>
          <p:cNvPr id="5" name="Espace réservé du pied de page 4">
            <a:extLst>
              <a:ext uri="{FF2B5EF4-FFF2-40B4-BE49-F238E27FC236}">
                <a16:creationId xmlns:a16="http://schemas.microsoft.com/office/drawing/2014/main" id="{02686624-7594-43E8-82C5-9D0A349B5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3CAD906D-7E84-4899-A3FC-23CFEF051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064C4-838A-4FBC-86C8-68FE07A623D0}" type="slidenum">
              <a:rPr lang="fr-CA" smtClean="0"/>
              <a:t>‹N°›</a:t>
            </a:fld>
            <a:endParaRPr lang="fr-CA"/>
          </a:p>
        </p:txBody>
      </p:sp>
    </p:spTree>
    <p:extLst>
      <p:ext uri="{BB962C8B-B14F-4D97-AF65-F5344CB8AC3E}">
        <p14:creationId xmlns:p14="http://schemas.microsoft.com/office/powerpoint/2010/main" val="77476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ower-grid.com/2016/03/22/real-time-data-analytics/" TargetMode="External"/><Relationship Id="rId7" Type="http://schemas.openxmlformats.org/officeDocument/2006/relationships/hyperlink" Target="https://www.sfgnetwork.com/blog/data-services/the-importance-of-real-time-data/" TargetMode="External"/><Relationship Id="rId2" Type="http://schemas.openxmlformats.org/officeDocument/2006/relationships/hyperlink" Target="https://www.techopedia.com/definition/31256/real-time-data" TargetMode="External"/><Relationship Id="rId1" Type="http://schemas.openxmlformats.org/officeDocument/2006/relationships/slideLayout" Target="../slideLayouts/slideLayout2.xml"/><Relationship Id="rId6" Type="http://schemas.openxmlformats.org/officeDocument/2006/relationships/hyperlink" Target="https://www.insightdata.co.uk/news/what-is-real-time-data/" TargetMode="External"/><Relationship Id="rId5" Type="http://schemas.openxmlformats.org/officeDocument/2006/relationships/hyperlink" Target="https://techcrunch.com/2017/09/19/real-time-data-analytics-startup-incorta-raises-15m-series-b-led-by-kleiner-perkins/" TargetMode="External"/><Relationship Id="rId4" Type="http://schemas.openxmlformats.org/officeDocument/2006/relationships/hyperlink" Target="https://www.truthinit.com/index.php/p/118/streamlio-for-real-time-data-stream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rue, lumière, extérieur, ciel&#10;&#10;Description générée automatiquement">
            <a:extLst>
              <a:ext uri="{FF2B5EF4-FFF2-40B4-BE49-F238E27FC236}">
                <a16:creationId xmlns:a16="http://schemas.microsoft.com/office/drawing/2014/main" id="{6971A513-0EF7-41AC-8118-8D3EDE6959D5}"/>
              </a:ext>
            </a:extLst>
          </p:cNvPr>
          <p:cNvPicPr>
            <a:picLocks noChangeAspect="1"/>
          </p:cNvPicPr>
          <p:nvPr/>
        </p:nvPicPr>
        <p:blipFill rotWithShape="1">
          <a:blip r:embed="rId2"/>
          <a:srcRect t="13348" r="9089"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7211589-0E40-4D97-A606-A63372240085}"/>
              </a:ext>
            </a:extLst>
          </p:cNvPr>
          <p:cNvSpPr>
            <a:spLocks noGrp="1"/>
          </p:cNvSpPr>
          <p:nvPr>
            <p:ph type="title"/>
          </p:nvPr>
        </p:nvSpPr>
        <p:spPr>
          <a:xfrm>
            <a:off x="371094" y="1161288"/>
            <a:ext cx="3438144" cy="1124712"/>
          </a:xfrm>
        </p:spPr>
        <p:txBody>
          <a:bodyPr anchor="b">
            <a:normAutofit/>
          </a:bodyPr>
          <a:lstStyle/>
          <a:p>
            <a:r>
              <a:rPr lang="en-US" sz="2800" u="sng"/>
              <a:t>Business Case</a:t>
            </a:r>
            <a:r>
              <a:rPr lang="en-US" sz="2800"/>
              <a:t>:</a:t>
            </a:r>
            <a:endParaRPr lang="fr-CA" sz="280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5DAA3874-BDDC-4A98-A41B-5469D7197DC7}"/>
              </a:ext>
            </a:extLst>
          </p:cNvPr>
          <p:cNvSpPr>
            <a:spLocks noGrp="1"/>
          </p:cNvSpPr>
          <p:nvPr>
            <p:ph idx="1"/>
          </p:nvPr>
        </p:nvSpPr>
        <p:spPr>
          <a:xfrm>
            <a:off x="371094" y="2718054"/>
            <a:ext cx="3438906" cy="3207258"/>
          </a:xfrm>
        </p:spPr>
        <p:txBody>
          <a:bodyPr anchor="t">
            <a:normAutofit/>
          </a:bodyPr>
          <a:lstStyle/>
          <a:p>
            <a:pPr marL="0" indent="0">
              <a:buNone/>
            </a:pPr>
            <a:r>
              <a:rPr lang="en-US" sz="1700"/>
              <a:t>Real-Time Electricity Data </a:t>
            </a:r>
          </a:p>
          <a:p>
            <a:endParaRPr lang="fr-CA" sz="1700"/>
          </a:p>
        </p:txBody>
      </p:sp>
    </p:spTree>
    <p:extLst>
      <p:ext uri="{BB962C8B-B14F-4D97-AF65-F5344CB8AC3E}">
        <p14:creationId xmlns:p14="http://schemas.microsoft.com/office/powerpoint/2010/main" val="324663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Espace réservé du contenu 3">
            <a:extLst>
              <a:ext uri="{FF2B5EF4-FFF2-40B4-BE49-F238E27FC236}">
                <a16:creationId xmlns:a16="http://schemas.microsoft.com/office/drawing/2014/main" id="{CCD32225-6F80-45F9-B8A1-F0FE439B51C4}"/>
              </a:ext>
            </a:extLst>
          </p:cNvPr>
          <p:cNvPicPr>
            <a:picLocks noChangeAspect="1"/>
          </p:cNvPicPr>
          <p:nvPr/>
        </p:nvPicPr>
        <p:blipFill rotWithShape="1">
          <a:blip r:embed="rId2"/>
          <a:srcRect t="9091" r="16978"/>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C1619B0-B1BD-40E9-9ACB-20347DA807B4}"/>
              </a:ext>
            </a:extLst>
          </p:cNvPr>
          <p:cNvSpPr>
            <a:spLocks noGrp="1"/>
          </p:cNvSpPr>
          <p:nvPr>
            <p:ph type="title"/>
          </p:nvPr>
        </p:nvSpPr>
        <p:spPr>
          <a:xfrm>
            <a:off x="371094" y="1161288"/>
            <a:ext cx="3438144" cy="1124712"/>
          </a:xfrm>
        </p:spPr>
        <p:txBody>
          <a:bodyPr anchor="b">
            <a:normAutofit/>
          </a:bodyPr>
          <a:lstStyle/>
          <a:p>
            <a:r>
              <a:rPr lang="fr-CA" sz="2800" dirty="0"/>
              <a:t>Statement</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Espace réservé du contenu 7">
            <a:extLst>
              <a:ext uri="{FF2B5EF4-FFF2-40B4-BE49-F238E27FC236}">
                <a16:creationId xmlns:a16="http://schemas.microsoft.com/office/drawing/2014/main" id="{551F0DFE-320E-4B2F-A67B-DDF1EAAD0983}"/>
              </a:ext>
            </a:extLst>
          </p:cNvPr>
          <p:cNvSpPr>
            <a:spLocks noGrp="1"/>
          </p:cNvSpPr>
          <p:nvPr>
            <p:ph idx="1"/>
          </p:nvPr>
        </p:nvSpPr>
        <p:spPr>
          <a:xfrm>
            <a:off x="371094" y="2718054"/>
            <a:ext cx="3438906" cy="3207258"/>
          </a:xfrm>
        </p:spPr>
        <p:txBody>
          <a:bodyPr anchor="t">
            <a:normAutofit/>
          </a:bodyPr>
          <a:lstStyle/>
          <a:p>
            <a:r>
              <a:rPr lang="en-US" sz="1700" dirty="0"/>
              <a:t>“As a data analyst, I would like to be able to automatically collect, process and disseminate real-time electricity data at the provincial and national level. This would improve data quality and timeliness for policy making and analysis, modelling scenarios, as well as market trading and system balancing decisions.”</a:t>
            </a:r>
            <a:endParaRPr lang="fr-CA" sz="1700" dirty="0"/>
          </a:p>
          <a:p>
            <a:endParaRPr lang="fr-CA" sz="1700" dirty="0"/>
          </a:p>
        </p:txBody>
      </p:sp>
    </p:spTree>
    <p:extLst>
      <p:ext uri="{BB962C8B-B14F-4D97-AF65-F5344CB8AC3E}">
        <p14:creationId xmlns:p14="http://schemas.microsoft.com/office/powerpoint/2010/main" val="33960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1B06EA9F-6746-4FAC-9F7C-AB2DB27D4E43}"/>
              </a:ext>
            </a:extLst>
          </p:cNvPr>
          <p:cNvPicPr>
            <a:picLocks noChangeAspect="1"/>
          </p:cNvPicPr>
          <p:nvPr/>
        </p:nvPicPr>
        <p:blipFill rotWithShape="1">
          <a:blip r:embed="rId2"/>
          <a:srcRect r="3020"/>
          <a:stretch/>
        </p:blipFill>
        <p:spPr>
          <a:xfrm>
            <a:off x="3547551" y="-104263"/>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C4BB849-4B01-4648-B8C2-D94AA69766A3}"/>
              </a:ext>
            </a:extLst>
          </p:cNvPr>
          <p:cNvSpPr>
            <a:spLocks noGrp="1"/>
          </p:cNvSpPr>
          <p:nvPr>
            <p:ph type="title"/>
          </p:nvPr>
        </p:nvSpPr>
        <p:spPr>
          <a:xfrm>
            <a:off x="371094" y="1161288"/>
            <a:ext cx="3438144" cy="1124712"/>
          </a:xfrm>
        </p:spPr>
        <p:txBody>
          <a:bodyPr anchor="b">
            <a:normAutofit/>
          </a:bodyPr>
          <a:lstStyle/>
          <a:p>
            <a:r>
              <a:rPr lang="fr-CA" sz="2800" dirty="0" err="1"/>
              <a:t>What</a:t>
            </a:r>
            <a:r>
              <a:rPr lang="fr-CA" sz="2800" dirty="0"/>
              <a:t> </a:t>
            </a:r>
            <a:r>
              <a:rPr lang="fr-CA" sz="2800" dirty="0" err="1"/>
              <a:t>is</a:t>
            </a:r>
            <a:r>
              <a:rPr lang="fr-CA" sz="2800" dirty="0"/>
              <a:t> Real-time Data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B9488B15-993C-4D5A-8BF2-F90ED2C98254}"/>
              </a:ext>
            </a:extLst>
          </p:cNvPr>
          <p:cNvSpPr>
            <a:spLocks noGrp="1"/>
          </p:cNvSpPr>
          <p:nvPr>
            <p:ph idx="1"/>
          </p:nvPr>
        </p:nvSpPr>
        <p:spPr>
          <a:xfrm>
            <a:off x="371094" y="2718054"/>
            <a:ext cx="3438906" cy="3207258"/>
          </a:xfrm>
        </p:spPr>
        <p:txBody>
          <a:bodyPr anchor="t">
            <a:normAutofit/>
          </a:bodyPr>
          <a:lstStyle/>
          <a:p>
            <a:r>
              <a:rPr lang="en-US" sz="1300" dirty="0">
                <a:latin typeface="Arial" panose="020B0604020202020204" pitchFamily="34" charset="0"/>
                <a:cs typeface="Arial" panose="020B0604020202020204" pitchFamily="34" charset="0"/>
              </a:rPr>
              <a:t>The basic definition of real-time data is that it is data that is not kept or stored, but is passed along to the end user as quickly as it is gathered. It is important to note that real-time data does not mean that the data gets to the end user instantly. There may be any number of bottlenecks related to the data collection infrastructure, the bandwidth between various parties, or even just the slowness of the end user's computer. Real-time data does not promise data within a certain number of microseconds. It just means that the data is not designed to be kept back from its eventual use after it is collected.</a:t>
            </a:r>
            <a:endParaRPr lang="fr-CA" sz="1300" dirty="0">
              <a:latin typeface="Arial" panose="020B0604020202020204" pitchFamily="34" charset="0"/>
              <a:cs typeface="Arial" panose="020B0604020202020204" pitchFamily="34" charset="0"/>
            </a:endParaRPr>
          </a:p>
          <a:p>
            <a:endParaRPr lang="fr-CA" sz="1300" dirty="0"/>
          </a:p>
        </p:txBody>
      </p:sp>
    </p:spTree>
    <p:extLst>
      <p:ext uri="{BB962C8B-B14F-4D97-AF65-F5344CB8AC3E}">
        <p14:creationId xmlns:p14="http://schemas.microsoft.com/office/powerpoint/2010/main" val="132866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4">
            <a:extLst>
              <a:ext uri="{FF2B5EF4-FFF2-40B4-BE49-F238E27FC236}">
                <a16:creationId xmlns:a16="http://schemas.microsoft.com/office/drawing/2014/main" id="{D9199095-2DC1-4E0E-8995-A05398EF479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t="7697" r="18416" b="1395"/>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328C23C-33D1-4F01-9F65-418B384D7A67}"/>
              </a:ext>
            </a:extLst>
          </p:cNvPr>
          <p:cNvSpPr>
            <a:spLocks noGrp="1"/>
          </p:cNvSpPr>
          <p:nvPr>
            <p:ph type="title"/>
          </p:nvPr>
        </p:nvSpPr>
        <p:spPr>
          <a:xfrm>
            <a:off x="371094" y="1161288"/>
            <a:ext cx="3438144" cy="1124712"/>
          </a:xfrm>
        </p:spPr>
        <p:txBody>
          <a:bodyPr anchor="b">
            <a:normAutofit/>
          </a:bodyPr>
          <a:lstStyle/>
          <a:p>
            <a:r>
              <a:rPr lang="fr-CA" sz="2800"/>
              <a:t>Importance of real-time data </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Espace réservé du contenu 4">
            <a:extLst>
              <a:ext uri="{FF2B5EF4-FFF2-40B4-BE49-F238E27FC236}">
                <a16:creationId xmlns:a16="http://schemas.microsoft.com/office/drawing/2014/main" id="{716B277C-3D3A-41C6-8FA1-8EA3B30F02A7}"/>
              </a:ext>
            </a:extLst>
          </p:cNvPr>
          <p:cNvSpPr>
            <a:spLocks noGrp="1"/>
          </p:cNvSpPr>
          <p:nvPr>
            <p:ph idx="1"/>
          </p:nvPr>
        </p:nvSpPr>
        <p:spPr>
          <a:xfrm>
            <a:off x="371094" y="2718054"/>
            <a:ext cx="3438906" cy="3207258"/>
          </a:xfrm>
        </p:spPr>
        <p:txBody>
          <a:bodyPr anchor="t">
            <a:normAutofit/>
          </a:bodyPr>
          <a:lstStyle/>
          <a:p>
            <a:r>
              <a:rPr lang="en-US" sz="1700">
                <a:latin typeface="Arial" panose="020B0604020202020204" pitchFamily="34" charset="0"/>
                <a:cs typeface="Arial" panose="020B0604020202020204" pitchFamily="34" charset="0"/>
              </a:rPr>
              <a:t>Real-time Data provides insights into your operations, help you make decisions about those operations, and then act accordingly.</a:t>
            </a:r>
          </a:p>
          <a:p>
            <a:r>
              <a:rPr lang="en-US" sz="1700">
                <a:latin typeface="Arial" panose="020B0604020202020204" pitchFamily="34" charset="0"/>
                <a:cs typeface="Arial" panose="020B0604020202020204" pitchFamily="34" charset="0"/>
              </a:rPr>
              <a:t>It makes the data you are working with is accurate .</a:t>
            </a:r>
          </a:p>
          <a:p>
            <a:r>
              <a:rPr lang="en-US" sz="1700">
                <a:latin typeface="Arial" panose="020B0604020202020204" pitchFamily="34" charset="0"/>
                <a:cs typeface="Arial" panose="020B0604020202020204" pitchFamily="34" charset="0"/>
              </a:rPr>
              <a:t>Real-time analytics are important for operating your workflows as efficiently as possible.</a:t>
            </a:r>
          </a:p>
          <a:p>
            <a:endParaRPr lang="fr-CA" sz="1700"/>
          </a:p>
        </p:txBody>
      </p:sp>
    </p:spTree>
    <p:extLst>
      <p:ext uri="{BB962C8B-B14F-4D97-AF65-F5344CB8AC3E}">
        <p14:creationId xmlns:p14="http://schemas.microsoft.com/office/powerpoint/2010/main" val="102617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5E809-DC80-4AB7-A668-487B374E9A72}"/>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F44E770E-BCFC-4858-AB5B-1204354E756A}"/>
              </a:ext>
            </a:extLst>
          </p:cNvPr>
          <p:cNvSpPr>
            <a:spLocks noGrp="1"/>
          </p:cNvSpPr>
          <p:nvPr>
            <p:ph idx="1"/>
          </p:nvPr>
        </p:nvSpPr>
        <p:spPr/>
        <p:txBody>
          <a:bodyPr/>
          <a:lstStyle/>
          <a:p>
            <a:r>
              <a:rPr lang="fr-CA" dirty="0">
                <a:hlinkClick r:id="rId2"/>
              </a:rPr>
              <a:t>https://www.techopedia.com/definition/31256/real-time-data</a:t>
            </a:r>
            <a:endParaRPr lang="fr-CA" dirty="0"/>
          </a:p>
          <a:p>
            <a:r>
              <a:rPr lang="fr-CA" dirty="0">
                <a:hlinkClick r:id="rId3"/>
              </a:rPr>
              <a:t>https://www.power-grid.com/2016/03/22/real-time-data-analytics/</a:t>
            </a:r>
            <a:endParaRPr lang="fr-CA" dirty="0"/>
          </a:p>
          <a:p>
            <a:r>
              <a:rPr lang="fr-CA" dirty="0">
                <a:hlinkClick r:id="rId4"/>
              </a:rPr>
              <a:t>https://www.truthinit.com/index.php/p/118/streamlio-for-real-time-data-streaming/</a:t>
            </a:r>
            <a:endParaRPr lang="fr-CA" dirty="0"/>
          </a:p>
          <a:p>
            <a:r>
              <a:rPr lang="fr-CA" dirty="0">
                <a:hlinkClick r:id="rId5"/>
              </a:rPr>
              <a:t>https://techcrunch.com/2017/09/19/real-time-data-analytics-startup-incorta-raises-15m-series-b-led-by-kleiner-perkins/</a:t>
            </a:r>
            <a:endParaRPr lang="fr-CA" dirty="0"/>
          </a:p>
          <a:p>
            <a:r>
              <a:rPr lang="fr-CA" dirty="0">
                <a:hlinkClick r:id="rId6"/>
              </a:rPr>
              <a:t>https://www.insightdata.co.uk/news/what-is-real-time-data/</a:t>
            </a:r>
            <a:endParaRPr lang="fr-CA" dirty="0"/>
          </a:p>
          <a:p>
            <a:r>
              <a:rPr lang="fr-CA" dirty="0">
                <a:hlinkClick r:id="rId7"/>
              </a:rPr>
              <a:t>https://www.sfgnetwork.com/blog/data-services/the-importance-of-real-time-data/</a:t>
            </a:r>
            <a:endParaRPr lang="fr-CA" dirty="0"/>
          </a:p>
        </p:txBody>
      </p:sp>
    </p:spTree>
    <p:extLst>
      <p:ext uri="{BB962C8B-B14F-4D97-AF65-F5344CB8AC3E}">
        <p14:creationId xmlns:p14="http://schemas.microsoft.com/office/powerpoint/2010/main" val="197949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23A80-B33A-4A3D-B266-8B695BB8B524}"/>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45B91929-2101-465F-89E9-8A7699DF986E}"/>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7218931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317</Words>
  <Application>Microsoft Office PowerPoint</Application>
  <PresentationFormat>Grand écran</PresentationFormat>
  <Paragraphs>16</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Business Case:</vt:lpstr>
      <vt:lpstr>Statement</vt:lpstr>
      <vt:lpstr>What is Real-time Data ?</vt:lpstr>
      <vt:lpstr>Importance of real-time data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Cheikh Bassirou Ndoye</dc:creator>
  <cp:lastModifiedBy>Cheikh Bassirou Ndoye</cp:lastModifiedBy>
  <cp:revision>2</cp:revision>
  <dcterms:created xsi:type="dcterms:W3CDTF">2020-01-19T14:13:15Z</dcterms:created>
  <dcterms:modified xsi:type="dcterms:W3CDTF">2020-01-19T14:21:46Z</dcterms:modified>
</cp:coreProperties>
</file>