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9"/>
  </p:notesMasterIdLst>
  <p:sldIdLst>
    <p:sldId id="436" r:id="rId2"/>
    <p:sldId id="435" r:id="rId3"/>
    <p:sldId id="294" r:id="rId4"/>
    <p:sldId id="408" r:id="rId5"/>
    <p:sldId id="347" r:id="rId6"/>
    <p:sldId id="348" r:id="rId7"/>
    <p:sldId id="349" r:id="rId8"/>
    <p:sldId id="346" r:id="rId9"/>
    <p:sldId id="300" r:id="rId10"/>
    <p:sldId id="301" r:id="rId11"/>
    <p:sldId id="302" r:id="rId12"/>
    <p:sldId id="341" r:id="rId13"/>
    <p:sldId id="303" r:id="rId14"/>
    <p:sldId id="304" r:id="rId15"/>
    <p:sldId id="305" r:id="rId16"/>
    <p:sldId id="306" r:id="rId17"/>
    <p:sldId id="307" r:id="rId18"/>
    <p:sldId id="308" r:id="rId19"/>
    <p:sldId id="310" r:id="rId20"/>
    <p:sldId id="312" r:id="rId21"/>
    <p:sldId id="313" r:id="rId22"/>
    <p:sldId id="320" r:id="rId23"/>
    <p:sldId id="309" r:id="rId24"/>
    <p:sldId id="459" r:id="rId25"/>
    <p:sldId id="321" r:id="rId26"/>
    <p:sldId id="322" r:id="rId27"/>
    <p:sldId id="409" r:id="rId28"/>
    <p:sldId id="468" r:id="rId29"/>
    <p:sldId id="350" r:id="rId30"/>
    <p:sldId id="326" r:id="rId31"/>
    <p:sldId id="327" r:id="rId32"/>
    <p:sldId id="469" r:id="rId33"/>
    <p:sldId id="410" r:id="rId34"/>
    <p:sldId id="338" r:id="rId35"/>
    <p:sldId id="399" r:id="rId36"/>
    <p:sldId id="340" r:id="rId37"/>
    <p:sldId id="345" r:id="rId38"/>
    <p:sldId id="487" r:id="rId39"/>
    <p:sldId id="472" r:id="rId40"/>
    <p:sldId id="473" r:id="rId41"/>
    <p:sldId id="479" r:id="rId42"/>
    <p:sldId id="474" r:id="rId43"/>
    <p:sldId id="482" r:id="rId44"/>
    <p:sldId id="483" r:id="rId45"/>
    <p:sldId id="484" r:id="rId46"/>
    <p:sldId id="485" r:id="rId47"/>
    <p:sldId id="411" r:id="rId48"/>
    <p:sldId id="457" r:id="rId49"/>
    <p:sldId id="470" r:id="rId50"/>
    <p:sldId id="412" r:id="rId51"/>
    <p:sldId id="334" r:id="rId52"/>
    <p:sldId id="335" r:id="rId53"/>
    <p:sldId id="336" r:id="rId54"/>
    <p:sldId id="413" r:id="rId55"/>
    <p:sldId id="466" r:id="rId56"/>
    <p:sldId id="355" r:id="rId57"/>
    <p:sldId id="35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R" id="{474E7E49-8494-47D0-BAB2-363BD628AB4B}">
          <p14:sldIdLst>
            <p14:sldId id="436"/>
            <p14:sldId id="435"/>
            <p14:sldId id="294"/>
            <p14:sldId id="408"/>
            <p14:sldId id="347"/>
            <p14:sldId id="348"/>
            <p14:sldId id="349"/>
            <p14:sldId id="346"/>
          </p14:sldIdLst>
        </p14:section>
        <p14:section name="R Training" id="{C4F0887F-636E-4DD4-9F7D-050C558E9901}">
          <p14:sldIdLst>
            <p14:sldId id="300"/>
            <p14:sldId id="301"/>
            <p14:sldId id="302"/>
            <p14:sldId id="341"/>
            <p14:sldId id="303"/>
            <p14:sldId id="304"/>
            <p14:sldId id="305"/>
            <p14:sldId id="306"/>
            <p14:sldId id="307"/>
            <p14:sldId id="308"/>
            <p14:sldId id="310"/>
            <p14:sldId id="312"/>
            <p14:sldId id="313"/>
            <p14:sldId id="320"/>
            <p14:sldId id="309"/>
            <p14:sldId id="459"/>
            <p14:sldId id="321"/>
            <p14:sldId id="322"/>
            <p14:sldId id="409"/>
            <p14:sldId id="468"/>
            <p14:sldId id="350"/>
            <p14:sldId id="326"/>
            <p14:sldId id="327"/>
            <p14:sldId id="469"/>
            <p14:sldId id="410"/>
            <p14:sldId id="338"/>
            <p14:sldId id="399"/>
            <p14:sldId id="340"/>
            <p14:sldId id="345"/>
            <p14:sldId id="487"/>
            <p14:sldId id="472"/>
            <p14:sldId id="473"/>
            <p14:sldId id="479"/>
            <p14:sldId id="474"/>
            <p14:sldId id="482"/>
            <p14:sldId id="483"/>
            <p14:sldId id="484"/>
            <p14:sldId id="485"/>
            <p14:sldId id="411"/>
            <p14:sldId id="457"/>
            <p14:sldId id="470"/>
            <p14:sldId id="412"/>
            <p14:sldId id="334"/>
            <p14:sldId id="335"/>
            <p14:sldId id="336"/>
            <p14:sldId id="413"/>
            <p14:sldId id="466"/>
            <p14:sldId id="355"/>
            <p14:sldId id="3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1A"/>
    <a:srgbClr val="FF8F43"/>
    <a:srgbClr val="AFDC7E"/>
    <a:srgbClr val="5A4C8E"/>
    <a:srgbClr val="585858"/>
    <a:srgbClr val="3C335F"/>
    <a:srgbClr val="B5111B"/>
    <a:srgbClr val="4DD13B"/>
    <a:srgbClr val="6452A4"/>
    <a:srgbClr val="6051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19" autoAdjust="0"/>
    <p:restoredTop sz="81957" autoAdjust="0"/>
  </p:normalViewPr>
  <p:slideViewPr>
    <p:cSldViewPr snapToGrid="0">
      <p:cViewPr varScale="1">
        <p:scale>
          <a:sx n="28" d="100"/>
          <a:sy n="28" d="100"/>
        </p:scale>
        <p:origin x="60" y="183"/>
      </p:cViewPr>
      <p:guideLst/>
    </p:cSldViewPr>
  </p:slideViewPr>
  <p:notesTextViewPr>
    <p:cViewPr>
      <p:scale>
        <a:sx n="3" d="2"/>
        <a:sy n="3" d="2"/>
      </p:scale>
      <p:origin x="0" y="0"/>
    </p:cViewPr>
  </p:notesTextViewPr>
  <p:notesViewPr>
    <p:cSldViewPr snapToGrid="0">
      <p:cViewPr varScale="1">
        <p:scale>
          <a:sx n="55" d="100"/>
          <a:sy n="55" d="100"/>
        </p:scale>
        <p:origin x="2544" y="4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6477A-316A-42D1-A57B-0049F3506B5B}" type="datetimeFigureOut">
              <a:rPr lang="en-CA" smtClean="0"/>
              <a:t>2019-03-20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F2317-F921-4896-986C-2513874B0B0E}" type="slidenum">
              <a:rPr lang="en-CA" smtClean="0"/>
              <a:t>‹#›</a:t>
            </a:fld>
            <a:endParaRPr lang="en-CA"/>
          </a:p>
        </p:txBody>
      </p:sp>
    </p:spTree>
    <p:extLst>
      <p:ext uri="{BB962C8B-B14F-4D97-AF65-F5344CB8AC3E}">
        <p14:creationId xmlns:p14="http://schemas.microsoft.com/office/powerpoint/2010/main" val="381449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CAF2317-F921-4896-986C-2513874B0B0E}" type="slidenum">
              <a:rPr lang="en-CA" smtClean="0"/>
              <a:t>6</a:t>
            </a:fld>
            <a:endParaRPr lang="en-CA"/>
          </a:p>
        </p:txBody>
      </p:sp>
    </p:spTree>
    <p:extLst>
      <p:ext uri="{BB962C8B-B14F-4D97-AF65-F5344CB8AC3E}">
        <p14:creationId xmlns:p14="http://schemas.microsoft.com/office/powerpoint/2010/main" val="3940543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CAF2317-F921-4896-986C-2513874B0B0E}" type="slidenum">
              <a:rPr lang="en-CA" smtClean="0"/>
              <a:t>29</a:t>
            </a:fld>
            <a:endParaRPr lang="en-CA"/>
          </a:p>
        </p:txBody>
      </p:sp>
    </p:spTree>
    <p:extLst>
      <p:ext uri="{BB962C8B-B14F-4D97-AF65-F5344CB8AC3E}">
        <p14:creationId xmlns:p14="http://schemas.microsoft.com/office/powerpoint/2010/main" val="864540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Most data we are interested in will have two dimensions. You will be familiar with spreadsheets, with rows and columns.</a:t>
            </a:r>
          </a:p>
          <a:p>
            <a:endParaRPr lang="en-CA" dirty="0"/>
          </a:p>
          <a:p>
            <a:r>
              <a:rPr lang="en-CA" dirty="0"/>
              <a:t>Rows and columns in R have names. Using a set of data on guinea pit tooth growth in response to vitamin C, we can see the names for the rows. They’re just numbers, which is straightforward (maybe a little sad, since those are each guinea pigs). The columns, though, are named </a:t>
            </a:r>
            <a:r>
              <a:rPr lang="en-CA" dirty="0" err="1"/>
              <a:t>len</a:t>
            </a:r>
            <a:r>
              <a:rPr lang="en-CA" dirty="0"/>
              <a:t>, supp, and dose, which each mean tooth length, supplement given, and dose.</a:t>
            </a:r>
          </a:p>
          <a:p>
            <a:endParaRPr lang="en-CA" dirty="0"/>
          </a:p>
          <a:p>
            <a:r>
              <a:rPr lang="en-CA" dirty="0"/>
              <a:t>If we want to select only part of a dataset, we use the square brackets, specifying the row and column in that order. Here I get the supplement given to guinea pig 51. He or she was given orange juice.</a:t>
            </a:r>
          </a:p>
        </p:txBody>
      </p:sp>
      <p:sp>
        <p:nvSpPr>
          <p:cNvPr id="4" name="Slide Number Placeholder 3"/>
          <p:cNvSpPr>
            <a:spLocks noGrp="1"/>
          </p:cNvSpPr>
          <p:nvPr>
            <p:ph type="sldNum" sz="quarter" idx="5"/>
          </p:nvPr>
        </p:nvSpPr>
        <p:spPr/>
        <p:txBody>
          <a:bodyPr/>
          <a:lstStyle/>
          <a:p>
            <a:fld id="{8CAF2317-F921-4896-986C-2513874B0B0E}" type="slidenum">
              <a:rPr lang="en-CA" smtClean="0"/>
              <a:t>31</a:t>
            </a:fld>
            <a:endParaRPr lang="en-CA"/>
          </a:p>
        </p:txBody>
      </p:sp>
    </p:spTree>
    <p:extLst>
      <p:ext uri="{BB962C8B-B14F-4D97-AF65-F5344CB8AC3E}">
        <p14:creationId xmlns:p14="http://schemas.microsoft.com/office/powerpoint/2010/main" val="2978992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Data from a Greek matched case-control study from the 1970s of secondary infertility after induced abortion. First table is of education level, while the second education level by the number of previous births after 20 weeks.</a:t>
            </a:r>
          </a:p>
        </p:txBody>
      </p:sp>
      <p:sp>
        <p:nvSpPr>
          <p:cNvPr id="4" name="Slide Number Placeholder 3"/>
          <p:cNvSpPr>
            <a:spLocks noGrp="1"/>
          </p:cNvSpPr>
          <p:nvPr>
            <p:ph type="sldNum" sz="quarter" idx="5"/>
          </p:nvPr>
        </p:nvSpPr>
        <p:spPr/>
        <p:txBody>
          <a:bodyPr/>
          <a:lstStyle/>
          <a:p>
            <a:fld id="{8CAF2317-F921-4896-986C-2513874B0B0E}" type="slidenum">
              <a:rPr lang="en-CA" smtClean="0"/>
              <a:t>34</a:t>
            </a:fld>
            <a:endParaRPr lang="en-CA"/>
          </a:p>
        </p:txBody>
      </p:sp>
    </p:spTree>
    <p:extLst>
      <p:ext uri="{BB962C8B-B14F-4D97-AF65-F5344CB8AC3E}">
        <p14:creationId xmlns:p14="http://schemas.microsoft.com/office/powerpoint/2010/main" val="3274924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are proportions based on the same data</a:t>
            </a:r>
          </a:p>
        </p:txBody>
      </p:sp>
      <p:sp>
        <p:nvSpPr>
          <p:cNvPr id="4" name="Slide Number Placeholder 3"/>
          <p:cNvSpPr>
            <a:spLocks noGrp="1"/>
          </p:cNvSpPr>
          <p:nvPr>
            <p:ph type="sldNum" sz="quarter" idx="5"/>
          </p:nvPr>
        </p:nvSpPr>
        <p:spPr/>
        <p:txBody>
          <a:bodyPr/>
          <a:lstStyle/>
          <a:p>
            <a:fld id="{8CAF2317-F921-4896-986C-2513874B0B0E}" type="slidenum">
              <a:rPr lang="en-CA" smtClean="0"/>
              <a:t>35</a:t>
            </a:fld>
            <a:endParaRPr lang="en-CA"/>
          </a:p>
        </p:txBody>
      </p:sp>
    </p:spTree>
    <p:extLst>
      <p:ext uri="{BB962C8B-B14F-4D97-AF65-F5344CB8AC3E}">
        <p14:creationId xmlns:p14="http://schemas.microsoft.com/office/powerpoint/2010/main" val="331011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CAF2317-F921-4896-986C-2513874B0B0E}" type="slidenum">
              <a:rPr lang="en-CA" smtClean="0"/>
              <a:t>36</a:t>
            </a:fld>
            <a:endParaRPr lang="en-CA"/>
          </a:p>
        </p:txBody>
      </p:sp>
    </p:spTree>
    <p:extLst>
      <p:ext uri="{BB962C8B-B14F-4D97-AF65-F5344CB8AC3E}">
        <p14:creationId xmlns:p14="http://schemas.microsoft.com/office/powerpoint/2010/main" val="3455696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AF2317-F921-4896-986C-2513874B0B0E}" type="slidenum">
              <a:rPr lang="en-CA" smtClean="0"/>
              <a:t>39</a:t>
            </a:fld>
            <a:endParaRPr lang="en-CA"/>
          </a:p>
        </p:txBody>
      </p:sp>
    </p:spTree>
    <p:extLst>
      <p:ext uri="{BB962C8B-B14F-4D97-AF65-F5344CB8AC3E}">
        <p14:creationId xmlns:p14="http://schemas.microsoft.com/office/powerpoint/2010/main" val="1098184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Welch’s test still</a:t>
            </a:r>
            <a:r>
              <a:rPr lang="en-CA" baseline="0" dirty="0" smtClean="0"/>
              <a:t> assumes formality, if the variables are not normal than </a:t>
            </a:r>
            <a:r>
              <a:rPr lang="en-CA" baseline="0" dirty="0" err="1" smtClean="0"/>
              <a:t>mann</a:t>
            </a:r>
            <a:r>
              <a:rPr lang="en-CA" baseline="0" dirty="0" smtClean="0"/>
              <a:t>-Whitney (next slide) is used.</a:t>
            </a:r>
            <a:endParaRPr lang="en-CA" dirty="0"/>
          </a:p>
        </p:txBody>
      </p:sp>
      <p:sp>
        <p:nvSpPr>
          <p:cNvPr id="4" name="Slide Number Placeholder 3"/>
          <p:cNvSpPr>
            <a:spLocks noGrp="1"/>
          </p:cNvSpPr>
          <p:nvPr>
            <p:ph type="sldNum" sz="quarter" idx="10"/>
          </p:nvPr>
        </p:nvSpPr>
        <p:spPr/>
        <p:txBody>
          <a:bodyPr/>
          <a:lstStyle/>
          <a:p>
            <a:fld id="{8CAF2317-F921-4896-986C-2513874B0B0E}" type="slidenum">
              <a:rPr lang="en-CA" smtClean="0"/>
              <a:t>40</a:t>
            </a:fld>
            <a:endParaRPr lang="en-CA"/>
          </a:p>
        </p:txBody>
      </p:sp>
    </p:spTree>
    <p:extLst>
      <p:ext uri="{BB962C8B-B14F-4D97-AF65-F5344CB8AC3E}">
        <p14:creationId xmlns:p14="http://schemas.microsoft.com/office/powerpoint/2010/main" val="3333702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30000"/>
              </a:spcBef>
              <a:buFont typeface="Wingdings" panose="05000000000000000000" pitchFamily="2" charset="2"/>
              <a:buNone/>
            </a:pPr>
            <a:endParaRPr lang="en-US" altLang="en-US" dirty="0"/>
          </a:p>
          <a:p>
            <a:endParaRPr lang="en-US" dirty="0"/>
          </a:p>
        </p:txBody>
      </p:sp>
      <p:sp>
        <p:nvSpPr>
          <p:cNvPr id="4" name="Slide Number Placeholder 3"/>
          <p:cNvSpPr>
            <a:spLocks noGrp="1"/>
          </p:cNvSpPr>
          <p:nvPr>
            <p:ph type="sldNum" sz="quarter" idx="10"/>
          </p:nvPr>
        </p:nvSpPr>
        <p:spPr/>
        <p:txBody>
          <a:bodyPr/>
          <a:lstStyle/>
          <a:p>
            <a:fld id="{0A1A3833-2C28-4071-96E4-5A9CEDF28E77}" type="slidenum">
              <a:rPr lang="en-US" smtClean="0"/>
              <a:t>41</a:t>
            </a:fld>
            <a:endParaRPr lang="en-US"/>
          </a:p>
        </p:txBody>
      </p:sp>
    </p:spTree>
    <p:extLst>
      <p:ext uri="{BB962C8B-B14F-4D97-AF65-F5344CB8AC3E}">
        <p14:creationId xmlns:p14="http://schemas.microsoft.com/office/powerpoint/2010/main" val="1343506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CAF2317-F921-4896-986C-2513874B0B0E}" type="slidenum">
              <a:rPr lang="en-CA" smtClean="0"/>
              <a:t>42</a:t>
            </a:fld>
            <a:endParaRPr lang="en-CA"/>
          </a:p>
        </p:txBody>
      </p:sp>
    </p:spTree>
    <p:extLst>
      <p:ext uri="{BB962C8B-B14F-4D97-AF65-F5344CB8AC3E}">
        <p14:creationId xmlns:p14="http://schemas.microsoft.com/office/powerpoint/2010/main" val="1940280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30000"/>
              </a:spcBef>
              <a:buFont typeface="Wingdings" panose="05000000000000000000" pitchFamily="2" charset="2"/>
              <a:buNone/>
            </a:pPr>
            <a:endParaRPr lang="en-US" altLang="en-US" dirty="0"/>
          </a:p>
        </p:txBody>
      </p:sp>
      <p:sp>
        <p:nvSpPr>
          <p:cNvPr id="4" name="Slide Number Placeholder 3"/>
          <p:cNvSpPr>
            <a:spLocks noGrp="1"/>
          </p:cNvSpPr>
          <p:nvPr>
            <p:ph type="sldNum" sz="quarter" idx="10"/>
          </p:nvPr>
        </p:nvSpPr>
        <p:spPr/>
        <p:txBody>
          <a:bodyPr/>
          <a:lstStyle/>
          <a:p>
            <a:fld id="{0A1A3833-2C28-4071-96E4-5A9CEDF28E77}" type="slidenum">
              <a:rPr lang="en-US" smtClean="0"/>
              <a:t>43</a:t>
            </a:fld>
            <a:endParaRPr lang="en-US"/>
          </a:p>
        </p:txBody>
      </p:sp>
    </p:spTree>
    <p:extLst>
      <p:ext uri="{BB962C8B-B14F-4D97-AF65-F5344CB8AC3E}">
        <p14:creationId xmlns:p14="http://schemas.microsoft.com/office/powerpoint/2010/main" val="200487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CAF2317-F921-4896-986C-2513874B0B0E}" type="slidenum">
              <a:rPr lang="en-CA" smtClean="0"/>
              <a:t>8</a:t>
            </a:fld>
            <a:endParaRPr lang="en-CA"/>
          </a:p>
        </p:txBody>
      </p:sp>
    </p:spTree>
    <p:extLst>
      <p:ext uri="{BB962C8B-B14F-4D97-AF65-F5344CB8AC3E}">
        <p14:creationId xmlns:p14="http://schemas.microsoft.com/office/powerpoint/2010/main" val="1177782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30000"/>
              </a:spcBef>
              <a:buFont typeface="Wingdings" panose="05000000000000000000" pitchFamily="2" charset="2"/>
              <a:buNone/>
            </a:pPr>
            <a:endParaRPr lang="en-US" altLang="en-US" dirty="0"/>
          </a:p>
        </p:txBody>
      </p:sp>
      <p:sp>
        <p:nvSpPr>
          <p:cNvPr id="4" name="Slide Number Placeholder 3"/>
          <p:cNvSpPr>
            <a:spLocks noGrp="1"/>
          </p:cNvSpPr>
          <p:nvPr>
            <p:ph type="sldNum" sz="quarter" idx="10"/>
          </p:nvPr>
        </p:nvSpPr>
        <p:spPr/>
        <p:txBody>
          <a:bodyPr/>
          <a:lstStyle/>
          <a:p>
            <a:fld id="{0A1A3833-2C28-4071-96E4-5A9CEDF28E77}" type="slidenum">
              <a:rPr lang="en-US" smtClean="0"/>
              <a:t>44</a:t>
            </a:fld>
            <a:endParaRPr lang="en-US"/>
          </a:p>
        </p:txBody>
      </p:sp>
    </p:spTree>
    <p:extLst>
      <p:ext uri="{BB962C8B-B14F-4D97-AF65-F5344CB8AC3E}">
        <p14:creationId xmlns:p14="http://schemas.microsoft.com/office/powerpoint/2010/main" val="2002735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30000"/>
              </a:spcBef>
              <a:buFont typeface="Wingdings" panose="05000000000000000000" pitchFamily="2" charset="2"/>
              <a:buNone/>
            </a:pPr>
            <a:endParaRPr lang="en-US" altLang="en-US" dirty="0"/>
          </a:p>
        </p:txBody>
      </p:sp>
      <p:sp>
        <p:nvSpPr>
          <p:cNvPr id="4" name="Slide Number Placeholder 3"/>
          <p:cNvSpPr>
            <a:spLocks noGrp="1"/>
          </p:cNvSpPr>
          <p:nvPr>
            <p:ph type="sldNum" sz="quarter" idx="10"/>
          </p:nvPr>
        </p:nvSpPr>
        <p:spPr/>
        <p:txBody>
          <a:bodyPr/>
          <a:lstStyle/>
          <a:p>
            <a:fld id="{0A1A3833-2C28-4071-96E4-5A9CEDF28E77}" type="slidenum">
              <a:rPr lang="en-US" smtClean="0"/>
              <a:t>45</a:t>
            </a:fld>
            <a:endParaRPr lang="en-US"/>
          </a:p>
        </p:txBody>
      </p:sp>
    </p:spTree>
    <p:extLst>
      <p:ext uri="{BB962C8B-B14F-4D97-AF65-F5344CB8AC3E}">
        <p14:creationId xmlns:p14="http://schemas.microsoft.com/office/powerpoint/2010/main" val="181811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30000"/>
              </a:spcBef>
              <a:buFont typeface="Wingdings" panose="05000000000000000000" pitchFamily="2" charset="2"/>
              <a:buNone/>
            </a:pPr>
            <a:endParaRPr lang="en-US" altLang="en-US" dirty="0"/>
          </a:p>
        </p:txBody>
      </p:sp>
      <p:sp>
        <p:nvSpPr>
          <p:cNvPr id="4" name="Slide Number Placeholder 3"/>
          <p:cNvSpPr>
            <a:spLocks noGrp="1"/>
          </p:cNvSpPr>
          <p:nvPr>
            <p:ph type="sldNum" sz="quarter" idx="10"/>
          </p:nvPr>
        </p:nvSpPr>
        <p:spPr/>
        <p:txBody>
          <a:bodyPr/>
          <a:lstStyle/>
          <a:p>
            <a:fld id="{0A1A3833-2C28-4071-96E4-5A9CEDF28E77}" type="slidenum">
              <a:rPr lang="en-US" smtClean="0"/>
              <a:t>46</a:t>
            </a:fld>
            <a:endParaRPr lang="en-US"/>
          </a:p>
        </p:txBody>
      </p:sp>
    </p:spTree>
    <p:extLst>
      <p:ext uri="{BB962C8B-B14F-4D97-AF65-F5344CB8AC3E}">
        <p14:creationId xmlns:p14="http://schemas.microsoft.com/office/powerpoint/2010/main" val="2051374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CAF2317-F921-4896-986C-2513874B0B0E}" type="slidenum">
              <a:rPr lang="en-CA" smtClean="0"/>
              <a:t>48</a:t>
            </a:fld>
            <a:endParaRPr lang="en-CA"/>
          </a:p>
        </p:txBody>
      </p:sp>
    </p:spTree>
    <p:extLst>
      <p:ext uri="{BB962C8B-B14F-4D97-AF65-F5344CB8AC3E}">
        <p14:creationId xmlns:p14="http://schemas.microsoft.com/office/powerpoint/2010/main" val="4022708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CAF2317-F921-4896-986C-2513874B0B0E}" type="slidenum">
              <a:rPr lang="en-CA" smtClean="0"/>
              <a:t>49</a:t>
            </a:fld>
            <a:endParaRPr lang="en-CA"/>
          </a:p>
        </p:txBody>
      </p:sp>
    </p:spTree>
    <p:extLst>
      <p:ext uri="{BB962C8B-B14F-4D97-AF65-F5344CB8AC3E}">
        <p14:creationId xmlns:p14="http://schemas.microsoft.com/office/powerpoint/2010/main" val="3161939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F2317-F921-4896-986C-2513874B0B0E}" type="slidenum">
              <a:rPr lang="en-CA" smtClean="0"/>
              <a:t>52</a:t>
            </a:fld>
            <a:endParaRPr lang="en-CA"/>
          </a:p>
        </p:txBody>
      </p:sp>
    </p:spTree>
    <p:extLst>
      <p:ext uri="{BB962C8B-B14F-4D97-AF65-F5344CB8AC3E}">
        <p14:creationId xmlns:p14="http://schemas.microsoft.com/office/powerpoint/2010/main" val="972214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often useful when skip logic is employed)</a:t>
            </a:r>
            <a:endParaRPr lang="en-US" dirty="0"/>
          </a:p>
        </p:txBody>
      </p:sp>
      <p:sp>
        <p:nvSpPr>
          <p:cNvPr id="4" name="Slide Number Placeholder 3"/>
          <p:cNvSpPr>
            <a:spLocks noGrp="1"/>
          </p:cNvSpPr>
          <p:nvPr>
            <p:ph type="sldNum" sz="quarter" idx="10"/>
          </p:nvPr>
        </p:nvSpPr>
        <p:spPr/>
        <p:txBody>
          <a:bodyPr/>
          <a:lstStyle/>
          <a:p>
            <a:fld id="{8CAF2317-F921-4896-986C-2513874B0B0E}" type="slidenum">
              <a:rPr lang="en-CA" smtClean="0"/>
              <a:t>53</a:t>
            </a:fld>
            <a:endParaRPr lang="en-CA"/>
          </a:p>
        </p:txBody>
      </p:sp>
    </p:spTree>
    <p:extLst>
      <p:ext uri="{BB962C8B-B14F-4D97-AF65-F5344CB8AC3E}">
        <p14:creationId xmlns:p14="http://schemas.microsoft.com/office/powerpoint/2010/main" val="226643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 studio is divided into four windows.</a:t>
            </a:r>
          </a:p>
        </p:txBody>
      </p:sp>
      <p:sp>
        <p:nvSpPr>
          <p:cNvPr id="4" name="Slide Number Placeholder 3"/>
          <p:cNvSpPr>
            <a:spLocks noGrp="1"/>
          </p:cNvSpPr>
          <p:nvPr>
            <p:ph type="sldNum" sz="quarter" idx="10"/>
          </p:nvPr>
        </p:nvSpPr>
        <p:spPr/>
        <p:txBody>
          <a:bodyPr/>
          <a:lstStyle/>
          <a:p>
            <a:fld id="{8CAF2317-F921-4896-986C-2513874B0B0E}" type="slidenum">
              <a:rPr lang="en-CA" smtClean="0"/>
              <a:t>9</a:t>
            </a:fld>
            <a:endParaRPr lang="en-CA"/>
          </a:p>
        </p:txBody>
      </p:sp>
    </p:spTree>
    <p:extLst>
      <p:ext uri="{BB962C8B-B14F-4D97-AF65-F5344CB8AC3E}">
        <p14:creationId xmlns:p14="http://schemas.microsoft.com/office/powerpoint/2010/main" val="3394331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to “check your work” or perhaps “test” a line of code in the console.</a:t>
            </a:r>
          </a:p>
        </p:txBody>
      </p:sp>
      <p:sp>
        <p:nvSpPr>
          <p:cNvPr id="4" name="Slide Number Placeholder 3"/>
          <p:cNvSpPr>
            <a:spLocks noGrp="1"/>
          </p:cNvSpPr>
          <p:nvPr>
            <p:ph type="sldNum" sz="quarter" idx="10"/>
          </p:nvPr>
        </p:nvSpPr>
        <p:spPr/>
        <p:txBody>
          <a:bodyPr/>
          <a:lstStyle/>
          <a:p>
            <a:fld id="{8CAF2317-F921-4896-986C-2513874B0B0E}" type="slidenum">
              <a:rPr lang="en-CA" smtClean="0"/>
              <a:t>12</a:t>
            </a:fld>
            <a:endParaRPr lang="en-CA"/>
          </a:p>
        </p:txBody>
      </p:sp>
    </p:spTree>
    <p:extLst>
      <p:ext uri="{BB962C8B-B14F-4D97-AF65-F5344CB8AC3E}">
        <p14:creationId xmlns:p14="http://schemas.microsoft.com/office/powerpoint/2010/main" val="1867035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mentioned, R packages are sets of additional functions which make R more pleasant or useful. For instance, </a:t>
            </a:r>
            <a:r>
              <a:rPr lang="en-CA" dirty="0" err="1"/>
              <a:t>dplyr</a:t>
            </a:r>
            <a:r>
              <a:rPr lang="en-CA" dirty="0"/>
              <a:t> provides some quick functions for manipulating and summarizing data which would require much more code in base R. ggplot2 expands on base R’s graphing functions to offer a wide array of additional and more complex graphing capabilities, including maps! </a:t>
            </a:r>
            <a:r>
              <a:rPr lang="en-CA" dirty="0" err="1"/>
              <a:t>forcats</a:t>
            </a:r>
            <a:r>
              <a:rPr lang="en-CA" dirty="0"/>
              <a:t> and </a:t>
            </a:r>
            <a:r>
              <a:rPr lang="en-CA" dirty="0" err="1"/>
              <a:t>stringr</a:t>
            </a:r>
            <a:r>
              <a:rPr lang="en-CA" dirty="0"/>
              <a:t> provide functions which make it easier to work with factor and string data, respectively, which we will discuss later.</a:t>
            </a:r>
          </a:p>
        </p:txBody>
      </p:sp>
      <p:sp>
        <p:nvSpPr>
          <p:cNvPr id="4" name="Slide Number Placeholder 3"/>
          <p:cNvSpPr>
            <a:spLocks noGrp="1"/>
          </p:cNvSpPr>
          <p:nvPr>
            <p:ph type="sldNum" sz="quarter" idx="5"/>
          </p:nvPr>
        </p:nvSpPr>
        <p:spPr/>
        <p:txBody>
          <a:bodyPr/>
          <a:lstStyle/>
          <a:p>
            <a:fld id="{8CAF2317-F921-4896-986C-2513874B0B0E}" type="slidenum">
              <a:rPr lang="en-CA" smtClean="0"/>
              <a:t>23</a:t>
            </a:fld>
            <a:endParaRPr lang="en-CA"/>
          </a:p>
        </p:txBody>
      </p:sp>
    </p:spTree>
    <p:extLst>
      <p:ext uri="{BB962C8B-B14F-4D97-AF65-F5344CB8AC3E}">
        <p14:creationId xmlns:p14="http://schemas.microsoft.com/office/powerpoint/2010/main" val="191402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Installing R in RStudio is made easy by using the Tools&gt;Install Packages dialogue box. Simply type in the names of the packages you want and click Install. R will retrieve the packages from the CRAN repository for you.</a:t>
            </a:r>
          </a:p>
        </p:txBody>
      </p:sp>
      <p:sp>
        <p:nvSpPr>
          <p:cNvPr id="4" name="Slide Number Placeholder 3"/>
          <p:cNvSpPr>
            <a:spLocks noGrp="1"/>
          </p:cNvSpPr>
          <p:nvPr>
            <p:ph type="sldNum" sz="quarter" idx="5"/>
          </p:nvPr>
        </p:nvSpPr>
        <p:spPr/>
        <p:txBody>
          <a:bodyPr/>
          <a:lstStyle/>
          <a:p>
            <a:fld id="{8CAF2317-F921-4896-986C-2513874B0B0E}" type="slidenum">
              <a:rPr lang="en-CA" smtClean="0"/>
              <a:t>24</a:t>
            </a:fld>
            <a:endParaRPr lang="en-CA"/>
          </a:p>
        </p:txBody>
      </p:sp>
    </p:spTree>
    <p:extLst>
      <p:ext uri="{BB962C8B-B14F-4D97-AF65-F5344CB8AC3E}">
        <p14:creationId xmlns:p14="http://schemas.microsoft.com/office/powerpoint/2010/main" val="3997731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 R function almost universally follows this form: [function name]([arguments]). For instance, the `mean` function can take the following arguments, each of which is described in the functions help file:</a:t>
            </a:r>
          </a:p>
          <a:p>
            <a:endParaRPr lang="en-CA" dirty="0"/>
          </a:p>
          <a:p>
            <a:r>
              <a:rPr lang="en-CA" dirty="0"/>
              <a:t>You can specify all or only some of the arguments. In the first example, the mean </a:t>
            </a:r>
            <a:r>
              <a:rPr lang="en-CA" dirty="0" smtClean="0"/>
              <a:t>age is </a:t>
            </a:r>
            <a:r>
              <a:rPr lang="en-CA" dirty="0"/>
              <a:t>calculated. Every argument is listed and named: the R object to use is </a:t>
            </a:r>
            <a:r>
              <a:rPr lang="en-CA" dirty="0" err="1" smtClean="0"/>
              <a:t>data$var</a:t>
            </a:r>
            <a:r>
              <a:rPr lang="en-CA" dirty="0" smtClean="0"/>
              <a:t>, </a:t>
            </a:r>
            <a:r>
              <a:rPr lang="en-CA" dirty="0"/>
              <a:t>the trim fraction is 0, and missing values are not stripped. This is tidy, but not terribly necessary, since defaults are set for most of the arguments. The arguments don’t need to be named, so R will evaluate them in the order the help file shows. They don’t all even have to be included in a function call; if an argument is missing, R will assume you want the default. Notice how leaving out an argument that doesn’t have a default caused an error.</a:t>
            </a:r>
          </a:p>
          <a:p>
            <a:endParaRPr lang="en-CA" dirty="0"/>
          </a:p>
          <a:p>
            <a:r>
              <a:rPr lang="en-CA" dirty="0"/>
              <a:t>This slide also introduces the script editor in action.</a:t>
            </a:r>
          </a:p>
        </p:txBody>
      </p:sp>
      <p:sp>
        <p:nvSpPr>
          <p:cNvPr id="4" name="Slide Number Placeholder 3"/>
          <p:cNvSpPr>
            <a:spLocks noGrp="1"/>
          </p:cNvSpPr>
          <p:nvPr>
            <p:ph type="sldNum" sz="quarter" idx="5"/>
          </p:nvPr>
        </p:nvSpPr>
        <p:spPr/>
        <p:txBody>
          <a:bodyPr/>
          <a:lstStyle/>
          <a:p>
            <a:fld id="{8CAF2317-F921-4896-986C-2513874B0B0E}" type="slidenum">
              <a:rPr lang="en-CA" smtClean="0"/>
              <a:t>25</a:t>
            </a:fld>
            <a:endParaRPr lang="en-CA"/>
          </a:p>
        </p:txBody>
      </p:sp>
    </p:spTree>
    <p:extLst>
      <p:ext uri="{BB962C8B-B14F-4D97-AF65-F5344CB8AC3E}">
        <p14:creationId xmlns:p14="http://schemas.microsoft.com/office/powerpoint/2010/main" val="166752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COMMENT YOUR CODE YOU WILL REGRET NOT DOING SO AND PEOPLE WILL HATE YOU IF THEY NEED TO READ IT LATER</a:t>
            </a:r>
          </a:p>
        </p:txBody>
      </p:sp>
      <p:sp>
        <p:nvSpPr>
          <p:cNvPr id="4" name="Slide Number Placeholder 3"/>
          <p:cNvSpPr>
            <a:spLocks noGrp="1"/>
          </p:cNvSpPr>
          <p:nvPr>
            <p:ph type="sldNum" sz="quarter" idx="5"/>
          </p:nvPr>
        </p:nvSpPr>
        <p:spPr/>
        <p:txBody>
          <a:bodyPr/>
          <a:lstStyle/>
          <a:p>
            <a:fld id="{8CAF2317-F921-4896-986C-2513874B0B0E}" type="slidenum">
              <a:rPr lang="en-CA" smtClean="0"/>
              <a:t>26</a:t>
            </a:fld>
            <a:endParaRPr lang="en-CA"/>
          </a:p>
        </p:txBody>
      </p:sp>
    </p:spTree>
    <p:extLst>
      <p:ext uri="{BB962C8B-B14F-4D97-AF65-F5344CB8AC3E}">
        <p14:creationId xmlns:p14="http://schemas.microsoft.com/office/powerpoint/2010/main" val="3666073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we begin using R to explore data, we must read that data into the R environment. Anything stored in the R environment’s memory is called an object. To assign data to an object, we use the &lt;- syntax.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Much of the data that you encounter in your careers will be stored in comma-separated values or other text-based formats (.tab, for instance), and R has commands specifically for these formats: read.csv, </a:t>
            </a:r>
            <a:r>
              <a:rPr lang="en-US" sz="1200" kern="1200" dirty="0" err="1" smtClean="0">
                <a:solidFill>
                  <a:schemeClr val="tx1"/>
                </a:solidFill>
                <a:effectLst/>
                <a:latin typeface="+mn-lt"/>
                <a:ea typeface="+mn-ea"/>
                <a:cs typeface="+mn-cs"/>
              </a:rPr>
              <a:t>read.delim</a:t>
            </a:r>
            <a:r>
              <a:rPr lang="en-US" sz="1200" kern="1200" dirty="0" smtClean="0">
                <a:solidFill>
                  <a:schemeClr val="tx1"/>
                </a:solidFill>
                <a:effectLst/>
                <a:latin typeface="+mn-lt"/>
                <a:ea typeface="+mn-ea"/>
                <a:cs typeface="+mn-cs"/>
              </a:rPr>
              <a:t>, etc. Lots of data are stored as Excel, SPSS, SAS, and other formats. For these formats, packages exist which provide the functions needed to read these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view a larger dataset, it is easiest to use </a:t>
            </a:r>
            <a:r>
              <a:rPr lang="en-US" sz="1200" kern="1200" dirty="0" err="1" smtClean="0">
                <a:solidFill>
                  <a:schemeClr val="tx1"/>
                </a:solidFill>
                <a:effectLst/>
                <a:latin typeface="+mn-lt"/>
                <a:ea typeface="+mn-ea"/>
                <a:cs typeface="+mn-cs"/>
              </a:rPr>
              <a:t>RStudio’s</a:t>
            </a:r>
            <a:r>
              <a:rPr lang="en-US" sz="1200" kern="1200" dirty="0" smtClean="0">
                <a:solidFill>
                  <a:schemeClr val="tx1"/>
                </a:solidFill>
                <a:effectLst/>
                <a:latin typeface="+mn-lt"/>
                <a:ea typeface="+mn-ea"/>
                <a:cs typeface="+mn-cs"/>
              </a:rPr>
              <a:t> View function, which you can type in or simply click on the object in the environment frame. For smaller datasets, you can just call the dataset like a function and the R console will print the data for you.</a:t>
            </a:r>
          </a:p>
          <a:p>
            <a:endParaRPr lang="en-US" sz="1200" kern="1200" dirty="0" smtClean="0">
              <a:solidFill>
                <a:schemeClr val="tx1"/>
              </a:solidFill>
              <a:effectLst/>
              <a:latin typeface="+mn-lt"/>
              <a:ea typeface="+mn-ea"/>
              <a:cs typeface="+mn-cs"/>
            </a:endParaRPr>
          </a:p>
          <a:p>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8CAF2317-F921-4896-986C-2513874B0B0E}" type="slidenum">
              <a:rPr lang="en-CA" smtClean="0"/>
              <a:t>28</a:t>
            </a:fld>
            <a:endParaRPr lang="en-CA"/>
          </a:p>
        </p:txBody>
      </p:sp>
    </p:spTree>
    <p:extLst>
      <p:ext uri="{BB962C8B-B14F-4D97-AF65-F5344CB8AC3E}">
        <p14:creationId xmlns:p14="http://schemas.microsoft.com/office/powerpoint/2010/main" val="156299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FA2B77-64D5-4DAF-BCBA-135257C92786}"/>
              </a:ext>
            </a:extLst>
          </p:cNvPr>
          <p:cNvSpPr/>
          <p:nvPr userDrawn="1"/>
        </p:nvSpPr>
        <p:spPr>
          <a:xfrm>
            <a:off x="1" y="-1"/>
            <a:ext cx="12192000" cy="6872287"/>
          </a:xfrm>
          <a:prstGeom prst="rect">
            <a:avLst/>
          </a:prstGeom>
          <a:gradFill flip="none" rotWithShape="1">
            <a:gsLst>
              <a:gs pos="52000">
                <a:srgbClr val="C00000"/>
              </a:gs>
              <a:gs pos="100000">
                <a:srgbClr val="5A4C8E"/>
              </a:gs>
              <a:gs pos="0">
                <a:srgbClr val="AFDC7E"/>
              </a:gs>
              <a:gs pos="22000">
                <a:srgbClr val="FF791A"/>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 name="Group 7">
            <a:extLst>
              <a:ext uri="{FF2B5EF4-FFF2-40B4-BE49-F238E27FC236}">
                <a16:creationId xmlns:a16="http://schemas.microsoft.com/office/drawing/2014/main" id="{D4F62058-5CED-462C-AD60-0166EC8E7154}"/>
              </a:ext>
            </a:extLst>
          </p:cNvPr>
          <p:cNvGrpSpPr/>
          <p:nvPr userDrawn="1"/>
        </p:nvGrpSpPr>
        <p:grpSpPr>
          <a:xfrm rot="21055310">
            <a:off x="982032" y="2037108"/>
            <a:ext cx="2492492" cy="2759968"/>
            <a:chOff x="3149704" y="242008"/>
            <a:chExt cx="5338158" cy="5911012"/>
          </a:xfrm>
          <a:solidFill>
            <a:srgbClr val="FF791A"/>
          </a:solidFill>
        </p:grpSpPr>
        <p:sp>
          <p:nvSpPr>
            <p:cNvPr id="9" name="Isosceles Triangle 4">
              <a:extLst>
                <a:ext uri="{FF2B5EF4-FFF2-40B4-BE49-F238E27FC236}">
                  <a16:creationId xmlns:a16="http://schemas.microsoft.com/office/drawing/2014/main" id="{F31762C4-2753-4D45-A117-CF18AFE462E4}"/>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4">
              <a:extLst>
                <a:ext uri="{FF2B5EF4-FFF2-40B4-BE49-F238E27FC236}">
                  <a16:creationId xmlns:a16="http://schemas.microsoft.com/office/drawing/2014/main" id="{6C9A7E50-8224-40B5-BC11-C9F9D73C379A}"/>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4">
              <a:extLst>
                <a:ext uri="{FF2B5EF4-FFF2-40B4-BE49-F238E27FC236}">
                  <a16:creationId xmlns:a16="http://schemas.microsoft.com/office/drawing/2014/main" id="{B8B6E4CC-388D-407F-8001-2CFB9F753F51}"/>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a:extLst>
              <a:ext uri="{FF2B5EF4-FFF2-40B4-BE49-F238E27FC236}">
                <a16:creationId xmlns:a16="http://schemas.microsoft.com/office/drawing/2014/main" id="{B6D1468C-8093-4179-AADD-9BDBBC3A5356}"/>
              </a:ext>
            </a:extLst>
          </p:cNvPr>
          <p:cNvSpPr>
            <a:spLocks noGrp="1"/>
          </p:cNvSpPr>
          <p:nvPr>
            <p:ph type="ctrTitle" hasCustomPrompt="1"/>
          </p:nvPr>
        </p:nvSpPr>
        <p:spPr>
          <a:xfrm>
            <a:off x="3676650" y="1452617"/>
            <a:ext cx="7296150" cy="2387600"/>
          </a:xfrm>
        </p:spPr>
        <p:txBody>
          <a:bodyPr anchor="b">
            <a:normAutofit/>
          </a:bodyPr>
          <a:lstStyle>
            <a:lvl1pPr algn="l">
              <a:defRPr sz="4000">
                <a:solidFill>
                  <a:schemeClr val="bg1"/>
                </a:solidFill>
                <a:latin typeface="Segoe UI Black" panose="020B0A02040204020203" pitchFamily="34" charset="0"/>
                <a:ea typeface="Segoe UI Black" panose="020B0A02040204020203" pitchFamily="34" charset="0"/>
              </a:defRPr>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F232E443-345A-40AB-B947-7B3CA5358785}"/>
              </a:ext>
            </a:extLst>
          </p:cNvPr>
          <p:cNvSpPr>
            <a:spLocks noGrp="1"/>
          </p:cNvSpPr>
          <p:nvPr>
            <p:ph type="subTitle" idx="1"/>
          </p:nvPr>
        </p:nvSpPr>
        <p:spPr>
          <a:xfrm>
            <a:off x="3676650" y="3932292"/>
            <a:ext cx="7296150" cy="1655762"/>
          </a:xfrm>
        </p:spPr>
        <p:txBody>
          <a:bodyPr/>
          <a:lstStyle>
            <a:lvl1pPr marL="0" indent="0" algn="l">
              <a:buNone/>
              <a:defRPr sz="2400">
                <a:solidFill>
                  <a:schemeClr val="bg1"/>
                </a:solidFill>
                <a:latin typeface="Segoe UI Semilight" panose="020B0402040204020203" pitchFamily="34" charset="0"/>
                <a:cs typeface="Segoe UI Semilight" panose="020B04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Tree>
    <p:extLst>
      <p:ext uri="{BB962C8B-B14F-4D97-AF65-F5344CB8AC3E}">
        <p14:creationId xmlns:p14="http://schemas.microsoft.com/office/powerpoint/2010/main" val="272197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75E20EE-1CDF-449F-9BA1-044A3A8B067E}"/>
              </a:ext>
            </a:extLst>
          </p:cNvPr>
          <p:cNvSpPr/>
          <p:nvPr userDrawn="1"/>
        </p:nvSpPr>
        <p:spPr>
          <a:xfrm>
            <a:off x="10253663" y="0"/>
            <a:ext cx="1938337" cy="6872287"/>
          </a:xfrm>
          <a:prstGeom prst="rect">
            <a:avLst/>
          </a:prstGeom>
          <a:solidFill>
            <a:srgbClr val="FF7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4" name="Straight Connector 43">
            <a:extLst>
              <a:ext uri="{FF2B5EF4-FFF2-40B4-BE49-F238E27FC236}">
                <a16:creationId xmlns:a16="http://schemas.microsoft.com/office/drawing/2014/main" id="{22CF2EEA-F438-41F2-A42F-9B2681CBC713}"/>
              </a:ext>
            </a:extLst>
          </p:cNvPr>
          <p:cNvCxnSpPr>
            <a:cxnSpLocks/>
          </p:cNvCxnSpPr>
          <p:nvPr userDrawn="1"/>
        </p:nvCxnSpPr>
        <p:spPr>
          <a:xfrm>
            <a:off x="10566960" y="6350"/>
            <a:ext cx="0" cy="68961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71617A8-5CEA-4645-A681-BE354B8070B1}"/>
              </a:ext>
            </a:extLst>
          </p:cNvPr>
          <p:cNvGrpSpPr/>
          <p:nvPr userDrawn="1"/>
        </p:nvGrpSpPr>
        <p:grpSpPr>
          <a:xfrm>
            <a:off x="10381384" y="187510"/>
            <a:ext cx="307653" cy="340668"/>
            <a:chOff x="3149704" y="242008"/>
            <a:chExt cx="5338158" cy="5911012"/>
          </a:xfrm>
          <a:solidFill>
            <a:srgbClr val="FF791A"/>
          </a:solidFill>
        </p:grpSpPr>
        <p:sp>
          <p:nvSpPr>
            <p:cNvPr id="46" name="Isosceles Triangle 4">
              <a:extLst>
                <a:ext uri="{FF2B5EF4-FFF2-40B4-BE49-F238E27FC236}">
                  <a16:creationId xmlns:a16="http://schemas.microsoft.com/office/drawing/2014/main" id="{E7588C8D-640C-40CD-AF0F-EB8B217ABBBC}"/>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Isosceles Triangle 4">
              <a:extLst>
                <a:ext uri="{FF2B5EF4-FFF2-40B4-BE49-F238E27FC236}">
                  <a16:creationId xmlns:a16="http://schemas.microsoft.com/office/drawing/2014/main" id="{93B36ABE-B2D3-4F6C-8141-F46C798D15EC}"/>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Isosceles Triangle 4">
              <a:extLst>
                <a:ext uri="{FF2B5EF4-FFF2-40B4-BE49-F238E27FC236}">
                  <a16:creationId xmlns:a16="http://schemas.microsoft.com/office/drawing/2014/main" id="{7C22F6A4-C42D-4A00-AA02-071E58EC2DC8}"/>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9" name="Group 48">
            <a:extLst>
              <a:ext uri="{FF2B5EF4-FFF2-40B4-BE49-F238E27FC236}">
                <a16:creationId xmlns:a16="http://schemas.microsoft.com/office/drawing/2014/main" id="{090AC663-B6B5-466D-8861-CAC14757D701}"/>
              </a:ext>
            </a:extLst>
          </p:cNvPr>
          <p:cNvGrpSpPr/>
          <p:nvPr userDrawn="1"/>
        </p:nvGrpSpPr>
        <p:grpSpPr>
          <a:xfrm>
            <a:off x="10381384" y="1284940"/>
            <a:ext cx="307653" cy="340668"/>
            <a:chOff x="3149704" y="242008"/>
            <a:chExt cx="5338158" cy="5911012"/>
          </a:xfrm>
          <a:solidFill>
            <a:srgbClr val="FF791A"/>
          </a:solidFill>
        </p:grpSpPr>
        <p:sp>
          <p:nvSpPr>
            <p:cNvPr id="50" name="Isosceles Triangle 4">
              <a:extLst>
                <a:ext uri="{FF2B5EF4-FFF2-40B4-BE49-F238E27FC236}">
                  <a16:creationId xmlns:a16="http://schemas.microsoft.com/office/drawing/2014/main" id="{8F8BC314-B2A7-452F-B330-9812FDCF4F47}"/>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Isosceles Triangle 4">
              <a:extLst>
                <a:ext uri="{FF2B5EF4-FFF2-40B4-BE49-F238E27FC236}">
                  <a16:creationId xmlns:a16="http://schemas.microsoft.com/office/drawing/2014/main" id="{A98A5C48-1A0E-437A-A94D-54915AC59074}"/>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Isosceles Triangle 4">
              <a:extLst>
                <a:ext uri="{FF2B5EF4-FFF2-40B4-BE49-F238E27FC236}">
                  <a16:creationId xmlns:a16="http://schemas.microsoft.com/office/drawing/2014/main" id="{4FBFDC84-BA9E-4F18-BA6D-BE4458C64B6E}"/>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3" name="Group 52">
            <a:extLst>
              <a:ext uri="{FF2B5EF4-FFF2-40B4-BE49-F238E27FC236}">
                <a16:creationId xmlns:a16="http://schemas.microsoft.com/office/drawing/2014/main" id="{9B290091-346E-4F20-BE0D-BC1E51A6C2D6}"/>
              </a:ext>
            </a:extLst>
          </p:cNvPr>
          <p:cNvGrpSpPr/>
          <p:nvPr userDrawn="1"/>
        </p:nvGrpSpPr>
        <p:grpSpPr>
          <a:xfrm>
            <a:off x="10381384" y="2382370"/>
            <a:ext cx="307653" cy="340668"/>
            <a:chOff x="3149704" y="242008"/>
            <a:chExt cx="5338158" cy="5911012"/>
          </a:xfrm>
          <a:solidFill>
            <a:srgbClr val="FF791A"/>
          </a:solidFill>
        </p:grpSpPr>
        <p:sp>
          <p:nvSpPr>
            <p:cNvPr id="54" name="Isosceles Triangle 4">
              <a:extLst>
                <a:ext uri="{FF2B5EF4-FFF2-40B4-BE49-F238E27FC236}">
                  <a16:creationId xmlns:a16="http://schemas.microsoft.com/office/drawing/2014/main" id="{60EFE626-012D-42A7-A7EA-95DF8108DE90}"/>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Isosceles Triangle 4">
              <a:extLst>
                <a:ext uri="{FF2B5EF4-FFF2-40B4-BE49-F238E27FC236}">
                  <a16:creationId xmlns:a16="http://schemas.microsoft.com/office/drawing/2014/main" id="{8A4EA949-1014-40C5-AD32-EF9B80E5F924}"/>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Isosceles Triangle 4">
              <a:extLst>
                <a:ext uri="{FF2B5EF4-FFF2-40B4-BE49-F238E27FC236}">
                  <a16:creationId xmlns:a16="http://schemas.microsoft.com/office/drawing/2014/main" id="{FCC015E6-080B-4D73-B2AB-FA2451371656}"/>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7" name="Group 56">
            <a:extLst>
              <a:ext uri="{FF2B5EF4-FFF2-40B4-BE49-F238E27FC236}">
                <a16:creationId xmlns:a16="http://schemas.microsoft.com/office/drawing/2014/main" id="{AEF7A7BA-F85B-4FDD-B227-DA7695A508F5}"/>
              </a:ext>
            </a:extLst>
          </p:cNvPr>
          <p:cNvGrpSpPr/>
          <p:nvPr userDrawn="1"/>
        </p:nvGrpSpPr>
        <p:grpSpPr>
          <a:xfrm>
            <a:off x="10381384" y="3479800"/>
            <a:ext cx="307653" cy="340668"/>
            <a:chOff x="3149704" y="242008"/>
            <a:chExt cx="5338158" cy="5911012"/>
          </a:xfrm>
          <a:solidFill>
            <a:srgbClr val="FF791A"/>
          </a:solidFill>
        </p:grpSpPr>
        <p:sp>
          <p:nvSpPr>
            <p:cNvPr id="58" name="Isosceles Triangle 4">
              <a:extLst>
                <a:ext uri="{FF2B5EF4-FFF2-40B4-BE49-F238E27FC236}">
                  <a16:creationId xmlns:a16="http://schemas.microsoft.com/office/drawing/2014/main" id="{A63C3978-F506-42D5-BB30-43EDA3276551}"/>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Isosceles Triangle 4">
              <a:extLst>
                <a:ext uri="{FF2B5EF4-FFF2-40B4-BE49-F238E27FC236}">
                  <a16:creationId xmlns:a16="http://schemas.microsoft.com/office/drawing/2014/main" id="{C2F44A5C-85CA-4D72-A7E0-399402B36628}"/>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Isosceles Triangle 4">
              <a:extLst>
                <a:ext uri="{FF2B5EF4-FFF2-40B4-BE49-F238E27FC236}">
                  <a16:creationId xmlns:a16="http://schemas.microsoft.com/office/drawing/2014/main" id="{2E53289E-2788-4A97-8953-C269108C6EB9}"/>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1" name="Group 60">
            <a:extLst>
              <a:ext uri="{FF2B5EF4-FFF2-40B4-BE49-F238E27FC236}">
                <a16:creationId xmlns:a16="http://schemas.microsoft.com/office/drawing/2014/main" id="{8C0C8465-24E1-4858-AD4E-4B0B8533DBAD}"/>
              </a:ext>
            </a:extLst>
          </p:cNvPr>
          <p:cNvGrpSpPr/>
          <p:nvPr userDrawn="1"/>
        </p:nvGrpSpPr>
        <p:grpSpPr>
          <a:xfrm>
            <a:off x="10381384" y="4577230"/>
            <a:ext cx="307653" cy="340668"/>
            <a:chOff x="3149704" y="242008"/>
            <a:chExt cx="5338158" cy="5911012"/>
          </a:xfrm>
          <a:solidFill>
            <a:srgbClr val="FF791A"/>
          </a:solidFill>
        </p:grpSpPr>
        <p:sp>
          <p:nvSpPr>
            <p:cNvPr id="62" name="Isosceles Triangle 4">
              <a:extLst>
                <a:ext uri="{FF2B5EF4-FFF2-40B4-BE49-F238E27FC236}">
                  <a16:creationId xmlns:a16="http://schemas.microsoft.com/office/drawing/2014/main" id="{14BC32C0-74D7-4350-9B52-A453544795E0}"/>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Isosceles Triangle 4">
              <a:extLst>
                <a:ext uri="{FF2B5EF4-FFF2-40B4-BE49-F238E27FC236}">
                  <a16:creationId xmlns:a16="http://schemas.microsoft.com/office/drawing/2014/main" id="{C431DEF0-6C4A-45D1-80D9-758D9B985C02}"/>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Isosceles Triangle 4">
              <a:extLst>
                <a:ext uri="{FF2B5EF4-FFF2-40B4-BE49-F238E27FC236}">
                  <a16:creationId xmlns:a16="http://schemas.microsoft.com/office/drawing/2014/main" id="{14069836-6873-4F19-8676-CE5545521BFE}"/>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5" name="Group 64">
            <a:extLst>
              <a:ext uri="{FF2B5EF4-FFF2-40B4-BE49-F238E27FC236}">
                <a16:creationId xmlns:a16="http://schemas.microsoft.com/office/drawing/2014/main" id="{EE01EF96-41B0-4901-97C2-627FD3DDCE75}"/>
              </a:ext>
            </a:extLst>
          </p:cNvPr>
          <p:cNvGrpSpPr/>
          <p:nvPr userDrawn="1"/>
        </p:nvGrpSpPr>
        <p:grpSpPr>
          <a:xfrm>
            <a:off x="10421109" y="5674660"/>
            <a:ext cx="307653" cy="340668"/>
            <a:chOff x="3149704" y="242008"/>
            <a:chExt cx="5338158" cy="5911012"/>
          </a:xfrm>
          <a:solidFill>
            <a:srgbClr val="FF791A"/>
          </a:solidFill>
        </p:grpSpPr>
        <p:sp>
          <p:nvSpPr>
            <p:cNvPr id="66" name="Isosceles Triangle 4">
              <a:extLst>
                <a:ext uri="{FF2B5EF4-FFF2-40B4-BE49-F238E27FC236}">
                  <a16:creationId xmlns:a16="http://schemas.microsoft.com/office/drawing/2014/main" id="{3E3C06DE-04FA-4506-8FE9-6A81579B779E}"/>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Isosceles Triangle 4">
              <a:extLst>
                <a:ext uri="{FF2B5EF4-FFF2-40B4-BE49-F238E27FC236}">
                  <a16:creationId xmlns:a16="http://schemas.microsoft.com/office/drawing/2014/main" id="{4CBA3346-CC40-464F-B4A3-484471B4834F}"/>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Isosceles Triangle 4">
              <a:extLst>
                <a:ext uri="{FF2B5EF4-FFF2-40B4-BE49-F238E27FC236}">
                  <a16:creationId xmlns:a16="http://schemas.microsoft.com/office/drawing/2014/main" id="{2DC28F45-0E0C-49DC-9CC8-7B342B781AD4}"/>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Content Placeholder 2">
            <a:extLst>
              <a:ext uri="{FF2B5EF4-FFF2-40B4-BE49-F238E27FC236}">
                <a16:creationId xmlns:a16="http://schemas.microsoft.com/office/drawing/2014/main" id="{2F0BCBF8-FC14-4216-A0AC-D13704593D11}"/>
              </a:ext>
            </a:extLst>
          </p:cNvPr>
          <p:cNvSpPr>
            <a:spLocks noGrp="1"/>
          </p:cNvSpPr>
          <p:nvPr>
            <p:ph idx="1"/>
          </p:nvPr>
        </p:nvSpPr>
        <p:spPr>
          <a:xfrm>
            <a:off x="838200" y="1047888"/>
            <a:ext cx="9139238" cy="5605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7" name="Title Placeholder 1">
            <a:extLst>
              <a:ext uri="{FF2B5EF4-FFF2-40B4-BE49-F238E27FC236}">
                <a16:creationId xmlns:a16="http://schemas.microsoft.com/office/drawing/2014/main" id="{18E98B62-F4CE-47F7-962F-819E9F04E71F}"/>
              </a:ext>
            </a:extLst>
          </p:cNvPr>
          <p:cNvSpPr>
            <a:spLocks noGrp="1"/>
          </p:cNvSpPr>
          <p:nvPr>
            <p:ph type="title"/>
          </p:nvPr>
        </p:nvSpPr>
        <p:spPr>
          <a:xfrm>
            <a:off x="838200" y="18255"/>
            <a:ext cx="9139238" cy="1001105"/>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10" name="Rectangle 9">
            <a:extLst>
              <a:ext uri="{FF2B5EF4-FFF2-40B4-BE49-F238E27FC236}">
                <a16:creationId xmlns:a16="http://schemas.microsoft.com/office/drawing/2014/main" id="{C013314C-7BDC-48C6-BF0E-73C40BAF7EBB}"/>
              </a:ext>
            </a:extLst>
          </p:cNvPr>
          <p:cNvSpPr/>
          <p:nvPr userDrawn="1"/>
        </p:nvSpPr>
        <p:spPr>
          <a:xfrm>
            <a:off x="10725150" y="219260"/>
            <a:ext cx="1346200" cy="6001643"/>
          </a:xfrm>
          <a:prstGeom prst="rect">
            <a:avLst/>
          </a:prstGeom>
        </p:spPr>
        <p:txBody>
          <a:bodyPr wrap="square">
            <a:spAutoFit/>
          </a:bodyPr>
          <a:lstStyle/>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 Basics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Exploring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Summarizing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smtClean="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Changing Data Sets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Recoding Variables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Plotting Data</a:t>
            </a:r>
          </a:p>
        </p:txBody>
      </p:sp>
      <p:grpSp>
        <p:nvGrpSpPr>
          <p:cNvPr id="69" name="Group 68">
            <a:extLst>
              <a:ext uri="{FF2B5EF4-FFF2-40B4-BE49-F238E27FC236}">
                <a16:creationId xmlns:a16="http://schemas.microsoft.com/office/drawing/2014/main" id="{A0FCF3B4-9185-4578-9237-349BDD8C620E}"/>
              </a:ext>
            </a:extLst>
          </p:cNvPr>
          <p:cNvGrpSpPr/>
          <p:nvPr userDrawn="1"/>
        </p:nvGrpSpPr>
        <p:grpSpPr>
          <a:xfrm>
            <a:off x="79697" y="60213"/>
            <a:ext cx="758503" cy="839900"/>
            <a:chOff x="3149704" y="242008"/>
            <a:chExt cx="5338158" cy="5911012"/>
          </a:xfrm>
          <a:solidFill>
            <a:srgbClr val="FF791A"/>
          </a:solidFill>
        </p:grpSpPr>
        <p:sp>
          <p:nvSpPr>
            <p:cNvPr id="70" name="Isosceles Triangle 4">
              <a:extLst>
                <a:ext uri="{FF2B5EF4-FFF2-40B4-BE49-F238E27FC236}">
                  <a16:creationId xmlns:a16="http://schemas.microsoft.com/office/drawing/2014/main" id="{E2824B69-1A7E-45CD-9AA6-C67D54B51914}"/>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Isosceles Triangle 4">
              <a:extLst>
                <a:ext uri="{FF2B5EF4-FFF2-40B4-BE49-F238E27FC236}">
                  <a16:creationId xmlns:a16="http://schemas.microsoft.com/office/drawing/2014/main" id="{8B338632-3385-4818-8ED0-F3EF2A76E997}"/>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Isosceles Triangle 4">
              <a:extLst>
                <a:ext uri="{FF2B5EF4-FFF2-40B4-BE49-F238E27FC236}">
                  <a16:creationId xmlns:a16="http://schemas.microsoft.com/office/drawing/2014/main" id="{DB0C3917-32A8-4053-AA67-37F60C05A373}"/>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32654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FA2B77-64D5-4DAF-BCBA-135257C92786}"/>
              </a:ext>
            </a:extLst>
          </p:cNvPr>
          <p:cNvSpPr/>
          <p:nvPr userDrawn="1"/>
        </p:nvSpPr>
        <p:spPr>
          <a:xfrm>
            <a:off x="1" y="-1"/>
            <a:ext cx="12192000" cy="6872287"/>
          </a:xfrm>
          <a:prstGeom prst="rect">
            <a:avLst/>
          </a:prstGeom>
          <a:gradFill>
            <a:gsLst>
              <a:gs pos="0">
                <a:srgbClr val="3C335F"/>
              </a:gs>
              <a:gs pos="100000">
                <a:srgbClr val="FF791A"/>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 name="Group 7">
            <a:extLst>
              <a:ext uri="{FF2B5EF4-FFF2-40B4-BE49-F238E27FC236}">
                <a16:creationId xmlns:a16="http://schemas.microsoft.com/office/drawing/2014/main" id="{D4F62058-5CED-462C-AD60-0166EC8E7154}"/>
              </a:ext>
            </a:extLst>
          </p:cNvPr>
          <p:cNvGrpSpPr/>
          <p:nvPr userDrawn="1"/>
        </p:nvGrpSpPr>
        <p:grpSpPr>
          <a:xfrm rot="21055310">
            <a:off x="5774197" y="211075"/>
            <a:ext cx="6075480" cy="6727456"/>
            <a:chOff x="3149704" y="242008"/>
            <a:chExt cx="5338158" cy="5911012"/>
          </a:xfrm>
          <a:solidFill>
            <a:srgbClr val="FF791A"/>
          </a:solidFill>
        </p:grpSpPr>
        <p:sp>
          <p:nvSpPr>
            <p:cNvPr id="9" name="Isosceles Triangle 4">
              <a:extLst>
                <a:ext uri="{FF2B5EF4-FFF2-40B4-BE49-F238E27FC236}">
                  <a16:creationId xmlns:a16="http://schemas.microsoft.com/office/drawing/2014/main" id="{F31762C4-2753-4D45-A117-CF18AFE462E4}"/>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4">
              <a:extLst>
                <a:ext uri="{FF2B5EF4-FFF2-40B4-BE49-F238E27FC236}">
                  <a16:creationId xmlns:a16="http://schemas.microsoft.com/office/drawing/2014/main" id="{6C9A7E50-8224-40B5-BC11-C9F9D73C379A}"/>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4">
              <a:extLst>
                <a:ext uri="{FF2B5EF4-FFF2-40B4-BE49-F238E27FC236}">
                  <a16:creationId xmlns:a16="http://schemas.microsoft.com/office/drawing/2014/main" id="{B8B6E4CC-388D-407F-8001-2CFB9F753F51}"/>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a:extLst>
              <a:ext uri="{FF2B5EF4-FFF2-40B4-BE49-F238E27FC236}">
                <a16:creationId xmlns:a16="http://schemas.microsoft.com/office/drawing/2014/main" id="{B6D1468C-8093-4179-AADD-9BDBBC3A5356}"/>
              </a:ext>
            </a:extLst>
          </p:cNvPr>
          <p:cNvSpPr>
            <a:spLocks noGrp="1"/>
          </p:cNvSpPr>
          <p:nvPr>
            <p:ph type="ctrTitle" hasCustomPrompt="1"/>
          </p:nvPr>
        </p:nvSpPr>
        <p:spPr>
          <a:xfrm>
            <a:off x="300038" y="1751013"/>
            <a:ext cx="6038850" cy="2387600"/>
          </a:xfrm>
        </p:spPr>
        <p:txBody>
          <a:bodyPr anchor="b">
            <a:normAutofit/>
          </a:bodyPr>
          <a:lstStyle>
            <a:lvl1pPr algn="ctr">
              <a:defRPr sz="4000">
                <a:solidFill>
                  <a:schemeClr val="bg1"/>
                </a:solidFill>
                <a:latin typeface="Segoe UI Black" panose="020B0A02040204020203" pitchFamily="34" charset="0"/>
                <a:ea typeface="Segoe UI Black" panose="020B0A02040204020203" pitchFamily="34" charset="0"/>
              </a:defRPr>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F232E443-345A-40AB-B947-7B3CA5358785}"/>
              </a:ext>
            </a:extLst>
          </p:cNvPr>
          <p:cNvSpPr>
            <a:spLocks noGrp="1"/>
          </p:cNvSpPr>
          <p:nvPr>
            <p:ph type="subTitle" idx="1"/>
          </p:nvPr>
        </p:nvSpPr>
        <p:spPr>
          <a:xfrm>
            <a:off x="300038" y="4230688"/>
            <a:ext cx="6038850" cy="1655762"/>
          </a:xfrm>
        </p:spPr>
        <p:txBody>
          <a:bodyPr/>
          <a:lstStyle>
            <a:lvl1pPr marL="0" indent="0" algn="ctr">
              <a:buNone/>
              <a:defRPr sz="2400">
                <a:solidFill>
                  <a:schemeClr val="bg1"/>
                </a:solidFill>
                <a:latin typeface="Segoe UI Semilight" panose="020B0402040204020203" pitchFamily="34" charset="0"/>
                <a:cs typeface="Segoe UI Semilight" panose="020B04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Tree>
    <p:extLst>
      <p:ext uri="{BB962C8B-B14F-4D97-AF65-F5344CB8AC3E}">
        <p14:creationId xmlns:p14="http://schemas.microsoft.com/office/powerpoint/2010/main" val="45837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8B40801-0F78-42D5-97CF-1F85E0193AF8}"/>
              </a:ext>
            </a:extLst>
          </p:cNvPr>
          <p:cNvSpPr>
            <a:spLocks noGrp="1"/>
          </p:cNvSpPr>
          <p:nvPr>
            <p:ph idx="1"/>
          </p:nvPr>
        </p:nvSpPr>
        <p:spPr>
          <a:xfrm>
            <a:off x="838199" y="1047888"/>
            <a:ext cx="10958513" cy="5605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4" name="Title Placeholder 1">
            <a:extLst>
              <a:ext uri="{FF2B5EF4-FFF2-40B4-BE49-F238E27FC236}">
                <a16:creationId xmlns:a16="http://schemas.microsoft.com/office/drawing/2014/main" id="{62637277-4182-4E83-A7E7-DB57D5085759}"/>
              </a:ext>
            </a:extLst>
          </p:cNvPr>
          <p:cNvSpPr>
            <a:spLocks noGrp="1"/>
          </p:cNvSpPr>
          <p:nvPr>
            <p:ph type="title"/>
          </p:nvPr>
        </p:nvSpPr>
        <p:spPr>
          <a:xfrm>
            <a:off x="838199" y="18255"/>
            <a:ext cx="10958513" cy="1001105"/>
          </a:xfrm>
          <a:prstGeom prst="rect">
            <a:avLst/>
          </a:prstGeom>
        </p:spPr>
        <p:txBody>
          <a:bodyPr vert="horz" lIns="91440" tIns="45720" rIns="91440" bIns="45720" rtlCol="0" anchor="ctr">
            <a:normAutofit/>
          </a:bodyPr>
          <a:lstStyle/>
          <a:p>
            <a:r>
              <a:rPr lang="en-US" dirty="0"/>
              <a:t>CLICK TO EDIT MASTER TITLE STYLE</a:t>
            </a:r>
            <a:endParaRPr lang="en-CA" dirty="0"/>
          </a:p>
        </p:txBody>
      </p:sp>
      <p:grpSp>
        <p:nvGrpSpPr>
          <p:cNvPr id="8" name="Group 7">
            <a:extLst>
              <a:ext uri="{FF2B5EF4-FFF2-40B4-BE49-F238E27FC236}">
                <a16:creationId xmlns:a16="http://schemas.microsoft.com/office/drawing/2014/main" id="{F8A1DCBB-3572-46E3-88EC-59D94C2C4FA7}"/>
              </a:ext>
            </a:extLst>
          </p:cNvPr>
          <p:cNvGrpSpPr/>
          <p:nvPr userDrawn="1"/>
        </p:nvGrpSpPr>
        <p:grpSpPr>
          <a:xfrm>
            <a:off x="79697" y="60213"/>
            <a:ext cx="758503" cy="839900"/>
            <a:chOff x="3149704" y="242008"/>
            <a:chExt cx="5338158" cy="5911012"/>
          </a:xfrm>
          <a:solidFill>
            <a:srgbClr val="FF791A"/>
          </a:solidFill>
        </p:grpSpPr>
        <p:sp>
          <p:nvSpPr>
            <p:cNvPr id="15" name="Isosceles Triangle 4">
              <a:extLst>
                <a:ext uri="{FF2B5EF4-FFF2-40B4-BE49-F238E27FC236}">
                  <a16:creationId xmlns:a16="http://schemas.microsoft.com/office/drawing/2014/main" id="{D41CA641-2500-4C4D-801E-AD293348EA0A}"/>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solidFill>
              <a:srgbClr val="3C335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4">
              <a:extLst>
                <a:ext uri="{FF2B5EF4-FFF2-40B4-BE49-F238E27FC236}">
                  <a16:creationId xmlns:a16="http://schemas.microsoft.com/office/drawing/2014/main" id="{C495A7D6-C700-445A-B784-14D535C6CB51}"/>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4">
              <a:extLst>
                <a:ext uri="{FF2B5EF4-FFF2-40B4-BE49-F238E27FC236}">
                  <a16:creationId xmlns:a16="http://schemas.microsoft.com/office/drawing/2014/main" id="{31920E04-35EE-4564-BE88-8EB2192EC2BC}"/>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solidFill>
              <a:srgbClr val="3C335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70033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FA2B77-64D5-4DAF-BCBA-135257C92786}"/>
              </a:ext>
            </a:extLst>
          </p:cNvPr>
          <p:cNvSpPr/>
          <p:nvPr userDrawn="1"/>
        </p:nvSpPr>
        <p:spPr>
          <a:xfrm>
            <a:off x="1" y="-1"/>
            <a:ext cx="12192000" cy="6872287"/>
          </a:xfrm>
          <a:prstGeom prst="rect">
            <a:avLst/>
          </a:prstGeom>
          <a:gradFill>
            <a:gsLst>
              <a:gs pos="0">
                <a:srgbClr val="B5111B"/>
              </a:gs>
              <a:gs pos="100000">
                <a:srgbClr val="FF791A"/>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 name="Group 7">
            <a:extLst>
              <a:ext uri="{FF2B5EF4-FFF2-40B4-BE49-F238E27FC236}">
                <a16:creationId xmlns:a16="http://schemas.microsoft.com/office/drawing/2014/main" id="{D4F62058-5CED-462C-AD60-0166EC8E7154}"/>
              </a:ext>
            </a:extLst>
          </p:cNvPr>
          <p:cNvGrpSpPr/>
          <p:nvPr userDrawn="1"/>
        </p:nvGrpSpPr>
        <p:grpSpPr>
          <a:xfrm rot="21055310">
            <a:off x="5774197" y="211075"/>
            <a:ext cx="6075480" cy="6727456"/>
            <a:chOff x="3149704" y="242008"/>
            <a:chExt cx="5338158" cy="5911012"/>
          </a:xfrm>
          <a:solidFill>
            <a:srgbClr val="FF791A"/>
          </a:solidFill>
        </p:grpSpPr>
        <p:sp>
          <p:nvSpPr>
            <p:cNvPr id="9" name="Isosceles Triangle 4">
              <a:extLst>
                <a:ext uri="{FF2B5EF4-FFF2-40B4-BE49-F238E27FC236}">
                  <a16:creationId xmlns:a16="http://schemas.microsoft.com/office/drawing/2014/main" id="{F31762C4-2753-4D45-A117-CF18AFE462E4}"/>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4">
              <a:extLst>
                <a:ext uri="{FF2B5EF4-FFF2-40B4-BE49-F238E27FC236}">
                  <a16:creationId xmlns:a16="http://schemas.microsoft.com/office/drawing/2014/main" id="{6C9A7E50-8224-40B5-BC11-C9F9D73C379A}"/>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4">
              <a:extLst>
                <a:ext uri="{FF2B5EF4-FFF2-40B4-BE49-F238E27FC236}">
                  <a16:creationId xmlns:a16="http://schemas.microsoft.com/office/drawing/2014/main" id="{B8B6E4CC-388D-407F-8001-2CFB9F753F51}"/>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a:extLst>
              <a:ext uri="{FF2B5EF4-FFF2-40B4-BE49-F238E27FC236}">
                <a16:creationId xmlns:a16="http://schemas.microsoft.com/office/drawing/2014/main" id="{B6D1468C-8093-4179-AADD-9BDBBC3A5356}"/>
              </a:ext>
            </a:extLst>
          </p:cNvPr>
          <p:cNvSpPr>
            <a:spLocks noGrp="1"/>
          </p:cNvSpPr>
          <p:nvPr>
            <p:ph type="ctrTitle" hasCustomPrompt="1"/>
          </p:nvPr>
        </p:nvSpPr>
        <p:spPr>
          <a:xfrm>
            <a:off x="300038" y="1751013"/>
            <a:ext cx="6038850" cy="2387600"/>
          </a:xfrm>
        </p:spPr>
        <p:txBody>
          <a:bodyPr anchor="b">
            <a:normAutofit/>
          </a:bodyPr>
          <a:lstStyle>
            <a:lvl1pPr algn="ctr">
              <a:defRPr sz="4000">
                <a:solidFill>
                  <a:schemeClr val="bg1"/>
                </a:solidFill>
                <a:latin typeface="Segoe UI Black" panose="020B0A02040204020203" pitchFamily="34" charset="0"/>
                <a:ea typeface="Segoe UI Black" panose="020B0A02040204020203" pitchFamily="34" charset="0"/>
              </a:defRPr>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F232E443-345A-40AB-B947-7B3CA5358785}"/>
              </a:ext>
            </a:extLst>
          </p:cNvPr>
          <p:cNvSpPr>
            <a:spLocks noGrp="1"/>
          </p:cNvSpPr>
          <p:nvPr>
            <p:ph type="subTitle" idx="1"/>
          </p:nvPr>
        </p:nvSpPr>
        <p:spPr>
          <a:xfrm>
            <a:off x="300038" y="4230688"/>
            <a:ext cx="6038850" cy="1655762"/>
          </a:xfrm>
        </p:spPr>
        <p:txBody>
          <a:bodyPr/>
          <a:lstStyle>
            <a:lvl1pPr marL="0" indent="0" algn="ctr">
              <a:buNone/>
              <a:defRPr sz="2400">
                <a:solidFill>
                  <a:schemeClr val="bg1"/>
                </a:solidFill>
                <a:latin typeface="Segoe UI Semilight" panose="020B0402040204020203" pitchFamily="34" charset="0"/>
                <a:cs typeface="Segoe UI Semilight" panose="020B04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Tree>
    <p:extLst>
      <p:ext uri="{BB962C8B-B14F-4D97-AF65-F5344CB8AC3E}">
        <p14:creationId xmlns:p14="http://schemas.microsoft.com/office/powerpoint/2010/main" val="293776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A51AA0-DFAE-4B3A-96B7-419F9CBC9F3C}"/>
              </a:ext>
            </a:extLst>
          </p:cNvPr>
          <p:cNvSpPr/>
          <p:nvPr userDrawn="1"/>
        </p:nvSpPr>
        <p:spPr>
          <a:xfrm>
            <a:off x="1" y="0"/>
            <a:ext cx="12192000" cy="6872287"/>
          </a:xfrm>
          <a:prstGeom prst="rect">
            <a:avLst/>
          </a:prstGeom>
          <a:solidFill>
            <a:srgbClr val="FF7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5" name="Group 14">
            <a:extLst>
              <a:ext uri="{FF2B5EF4-FFF2-40B4-BE49-F238E27FC236}">
                <a16:creationId xmlns:a16="http://schemas.microsoft.com/office/drawing/2014/main" id="{216873DE-E8FC-4995-A67E-C82FC023982D}"/>
              </a:ext>
            </a:extLst>
          </p:cNvPr>
          <p:cNvGrpSpPr/>
          <p:nvPr userDrawn="1"/>
        </p:nvGrpSpPr>
        <p:grpSpPr>
          <a:xfrm>
            <a:off x="474984" y="3039526"/>
            <a:ext cx="758503" cy="839900"/>
            <a:chOff x="3149704" y="242008"/>
            <a:chExt cx="5338158" cy="5911012"/>
          </a:xfrm>
          <a:solidFill>
            <a:srgbClr val="FF791A"/>
          </a:solidFill>
        </p:grpSpPr>
        <p:sp>
          <p:nvSpPr>
            <p:cNvPr id="16" name="Isosceles Triangle 4">
              <a:extLst>
                <a:ext uri="{FF2B5EF4-FFF2-40B4-BE49-F238E27FC236}">
                  <a16:creationId xmlns:a16="http://schemas.microsoft.com/office/drawing/2014/main" id="{4E1405E7-06C4-4728-AF68-3DC9FAA9245C}"/>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solidFill>
              <a:srgbClr val="C00000"/>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Isosceles Triangle 4">
              <a:extLst>
                <a:ext uri="{FF2B5EF4-FFF2-40B4-BE49-F238E27FC236}">
                  <a16:creationId xmlns:a16="http://schemas.microsoft.com/office/drawing/2014/main" id="{6164EB4E-5EEF-4A65-995B-82A5913B94A8}"/>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4">
              <a:extLst>
                <a:ext uri="{FF2B5EF4-FFF2-40B4-BE49-F238E27FC236}">
                  <a16:creationId xmlns:a16="http://schemas.microsoft.com/office/drawing/2014/main" id="{0723130C-2999-401C-A9D4-1694199D81E5}"/>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solidFill>
              <a:srgbClr val="C00000"/>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5" name="Title Placeholder 1">
            <a:extLst>
              <a:ext uri="{FF2B5EF4-FFF2-40B4-BE49-F238E27FC236}">
                <a16:creationId xmlns:a16="http://schemas.microsoft.com/office/drawing/2014/main" id="{D8374DBC-18A6-45DE-A18E-022C156A52EE}"/>
              </a:ext>
            </a:extLst>
          </p:cNvPr>
          <p:cNvSpPr>
            <a:spLocks noGrp="1"/>
          </p:cNvSpPr>
          <p:nvPr>
            <p:ph type="title"/>
          </p:nvPr>
        </p:nvSpPr>
        <p:spPr>
          <a:xfrm>
            <a:off x="1332443" y="3039526"/>
            <a:ext cx="9139238" cy="1001105"/>
          </a:xfrm>
          <a:prstGeom prst="rect">
            <a:avLst/>
          </a:prstGeom>
        </p:spPr>
        <p:txBody>
          <a:bodyPr vert="horz" lIns="91440" tIns="45720" rIns="91440" bIns="45720" rtlCol="0" anchor="ctr">
            <a:normAutofit/>
          </a:bodyPr>
          <a:lstStyle>
            <a:lvl1pPr>
              <a:defRPr>
                <a:solidFill>
                  <a:schemeClr val="bg1"/>
                </a:solidFill>
              </a:defRPr>
            </a:lvl1pPr>
          </a:lstStyle>
          <a:p>
            <a:r>
              <a:rPr lang="en-US" dirty="0"/>
              <a:t>CLICK TO EDIT MASTER TITLE STYLE</a:t>
            </a:r>
            <a:endParaRPr lang="en-CA" dirty="0"/>
          </a:p>
        </p:txBody>
      </p:sp>
    </p:spTree>
    <p:extLst>
      <p:ext uri="{BB962C8B-B14F-4D97-AF65-F5344CB8AC3E}">
        <p14:creationId xmlns:p14="http://schemas.microsoft.com/office/powerpoint/2010/main" val="141142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4A2A3A7-7A9E-42D7-90DF-DAF3E9D94EDA}"/>
              </a:ext>
            </a:extLst>
          </p:cNvPr>
          <p:cNvSpPr/>
          <p:nvPr userDrawn="1"/>
        </p:nvSpPr>
        <p:spPr>
          <a:xfrm>
            <a:off x="10253663" y="-1"/>
            <a:ext cx="1938338" cy="6872287"/>
          </a:xfrm>
          <a:prstGeom prst="rect">
            <a:avLst/>
          </a:prstGeom>
          <a:solidFill>
            <a:srgbClr val="FF7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a:extLst>
              <a:ext uri="{FF2B5EF4-FFF2-40B4-BE49-F238E27FC236}">
                <a16:creationId xmlns:a16="http://schemas.microsoft.com/office/drawing/2014/main" id="{2F0BCBF8-FC14-4216-A0AC-D13704593D11}"/>
              </a:ext>
            </a:extLst>
          </p:cNvPr>
          <p:cNvSpPr>
            <a:spLocks noGrp="1"/>
          </p:cNvSpPr>
          <p:nvPr>
            <p:ph idx="1"/>
          </p:nvPr>
        </p:nvSpPr>
        <p:spPr>
          <a:xfrm>
            <a:off x="838200" y="1047888"/>
            <a:ext cx="9139238" cy="5605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7" name="Title Placeholder 1">
            <a:extLst>
              <a:ext uri="{FF2B5EF4-FFF2-40B4-BE49-F238E27FC236}">
                <a16:creationId xmlns:a16="http://schemas.microsoft.com/office/drawing/2014/main" id="{18E98B62-F4CE-47F7-962F-819E9F04E71F}"/>
              </a:ext>
            </a:extLst>
          </p:cNvPr>
          <p:cNvSpPr>
            <a:spLocks noGrp="1"/>
          </p:cNvSpPr>
          <p:nvPr>
            <p:ph type="title"/>
          </p:nvPr>
        </p:nvSpPr>
        <p:spPr>
          <a:xfrm>
            <a:off x="838200" y="18255"/>
            <a:ext cx="9139238" cy="1001105"/>
          </a:xfrm>
          <a:prstGeom prst="rect">
            <a:avLst/>
          </a:prstGeom>
        </p:spPr>
        <p:txBody>
          <a:bodyPr vert="horz" lIns="91440" tIns="45720" rIns="91440" bIns="45720" rtlCol="0" anchor="ctr">
            <a:normAutofit/>
          </a:bodyPr>
          <a:lstStyle/>
          <a:p>
            <a:r>
              <a:rPr lang="en-US" dirty="0"/>
              <a:t>CLICK TO EDIT MASTER TITLE STYLE</a:t>
            </a:r>
            <a:endParaRPr lang="en-CA" dirty="0"/>
          </a:p>
        </p:txBody>
      </p:sp>
      <p:grpSp>
        <p:nvGrpSpPr>
          <p:cNvPr id="17" name="Group 16">
            <a:extLst>
              <a:ext uri="{FF2B5EF4-FFF2-40B4-BE49-F238E27FC236}">
                <a16:creationId xmlns:a16="http://schemas.microsoft.com/office/drawing/2014/main" id="{FF3A3BE8-6FA5-4D26-B37D-3068DFA1D1BB}"/>
              </a:ext>
            </a:extLst>
          </p:cNvPr>
          <p:cNvGrpSpPr/>
          <p:nvPr userDrawn="1"/>
        </p:nvGrpSpPr>
        <p:grpSpPr>
          <a:xfrm>
            <a:off x="79697" y="60213"/>
            <a:ext cx="758503" cy="839900"/>
            <a:chOff x="3149704" y="242008"/>
            <a:chExt cx="5338158" cy="5911012"/>
          </a:xfrm>
          <a:solidFill>
            <a:srgbClr val="FF791A"/>
          </a:solidFill>
        </p:grpSpPr>
        <p:sp>
          <p:nvSpPr>
            <p:cNvPr id="18" name="Isosceles Triangle 4">
              <a:extLst>
                <a:ext uri="{FF2B5EF4-FFF2-40B4-BE49-F238E27FC236}">
                  <a16:creationId xmlns:a16="http://schemas.microsoft.com/office/drawing/2014/main" id="{2F339C32-B83D-4672-AC49-6672AC5AC22F}"/>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4">
              <a:extLst>
                <a:ext uri="{FF2B5EF4-FFF2-40B4-BE49-F238E27FC236}">
                  <a16:creationId xmlns:a16="http://schemas.microsoft.com/office/drawing/2014/main" id="{7B014314-4B72-427D-AAFD-BD96682D03E7}"/>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4">
              <a:extLst>
                <a:ext uri="{FF2B5EF4-FFF2-40B4-BE49-F238E27FC236}">
                  <a16:creationId xmlns:a16="http://schemas.microsoft.com/office/drawing/2014/main" id="{4F31278F-448F-473F-B77B-870066B53AE4}"/>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9" name="Straight Connector 8">
            <a:extLst>
              <a:ext uri="{FF2B5EF4-FFF2-40B4-BE49-F238E27FC236}">
                <a16:creationId xmlns:a16="http://schemas.microsoft.com/office/drawing/2014/main" id="{C922B4C5-4E01-477F-AA0F-9295130C5C57}"/>
              </a:ext>
            </a:extLst>
          </p:cNvPr>
          <p:cNvCxnSpPr>
            <a:cxnSpLocks/>
          </p:cNvCxnSpPr>
          <p:nvPr userDrawn="1"/>
        </p:nvCxnSpPr>
        <p:spPr>
          <a:xfrm>
            <a:off x="10566960" y="6350"/>
            <a:ext cx="0" cy="68961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013314C-7BDC-48C6-BF0E-73C40BAF7EBB}"/>
              </a:ext>
            </a:extLst>
          </p:cNvPr>
          <p:cNvSpPr/>
          <p:nvPr userDrawn="1"/>
        </p:nvSpPr>
        <p:spPr>
          <a:xfrm>
            <a:off x="10725150" y="219260"/>
            <a:ext cx="1346200" cy="6001643"/>
          </a:xfrm>
          <a:prstGeom prst="rect">
            <a:avLst/>
          </a:prstGeom>
        </p:spPr>
        <p:txBody>
          <a:bodyPr wrap="square">
            <a:spAutoFit/>
          </a:bodyPr>
          <a:lstStyle/>
          <a:p>
            <a:r>
              <a:rPr lang="en-CA" sz="12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R Basics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Exploring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Summarizing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smtClean="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Changing Data Sets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Recoding Variables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Plotting Data</a:t>
            </a:r>
          </a:p>
        </p:txBody>
      </p:sp>
      <p:grpSp>
        <p:nvGrpSpPr>
          <p:cNvPr id="64" name="Group 63">
            <a:extLst>
              <a:ext uri="{FF2B5EF4-FFF2-40B4-BE49-F238E27FC236}">
                <a16:creationId xmlns:a16="http://schemas.microsoft.com/office/drawing/2014/main" id="{8144B4A8-B9CB-42FB-A4BC-9D854016CAFC}"/>
              </a:ext>
            </a:extLst>
          </p:cNvPr>
          <p:cNvGrpSpPr/>
          <p:nvPr userDrawn="1"/>
        </p:nvGrpSpPr>
        <p:grpSpPr>
          <a:xfrm>
            <a:off x="10381384" y="187510"/>
            <a:ext cx="307653" cy="340668"/>
            <a:chOff x="3149704" y="242008"/>
            <a:chExt cx="5338158" cy="5911012"/>
          </a:xfrm>
          <a:solidFill>
            <a:srgbClr val="FF791A"/>
          </a:solidFill>
        </p:grpSpPr>
        <p:sp>
          <p:nvSpPr>
            <p:cNvPr id="65" name="Isosceles Triangle 4">
              <a:extLst>
                <a:ext uri="{FF2B5EF4-FFF2-40B4-BE49-F238E27FC236}">
                  <a16:creationId xmlns:a16="http://schemas.microsoft.com/office/drawing/2014/main" id="{C30BEFE4-AB14-4B89-848E-0EA1A420806E}"/>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Isosceles Triangle 4">
              <a:extLst>
                <a:ext uri="{FF2B5EF4-FFF2-40B4-BE49-F238E27FC236}">
                  <a16:creationId xmlns:a16="http://schemas.microsoft.com/office/drawing/2014/main" id="{DEB86250-75D9-477D-ACE5-1F54076FEA1B}"/>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Isosceles Triangle 4">
              <a:extLst>
                <a:ext uri="{FF2B5EF4-FFF2-40B4-BE49-F238E27FC236}">
                  <a16:creationId xmlns:a16="http://schemas.microsoft.com/office/drawing/2014/main" id="{07118630-173D-42D3-8342-B99E80C304C0}"/>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8" name="Group 67">
            <a:extLst>
              <a:ext uri="{FF2B5EF4-FFF2-40B4-BE49-F238E27FC236}">
                <a16:creationId xmlns:a16="http://schemas.microsoft.com/office/drawing/2014/main" id="{D1106077-0FCB-4981-9930-F83D14AD6C84}"/>
              </a:ext>
            </a:extLst>
          </p:cNvPr>
          <p:cNvGrpSpPr/>
          <p:nvPr userDrawn="1"/>
        </p:nvGrpSpPr>
        <p:grpSpPr>
          <a:xfrm>
            <a:off x="10381384" y="1284940"/>
            <a:ext cx="307653" cy="340668"/>
            <a:chOff x="3149704" y="242008"/>
            <a:chExt cx="5338158" cy="5911012"/>
          </a:xfrm>
          <a:solidFill>
            <a:srgbClr val="FF791A"/>
          </a:solidFill>
        </p:grpSpPr>
        <p:sp>
          <p:nvSpPr>
            <p:cNvPr id="69" name="Isosceles Triangle 4">
              <a:extLst>
                <a:ext uri="{FF2B5EF4-FFF2-40B4-BE49-F238E27FC236}">
                  <a16:creationId xmlns:a16="http://schemas.microsoft.com/office/drawing/2014/main" id="{59B6EFF5-92B3-430C-B90B-E87CB71F5A61}"/>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Isosceles Triangle 4">
              <a:extLst>
                <a:ext uri="{FF2B5EF4-FFF2-40B4-BE49-F238E27FC236}">
                  <a16:creationId xmlns:a16="http://schemas.microsoft.com/office/drawing/2014/main" id="{8477310A-2F7A-4DCB-B387-FD340D2691B9}"/>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Isosceles Triangle 4">
              <a:extLst>
                <a:ext uri="{FF2B5EF4-FFF2-40B4-BE49-F238E27FC236}">
                  <a16:creationId xmlns:a16="http://schemas.microsoft.com/office/drawing/2014/main" id="{1B4F2671-6827-4CC2-BA64-14BF6FB7014E}"/>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2" name="Group 71">
            <a:extLst>
              <a:ext uri="{FF2B5EF4-FFF2-40B4-BE49-F238E27FC236}">
                <a16:creationId xmlns:a16="http://schemas.microsoft.com/office/drawing/2014/main" id="{DEE87B99-5E25-4B1A-BC1C-CE02A1C4BCF5}"/>
              </a:ext>
            </a:extLst>
          </p:cNvPr>
          <p:cNvGrpSpPr/>
          <p:nvPr userDrawn="1"/>
        </p:nvGrpSpPr>
        <p:grpSpPr>
          <a:xfrm>
            <a:off x="10381384" y="2382370"/>
            <a:ext cx="307653" cy="340668"/>
            <a:chOff x="3149704" y="242008"/>
            <a:chExt cx="5338158" cy="5911012"/>
          </a:xfrm>
          <a:solidFill>
            <a:srgbClr val="FF791A"/>
          </a:solidFill>
        </p:grpSpPr>
        <p:sp>
          <p:nvSpPr>
            <p:cNvPr id="73" name="Isosceles Triangle 4">
              <a:extLst>
                <a:ext uri="{FF2B5EF4-FFF2-40B4-BE49-F238E27FC236}">
                  <a16:creationId xmlns:a16="http://schemas.microsoft.com/office/drawing/2014/main" id="{E708921B-3AF2-4831-8E65-FD75267F53DA}"/>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Isosceles Triangle 4">
              <a:extLst>
                <a:ext uri="{FF2B5EF4-FFF2-40B4-BE49-F238E27FC236}">
                  <a16:creationId xmlns:a16="http://schemas.microsoft.com/office/drawing/2014/main" id="{17CC4D70-C2FF-4EA5-8A66-13537B09033F}"/>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Isosceles Triangle 4">
              <a:extLst>
                <a:ext uri="{FF2B5EF4-FFF2-40B4-BE49-F238E27FC236}">
                  <a16:creationId xmlns:a16="http://schemas.microsoft.com/office/drawing/2014/main" id="{A8954BD5-BFC8-4D03-907C-67DCC7AE0DDD}"/>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6" name="Group 75">
            <a:extLst>
              <a:ext uri="{FF2B5EF4-FFF2-40B4-BE49-F238E27FC236}">
                <a16:creationId xmlns:a16="http://schemas.microsoft.com/office/drawing/2014/main" id="{4E6ECA8C-B770-41E2-9C9E-6E472DF99B5D}"/>
              </a:ext>
            </a:extLst>
          </p:cNvPr>
          <p:cNvGrpSpPr/>
          <p:nvPr userDrawn="1"/>
        </p:nvGrpSpPr>
        <p:grpSpPr>
          <a:xfrm>
            <a:off x="10381384" y="3479800"/>
            <a:ext cx="307653" cy="340668"/>
            <a:chOff x="3149704" y="242008"/>
            <a:chExt cx="5338158" cy="5911012"/>
          </a:xfrm>
          <a:solidFill>
            <a:srgbClr val="FF791A"/>
          </a:solidFill>
        </p:grpSpPr>
        <p:sp>
          <p:nvSpPr>
            <p:cNvPr id="77" name="Isosceles Triangle 4">
              <a:extLst>
                <a:ext uri="{FF2B5EF4-FFF2-40B4-BE49-F238E27FC236}">
                  <a16:creationId xmlns:a16="http://schemas.microsoft.com/office/drawing/2014/main" id="{2F5A2B2B-3724-479F-98FB-F42BA26958BE}"/>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Isosceles Triangle 4">
              <a:extLst>
                <a:ext uri="{FF2B5EF4-FFF2-40B4-BE49-F238E27FC236}">
                  <a16:creationId xmlns:a16="http://schemas.microsoft.com/office/drawing/2014/main" id="{C5518AE3-BAED-45D9-9CA3-5A4AB7C47D75}"/>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Isosceles Triangle 4">
              <a:extLst>
                <a:ext uri="{FF2B5EF4-FFF2-40B4-BE49-F238E27FC236}">
                  <a16:creationId xmlns:a16="http://schemas.microsoft.com/office/drawing/2014/main" id="{D7B22E1B-005B-4B0A-B915-718DD55E9DE8}"/>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80" name="Group 79">
            <a:extLst>
              <a:ext uri="{FF2B5EF4-FFF2-40B4-BE49-F238E27FC236}">
                <a16:creationId xmlns:a16="http://schemas.microsoft.com/office/drawing/2014/main" id="{5E2DD29B-1026-4F9E-8043-9834013CFB3F}"/>
              </a:ext>
            </a:extLst>
          </p:cNvPr>
          <p:cNvGrpSpPr/>
          <p:nvPr userDrawn="1"/>
        </p:nvGrpSpPr>
        <p:grpSpPr>
          <a:xfrm>
            <a:off x="10381384" y="4577230"/>
            <a:ext cx="307653" cy="340668"/>
            <a:chOff x="3149704" y="242008"/>
            <a:chExt cx="5338158" cy="5911012"/>
          </a:xfrm>
          <a:solidFill>
            <a:srgbClr val="FF791A"/>
          </a:solidFill>
        </p:grpSpPr>
        <p:sp>
          <p:nvSpPr>
            <p:cNvPr id="81" name="Isosceles Triangle 4">
              <a:extLst>
                <a:ext uri="{FF2B5EF4-FFF2-40B4-BE49-F238E27FC236}">
                  <a16:creationId xmlns:a16="http://schemas.microsoft.com/office/drawing/2014/main" id="{6585BD85-1CD1-44CF-B178-182846027100}"/>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Isosceles Triangle 4">
              <a:extLst>
                <a:ext uri="{FF2B5EF4-FFF2-40B4-BE49-F238E27FC236}">
                  <a16:creationId xmlns:a16="http://schemas.microsoft.com/office/drawing/2014/main" id="{E3BE679F-3395-4E23-B70E-D9076D06134B}"/>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Isosceles Triangle 4">
              <a:extLst>
                <a:ext uri="{FF2B5EF4-FFF2-40B4-BE49-F238E27FC236}">
                  <a16:creationId xmlns:a16="http://schemas.microsoft.com/office/drawing/2014/main" id="{17F15EDD-679A-49C6-9E92-A84444818F6C}"/>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84" name="Group 83">
            <a:extLst>
              <a:ext uri="{FF2B5EF4-FFF2-40B4-BE49-F238E27FC236}">
                <a16:creationId xmlns:a16="http://schemas.microsoft.com/office/drawing/2014/main" id="{93D03E4A-B90B-4634-9793-6C4EA52549F7}"/>
              </a:ext>
            </a:extLst>
          </p:cNvPr>
          <p:cNvGrpSpPr/>
          <p:nvPr userDrawn="1"/>
        </p:nvGrpSpPr>
        <p:grpSpPr>
          <a:xfrm>
            <a:off x="10421109" y="5674660"/>
            <a:ext cx="307653" cy="340668"/>
            <a:chOff x="3149704" y="242008"/>
            <a:chExt cx="5338158" cy="5911012"/>
          </a:xfrm>
          <a:solidFill>
            <a:srgbClr val="FF791A"/>
          </a:solidFill>
        </p:grpSpPr>
        <p:sp>
          <p:nvSpPr>
            <p:cNvPr id="85" name="Isosceles Triangle 4">
              <a:extLst>
                <a:ext uri="{FF2B5EF4-FFF2-40B4-BE49-F238E27FC236}">
                  <a16:creationId xmlns:a16="http://schemas.microsoft.com/office/drawing/2014/main" id="{9090C8AB-0742-4A90-95F7-063684F846E2}"/>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Isosceles Triangle 4">
              <a:extLst>
                <a:ext uri="{FF2B5EF4-FFF2-40B4-BE49-F238E27FC236}">
                  <a16:creationId xmlns:a16="http://schemas.microsoft.com/office/drawing/2014/main" id="{680A1E6B-8328-4984-BEEF-1AB7FF43B145}"/>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7" name="Isosceles Triangle 4">
              <a:extLst>
                <a:ext uri="{FF2B5EF4-FFF2-40B4-BE49-F238E27FC236}">
                  <a16:creationId xmlns:a16="http://schemas.microsoft.com/office/drawing/2014/main" id="{6529DD5E-D9A2-4FAB-8DB3-E75087B199AA}"/>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52766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BCBF8-FC14-4216-A0AC-D13704593D11}"/>
              </a:ext>
            </a:extLst>
          </p:cNvPr>
          <p:cNvSpPr>
            <a:spLocks noGrp="1"/>
          </p:cNvSpPr>
          <p:nvPr>
            <p:ph idx="1"/>
          </p:nvPr>
        </p:nvSpPr>
        <p:spPr>
          <a:xfrm>
            <a:off x="838200" y="1047888"/>
            <a:ext cx="9139238" cy="5605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7" name="Title Placeholder 1">
            <a:extLst>
              <a:ext uri="{FF2B5EF4-FFF2-40B4-BE49-F238E27FC236}">
                <a16:creationId xmlns:a16="http://schemas.microsoft.com/office/drawing/2014/main" id="{18E98B62-F4CE-47F7-962F-819E9F04E71F}"/>
              </a:ext>
            </a:extLst>
          </p:cNvPr>
          <p:cNvSpPr>
            <a:spLocks noGrp="1"/>
          </p:cNvSpPr>
          <p:nvPr>
            <p:ph type="title"/>
          </p:nvPr>
        </p:nvSpPr>
        <p:spPr>
          <a:xfrm>
            <a:off x="838200" y="18255"/>
            <a:ext cx="9139238" cy="1001105"/>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8" name="Rectangle 7">
            <a:extLst>
              <a:ext uri="{FF2B5EF4-FFF2-40B4-BE49-F238E27FC236}">
                <a16:creationId xmlns:a16="http://schemas.microsoft.com/office/drawing/2014/main" id="{E2A51AA0-DFAE-4B3A-96B7-419F9CBC9F3C}"/>
              </a:ext>
            </a:extLst>
          </p:cNvPr>
          <p:cNvSpPr/>
          <p:nvPr userDrawn="1"/>
        </p:nvSpPr>
        <p:spPr>
          <a:xfrm>
            <a:off x="10253663" y="0"/>
            <a:ext cx="1938337" cy="6872287"/>
          </a:xfrm>
          <a:prstGeom prst="rect">
            <a:avLst/>
          </a:prstGeom>
          <a:solidFill>
            <a:srgbClr val="FF7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2">
                  <a:lumMod val="75000"/>
                </a:schemeClr>
              </a:solidFill>
            </a:endParaRPr>
          </a:p>
        </p:txBody>
      </p:sp>
      <p:cxnSp>
        <p:nvCxnSpPr>
          <p:cNvPr id="9" name="Straight Connector 8">
            <a:extLst>
              <a:ext uri="{FF2B5EF4-FFF2-40B4-BE49-F238E27FC236}">
                <a16:creationId xmlns:a16="http://schemas.microsoft.com/office/drawing/2014/main" id="{C922B4C5-4E01-477F-AA0F-9295130C5C57}"/>
              </a:ext>
            </a:extLst>
          </p:cNvPr>
          <p:cNvCxnSpPr>
            <a:cxnSpLocks/>
          </p:cNvCxnSpPr>
          <p:nvPr userDrawn="1"/>
        </p:nvCxnSpPr>
        <p:spPr>
          <a:xfrm>
            <a:off x="10566960" y="6350"/>
            <a:ext cx="0" cy="68961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013314C-7BDC-48C6-BF0E-73C40BAF7EBB}"/>
              </a:ext>
            </a:extLst>
          </p:cNvPr>
          <p:cNvSpPr/>
          <p:nvPr userDrawn="1"/>
        </p:nvSpPr>
        <p:spPr>
          <a:xfrm>
            <a:off x="10725150" y="219260"/>
            <a:ext cx="1346200" cy="6001643"/>
          </a:xfrm>
          <a:prstGeom prst="rect">
            <a:avLst/>
          </a:prstGeom>
        </p:spPr>
        <p:txBody>
          <a:bodyPr wrap="square">
            <a:spAutoFit/>
          </a:bodyPr>
          <a:lstStyle/>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 Basics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Exploring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Summarizing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smtClean="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Changing Data Sets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Recoding Variables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Plotting Data</a:t>
            </a:r>
          </a:p>
        </p:txBody>
      </p:sp>
      <p:grpSp>
        <p:nvGrpSpPr>
          <p:cNvPr id="11" name="Group 10">
            <a:extLst>
              <a:ext uri="{FF2B5EF4-FFF2-40B4-BE49-F238E27FC236}">
                <a16:creationId xmlns:a16="http://schemas.microsoft.com/office/drawing/2014/main" id="{9600DC8F-7AFE-4EC0-858C-97D6C718A3EF}"/>
              </a:ext>
            </a:extLst>
          </p:cNvPr>
          <p:cNvGrpSpPr/>
          <p:nvPr userDrawn="1"/>
        </p:nvGrpSpPr>
        <p:grpSpPr>
          <a:xfrm>
            <a:off x="10381384" y="187510"/>
            <a:ext cx="307653" cy="340668"/>
            <a:chOff x="3149704" y="242008"/>
            <a:chExt cx="5338158" cy="5911012"/>
          </a:xfrm>
          <a:solidFill>
            <a:srgbClr val="FF791A"/>
          </a:solidFill>
        </p:grpSpPr>
        <p:sp>
          <p:nvSpPr>
            <p:cNvPr id="12" name="Isosceles Triangle 4">
              <a:extLst>
                <a:ext uri="{FF2B5EF4-FFF2-40B4-BE49-F238E27FC236}">
                  <a16:creationId xmlns:a16="http://schemas.microsoft.com/office/drawing/2014/main" id="{8418023A-4B05-4C44-B63F-B0F7283BB0D7}"/>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4">
              <a:extLst>
                <a:ext uri="{FF2B5EF4-FFF2-40B4-BE49-F238E27FC236}">
                  <a16:creationId xmlns:a16="http://schemas.microsoft.com/office/drawing/2014/main" id="{D175FD53-D623-4797-BF44-2515F3285718}"/>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4">
              <a:extLst>
                <a:ext uri="{FF2B5EF4-FFF2-40B4-BE49-F238E27FC236}">
                  <a16:creationId xmlns:a16="http://schemas.microsoft.com/office/drawing/2014/main" id="{97708C45-6DFA-4557-92DB-F3CCB2D67DB9}"/>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7D242AA0-4245-4C3D-82F4-C5C421EA893B}"/>
              </a:ext>
            </a:extLst>
          </p:cNvPr>
          <p:cNvGrpSpPr/>
          <p:nvPr userDrawn="1"/>
        </p:nvGrpSpPr>
        <p:grpSpPr>
          <a:xfrm>
            <a:off x="10381384" y="1284940"/>
            <a:ext cx="307653" cy="340668"/>
            <a:chOff x="3149704" y="242008"/>
            <a:chExt cx="5338158" cy="5911012"/>
          </a:xfrm>
          <a:solidFill>
            <a:srgbClr val="FF791A"/>
          </a:solidFill>
        </p:grpSpPr>
        <p:sp>
          <p:nvSpPr>
            <p:cNvPr id="16" name="Isosceles Triangle 4">
              <a:extLst>
                <a:ext uri="{FF2B5EF4-FFF2-40B4-BE49-F238E27FC236}">
                  <a16:creationId xmlns:a16="http://schemas.microsoft.com/office/drawing/2014/main" id="{17ED5D93-6AD5-4365-BF33-7A4F7A6B9D8A}"/>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4">
              <a:extLst>
                <a:ext uri="{FF2B5EF4-FFF2-40B4-BE49-F238E27FC236}">
                  <a16:creationId xmlns:a16="http://schemas.microsoft.com/office/drawing/2014/main" id="{AB3BB5DB-0CD0-4E28-80EE-A4005F56AE2C}"/>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4">
              <a:extLst>
                <a:ext uri="{FF2B5EF4-FFF2-40B4-BE49-F238E27FC236}">
                  <a16:creationId xmlns:a16="http://schemas.microsoft.com/office/drawing/2014/main" id="{4E6237A1-58EC-4F5C-99D9-5B09080A4F90}"/>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5901E882-CDB1-4241-AAE7-8132EBAFDF29}"/>
              </a:ext>
            </a:extLst>
          </p:cNvPr>
          <p:cNvGrpSpPr/>
          <p:nvPr userDrawn="1"/>
        </p:nvGrpSpPr>
        <p:grpSpPr>
          <a:xfrm>
            <a:off x="10381384" y="2382370"/>
            <a:ext cx="307653" cy="340668"/>
            <a:chOff x="3149704" y="242008"/>
            <a:chExt cx="5338158" cy="5911012"/>
          </a:xfrm>
          <a:solidFill>
            <a:srgbClr val="FF791A"/>
          </a:solidFill>
        </p:grpSpPr>
        <p:sp>
          <p:nvSpPr>
            <p:cNvPr id="24" name="Isosceles Triangle 4">
              <a:extLst>
                <a:ext uri="{FF2B5EF4-FFF2-40B4-BE49-F238E27FC236}">
                  <a16:creationId xmlns:a16="http://schemas.microsoft.com/office/drawing/2014/main" id="{A07186F3-B236-4B56-9515-7069F167B808}"/>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4">
              <a:extLst>
                <a:ext uri="{FF2B5EF4-FFF2-40B4-BE49-F238E27FC236}">
                  <a16:creationId xmlns:a16="http://schemas.microsoft.com/office/drawing/2014/main" id="{D4509C96-E967-4046-933C-AC955E86560D}"/>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4">
              <a:extLst>
                <a:ext uri="{FF2B5EF4-FFF2-40B4-BE49-F238E27FC236}">
                  <a16:creationId xmlns:a16="http://schemas.microsoft.com/office/drawing/2014/main" id="{269EFB7D-EFBF-4C18-8788-D9C6A133692B}"/>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7" name="Group 26">
            <a:extLst>
              <a:ext uri="{FF2B5EF4-FFF2-40B4-BE49-F238E27FC236}">
                <a16:creationId xmlns:a16="http://schemas.microsoft.com/office/drawing/2014/main" id="{57BC23A2-DC03-43CC-B2FB-FFCEC3B9BAE0}"/>
              </a:ext>
            </a:extLst>
          </p:cNvPr>
          <p:cNvGrpSpPr/>
          <p:nvPr userDrawn="1"/>
        </p:nvGrpSpPr>
        <p:grpSpPr>
          <a:xfrm>
            <a:off x="10381384" y="3479800"/>
            <a:ext cx="307653" cy="340668"/>
            <a:chOff x="3149704" y="242008"/>
            <a:chExt cx="5338158" cy="5911012"/>
          </a:xfrm>
          <a:solidFill>
            <a:srgbClr val="FF791A"/>
          </a:solidFill>
        </p:grpSpPr>
        <p:sp>
          <p:nvSpPr>
            <p:cNvPr id="28" name="Isosceles Triangle 4">
              <a:extLst>
                <a:ext uri="{FF2B5EF4-FFF2-40B4-BE49-F238E27FC236}">
                  <a16:creationId xmlns:a16="http://schemas.microsoft.com/office/drawing/2014/main" id="{369D3E0D-C160-4AD7-9EB5-ACFF75185396}"/>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Isosceles Triangle 4">
              <a:extLst>
                <a:ext uri="{FF2B5EF4-FFF2-40B4-BE49-F238E27FC236}">
                  <a16:creationId xmlns:a16="http://schemas.microsoft.com/office/drawing/2014/main" id="{23894C38-9FCA-408E-9DCE-DE2DB437DB81}"/>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Isosceles Triangle 4">
              <a:extLst>
                <a:ext uri="{FF2B5EF4-FFF2-40B4-BE49-F238E27FC236}">
                  <a16:creationId xmlns:a16="http://schemas.microsoft.com/office/drawing/2014/main" id="{9854C273-C5B5-4C92-84EC-F5FA8C745C29}"/>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88451E70-0CBA-4618-AC6D-50414598CA6B}"/>
              </a:ext>
            </a:extLst>
          </p:cNvPr>
          <p:cNvGrpSpPr/>
          <p:nvPr userDrawn="1"/>
        </p:nvGrpSpPr>
        <p:grpSpPr>
          <a:xfrm>
            <a:off x="10381384" y="4577230"/>
            <a:ext cx="307653" cy="340668"/>
            <a:chOff x="3149704" y="242008"/>
            <a:chExt cx="5338158" cy="5911012"/>
          </a:xfrm>
          <a:solidFill>
            <a:srgbClr val="FF791A"/>
          </a:solidFill>
        </p:grpSpPr>
        <p:sp>
          <p:nvSpPr>
            <p:cNvPr id="32" name="Isosceles Triangle 4">
              <a:extLst>
                <a:ext uri="{FF2B5EF4-FFF2-40B4-BE49-F238E27FC236}">
                  <a16:creationId xmlns:a16="http://schemas.microsoft.com/office/drawing/2014/main" id="{5FE6EC0B-099B-4BD6-9C12-89965B1286BE}"/>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Isosceles Triangle 4">
              <a:extLst>
                <a:ext uri="{FF2B5EF4-FFF2-40B4-BE49-F238E27FC236}">
                  <a16:creationId xmlns:a16="http://schemas.microsoft.com/office/drawing/2014/main" id="{4AC5A1DD-9F79-4F57-9675-8E0A1FE72ADC}"/>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Isosceles Triangle 4">
              <a:extLst>
                <a:ext uri="{FF2B5EF4-FFF2-40B4-BE49-F238E27FC236}">
                  <a16:creationId xmlns:a16="http://schemas.microsoft.com/office/drawing/2014/main" id="{730629A0-9F09-4B22-BBDC-E856B75D09D1}"/>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5" name="Group 34">
            <a:extLst>
              <a:ext uri="{FF2B5EF4-FFF2-40B4-BE49-F238E27FC236}">
                <a16:creationId xmlns:a16="http://schemas.microsoft.com/office/drawing/2014/main" id="{A3ACE931-ADDD-4D6F-B4DA-70139F937766}"/>
              </a:ext>
            </a:extLst>
          </p:cNvPr>
          <p:cNvGrpSpPr/>
          <p:nvPr userDrawn="1"/>
        </p:nvGrpSpPr>
        <p:grpSpPr>
          <a:xfrm>
            <a:off x="10421109" y="5674660"/>
            <a:ext cx="307653" cy="340668"/>
            <a:chOff x="3149704" y="242008"/>
            <a:chExt cx="5338158" cy="5911012"/>
          </a:xfrm>
          <a:solidFill>
            <a:srgbClr val="FF791A"/>
          </a:solidFill>
        </p:grpSpPr>
        <p:sp>
          <p:nvSpPr>
            <p:cNvPr id="36" name="Isosceles Triangle 4">
              <a:extLst>
                <a:ext uri="{FF2B5EF4-FFF2-40B4-BE49-F238E27FC236}">
                  <a16:creationId xmlns:a16="http://schemas.microsoft.com/office/drawing/2014/main" id="{D90531E1-BCD8-4BF4-B890-43CCE68D737D}"/>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Isosceles Triangle 4">
              <a:extLst>
                <a:ext uri="{FF2B5EF4-FFF2-40B4-BE49-F238E27FC236}">
                  <a16:creationId xmlns:a16="http://schemas.microsoft.com/office/drawing/2014/main" id="{57103F28-37FE-4C07-9E91-4CA35F860B4F}"/>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4">
              <a:extLst>
                <a:ext uri="{FF2B5EF4-FFF2-40B4-BE49-F238E27FC236}">
                  <a16:creationId xmlns:a16="http://schemas.microsoft.com/office/drawing/2014/main" id="{D3DCBA87-A3DC-497D-8F81-2E1D49112C60}"/>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3" name="Group 42">
            <a:extLst>
              <a:ext uri="{FF2B5EF4-FFF2-40B4-BE49-F238E27FC236}">
                <a16:creationId xmlns:a16="http://schemas.microsoft.com/office/drawing/2014/main" id="{C31AD78A-B484-412E-9AD2-391BBE133D53}"/>
              </a:ext>
            </a:extLst>
          </p:cNvPr>
          <p:cNvGrpSpPr/>
          <p:nvPr userDrawn="1"/>
        </p:nvGrpSpPr>
        <p:grpSpPr>
          <a:xfrm>
            <a:off x="79697" y="60213"/>
            <a:ext cx="758503" cy="839900"/>
            <a:chOff x="3149704" y="242008"/>
            <a:chExt cx="5338158" cy="5911012"/>
          </a:xfrm>
          <a:solidFill>
            <a:srgbClr val="FF791A"/>
          </a:solidFill>
        </p:grpSpPr>
        <p:sp>
          <p:nvSpPr>
            <p:cNvPr id="44" name="Isosceles Triangle 4">
              <a:extLst>
                <a:ext uri="{FF2B5EF4-FFF2-40B4-BE49-F238E27FC236}">
                  <a16:creationId xmlns:a16="http://schemas.microsoft.com/office/drawing/2014/main" id="{3469C3C5-578F-4043-915B-1E0692D60330}"/>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Isosceles Triangle 4">
              <a:extLst>
                <a:ext uri="{FF2B5EF4-FFF2-40B4-BE49-F238E27FC236}">
                  <a16:creationId xmlns:a16="http://schemas.microsoft.com/office/drawing/2014/main" id="{17FA7A54-8B98-4D4D-9D1C-3BFD05D47F3F}"/>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Isosceles Triangle 4">
              <a:extLst>
                <a:ext uri="{FF2B5EF4-FFF2-40B4-BE49-F238E27FC236}">
                  <a16:creationId xmlns:a16="http://schemas.microsoft.com/office/drawing/2014/main" id="{A97DCB57-A4DE-4E5E-967F-42C03D0941D8}"/>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23798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BCBF8-FC14-4216-A0AC-D13704593D11}"/>
              </a:ext>
            </a:extLst>
          </p:cNvPr>
          <p:cNvSpPr>
            <a:spLocks noGrp="1"/>
          </p:cNvSpPr>
          <p:nvPr>
            <p:ph idx="1"/>
          </p:nvPr>
        </p:nvSpPr>
        <p:spPr>
          <a:xfrm>
            <a:off x="838200" y="1047888"/>
            <a:ext cx="9139238" cy="5605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7" name="Title Placeholder 1">
            <a:extLst>
              <a:ext uri="{FF2B5EF4-FFF2-40B4-BE49-F238E27FC236}">
                <a16:creationId xmlns:a16="http://schemas.microsoft.com/office/drawing/2014/main" id="{18E98B62-F4CE-47F7-962F-819E9F04E71F}"/>
              </a:ext>
            </a:extLst>
          </p:cNvPr>
          <p:cNvSpPr>
            <a:spLocks noGrp="1"/>
          </p:cNvSpPr>
          <p:nvPr>
            <p:ph type="title"/>
          </p:nvPr>
        </p:nvSpPr>
        <p:spPr>
          <a:xfrm>
            <a:off x="838200" y="18255"/>
            <a:ext cx="9139238" cy="1001105"/>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8" name="Rectangle 7">
            <a:extLst>
              <a:ext uri="{FF2B5EF4-FFF2-40B4-BE49-F238E27FC236}">
                <a16:creationId xmlns:a16="http://schemas.microsoft.com/office/drawing/2014/main" id="{E2A51AA0-DFAE-4B3A-96B7-419F9CBC9F3C}"/>
              </a:ext>
            </a:extLst>
          </p:cNvPr>
          <p:cNvSpPr/>
          <p:nvPr userDrawn="1"/>
        </p:nvSpPr>
        <p:spPr>
          <a:xfrm>
            <a:off x="10253663" y="0"/>
            <a:ext cx="1938337" cy="6872287"/>
          </a:xfrm>
          <a:prstGeom prst="rect">
            <a:avLst/>
          </a:prstGeom>
          <a:solidFill>
            <a:srgbClr val="FF7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Connector 8">
            <a:extLst>
              <a:ext uri="{FF2B5EF4-FFF2-40B4-BE49-F238E27FC236}">
                <a16:creationId xmlns:a16="http://schemas.microsoft.com/office/drawing/2014/main" id="{C922B4C5-4E01-477F-AA0F-9295130C5C57}"/>
              </a:ext>
            </a:extLst>
          </p:cNvPr>
          <p:cNvCxnSpPr>
            <a:cxnSpLocks/>
          </p:cNvCxnSpPr>
          <p:nvPr userDrawn="1"/>
        </p:nvCxnSpPr>
        <p:spPr>
          <a:xfrm>
            <a:off x="10566960" y="6350"/>
            <a:ext cx="0" cy="68961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013314C-7BDC-48C6-BF0E-73C40BAF7EBB}"/>
              </a:ext>
            </a:extLst>
          </p:cNvPr>
          <p:cNvSpPr/>
          <p:nvPr userDrawn="1"/>
        </p:nvSpPr>
        <p:spPr>
          <a:xfrm>
            <a:off x="10725150" y="219260"/>
            <a:ext cx="1346200" cy="5816977"/>
          </a:xfrm>
          <a:prstGeom prst="rect">
            <a:avLst/>
          </a:prstGeom>
        </p:spPr>
        <p:txBody>
          <a:bodyPr wrap="square">
            <a:spAutoFit/>
          </a:bodyPr>
          <a:lstStyle/>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 Basics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Exploring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Summarizing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smtClean="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Changing </a:t>
            </a:r>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Data Sets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Recoding Variables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Plotting Data</a:t>
            </a:r>
          </a:p>
        </p:txBody>
      </p:sp>
      <p:grpSp>
        <p:nvGrpSpPr>
          <p:cNvPr id="11" name="Group 10">
            <a:extLst>
              <a:ext uri="{FF2B5EF4-FFF2-40B4-BE49-F238E27FC236}">
                <a16:creationId xmlns:a16="http://schemas.microsoft.com/office/drawing/2014/main" id="{9600DC8F-7AFE-4EC0-858C-97D6C718A3EF}"/>
              </a:ext>
            </a:extLst>
          </p:cNvPr>
          <p:cNvGrpSpPr/>
          <p:nvPr userDrawn="1"/>
        </p:nvGrpSpPr>
        <p:grpSpPr>
          <a:xfrm>
            <a:off x="10381384" y="187510"/>
            <a:ext cx="307653" cy="340668"/>
            <a:chOff x="3149704" y="242008"/>
            <a:chExt cx="5338158" cy="5911012"/>
          </a:xfrm>
          <a:solidFill>
            <a:srgbClr val="FF791A"/>
          </a:solidFill>
        </p:grpSpPr>
        <p:sp>
          <p:nvSpPr>
            <p:cNvPr id="12" name="Isosceles Triangle 4">
              <a:extLst>
                <a:ext uri="{FF2B5EF4-FFF2-40B4-BE49-F238E27FC236}">
                  <a16:creationId xmlns:a16="http://schemas.microsoft.com/office/drawing/2014/main" id="{8418023A-4B05-4C44-B63F-B0F7283BB0D7}"/>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4">
              <a:extLst>
                <a:ext uri="{FF2B5EF4-FFF2-40B4-BE49-F238E27FC236}">
                  <a16:creationId xmlns:a16="http://schemas.microsoft.com/office/drawing/2014/main" id="{D175FD53-D623-4797-BF44-2515F3285718}"/>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4">
              <a:extLst>
                <a:ext uri="{FF2B5EF4-FFF2-40B4-BE49-F238E27FC236}">
                  <a16:creationId xmlns:a16="http://schemas.microsoft.com/office/drawing/2014/main" id="{97708C45-6DFA-4557-92DB-F3CCB2D67DB9}"/>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7D242AA0-4245-4C3D-82F4-C5C421EA893B}"/>
              </a:ext>
            </a:extLst>
          </p:cNvPr>
          <p:cNvGrpSpPr/>
          <p:nvPr userDrawn="1"/>
        </p:nvGrpSpPr>
        <p:grpSpPr>
          <a:xfrm>
            <a:off x="10381384" y="1284940"/>
            <a:ext cx="307653" cy="340668"/>
            <a:chOff x="3149704" y="242008"/>
            <a:chExt cx="5338158" cy="5911012"/>
          </a:xfrm>
          <a:solidFill>
            <a:srgbClr val="FF791A"/>
          </a:solidFill>
        </p:grpSpPr>
        <p:sp>
          <p:nvSpPr>
            <p:cNvPr id="16" name="Isosceles Triangle 4">
              <a:extLst>
                <a:ext uri="{FF2B5EF4-FFF2-40B4-BE49-F238E27FC236}">
                  <a16:creationId xmlns:a16="http://schemas.microsoft.com/office/drawing/2014/main" id="{17ED5D93-6AD5-4365-BF33-7A4F7A6B9D8A}"/>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4">
              <a:extLst>
                <a:ext uri="{FF2B5EF4-FFF2-40B4-BE49-F238E27FC236}">
                  <a16:creationId xmlns:a16="http://schemas.microsoft.com/office/drawing/2014/main" id="{AB3BB5DB-0CD0-4E28-80EE-A4005F56AE2C}"/>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4">
              <a:extLst>
                <a:ext uri="{FF2B5EF4-FFF2-40B4-BE49-F238E27FC236}">
                  <a16:creationId xmlns:a16="http://schemas.microsoft.com/office/drawing/2014/main" id="{4E6237A1-58EC-4F5C-99D9-5B09080A4F90}"/>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5901E882-CDB1-4241-AAE7-8132EBAFDF29}"/>
              </a:ext>
            </a:extLst>
          </p:cNvPr>
          <p:cNvGrpSpPr/>
          <p:nvPr userDrawn="1"/>
        </p:nvGrpSpPr>
        <p:grpSpPr>
          <a:xfrm>
            <a:off x="10381384" y="2382370"/>
            <a:ext cx="307653" cy="340668"/>
            <a:chOff x="3149704" y="242008"/>
            <a:chExt cx="5338158" cy="5911012"/>
          </a:xfrm>
          <a:solidFill>
            <a:srgbClr val="FF791A"/>
          </a:solidFill>
        </p:grpSpPr>
        <p:sp>
          <p:nvSpPr>
            <p:cNvPr id="24" name="Isosceles Triangle 4">
              <a:extLst>
                <a:ext uri="{FF2B5EF4-FFF2-40B4-BE49-F238E27FC236}">
                  <a16:creationId xmlns:a16="http://schemas.microsoft.com/office/drawing/2014/main" id="{A07186F3-B236-4B56-9515-7069F167B808}"/>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4">
              <a:extLst>
                <a:ext uri="{FF2B5EF4-FFF2-40B4-BE49-F238E27FC236}">
                  <a16:creationId xmlns:a16="http://schemas.microsoft.com/office/drawing/2014/main" id="{D4509C96-E967-4046-933C-AC955E86560D}"/>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4">
              <a:extLst>
                <a:ext uri="{FF2B5EF4-FFF2-40B4-BE49-F238E27FC236}">
                  <a16:creationId xmlns:a16="http://schemas.microsoft.com/office/drawing/2014/main" id="{269EFB7D-EFBF-4C18-8788-D9C6A133692B}"/>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7" name="Group 26">
            <a:extLst>
              <a:ext uri="{FF2B5EF4-FFF2-40B4-BE49-F238E27FC236}">
                <a16:creationId xmlns:a16="http://schemas.microsoft.com/office/drawing/2014/main" id="{57BC23A2-DC03-43CC-B2FB-FFCEC3B9BAE0}"/>
              </a:ext>
            </a:extLst>
          </p:cNvPr>
          <p:cNvGrpSpPr/>
          <p:nvPr userDrawn="1"/>
        </p:nvGrpSpPr>
        <p:grpSpPr>
          <a:xfrm>
            <a:off x="10381384" y="3479800"/>
            <a:ext cx="307653" cy="340668"/>
            <a:chOff x="3149704" y="242008"/>
            <a:chExt cx="5338158" cy="5911012"/>
          </a:xfrm>
          <a:solidFill>
            <a:srgbClr val="FF791A"/>
          </a:solidFill>
        </p:grpSpPr>
        <p:sp>
          <p:nvSpPr>
            <p:cNvPr id="28" name="Isosceles Triangle 4">
              <a:extLst>
                <a:ext uri="{FF2B5EF4-FFF2-40B4-BE49-F238E27FC236}">
                  <a16:creationId xmlns:a16="http://schemas.microsoft.com/office/drawing/2014/main" id="{369D3E0D-C160-4AD7-9EB5-ACFF75185396}"/>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Isosceles Triangle 4">
              <a:extLst>
                <a:ext uri="{FF2B5EF4-FFF2-40B4-BE49-F238E27FC236}">
                  <a16:creationId xmlns:a16="http://schemas.microsoft.com/office/drawing/2014/main" id="{23894C38-9FCA-408E-9DCE-DE2DB437DB81}"/>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Isosceles Triangle 4">
              <a:extLst>
                <a:ext uri="{FF2B5EF4-FFF2-40B4-BE49-F238E27FC236}">
                  <a16:creationId xmlns:a16="http://schemas.microsoft.com/office/drawing/2014/main" id="{9854C273-C5B5-4C92-84EC-F5FA8C745C29}"/>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88451E70-0CBA-4618-AC6D-50414598CA6B}"/>
              </a:ext>
            </a:extLst>
          </p:cNvPr>
          <p:cNvGrpSpPr/>
          <p:nvPr userDrawn="1"/>
        </p:nvGrpSpPr>
        <p:grpSpPr>
          <a:xfrm>
            <a:off x="10381384" y="4577230"/>
            <a:ext cx="307653" cy="340668"/>
            <a:chOff x="3149704" y="242008"/>
            <a:chExt cx="5338158" cy="5911012"/>
          </a:xfrm>
          <a:solidFill>
            <a:srgbClr val="FF791A"/>
          </a:solidFill>
        </p:grpSpPr>
        <p:sp>
          <p:nvSpPr>
            <p:cNvPr id="32" name="Isosceles Triangle 4">
              <a:extLst>
                <a:ext uri="{FF2B5EF4-FFF2-40B4-BE49-F238E27FC236}">
                  <a16:creationId xmlns:a16="http://schemas.microsoft.com/office/drawing/2014/main" id="{5FE6EC0B-099B-4BD6-9C12-89965B1286BE}"/>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Isosceles Triangle 4">
              <a:extLst>
                <a:ext uri="{FF2B5EF4-FFF2-40B4-BE49-F238E27FC236}">
                  <a16:creationId xmlns:a16="http://schemas.microsoft.com/office/drawing/2014/main" id="{4AC5A1DD-9F79-4F57-9675-8E0A1FE72ADC}"/>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Isosceles Triangle 4">
              <a:extLst>
                <a:ext uri="{FF2B5EF4-FFF2-40B4-BE49-F238E27FC236}">
                  <a16:creationId xmlns:a16="http://schemas.microsoft.com/office/drawing/2014/main" id="{730629A0-9F09-4B22-BBDC-E856B75D09D1}"/>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5" name="Group 34">
            <a:extLst>
              <a:ext uri="{FF2B5EF4-FFF2-40B4-BE49-F238E27FC236}">
                <a16:creationId xmlns:a16="http://schemas.microsoft.com/office/drawing/2014/main" id="{A3ACE931-ADDD-4D6F-B4DA-70139F937766}"/>
              </a:ext>
            </a:extLst>
          </p:cNvPr>
          <p:cNvGrpSpPr/>
          <p:nvPr userDrawn="1"/>
        </p:nvGrpSpPr>
        <p:grpSpPr>
          <a:xfrm>
            <a:off x="10421109" y="5674660"/>
            <a:ext cx="307653" cy="340668"/>
            <a:chOff x="3149704" y="242008"/>
            <a:chExt cx="5338158" cy="5911012"/>
          </a:xfrm>
          <a:solidFill>
            <a:srgbClr val="FF791A"/>
          </a:solidFill>
        </p:grpSpPr>
        <p:sp>
          <p:nvSpPr>
            <p:cNvPr id="36" name="Isosceles Triangle 4">
              <a:extLst>
                <a:ext uri="{FF2B5EF4-FFF2-40B4-BE49-F238E27FC236}">
                  <a16:creationId xmlns:a16="http://schemas.microsoft.com/office/drawing/2014/main" id="{D90531E1-BCD8-4BF4-B890-43CCE68D737D}"/>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Isosceles Triangle 4">
              <a:extLst>
                <a:ext uri="{FF2B5EF4-FFF2-40B4-BE49-F238E27FC236}">
                  <a16:creationId xmlns:a16="http://schemas.microsoft.com/office/drawing/2014/main" id="{57103F28-37FE-4C07-9E91-4CA35F860B4F}"/>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4">
              <a:extLst>
                <a:ext uri="{FF2B5EF4-FFF2-40B4-BE49-F238E27FC236}">
                  <a16:creationId xmlns:a16="http://schemas.microsoft.com/office/drawing/2014/main" id="{D3DCBA87-A3DC-497D-8F81-2E1D49112C60}"/>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9" name="Group 68">
            <a:extLst>
              <a:ext uri="{FF2B5EF4-FFF2-40B4-BE49-F238E27FC236}">
                <a16:creationId xmlns:a16="http://schemas.microsoft.com/office/drawing/2014/main" id="{BD6CE227-D580-4072-BBD2-F997772A923C}"/>
              </a:ext>
            </a:extLst>
          </p:cNvPr>
          <p:cNvGrpSpPr/>
          <p:nvPr userDrawn="1"/>
        </p:nvGrpSpPr>
        <p:grpSpPr>
          <a:xfrm>
            <a:off x="79697" y="60213"/>
            <a:ext cx="758503" cy="839900"/>
            <a:chOff x="3149704" y="242008"/>
            <a:chExt cx="5338158" cy="5911012"/>
          </a:xfrm>
          <a:solidFill>
            <a:srgbClr val="FF791A"/>
          </a:solidFill>
        </p:grpSpPr>
        <p:sp>
          <p:nvSpPr>
            <p:cNvPr id="70" name="Isosceles Triangle 4">
              <a:extLst>
                <a:ext uri="{FF2B5EF4-FFF2-40B4-BE49-F238E27FC236}">
                  <a16:creationId xmlns:a16="http://schemas.microsoft.com/office/drawing/2014/main" id="{01DA1AD5-8765-4A01-9E71-35B79DF44581}"/>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Isosceles Triangle 4">
              <a:extLst>
                <a:ext uri="{FF2B5EF4-FFF2-40B4-BE49-F238E27FC236}">
                  <a16:creationId xmlns:a16="http://schemas.microsoft.com/office/drawing/2014/main" id="{EB5175DB-F7B9-4761-808E-5F9AAB24322E}"/>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Isosceles Triangle 4">
              <a:extLst>
                <a:ext uri="{FF2B5EF4-FFF2-40B4-BE49-F238E27FC236}">
                  <a16:creationId xmlns:a16="http://schemas.microsoft.com/office/drawing/2014/main" id="{807BA801-5209-45F9-A3D1-F6F448D40562}"/>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35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7F11485-73FE-420A-AAC8-EBDA5512419D}"/>
              </a:ext>
            </a:extLst>
          </p:cNvPr>
          <p:cNvSpPr/>
          <p:nvPr userDrawn="1"/>
        </p:nvSpPr>
        <p:spPr>
          <a:xfrm>
            <a:off x="10253663" y="0"/>
            <a:ext cx="1938337" cy="6872287"/>
          </a:xfrm>
          <a:prstGeom prst="rect">
            <a:avLst/>
          </a:prstGeom>
          <a:solidFill>
            <a:srgbClr val="FF7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2">
                  <a:lumMod val="75000"/>
                </a:schemeClr>
              </a:solidFill>
            </a:endParaRPr>
          </a:p>
        </p:txBody>
      </p:sp>
      <p:cxnSp>
        <p:nvCxnSpPr>
          <p:cNvPr id="44" name="Straight Connector 43">
            <a:extLst>
              <a:ext uri="{FF2B5EF4-FFF2-40B4-BE49-F238E27FC236}">
                <a16:creationId xmlns:a16="http://schemas.microsoft.com/office/drawing/2014/main" id="{BE1D55BD-8659-42D6-847C-2F30A1B2907B}"/>
              </a:ext>
            </a:extLst>
          </p:cNvPr>
          <p:cNvCxnSpPr>
            <a:cxnSpLocks/>
          </p:cNvCxnSpPr>
          <p:nvPr userDrawn="1"/>
        </p:nvCxnSpPr>
        <p:spPr>
          <a:xfrm>
            <a:off x="10566960" y="6350"/>
            <a:ext cx="0" cy="68961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07D440CA-F9CC-48F6-A9B4-87A8DFD8D0DE}"/>
              </a:ext>
            </a:extLst>
          </p:cNvPr>
          <p:cNvGrpSpPr/>
          <p:nvPr userDrawn="1"/>
        </p:nvGrpSpPr>
        <p:grpSpPr>
          <a:xfrm>
            <a:off x="10381384" y="187510"/>
            <a:ext cx="307653" cy="340668"/>
            <a:chOff x="3149704" y="242008"/>
            <a:chExt cx="5338158" cy="5911012"/>
          </a:xfrm>
          <a:solidFill>
            <a:srgbClr val="FF791A"/>
          </a:solidFill>
        </p:grpSpPr>
        <p:sp>
          <p:nvSpPr>
            <p:cNvPr id="46" name="Isosceles Triangle 4">
              <a:extLst>
                <a:ext uri="{FF2B5EF4-FFF2-40B4-BE49-F238E27FC236}">
                  <a16:creationId xmlns:a16="http://schemas.microsoft.com/office/drawing/2014/main" id="{0404AD39-EAFD-4602-ACC4-3CD7555AF260}"/>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Isosceles Triangle 4">
              <a:extLst>
                <a:ext uri="{FF2B5EF4-FFF2-40B4-BE49-F238E27FC236}">
                  <a16:creationId xmlns:a16="http://schemas.microsoft.com/office/drawing/2014/main" id="{B43D349E-173F-4F73-A710-746354768133}"/>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Isosceles Triangle 4">
              <a:extLst>
                <a:ext uri="{FF2B5EF4-FFF2-40B4-BE49-F238E27FC236}">
                  <a16:creationId xmlns:a16="http://schemas.microsoft.com/office/drawing/2014/main" id="{C8503C77-D1D3-4ABD-BEB0-45B68B353CCA}"/>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9" name="Group 48">
            <a:extLst>
              <a:ext uri="{FF2B5EF4-FFF2-40B4-BE49-F238E27FC236}">
                <a16:creationId xmlns:a16="http://schemas.microsoft.com/office/drawing/2014/main" id="{12AE8AA3-66FD-4080-9BC6-617788C9D15F}"/>
              </a:ext>
            </a:extLst>
          </p:cNvPr>
          <p:cNvGrpSpPr/>
          <p:nvPr userDrawn="1"/>
        </p:nvGrpSpPr>
        <p:grpSpPr>
          <a:xfrm>
            <a:off x="10381384" y="1284940"/>
            <a:ext cx="307653" cy="340668"/>
            <a:chOff x="3149704" y="242008"/>
            <a:chExt cx="5338158" cy="5911012"/>
          </a:xfrm>
          <a:solidFill>
            <a:srgbClr val="FF791A"/>
          </a:solidFill>
        </p:grpSpPr>
        <p:sp>
          <p:nvSpPr>
            <p:cNvPr id="50" name="Isosceles Triangle 4">
              <a:extLst>
                <a:ext uri="{FF2B5EF4-FFF2-40B4-BE49-F238E27FC236}">
                  <a16:creationId xmlns:a16="http://schemas.microsoft.com/office/drawing/2014/main" id="{6A93DD21-1E4F-46E4-8F9E-4610B365AC2C}"/>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Isosceles Triangle 4">
              <a:extLst>
                <a:ext uri="{FF2B5EF4-FFF2-40B4-BE49-F238E27FC236}">
                  <a16:creationId xmlns:a16="http://schemas.microsoft.com/office/drawing/2014/main" id="{B35F091E-BD4E-459B-AD4F-84DC41464149}"/>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Isosceles Triangle 4">
              <a:extLst>
                <a:ext uri="{FF2B5EF4-FFF2-40B4-BE49-F238E27FC236}">
                  <a16:creationId xmlns:a16="http://schemas.microsoft.com/office/drawing/2014/main" id="{E8E73769-88A6-4668-8C0A-9C8B44AD9EE6}"/>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3" name="Group 52">
            <a:extLst>
              <a:ext uri="{FF2B5EF4-FFF2-40B4-BE49-F238E27FC236}">
                <a16:creationId xmlns:a16="http://schemas.microsoft.com/office/drawing/2014/main" id="{D83DA807-1161-467D-89C9-C9818B8EEFCB}"/>
              </a:ext>
            </a:extLst>
          </p:cNvPr>
          <p:cNvGrpSpPr/>
          <p:nvPr userDrawn="1"/>
        </p:nvGrpSpPr>
        <p:grpSpPr>
          <a:xfrm>
            <a:off x="10381384" y="2382370"/>
            <a:ext cx="307653" cy="340668"/>
            <a:chOff x="3149704" y="242008"/>
            <a:chExt cx="5338158" cy="5911012"/>
          </a:xfrm>
          <a:solidFill>
            <a:srgbClr val="FF791A"/>
          </a:solidFill>
        </p:grpSpPr>
        <p:sp>
          <p:nvSpPr>
            <p:cNvPr id="54" name="Isosceles Triangle 4">
              <a:extLst>
                <a:ext uri="{FF2B5EF4-FFF2-40B4-BE49-F238E27FC236}">
                  <a16:creationId xmlns:a16="http://schemas.microsoft.com/office/drawing/2014/main" id="{99567F7E-55D9-4E28-9864-513007EC2411}"/>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Isosceles Triangle 4">
              <a:extLst>
                <a:ext uri="{FF2B5EF4-FFF2-40B4-BE49-F238E27FC236}">
                  <a16:creationId xmlns:a16="http://schemas.microsoft.com/office/drawing/2014/main" id="{BE767B76-9AE4-4B11-BE49-422722F2F062}"/>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Isosceles Triangle 4">
              <a:extLst>
                <a:ext uri="{FF2B5EF4-FFF2-40B4-BE49-F238E27FC236}">
                  <a16:creationId xmlns:a16="http://schemas.microsoft.com/office/drawing/2014/main" id="{6D317600-D6C3-476D-AE12-F879C6D522D9}"/>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7" name="Group 56">
            <a:extLst>
              <a:ext uri="{FF2B5EF4-FFF2-40B4-BE49-F238E27FC236}">
                <a16:creationId xmlns:a16="http://schemas.microsoft.com/office/drawing/2014/main" id="{1D1D500B-6347-4490-B0F3-0EAFC40BD54D}"/>
              </a:ext>
            </a:extLst>
          </p:cNvPr>
          <p:cNvGrpSpPr/>
          <p:nvPr userDrawn="1"/>
        </p:nvGrpSpPr>
        <p:grpSpPr>
          <a:xfrm>
            <a:off x="10381384" y="3479800"/>
            <a:ext cx="307653" cy="340668"/>
            <a:chOff x="3149704" y="242008"/>
            <a:chExt cx="5338158" cy="5911012"/>
          </a:xfrm>
          <a:solidFill>
            <a:srgbClr val="FF791A"/>
          </a:solidFill>
        </p:grpSpPr>
        <p:sp>
          <p:nvSpPr>
            <p:cNvPr id="58" name="Isosceles Triangle 4">
              <a:extLst>
                <a:ext uri="{FF2B5EF4-FFF2-40B4-BE49-F238E27FC236}">
                  <a16:creationId xmlns:a16="http://schemas.microsoft.com/office/drawing/2014/main" id="{7741254F-CFBA-4331-9AC6-17A0E33D12E6}"/>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Isosceles Triangle 4">
              <a:extLst>
                <a:ext uri="{FF2B5EF4-FFF2-40B4-BE49-F238E27FC236}">
                  <a16:creationId xmlns:a16="http://schemas.microsoft.com/office/drawing/2014/main" id="{2BA3ECFF-DD60-4499-B358-B55C828BA923}"/>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Isosceles Triangle 4">
              <a:extLst>
                <a:ext uri="{FF2B5EF4-FFF2-40B4-BE49-F238E27FC236}">
                  <a16:creationId xmlns:a16="http://schemas.microsoft.com/office/drawing/2014/main" id="{36E962E4-0C11-4FC5-A7BF-DE703E13C0D8}"/>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1" name="Group 60">
            <a:extLst>
              <a:ext uri="{FF2B5EF4-FFF2-40B4-BE49-F238E27FC236}">
                <a16:creationId xmlns:a16="http://schemas.microsoft.com/office/drawing/2014/main" id="{377C72E3-2B10-4307-8679-E8E5CB31E5C8}"/>
              </a:ext>
            </a:extLst>
          </p:cNvPr>
          <p:cNvGrpSpPr/>
          <p:nvPr userDrawn="1"/>
        </p:nvGrpSpPr>
        <p:grpSpPr>
          <a:xfrm>
            <a:off x="10381384" y="4577230"/>
            <a:ext cx="307653" cy="340668"/>
            <a:chOff x="3149704" y="242008"/>
            <a:chExt cx="5338158" cy="5911012"/>
          </a:xfrm>
          <a:solidFill>
            <a:srgbClr val="FF791A"/>
          </a:solidFill>
        </p:grpSpPr>
        <p:sp>
          <p:nvSpPr>
            <p:cNvPr id="62" name="Isosceles Triangle 4">
              <a:extLst>
                <a:ext uri="{FF2B5EF4-FFF2-40B4-BE49-F238E27FC236}">
                  <a16:creationId xmlns:a16="http://schemas.microsoft.com/office/drawing/2014/main" id="{4E3277FE-0B28-49C0-88FD-FBA7E09CF5D7}"/>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Isosceles Triangle 4">
              <a:extLst>
                <a:ext uri="{FF2B5EF4-FFF2-40B4-BE49-F238E27FC236}">
                  <a16:creationId xmlns:a16="http://schemas.microsoft.com/office/drawing/2014/main" id="{11487757-4818-48A8-AD67-D39C271A08E0}"/>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Isosceles Triangle 4">
              <a:extLst>
                <a:ext uri="{FF2B5EF4-FFF2-40B4-BE49-F238E27FC236}">
                  <a16:creationId xmlns:a16="http://schemas.microsoft.com/office/drawing/2014/main" id="{C369E254-F462-4808-9C55-611D29DB2769}"/>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5" name="Group 64">
            <a:extLst>
              <a:ext uri="{FF2B5EF4-FFF2-40B4-BE49-F238E27FC236}">
                <a16:creationId xmlns:a16="http://schemas.microsoft.com/office/drawing/2014/main" id="{2E0B331C-4A0B-48B9-B010-99C78A350B80}"/>
              </a:ext>
            </a:extLst>
          </p:cNvPr>
          <p:cNvGrpSpPr/>
          <p:nvPr userDrawn="1"/>
        </p:nvGrpSpPr>
        <p:grpSpPr>
          <a:xfrm>
            <a:off x="10421109" y="5674660"/>
            <a:ext cx="307653" cy="340668"/>
            <a:chOff x="3149704" y="242008"/>
            <a:chExt cx="5338158" cy="5911012"/>
          </a:xfrm>
          <a:solidFill>
            <a:srgbClr val="FF791A"/>
          </a:solidFill>
        </p:grpSpPr>
        <p:sp>
          <p:nvSpPr>
            <p:cNvPr id="66" name="Isosceles Triangle 4">
              <a:extLst>
                <a:ext uri="{FF2B5EF4-FFF2-40B4-BE49-F238E27FC236}">
                  <a16:creationId xmlns:a16="http://schemas.microsoft.com/office/drawing/2014/main" id="{5A3EC6F7-30A8-4B95-9384-506100C1B596}"/>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Isosceles Triangle 4">
              <a:extLst>
                <a:ext uri="{FF2B5EF4-FFF2-40B4-BE49-F238E27FC236}">
                  <a16:creationId xmlns:a16="http://schemas.microsoft.com/office/drawing/2014/main" id="{5209FDD8-3D6B-4FE9-885A-2728C9FDDD03}"/>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Isosceles Triangle 4">
              <a:extLst>
                <a:ext uri="{FF2B5EF4-FFF2-40B4-BE49-F238E27FC236}">
                  <a16:creationId xmlns:a16="http://schemas.microsoft.com/office/drawing/2014/main" id="{D3E73528-9DD0-4390-BBC8-89FED668D06F}"/>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Content Placeholder 2">
            <a:extLst>
              <a:ext uri="{FF2B5EF4-FFF2-40B4-BE49-F238E27FC236}">
                <a16:creationId xmlns:a16="http://schemas.microsoft.com/office/drawing/2014/main" id="{2F0BCBF8-FC14-4216-A0AC-D13704593D11}"/>
              </a:ext>
            </a:extLst>
          </p:cNvPr>
          <p:cNvSpPr>
            <a:spLocks noGrp="1"/>
          </p:cNvSpPr>
          <p:nvPr>
            <p:ph idx="1"/>
          </p:nvPr>
        </p:nvSpPr>
        <p:spPr>
          <a:xfrm>
            <a:off x="838200" y="1047888"/>
            <a:ext cx="9139238" cy="5605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7" name="Title Placeholder 1">
            <a:extLst>
              <a:ext uri="{FF2B5EF4-FFF2-40B4-BE49-F238E27FC236}">
                <a16:creationId xmlns:a16="http://schemas.microsoft.com/office/drawing/2014/main" id="{18E98B62-F4CE-47F7-962F-819E9F04E71F}"/>
              </a:ext>
            </a:extLst>
          </p:cNvPr>
          <p:cNvSpPr>
            <a:spLocks noGrp="1"/>
          </p:cNvSpPr>
          <p:nvPr>
            <p:ph type="title"/>
          </p:nvPr>
        </p:nvSpPr>
        <p:spPr>
          <a:xfrm>
            <a:off x="838200" y="18255"/>
            <a:ext cx="9139238" cy="1001105"/>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10" name="Rectangle 9">
            <a:extLst>
              <a:ext uri="{FF2B5EF4-FFF2-40B4-BE49-F238E27FC236}">
                <a16:creationId xmlns:a16="http://schemas.microsoft.com/office/drawing/2014/main" id="{C013314C-7BDC-48C6-BF0E-73C40BAF7EBB}"/>
              </a:ext>
            </a:extLst>
          </p:cNvPr>
          <p:cNvSpPr/>
          <p:nvPr userDrawn="1"/>
        </p:nvSpPr>
        <p:spPr>
          <a:xfrm>
            <a:off x="10725150" y="219260"/>
            <a:ext cx="1346200" cy="5816977"/>
          </a:xfrm>
          <a:prstGeom prst="rect">
            <a:avLst/>
          </a:prstGeom>
        </p:spPr>
        <p:txBody>
          <a:bodyPr wrap="square">
            <a:spAutoFit/>
          </a:bodyPr>
          <a:lstStyle/>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 Basics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Exploring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Summarizing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smtClean="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Changing </a:t>
            </a:r>
            <a:r>
              <a:rPr lang="en-CA" sz="12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Data Sets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Recoding Variables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Plotting Data</a:t>
            </a:r>
          </a:p>
        </p:txBody>
      </p:sp>
      <p:grpSp>
        <p:nvGrpSpPr>
          <p:cNvPr id="69" name="Group 68">
            <a:extLst>
              <a:ext uri="{FF2B5EF4-FFF2-40B4-BE49-F238E27FC236}">
                <a16:creationId xmlns:a16="http://schemas.microsoft.com/office/drawing/2014/main" id="{2DBB5211-CBE8-426B-A015-F8229F7FF6A1}"/>
              </a:ext>
            </a:extLst>
          </p:cNvPr>
          <p:cNvGrpSpPr/>
          <p:nvPr userDrawn="1"/>
        </p:nvGrpSpPr>
        <p:grpSpPr>
          <a:xfrm>
            <a:off x="79697" y="60213"/>
            <a:ext cx="758503" cy="839900"/>
            <a:chOff x="3149704" y="242008"/>
            <a:chExt cx="5338158" cy="5911012"/>
          </a:xfrm>
          <a:solidFill>
            <a:srgbClr val="FF791A"/>
          </a:solidFill>
        </p:grpSpPr>
        <p:sp>
          <p:nvSpPr>
            <p:cNvPr id="70" name="Isosceles Triangle 4">
              <a:extLst>
                <a:ext uri="{FF2B5EF4-FFF2-40B4-BE49-F238E27FC236}">
                  <a16:creationId xmlns:a16="http://schemas.microsoft.com/office/drawing/2014/main" id="{D4A6F0DC-E02A-4F24-A831-0805BA2A7F63}"/>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Isosceles Triangle 4">
              <a:extLst>
                <a:ext uri="{FF2B5EF4-FFF2-40B4-BE49-F238E27FC236}">
                  <a16:creationId xmlns:a16="http://schemas.microsoft.com/office/drawing/2014/main" id="{04875F24-FCD0-4EF7-8AAD-D2870CC6E628}"/>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Isosceles Triangle 4">
              <a:extLst>
                <a:ext uri="{FF2B5EF4-FFF2-40B4-BE49-F238E27FC236}">
                  <a16:creationId xmlns:a16="http://schemas.microsoft.com/office/drawing/2014/main" id="{2F6ADDFD-C863-48E0-BB37-6D1AE59C2E58}"/>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40209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BCBF8-FC14-4216-A0AC-D13704593D11}"/>
              </a:ext>
            </a:extLst>
          </p:cNvPr>
          <p:cNvSpPr>
            <a:spLocks noGrp="1"/>
          </p:cNvSpPr>
          <p:nvPr>
            <p:ph idx="1"/>
          </p:nvPr>
        </p:nvSpPr>
        <p:spPr>
          <a:xfrm>
            <a:off x="838200" y="1047888"/>
            <a:ext cx="9139238" cy="5605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7" name="Title Placeholder 1">
            <a:extLst>
              <a:ext uri="{FF2B5EF4-FFF2-40B4-BE49-F238E27FC236}">
                <a16:creationId xmlns:a16="http://schemas.microsoft.com/office/drawing/2014/main" id="{18E98B62-F4CE-47F7-962F-819E9F04E71F}"/>
              </a:ext>
            </a:extLst>
          </p:cNvPr>
          <p:cNvSpPr>
            <a:spLocks noGrp="1"/>
          </p:cNvSpPr>
          <p:nvPr>
            <p:ph type="title"/>
          </p:nvPr>
        </p:nvSpPr>
        <p:spPr>
          <a:xfrm>
            <a:off x="838200" y="18255"/>
            <a:ext cx="9139238" cy="1001105"/>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8" name="Rectangle 7">
            <a:extLst>
              <a:ext uri="{FF2B5EF4-FFF2-40B4-BE49-F238E27FC236}">
                <a16:creationId xmlns:a16="http://schemas.microsoft.com/office/drawing/2014/main" id="{E2A51AA0-DFAE-4B3A-96B7-419F9CBC9F3C}"/>
              </a:ext>
            </a:extLst>
          </p:cNvPr>
          <p:cNvSpPr/>
          <p:nvPr userDrawn="1"/>
        </p:nvSpPr>
        <p:spPr>
          <a:xfrm>
            <a:off x="10253663" y="0"/>
            <a:ext cx="1938337" cy="6872287"/>
          </a:xfrm>
          <a:prstGeom prst="rect">
            <a:avLst/>
          </a:prstGeom>
          <a:solidFill>
            <a:srgbClr val="FF7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Connector 8">
            <a:extLst>
              <a:ext uri="{FF2B5EF4-FFF2-40B4-BE49-F238E27FC236}">
                <a16:creationId xmlns:a16="http://schemas.microsoft.com/office/drawing/2014/main" id="{C922B4C5-4E01-477F-AA0F-9295130C5C57}"/>
              </a:ext>
            </a:extLst>
          </p:cNvPr>
          <p:cNvCxnSpPr>
            <a:cxnSpLocks/>
          </p:cNvCxnSpPr>
          <p:nvPr userDrawn="1"/>
        </p:nvCxnSpPr>
        <p:spPr>
          <a:xfrm>
            <a:off x="10566960" y="6350"/>
            <a:ext cx="0" cy="68961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013314C-7BDC-48C6-BF0E-73C40BAF7EBB}"/>
              </a:ext>
            </a:extLst>
          </p:cNvPr>
          <p:cNvSpPr/>
          <p:nvPr userDrawn="1"/>
        </p:nvSpPr>
        <p:spPr>
          <a:xfrm>
            <a:off x="10725150" y="219260"/>
            <a:ext cx="1346200" cy="6001643"/>
          </a:xfrm>
          <a:prstGeom prst="rect">
            <a:avLst/>
          </a:prstGeom>
        </p:spPr>
        <p:txBody>
          <a:bodyPr wrap="square">
            <a:spAutoFit/>
          </a:bodyPr>
          <a:lstStyle/>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R Basics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Exploring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Summarizing Data</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smtClean="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Changing Data Sets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Recoding Variables</a:t>
            </a: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endPar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a:p>
            <a:r>
              <a:rPr lang="en-CA" sz="1200" b="1"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Plotting Data</a:t>
            </a:r>
          </a:p>
        </p:txBody>
      </p:sp>
      <p:grpSp>
        <p:nvGrpSpPr>
          <p:cNvPr id="11" name="Group 10">
            <a:extLst>
              <a:ext uri="{FF2B5EF4-FFF2-40B4-BE49-F238E27FC236}">
                <a16:creationId xmlns:a16="http://schemas.microsoft.com/office/drawing/2014/main" id="{9600DC8F-7AFE-4EC0-858C-97D6C718A3EF}"/>
              </a:ext>
            </a:extLst>
          </p:cNvPr>
          <p:cNvGrpSpPr/>
          <p:nvPr userDrawn="1"/>
        </p:nvGrpSpPr>
        <p:grpSpPr>
          <a:xfrm>
            <a:off x="10381384" y="187510"/>
            <a:ext cx="307653" cy="340668"/>
            <a:chOff x="3149704" y="242008"/>
            <a:chExt cx="5338158" cy="5911012"/>
          </a:xfrm>
          <a:solidFill>
            <a:srgbClr val="FF791A"/>
          </a:solidFill>
        </p:grpSpPr>
        <p:sp>
          <p:nvSpPr>
            <p:cNvPr id="12" name="Isosceles Triangle 4">
              <a:extLst>
                <a:ext uri="{FF2B5EF4-FFF2-40B4-BE49-F238E27FC236}">
                  <a16:creationId xmlns:a16="http://schemas.microsoft.com/office/drawing/2014/main" id="{8418023A-4B05-4C44-B63F-B0F7283BB0D7}"/>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4">
              <a:extLst>
                <a:ext uri="{FF2B5EF4-FFF2-40B4-BE49-F238E27FC236}">
                  <a16:creationId xmlns:a16="http://schemas.microsoft.com/office/drawing/2014/main" id="{D175FD53-D623-4797-BF44-2515F3285718}"/>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4">
              <a:extLst>
                <a:ext uri="{FF2B5EF4-FFF2-40B4-BE49-F238E27FC236}">
                  <a16:creationId xmlns:a16="http://schemas.microsoft.com/office/drawing/2014/main" id="{97708C45-6DFA-4557-92DB-F3CCB2D67DB9}"/>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7D242AA0-4245-4C3D-82F4-C5C421EA893B}"/>
              </a:ext>
            </a:extLst>
          </p:cNvPr>
          <p:cNvGrpSpPr/>
          <p:nvPr userDrawn="1"/>
        </p:nvGrpSpPr>
        <p:grpSpPr>
          <a:xfrm>
            <a:off x="10381384" y="1284940"/>
            <a:ext cx="307653" cy="340668"/>
            <a:chOff x="3149704" y="242008"/>
            <a:chExt cx="5338158" cy="5911012"/>
          </a:xfrm>
          <a:solidFill>
            <a:srgbClr val="FF791A"/>
          </a:solidFill>
        </p:grpSpPr>
        <p:sp>
          <p:nvSpPr>
            <p:cNvPr id="16" name="Isosceles Triangle 4">
              <a:extLst>
                <a:ext uri="{FF2B5EF4-FFF2-40B4-BE49-F238E27FC236}">
                  <a16:creationId xmlns:a16="http://schemas.microsoft.com/office/drawing/2014/main" id="{17ED5D93-6AD5-4365-BF33-7A4F7A6B9D8A}"/>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4">
              <a:extLst>
                <a:ext uri="{FF2B5EF4-FFF2-40B4-BE49-F238E27FC236}">
                  <a16:creationId xmlns:a16="http://schemas.microsoft.com/office/drawing/2014/main" id="{AB3BB5DB-0CD0-4E28-80EE-A4005F56AE2C}"/>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4">
              <a:extLst>
                <a:ext uri="{FF2B5EF4-FFF2-40B4-BE49-F238E27FC236}">
                  <a16:creationId xmlns:a16="http://schemas.microsoft.com/office/drawing/2014/main" id="{4E6237A1-58EC-4F5C-99D9-5B09080A4F90}"/>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5901E882-CDB1-4241-AAE7-8132EBAFDF29}"/>
              </a:ext>
            </a:extLst>
          </p:cNvPr>
          <p:cNvGrpSpPr/>
          <p:nvPr userDrawn="1"/>
        </p:nvGrpSpPr>
        <p:grpSpPr>
          <a:xfrm>
            <a:off x="10381384" y="2382370"/>
            <a:ext cx="307653" cy="340668"/>
            <a:chOff x="3149704" y="242008"/>
            <a:chExt cx="5338158" cy="5911012"/>
          </a:xfrm>
          <a:solidFill>
            <a:srgbClr val="FF791A"/>
          </a:solidFill>
        </p:grpSpPr>
        <p:sp>
          <p:nvSpPr>
            <p:cNvPr id="24" name="Isosceles Triangle 4">
              <a:extLst>
                <a:ext uri="{FF2B5EF4-FFF2-40B4-BE49-F238E27FC236}">
                  <a16:creationId xmlns:a16="http://schemas.microsoft.com/office/drawing/2014/main" id="{A07186F3-B236-4B56-9515-7069F167B808}"/>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4">
              <a:extLst>
                <a:ext uri="{FF2B5EF4-FFF2-40B4-BE49-F238E27FC236}">
                  <a16:creationId xmlns:a16="http://schemas.microsoft.com/office/drawing/2014/main" id="{D4509C96-E967-4046-933C-AC955E86560D}"/>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4">
              <a:extLst>
                <a:ext uri="{FF2B5EF4-FFF2-40B4-BE49-F238E27FC236}">
                  <a16:creationId xmlns:a16="http://schemas.microsoft.com/office/drawing/2014/main" id="{269EFB7D-EFBF-4C18-8788-D9C6A133692B}"/>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7" name="Group 26">
            <a:extLst>
              <a:ext uri="{FF2B5EF4-FFF2-40B4-BE49-F238E27FC236}">
                <a16:creationId xmlns:a16="http://schemas.microsoft.com/office/drawing/2014/main" id="{57BC23A2-DC03-43CC-B2FB-FFCEC3B9BAE0}"/>
              </a:ext>
            </a:extLst>
          </p:cNvPr>
          <p:cNvGrpSpPr/>
          <p:nvPr userDrawn="1"/>
        </p:nvGrpSpPr>
        <p:grpSpPr>
          <a:xfrm>
            <a:off x="10381384" y="3479800"/>
            <a:ext cx="307653" cy="340668"/>
            <a:chOff x="3149704" y="242008"/>
            <a:chExt cx="5338158" cy="5911012"/>
          </a:xfrm>
          <a:solidFill>
            <a:srgbClr val="FF791A"/>
          </a:solidFill>
        </p:grpSpPr>
        <p:sp>
          <p:nvSpPr>
            <p:cNvPr id="28" name="Isosceles Triangle 4">
              <a:extLst>
                <a:ext uri="{FF2B5EF4-FFF2-40B4-BE49-F238E27FC236}">
                  <a16:creationId xmlns:a16="http://schemas.microsoft.com/office/drawing/2014/main" id="{369D3E0D-C160-4AD7-9EB5-ACFF75185396}"/>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Isosceles Triangle 4">
              <a:extLst>
                <a:ext uri="{FF2B5EF4-FFF2-40B4-BE49-F238E27FC236}">
                  <a16:creationId xmlns:a16="http://schemas.microsoft.com/office/drawing/2014/main" id="{23894C38-9FCA-408E-9DCE-DE2DB437DB81}"/>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Isosceles Triangle 4">
              <a:extLst>
                <a:ext uri="{FF2B5EF4-FFF2-40B4-BE49-F238E27FC236}">
                  <a16:creationId xmlns:a16="http://schemas.microsoft.com/office/drawing/2014/main" id="{9854C273-C5B5-4C92-84EC-F5FA8C745C29}"/>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88451E70-0CBA-4618-AC6D-50414598CA6B}"/>
              </a:ext>
            </a:extLst>
          </p:cNvPr>
          <p:cNvGrpSpPr/>
          <p:nvPr userDrawn="1"/>
        </p:nvGrpSpPr>
        <p:grpSpPr>
          <a:xfrm>
            <a:off x="10381384" y="4577230"/>
            <a:ext cx="307653" cy="340668"/>
            <a:chOff x="3149704" y="242008"/>
            <a:chExt cx="5338158" cy="5911012"/>
          </a:xfrm>
          <a:solidFill>
            <a:srgbClr val="FF791A"/>
          </a:solidFill>
        </p:grpSpPr>
        <p:sp>
          <p:nvSpPr>
            <p:cNvPr id="32" name="Isosceles Triangle 4">
              <a:extLst>
                <a:ext uri="{FF2B5EF4-FFF2-40B4-BE49-F238E27FC236}">
                  <a16:creationId xmlns:a16="http://schemas.microsoft.com/office/drawing/2014/main" id="{5FE6EC0B-099B-4BD6-9C12-89965B1286BE}"/>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Isosceles Triangle 4">
              <a:extLst>
                <a:ext uri="{FF2B5EF4-FFF2-40B4-BE49-F238E27FC236}">
                  <a16:creationId xmlns:a16="http://schemas.microsoft.com/office/drawing/2014/main" id="{4AC5A1DD-9F79-4F57-9675-8E0A1FE72ADC}"/>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Isosceles Triangle 4">
              <a:extLst>
                <a:ext uri="{FF2B5EF4-FFF2-40B4-BE49-F238E27FC236}">
                  <a16:creationId xmlns:a16="http://schemas.microsoft.com/office/drawing/2014/main" id="{730629A0-9F09-4B22-BBDC-E856B75D09D1}"/>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5" name="Group 34">
            <a:extLst>
              <a:ext uri="{FF2B5EF4-FFF2-40B4-BE49-F238E27FC236}">
                <a16:creationId xmlns:a16="http://schemas.microsoft.com/office/drawing/2014/main" id="{A3ACE931-ADDD-4D6F-B4DA-70139F937766}"/>
              </a:ext>
            </a:extLst>
          </p:cNvPr>
          <p:cNvGrpSpPr/>
          <p:nvPr userDrawn="1"/>
        </p:nvGrpSpPr>
        <p:grpSpPr>
          <a:xfrm>
            <a:off x="10421109" y="5674660"/>
            <a:ext cx="307653" cy="340668"/>
            <a:chOff x="3149704" y="242008"/>
            <a:chExt cx="5338158" cy="5911012"/>
          </a:xfrm>
          <a:solidFill>
            <a:srgbClr val="FF791A"/>
          </a:solidFill>
        </p:grpSpPr>
        <p:sp>
          <p:nvSpPr>
            <p:cNvPr id="36" name="Isosceles Triangle 4">
              <a:extLst>
                <a:ext uri="{FF2B5EF4-FFF2-40B4-BE49-F238E27FC236}">
                  <a16:creationId xmlns:a16="http://schemas.microsoft.com/office/drawing/2014/main" id="{D90531E1-BCD8-4BF4-B890-43CCE68D737D}"/>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Isosceles Triangle 4">
              <a:extLst>
                <a:ext uri="{FF2B5EF4-FFF2-40B4-BE49-F238E27FC236}">
                  <a16:creationId xmlns:a16="http://schemas.microsoft.com/office/drawing/2014/main" id="{57103F28-37FE-4C07-9E91-4CA35F860B4F}"/>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4">
              <a:extLst>
                <a:ext uri="{FF2B5EF4-FFF2-40B4-BE49-F238E27FC236}">
                  <a16:creationId xmlns:a16="http://schemas.microsoft.com/office/drawing/2014/main" id="{D3DCBA87-A3DC-497D-8F81-2E1D49112C60}"/>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3" name="Group 42">
            <a:extLst>
              <a:ext uri="{FF2B5EF4-FFF2-40B4-BE49-F238E27FC236}">
                <a16:creationId xmlns:a16="http://schemas.microsoft.com/office/drawing/2014/main" id="{5737DE48-3B1F-41AA-9E46-F3E050701271}"/>
              </a:ext>
            </a:extLst>
          </p:cNvPr>
          <p:cNvGrpSpPr/>
          <p:nvPr userDrawn="1"/>
        </p:nvGrpSpPr>
        <p:grpSpPr>
          <a:xfrm>
            <a:off x="79697" y="60213"/>
            <a:ext cx="758503" cy="839900"/>
            <a:chOff x="3149704" y="242008"/>
            <a:chExt cx="5338158" cy="5911012"/>
          </a:xfrm>
          <a:solidFill>
            <a:srgbClr val="FF791A"/>
          </a:solidFill>
        </p:grpSpPr>
        <p:sp>
          <p:nvSpPr>
            <p:cNvPr id="44" name="Isosceles Triangle 4">
              <a:extLst>
                <a:ext uri="{FF2B5EF4-FFF2-40B4-BE49-F238E27FC236}">
                  <a16:creationId xmlns:a16="http://schemas.microsoft.com/office/drawing/2014/main" id="{C404D1AB-948D-4D30-8D87-0C42D629AFB9}"/>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Isosceles Triangle 4">
              <a:extLst>
                <a:ext uri="{FF2B5EF4-FFF2-40B4-BE49-F238E27FC236}">
                  <a16:creationId xmlns:a16="http://schemas.microsoft.com/office/drawing/2014/main" id="{3D365464-C15D-4F88-B70D-50768C63989C}"/>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Isosceles Triangle 4">
              <a:extLst>
                <a:ext uri="{FF2B5EF4-FFF2-40B4-BE49-F238E27FC236}">
                  <a16:creationId xmlns:a16="http://schemas.microsoft.com/office/drawing/2014/main" id="{2B309F38-909B-4418-9848-E568BA44600F}"/>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solidFill>
              <a:srgbClr val="B5111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0217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C1792-D046-418B-A70F-4442F3FD8ED7}"/>
              </a:ext>
            </a:extLst>
          </p:cNvPr>
          <p:cNvSpPr>
            <a:spLocks noGrp="1"/>
          </p:cNvSpPr>
          <p:nvPr>
            <p:ph type="title"/>
          </p:nvPr>
        </p:nvSpPr>
        <p:spPr>
          <a:xfrm>
            <a:off x="838201" y="7735"/>
            <a:ext cx="9158288"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555664C9-5456-45B5-A764-48D1A82D670E}"/>
              </a:ext>
            </a:extLst>
          </p:cNvPr>
          <p:cNvSpPr>
            <a:spLocks noGrp="1"/>
          </p:cNvSpPr>
          <p:nvPr>
            <p:ph type="body" idx="1"/>
          </p:nvPr>
        </p:nvSpPr>
        <p:spPr>
          <a:xfrm>
            <a:off x="838201" y="1341882"/>
            <a:ext cx="9154230" cy="48350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239838276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52" r:id="rId4"/>
    <p:sldLayoutId id="2147483653" r:id="rId5"/>
    <p:sldLayoutId id="2147483654" r:id="rId6"/>
    <p:sldLayoutId id="2147483655" r:id="rId7"/>
    <p:sldLayoutId id="2147483656" r:id="rId8"/>
    <p:sldLayoutId id="2147483657" r:id="rId9"/>
    <p:sldLayoutId id="2147483658"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Segoe UI Semilight" panose="020B0402040204020203" pitchFamily="34" charset="0"/>
          <a:ea typeface="+mj-ea"/>
          <a:cs typeface="Segoe UI Semilight" panose="020B04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r-bloggers.com/" TargetMode="External"/><Relationship Id="rId2" Type="http://schemas.openxmlformats.org/officeDocument/2006/relationships/hyperlink" Target="https://stackexchange.com/" TargetMode="External"/><Relationship Id="rId1" Type="http://schemas.openxmlformats.org/officeDocument/2006/relationships/slideLayout" Target="../slideLayouts/slideLayout5.xml"/><Relationship Id="rId4" Type="http://schemas.openxmlformats.org/officeDocument/2006/relationships/hyperlink" Target="https://www.statmethods.ne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www.sthda.com/english/wiki/ggplot2-barplots-quick-start-guide-r-software-and-data-visualization" TargetMode="External"/><Relationship Id="rId2" Type="http://schemas.openxmlformats.org/officeDocument/2006/relationships/hyperlink" Target="https://www.statmethods.net/graphs/index.html" TargetMode="Externa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A29-4D4E-4B4F-B8E8-A9666E50B0A1}"/>
              </a:ext>
            </a:extLst>
          </p:cNvPr>
          <p:cNvSpPr>
            <a:spLocks noGrp="1"/>
          </p:cNvSpPr>
          <p:nvPr>
            <p:ph type="ctrTitle"/>
          </p:nvPr>
        </p:nvSpPr>
        <p:spPr>
          <a:xfrm>
            <a:off x="3638549" y="2197100"/>
            <a:ext cx="8277225" cy="2387600"/>
          </a:xfrm>
        </p:spPr>
        <p:txBody>
          <a:bodyPr>
            <a:normAutofit fontScale="90000"/>
          </a:bodyPr>
          <a:lstStyle/>
          <a:p>
            <a:r>
              <a:rPr lang="en-CA" sz="6000" dirty="0"/>
              <a:t>USING R FOR EPIDEMIOLOGICAL RESEARCH</a:t>
            </a:r>
          </a:p>
        </p:txBody>
      </p:sp>
      <p:sp>
        <p:nvSpPr>
          <p:cNvPr id="4" name="Title 1">
            <a:extLst>
              <a:ext uri="{FF2B5EF4-FFF2-40B4-BE49-F238E27FC236}">
                <a16:creationId xmlns:a16="http://schemas.microsoft.com/office/drawing/2014/main" id="{51D1C97D-9C1E-476D-B09A-2D607F0BBD39}"/>
              </a:ext>
            </a:extLst>
          </p:cNvPr>
          <p:cNvSpPr txBox="1">
            <a:spLocks/>
          </p:cNvSpPr>
          <p:nvPr/>
        </p:nvSpPr>
        <p:spPr>
          <a:xfrm>
            <a:off x="7268405" y="2084333"/>
            <a:ext cx="3063876" cy="23876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000" kern="1200">
                <a:solidFill>
                  <a:schemeClr val="bg1"/>
                </a:solidFill>
                <a:latin typeface="Segoe UI Black" panose="020B0A02040204020203" pitchFamily="34" charset="0"/>
                <a:ea typeface="Segoe UI Black" panose="020B0A02040204020203" pitchFamily="34" charset="0"/>
                <a:cs typeface="Segoe UI Semilight" panose="020B0402040204020203" pitchFamily="34" charset="0"/>
              </a:defRPr>
            </a:lvl1pPr>
          </a:lstStyle>
          <a:p>
            <a:r>
              <a:rPr lang="en-CA" sz="2000" b="1" dirty="0">
                <a:latin typeface="Segoe UI Light" panose="020B0502040204020203" pitchFamily="34" charset="0"/>
                <a:cs typeface="Segoe UI Light" panose="020B0502040204020203" pitchFamily="34" charset="0"/>
              </a:rPr>
              <a:t>Kiffer G. Card, PhD</a:t>
            </a:r>
          </a:p>
          <a:p>
            <a:r>
              <a:rPr lang="en-CA" sz="2000" b="1" dirty="0">
                <a:latin typeface="Segoe UI Light" panose="020B0502040204020203" pitchFamily="34" charset="0"/>
                <a:cs typeface="Segoe UI Light" panose="020B0502040204020203" pitchFamily="34" charset="0"/>
              </a:rPr>
              <a:t>Kirk J. Hepburn, MPP</a:t>
            </a:r>
          </a:p>
        </p:txBody>
      </p:sp>
    </p:spTree>
    <p:extLst>
      <p:ext uri="{BB962C8B-B14F-4D97-AF65-F5344CB8AC3E}">
        <p14:creationId xmlns:p14="http://schemas.microsoft.com/office/powerpoint/2010/main" val="732645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2"/>
          <a:stretch>
            <a:fillRect/>
          </a:stretch>
        </p:blipFill>
        <p:spPr>
          <a:xfrm>
            <a:off x="279400" y="1111388"/>
            <a:ext cx="9847129" cy="5333862"/>
          </a:xfrm>
          <a:prstGeom prst="rect">
            <a:avLst/>
          </a:prstGeom>
        </p:spPr>
      </p:pic>
      <p:sp>
        <p:nvSpPr>
          <p:cNvPr id="2" name="Rectangle 1">
            <a:extLst>
              <a:ext uri="{FF2B5EF4-FFF2-40B4-BE49-F238E27FC236}">
                <a16:creationId xmlns:a16="http://schemas.microsoft.com/office/drawing/2014/main" id="{11EF4A4B-3D92-4596-96A3-4A2627C8BF35}"/>
              </a:ext>
            </a:extLst>
          </p:cNvPr>
          <p:cNvSpPr/>
          <p:nvPr/>
        </p:nvSpPr>
        <p:spPr>
          <a:xfrm>
            <a:off x="7143749" y="1111388"/>
            <a:ext cx="2982779" cy="23176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D3053E78-C5C0-44BD-A4D0-D93EE532F1A5}"/>
              </a:ext>
            </a:extLst>
          </p:cNvPr>
          <p:cNvSpPr/>
          <p:nvPr/>
        </p:nvSpPr>
        <p:spPr>
          <a:xfrm>
            <a:off x="279401" y="4235450"/>
            <a:ext cx="6864348" cy="2209800"/>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19A6F632-F4BE-43D0-879C-E148390835BD}"/>
              </a:ext>
            </a:extLst>
          </p:cNvPr>
          <p:cNvSpPr/>
          <p:nvPr/>
        </p:nvSpPr>
        <p:spPr>
          <a:xfrm>
            <a:off x="7143749" y="3429000"/>
            <a:ext cx="2982780" cy="301625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3E150F4-7A69-450B-B3BF-1C88D5BA34FD}"/>
              </a:ext>
            </a:extLst>
          </p:cNvPr>
          <p:cNvSpPr/>
          <p:nvPr/>
        </p:nvSpPr>
        <p:spPr>
          <a:xfrm>
            <a:off x="495300" y="4740185"/>
            <a:ext cx="6096000" cy="1200329"/>
          </a:xfrm>
          <a:prstGeom prst="rect">
            <a:avLst/>
          </a:prstGeom>
        </p:spPr>
        <p:txBody>
          <a:bodyPr>
            <a:spAutoFit/>
          </a:bodyPr>
          <a:lstStyle/>
          <a:p>
            <a:pPr algn="ctr"/>
            <a:r>
              <a:rPr lang="en-CA" sz="2400" b="1" dirty="0"/>
              <a:t>The top left window is a </a:t>
            </a:r>
            <a:r>
              <a:rPr lang="en-CA" sz="2400" b="1" dirty="0">
                <a:solidFill>
                  <a:srgbClr val="FF791A"/>
                </a:solidFill>
              </a:rPr>
              <a:t>script editor</a:t>
            </a:r>
            <a:r>
              <a:rPr lang="en-CA" sz="2400" b="1" dirty="0"/>
              <a:t>. </a:t>
            </a:r>
          </a:p>
          <a:p>
            <a:pPr algn="ctr"/>
            <a:r>
              <a:rPr lang="en-CA" sz="2400" b="1" dirty="0"/>
              <a:t>Here you can type, edit, and execute R code (by highlighting and hitting “ctrl + Enter”).</a:t>
            </a:r>
          </a:p>
        </p:txBody>
      </p:sp>
    </p:spTree>
    <p:extLst>
      <p:ext uri="{BB962C8B-B14F-4D97-AF65-F5344CB8AC3E}">
        <p14:creationId xmlns:p14="http://schemas.microsoft.com/office/powerpoint/2010/main" val="253503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2"/>
          <a:stretch>
            <a:fillRect/>
          </a:stretch>
        </p:blipFill>
        <p:spPr>
          <a:xfrm>
            <a:off x="279400" y="1111388"/>
            <a:ext cx="9847129" cy="5333862"/>
          </a:xfrm>
          <a:prstGeom prst="rect">
            <a:avLst/>
          </a:prstGeom>
        </p:spPr>
      </p:pic>
      <p:sp>
        <p:nvSpPr>
          <p:cNvPr id="2" name="Rectangle 1">
            <a:extLst>
              <a:ext uri="{FF2B5EF4-FFF2-40B4-BE49-F238E27FC236}">
                <a16:creationId xmlns:a16="http://schemas.microsoft.com/office/drawing/2014/main" id="{11EF4A4B-3D92-4596-96A3-4A2627C8BF35}"/>
              </a:ext>
            </a:extLst>
          </p:cNvPr>
          <p:cNvSpPr/>
          <p:nvPr/>
        </p:nvSpPr>
        <p:spPr>
          <a:xfrm>
            <a:off x="7131049" y="1111388"/>
            <a:ext cx="2995480" cy="23176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C97742E-9784-41E5-809C-105EB8DA558A}"/>
              </a:ext>
            </a:extLst>
          </p:cNvPr>
          <p:cNvSpPr/>
          <p:nvPr/>
        </p:nvSpPr>
        <p:spPr>
          <a:xfrm>
            <a:off x="279400" y="1111388"/>
            <a:ext cx="6851647" cy="312406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19A6F632-F4BE-43D0-879C-E148390835BD}"/>
              </a:ext>
            </a:extLst>
          </p:cNvPr>
          <p:cNvSpPr/>
          <p:nvPr/>
        </p:nvSpPr>
        <p:spPr>
          <a:xfrm>
            <a:off x="7131049" y="3429000"/>
            <a:ext cx="2995479" cy="301625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7D9F856-6027-4147-81D8-BC57D74BD5A9}"/>
              </a:ext>
            </a:extLst>
          </p:cNvPr>
          <p:cNvSpPr/>
          <p:nvPr/>
        </p:nvSpPr>
        <p:spPr>
          <a:xfrm>
            <a:off x="546098" y="1971585"/>
            <a:ext cx="6318250" cy="1938992"/>
          </a:xfrm>
          <a:prstGeom prst="rect">
            <a:avLst/>
          </a:prstGeom>
        </p:spPr>
        <p:txBody>
          <a:bodyPr wrap="square">
            <a:spAutoFit/>
          </a:bodyPr>
          <a:lstStyle/>
          <a:p>
            <a:pPr algn="ctr"/>
            <a:r>
              <a:rPr lang="en-US" sz="2400" b="1" dirty="0"/>
              <a:t>The bottom left is the R console, where the R engine does its work. Your </a:t>
            </a:r>
            <a:r>
              <a:rPr lang="en-US" sz="2400" b="1" dirty="0">
                <a:solidFill>
                  <a:srgbClr val="FF791A"/>
                </a:solidFill>
              </a:rPr>
              <a:t>code</a:t>
            </a:r>
            <a:r>
              <a:rPr lang="en-US" sz="2400" b="1" dirty="0"/>
              <a:t> is executed here, with results and error notifications.  You can also enter </a:t>
            </a:r>
            <a:r>
              <a:rPr lang="en-US" sz="2400" b="1" dirty="0">
                <a:solidFill>
                  <a:srgbClr val="FF791A"/>
                </a:solidFill>
              </a:rPr>
              <a:t>ad hoc commands </a:t>
            </a:r>
            <a:r>
              <a:rPr lang="en-US" sz="2400" b="1" dirty="0"/>
              <a:t>in this window, but these commands will not be saved.</a:t>
            </a:r>
            <a:endParaRPr lang="en-CA" sz="2400" b="1" dirty="0"/>
          </a:p>
        </p:txBody>
      </p:sp>
    </p:spTree>
    <p:extLst>
      <p:ext uri="{BB962C8B-B14F-4D97-AF65-F5344CB8AC3E}">
        <p14:creationId xmlns:p14="http://schemas.microsoft.com/office/powerpoint/2010/main" val="405727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3"/>
          <a:stretch>
            <a:fillRect/>
          </a:stretch>
        </p:blipFill>
        <p:spPr>
          <a:xfrm>
            <a:off x="279400" y="1111388"/>
            <a:ext cx="9847129" cy="5333862"/>
          </a:xfrm>
          <a:prstGeom prst="rect">
            <a:avLst/>
          </a:prstGeom>
        </p:spPr>
      </p:pic>
      <p:sp>
        <p:nvSpPr>
          <p:cNvPr id="2" name="Rectangle 1">
            <a:extLst>
              <a:ext uri="{FF2B5EF4-FFF2-40B4-BE49-F238E27FC236}">
                <a16:creationId xmlns:a16="http://schemas.microsoft.com/office/drawing/2014/main" id="{11EF4A4B-3D92-4596-96A3-4A2627C8BF35}"/>
              </a:ext>
            </a:extLst>
          </p:cNvPr>
          <p:cNvSpPr/>
          <p:nvPr/>
        </p:nvSpPr>
        <p:spPr>
          <a:xfrm>
            <a:off x="7131049" y="1111388"/>
            <a:ext cx="2995480" cy="23176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19A6F632-F4BE-43D0-879C-E148390835BD}"/>
              </a:ext>
            </a:extLst>
          </p:cNvPr>
          <p:cNvSpPr/>
          <p:nvPr/>
        </p:nvSpPr>
        <p:spPr>
          <a:xfrm>
            <a:off x="7131049" y="3429000"/>
            <a:ext cx="2995479" cy="301625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BABBE9A0-92DD-4CC9-8147-BE4A4C8187B3}"/>
              </a:ext>
            </a:extLst>
          </p:cNvPr>
          <p:cNvSpPr/>
          <p:nvPr/>
        </p:nvSpPr>
        <p:spPr>
          <a:xfrm>
            <a:off x="279401" y="4235450"/>
            <a:ext cx="6781800" cy="2209800"/>
          </a:xfrm>
          <a:prstGeom prst="rect">
            <a:avLst/>
          </a:prstGeom>
          <a:noFill/>
          <a:ln w="5715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6887DABB-88CA-4AA7-8C83-4C1166B0F709}"/>
              </a:ext>
            </a:extLst>
          </p:cNvPr>
          <p:cNvSpPr/>
          <p:nvPr/>
        </p:nvSpPr>
        <p:spPr>
          <a:xfrm>
            <a:off x="279401" y="1111388"/>
            <a:ext cx="6781800" cy="3124062"/>
          </a:xfrm>
          <a:prstGeom prst="rect">
            <a:avLst/>
          </a:prstGeom>
          <a:noFill/>
          <a:ln w="5715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AE69466E-7021-406E-914C-C779F9A810DE}"/>
              </a:ext>
            </a:extLst>
          </p:cNvPr>
          <p:cNvSpPr/>
          <p:nvPr/>
        </p:nvSpPr>
        <p:spPr>
          <a:xfrm>
            <a:off x="400956" y="2160885"/>
            <a:ext cx="6318250" cy="461665"/>
          </a:xfrm>
          <a:prstGeom prst="rect">
            <a:avLst/>
          </a:prstGeom>
        </p:spPr>
        <p:txBody>
          <a:bodyPr wrap="square">
            <a:spAutoFit/>
          </a:bodyPr>
          <a:lstStyle/>
          <a:p>
            <a:pPr algn="ctr"/>
            <a:r>
              <a:rPr lang="en-US" sz="2400" b="1" dirty="0"/>
              <a:t>Retains Code You Type Here</a:t>
            </a:r>
            <a:endParaRPr lang="en-CA" sz="2400" b="1" dirty="0"/>
          </a:p>
        </p:txBody>
      </p:sp>
      <p:sp>
        <p:nvSpPr>
          <p:cNvPr id="13" name="Rectangle 12">
            <a:extLst>
              <a:ext uri="{FF2B5EF4-FFF2-40B4-BE49-F238E27FC236}">
                <a16:creationId xmlns:a16="http://schemas.microsoft.com/office/drawing/2014/main" id="{5132B8B8-610D-4117-BD25-D8CE96BFC2EF}"/>
              </a:ext>
            </a:extLst>
          </p:cNvPr>
          <p:cNvSpPr/>
          <p:nvPr/>
        </p:nvSpPr>
        <p:spPr>
          <a:xfrm>
            <a:off x="451756" y="5983585"/>
            <a:ext cx="6318250" cy="461665"/>
          </a:xfrm>
          <a:prstGeom prst="rect">
            <a:avLst/>
          </a:prstGeom>
        </p:spPr>
        <p:txBody>
          <a:bodyPr wrap="square">
            <a:spAutoFit/>
          </a:bodyPr>
          <a:lstStyle/>
          <a:p>
            <a:pPr algn="ctr"/>
            <a:r>
              <a:rPr lang="en-US" sz="2400" b="1" dirty="0"/>
              <a:t>Does </a:t>
            </a:r>
            <a:r>
              <a:rPr lang="en-US" sz="2400" b="1" dirty="0">
                <a:solidFill>
                  <a:srgbClr val="FF791A"/>
                </a:solidFill>
              </a:rPr>
              <a:t>NOT</a:t>
            </a:r>
            <a:r>
              <a:rPr lang="en-US" sz="2400" b="1" dirty="0"/>
              <a:t> Retain Code You Type Here</a:t>
            </a:r>
            <a:endParaRPr lang="en-CA" sz="2400" b="1" dirty="0"/>
          </a:p>
        </p:txBody>
      </p:sp>
    </p:spTree>
    <p:extLst>
      <p:ext uri="{BB962C8B-B14F-4D97-AF65-F5344CB8AC3E}">
        <p14:creationId xmlns:p14="http://schemas.microsoft.com/office/powerpoint/2010/main" val="3450712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2"/>
          <a:stretch>
            <a:fillRect/>
          </a:stretch>
        </p:blipFill>
        <p:spPr>
          <a:xfrm>
            <a:off x="279400" y="1111388"/>
            <a:ext cx="9847129" cy="5333862"/>
          </a:xfrm>
          <a:prstGeom prst="rect">
            <a:avLst/>
          </a:prstGeom>
        </p:spPr>
      </p:pic>
      <p:sp>
        <p:nvSpPr>
          <p:cNvPr id="6" name="Rectangle 5">
            <a:extLst>
              <a:ext uri="{FF2B5EF4-FFF2-40B4-BE49-F238E27FC236}">
                <a16:creationId xmlns:a16="http://schemas.microsoft.com/office/drawing/2014/main" id="{D3053E78-C5C0-44BD-A4D0-D93EE532F1A5}"/>
              </a:ext>
            </a:extLst>
          </p:cNvPr>
          <p:cNvSpPr/>
          <p:nvPr/>
        </p:nvSpPr>
        <p:spPr>
          <a:xfrm>
            <a:off x="279401" y="4235450"/>
            <a:ext cx="6877048" cy="22098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C97742E-9784-41E5-809C-105EB8DA558A}"/>
              </a:ext>
            </a:extLst>
          </p:cNvPr>
          <p:cNvSpPr/>
          <p:nvPr/>
        </p:nvSpPr>
        <p:spPr>
          <a:xfrm>
            <a:off x="266698" y="1111388"/>
            <a:ext cx="6877049" cy="312406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19A6F632-F4BE-43D0-879C-E148390835BD}"/>
              </a:ext>
            </a:extLst>
          </p:cNvPr>
          <p:cNvSpPr/>
          <p:nvPr/>
        </p:nvSpPr>
        <p:spPr>
          <a:xfrm>
            <a:off x="7061201" y="3429000"/>
            <a:ext cx="3065328" cy="301625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CB80E067-820C-4C50-A9A8-6CE355944A02}"/>
              </a:ext>
            </a:extLst>
          </p:cNvPr>
          <p:cNvSpPr/>
          <p:nvPr/>
        </p:nvSpPr>
        <p:spPr>
          <a:xfrm>
            <a:off x="638176" y="2733576"/>
            <a:ext cx="5908674" cy="2308324"/>
          </a:xfrm>
          <a:prstGeom prst="rect">
            <a:avLst/>
          </a:prstGeom>
        </p:spPr>
        <p:txBody>
          <a:bodyPr wrap="square">
            <a:spAutoFit/>
          </a:bodyPr>
          <a:lstStyle/>
          <a:p>
            <a:pPr algn="ctr"/>
            <a:r>
              <a:rPr lang="en-US" sz="2400" b="1" dirty="0"/>
              <a:t>In the top right, R objects are displayed and summarized. </a:t>
            </a:r>
            <a:r>
              <a:rPr lang="en-US" sz="2400" b="1" dirty="0">
                <a:solidFill>
                  <a:srgbClr val="FF791A"/>
                </a:solidFill>
              </a:rPr>
              <a:t>Objects </a:t>
            </a:r>
            <a:r>
              <a:rPr lang="en-US" sz="2400" b="1" dirty="0"/>
              <a:t>are named sets of data, whether a set of data from a survey, a list of names, a set of randomly generated numbers, or even functions you have </a:t>
            </a:r>
            <a:r>
              <a:rPr lang="en-US" sz="2400" b="1" dirty="0">
                <a:solidFill>
                  <a:srgbClr val="FF791A"/>
                </a:solidFill>
              </a:rPr>
              <a:t>defined</a:t>
            </a:r>
            <a:r>
              <a:rPr lang="en-US" sz="2400" b="1" dirty="0"/>
              <a:t> (created) yourself.</a:t>
            </a:r>
            <a:endParaRPr lang="en-CA" sz="2400" b="1" dirty="0"/>
          </a:p>
        </p:txBody>
      </p:sp>
      <p:sp>
        <p:nvSpPr>
          <p:cNvPr id="10" name="Rectangle 9">
            <a:extLst>
              <a:ext uri="{FF2B5EF4-FFF2-40B4-BE49-F238E27FC236}">
                <a16:creationId xmlns:a16="http://schemas.microsoft.com/office/drawing/2014/main" id="{5EE87170-61AF-4AFD-A721-90EB5613BACA}"/>
              </a:ext>
            </a:extLst>
          </p:cNvPr>
          <p:cNvSpPr/>
          <p:nvPr/>
        </p:nvSpPr>
        <p:spPr>
          <a:xfrm>
            <a:off x="638176" y="6368396"/>
            <a:ext cx="8724766" cy="369332"/>
          </a:xfrm>
          <a:prstGeom prst="rect">
            <a:avLst/>
          </a:prstGeom>
        </p:spPr>
        <p:txBody>
          <a:bodyPr wrap="square">
            <a:spAutoFit/>
          </a:bodyPr>
          <a:lstStyle/>
          <a:p>
            <a:pPr algn="ctr"/>
            <a:r>
              <a:rPr lang="en-US" b="1" dirty="0"/>
              <a:t>Note: R is case sensitive. DATA, data, and Data would be three different objects.</a:t>
            </a:r>
            <a:endParaRPr lang="en-CA" b="1" dirty="0"/>
          </a:p>
        </p:txBody>
      </p:sp>
    </p:spTree>
    <p:extLst>
      <p:ext uri="{BB962C8B-B14F-4D97-AF65-F5344CB8AC3E}">
        <p14:creationId xmlns:p14="http://schemas.microsoft.com/office/powerpoint/2010/main" val="119829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2"/>
          <a:stretch>
            <a:fillRect/>
          </a:stretch>
        </p:blipFill>
        <p:spPr>
          <a:xfrm>
            <a:off x="279400" y="1111388"/>
            <a:ext cx="9847129" cy="5333862"/>
          </a:xfrm>
          <a:prstGeom prst="rect">
            <a:avLst/>
          </a:prstGeom>
        </p:spPr>
      </p:pic>
      <p:sp>
        <p:nvSpPr>
          <p:cNvPr id="2" name="Rectangle 1">
            <a:extLst>
              <a:ext uri="{FF2B5EF4-FFF2-40B4-BE49-F238E27FC236}">
                <a16:creationId xmlns:a16="http://schemas.microsoft.com/office/drawing/2014/main" id="{11EF4A4B-3D92-4596-96A3-4A2627C8BF35}"/>
              </a:ext>
            </a:extLst>
          </p:cNvPr>
          <p:cNvSpPr/>
          <p:nvPr/>
        </p:nvSpPr>
        <p:spPr>
          <a:xfrm>
            <a:off x="7061201" y="1111388"/>
            <a:ext cx="3065328" cy="23176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C97742E-9784-41E5-809C-105EB8DA558A}"/>
              </a:ext>
            </a:extLst>
          </p:cNvPr>
          <p:cNvSpPr/>
          <p:nvPr/>
        </p:nvSpPr>
        <p:spPr>
          <a:xfrm>
            <a:off x="279401" y="1111388"/>
            <a:ext cx="6838948" cy="312406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0780D03-DF96-4CF6-95CB-28B81F046C74}"/>
              </a:ext>
            </a:extLst>
          </p:cNvPr>
          <p:cNvSpPr/>
          <p:nvPr/>
        </p:nvSpPr>
        <p:spPr>
          <a:xfrm>
            <a:off x="279401" y="4235450"/>
            <a:ext cx="6877048" cy="22098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8704FDA1-F0B8-45BF-B15F-4206BF694126}"/>
              </a:ext>
            </a:extLst>
          </p:cNvPr>
          <p:cNvSpPr/>
          <p:nvPr/>
        </p:nvSpPr>
        <p:spPr>
          <a:xfrm>
            <a:off x="1309690" y="2746276"/>
            <a:ext cx="4625974" cy="830997"/>
          </a:xfrm>
          <a:prstGeom prst="rect">
            <a:avLst/>
          </a:prstGeom>
        </p:spPr>
        <p:txBody>
          <a:bodyPr wrap="square">
            <a:spAutoFit/>
          </a:bodyPr>
          <a:lstStyle/>
          <a:p>
            <a:pPr algn="ctr"/>
            <a:r>
              <a:rPr lang="en-US" sz="2400" b="1" dirty="0"/>
              <a:t>The bottom right contains several useful tools, including…</a:t>
            </a:r>
          </a:p>
        </p:txBody>
      </p:sp>
    </p:spTree>
    <p:extLst>
      <p:ext uri="{BB962C8B-B14F-4D97-AF65-F5344CB8AC3E}">
        <p14:creationId xmlns:p14="http://schemas.microsoft.com/office/powerpoint/2010/main" val="71491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2"/>
          <a:stretch>
            <a:fillRect/>
          </a:stretch>
        </p:blipFill>
        <p:spPr>
          <a:xfrm>
            <a:off x="279400" y="1111388"/>
            <a:ext cx="9847129" cy="5333862"/>
          </a:xfrm>
          <a:prstGeom prst="rect">
            <a:avLst/>
          </a:prstGeom>
        </p:spPr>
      </p:pic>
      <p:sp>
        <p:nvSpPr>
          <p:cNvPr id="2" name="Rectangle 1">
            <a:extLst>
              <a:ext uri="{FF2B5EF4-FFF2-40B4-BE49-F238E27FC236}">
                <a16:creationId xmlns:a16="http://schemas.microsoft.com/office/drawing/2014/main" id="{11EF4A4B-3D92-4596-96A3-4A2627C8BF35}"/>
              </a:ext>
            </a:extLst>
          </p:cNvPr>
          <p:cNvSpPr/>
          <p:nvPr/>
        </p:nvSpPr>
        <p:spPr>
          <a:xfrm>
            <a:off x="7061201" y="1111388"/>
            <a:ext cx="3065328" cy="23176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C97742E-9784-41E5-809C-105EB8DA558A}"/>
              </a:ext>
            </a:extLst>
          </p:cNvPr>
          <p:cNvSpPr/>
          <p:nvPr/>
        </p:nvSpPr>
        <p:spPr>
          <a:xfrm>
            <a:off x="279401" y="1111388"/>
            <a:ext cx="6838948" cy="312406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0780D03-DF96-4CF6-95CB-28B81F046C74}"/>
              </a:ext>
            </a:extLst>
          </p:cNvPr>
          <p:cNvSpPr/>
          <p:nvPr/>
        </p:nvSpPr>
        <p:spPr>
          <a:xfrm>
            <a:off x="279401" y="4235450"/>
            <a:ext cx="6877048" cy="22098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EEBA54CA-D6FD-4AD3-916E-BAD5872C9DC4}"/>
              </a:ext>
            </a:extLst>
          </p:cNvPr>
          <p:cNvSpPr/>
          <p:nvPr/>
        </p:nvSpPr>
        <p:spPr>
          <a:xfrm>
            <a:off x="1309690" y="2746276"/>
            <a:ext cx="4625974" cy="1200329"/>
          </a:xfrm>
          <a:prstGeom prst="rect">
            <a:avLst/>
          </a:prstGeom>
        </p:spPr>
        <p:txBody>
          <a:bodyPr wrap="square">
            <a:spAutoFit/>
          </a:bodyPr>
          <a:lstStyle/>
          <a:p>
            <a:pPr algn="ctr"/>
            <a:r>
              <a:rPr lang="en-US" sz="2400" b="1" dirty="0">
                <a:solidFill>
                  <a:schemeClr val="bg1">
                    <a:lumMod val="75000"/>
                  </a:schemeClr>
                </a:solidFill>
              </a:rPr>
              <a:t>The bottom right contains several useful tools, including…</a:t>
            </a:r>
          </a:p>
          <a:p>
            <a:pPr algn="ctr"/>
            <a:r>
              <a:rPr lang="en-US" sz="2400" b="1" dirty="0"/>
              <a:t>a file explorer,</a:t>
            </a:r>
          </a:p>
        </p:txBody>
      </p:sp>
      <p:pic>
        <p:nvPicPr>
          <p:cNvPr id="5" name="Picture 4">
            <a:extLst>
              <a:ext uri="{FF2B5EF4-FFF2-40B4-BE49-F238E27FC236}">
                <a16:creationId xmlns:a16="http://schemas.microsoft.com/office/drawing/2014/main" id="{9902E13D-1ACE-404C-A6F3-5ADCBBC82BB2}"/>
              </a:ext>
            </a:extLst>
          </p:cNvPr>
          <p:cNvPicPr>
            <a:picLocks noChangeAspect="1"/>
          </p:cNvPicPr>
          <p:nvPr/>
        </p:nvPicPr>
        <p:blipFill>
          <a:blip r:embed="rId3"/>
          <a:stretch>
            <a:fillRect/>
          </a:stretch>
        </p:blipFill>
        <p:spPr>
          <a:xfrm>
            <a:off x="7156449" y="3429000"/>
            <a:ext cx="2970080" cy="3016250"/>
          </a:xfrm>
          <a:prstGeom prst="rect">
            <a:avLst/>
          </a:prstGeom>
        </p:spPr>
      </p:pic>
    </p:spTree>
    <p:extLst>
      <p:ext uri="{BB962C8B-B14F-4D97-AF65-F5344CB8AC3E}">
        <p14:creationId xmlns:p14="http://schemas.microsoft.com/office/powerpoint/2010/main" val="4001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2"/>
          <a:stretch>
            <a:fillRect/>
          </a:stretch>
        </p:blipFill>
        <p:spPr>
          <a:xfrm>
            <a:off x="279400" y="1111388"/>
            <a:ext cx="9847129" cy="5333862"/>
          </a:xfrm>
          <a:prstGeom prst="rect">
            <a:avLst/>
          </a:prstGeom>
        </p:spPr>
      </p:pic>
      <p:sp>
        <p:nvSpPr>
          <p:cNvPr id="2" name="Rectangle 1">
            <a:extLst>
              <a:ext uri="{FF2B5EF4-FFF2-40B4-BE49-F238E27FC236}">
                <a16:creationId xmlns:a16="http://schemas.microsoft.com/office/drawing/2014/main" id="{11EF4A4B-3D92-4596-96A3-4A2627C8BF35}"/>
              </a:ext>
            </a:extLst>
          </p:cNvPr>
          <p:cNvSpPr/>
          <p:nvPr/>
        </p:nvSpPr>
        <p:spPr>
          <a:xfrm>
            <a:off x="7061201" y="1111388"/>
            <a:ext cx="3065328" cy="23176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C97742E-9784-41E5-809C-105EB8DA558A}"/>
              </a:ext>
            </a:extLst>
          </p:cNvPr>
          <p:cNvSpPr/>
          <p:nvPr/>
        </p:nvSpPr>
        <p:spPr>
          <a:xfrm>
            <a:off x="279401" y="1111388"/>
            <a:ext cx="6838948" cy="312406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0780D03-DF96-4CF6-95CB-28B81F046C74}"/>
              </a:ext>
            </a:extLst>
          </p:cNvPr>
          <p:cNvSpPr/>
          <p:nvPr/>
        </p:nvSpPr>
        <p:spPr>
          <a:xfrm>
            <a:off x="279401" y="4235450"/>
            <a:ext cx="6877048" cy="22098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75846BA8-1EA7-4240-A8E3-31374A5DB81C}"/>
              </a:ext>
            </a:extLst>
          </p:cNvPr>
          <p:cNvSpPr/>
          <p:nvPr/>
        </p:nvSpPr>
        <p:spPr>
          <a:xfrm>
            <a:off x="1309690" y="2746276"/>
            <a:ext cx="4625974" cy="2308324"/>
          </a:xfrm>
          <a:prstGeom prst="rect">
            <a:avLst/>
          </a:prstGeom>
        </p:spPr>
        <p:txBody>
          <a:bodyPr wrap="square">
            <a:spAutoFit/>
          </a:bodyPr>
          <a:lstStyle/>
          <a:p>
            <a:pPr algn="ctr"/>
            <a:r>
              <a:rPr lang="en-US" sz="2400" b="1" dirty="0">
                <a:solidFill>
                  <a:schemeClr val="bg1">
                    <a:lumMod val="75000"/>
                  </a:schemeClr>
                </a:solidFill>
              </a:rPr>
              <a:t>The bottom right contains several useful tools, including…</a:t>
            </a:r>
          </a:p>
          <a:p>
            <a:pPr algn="ctr"/>
            <a:r>
              <a:rPr lang="en-US" sz="2400" b="1" dirty="0">
                <a:solidFill>
                  <a:schemeClr val="bg1">
                    <a:lumMod val="75000"/>
                  </a:schemeClr>
                </a:solidFill>
              </a:rPr>
              <a:t>a file explorer,</a:t>
            </a:r>
          </a:p>
          <a:p>
            <a:pPr algn="ctr"/>
            <a:r>
              <a:rPr lang="en-US" sz="2400" b="1" dirty="0"/>
              <a:t>a graphical device for displaying any plots you create,</a:t>
            </a:r>
          </a:p>
          <a:p>
            <a:pPr algn="ctr"/>
            <a:endParaRPr lang="en-US" sz="2400" b="1" dirty="0"/>
          </a:p>
        </p:txBody>
      </p:sp>
      <p:pic>
        <p:nvPicPr>
          <p:cNvPr id="5" name="Picture 4">
            <a:extLst>
              <a:ext uri="{FF2B5EF4-FFF2-40B4-BE49-F238E27FC236}">
                <a16:creationId xmlns:a16="http://schemas.microsoft.com/office/drawing/2014/main" id="{5EF695C1-1FA2-4ACA-B4AA-DEF87D79769D}"/>
              </a:ext>
            </a:extLst>
          </p:cNvPr>
          <p:cNvPicPr>
            <a:picLocks noChangeAspect="1"/>
          </p:cNvPicPr>
          <p:nvPr/>
        </p:nvPicPr>
        <p:blipFill>
          <a:blip r:embed="rId3"/>
          <a:stretch>
            <a:fillRect/>
          </a:stretch>
        </p:blipFill>
        <p:spPr>
          <a:xfrm>
            <a:off x="7127583" y="3428999"/>
            <a:ext cx="2998945" cy="3035391"/>
          </a:xfrm>
          <a:prstGeom prst="rect">
            <a:avLst/>
          </a:prstGeom>
        </p:spPr>
      </p:pic>
    </p:spTree>
    <p:extLst>
      <p:ext uri="{BB962C8B-B14F-4D97-AF65-F5344CB8AC3E}">
        <p14:creationId xmlns:p14="http://schemas.microsoft.com/office/powerpoint/2010/main" val="348312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2"/>
          <a:stretch>
            <a:fillRect/>
          </a:stretch>
        </p:blipFill>
        <p:spPr>
          <a:xfrm>
            <a:off x="279400" y="1111388"/>
            <a:ext cx="9847129" cy="5333862"/>
          </a:xfrm>
          <a:prstGeom prst="rect">
            <a:avLst/>
          </a:prstGeom>
        </p:spPr>
      </p:pic>
      <p:sp>
        <p:nvSpPr>
          <p:cNvPr id="2" name="Rectangle 1">
            <a:extLst>
              <a:ext uri="{FF2B5EF4-FFF2-40B4-BE49-F238E27FC236}">
                <a16:creationId xmlns:a16="http://schemas.microsoft.com/office/drawing/2014/main" id="{11EF4A4B-3D92-4596-96A3-4A2627C8BF35}"/>
              </a:ext>
            </a:extLst>
          </p:cNvPr>
          <p:cNvSpPr/>
          <p:nvPr/>
        </p:nvSpPr>
        <p:spPr>
          <a:xfrm>
            <a:off x="7061201" y="1111388"/>
            <a:ext cx="3065328" cy="23176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C97742E-9784-41E5-809C-105EB8DA558A}"/>
              </a:ext>
            </a:extLst>
          </p:cNvPr>
          <p:cNvSpPr/>
          <p:nvPr/>
        </p:nvSpPr>
        <p:spPr>
          <a:xfrm>
            <a:off x="279401" y="1111388"/>
            <a:ext cx="6838948" cy="312406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E220E1D2-F5EE-49CD-AF8F-D5540701305B}"/>
              </a:ext>
            </a:extLst>
          </p:cNvPr>
          <p:cNvPicPr>
            <a:picLocks noChangeAspect="1"/>
          </p:cNvPicPr>
          <p:nvPr/>
        </p:nvPicPr>
        <p:blipFill>
          <a:blip r:embed="rId3"/>
          <a:stretch>
            <a:fillRect/>
          </a:stretch>
        </p:blipFill>
        <p:spPr>
          <a:xfrm>
            <a:off x="7083437" y="3429000"/>
            <a:ext cx="3081620" cy="3108278"/>
          </a:xfrm>
          <a:prstGeom prst="rect">
            <a:avLst/>
          </a:prstGeom>
        </p:spPr>
      </p:pic>
      <p:sp>
        <p:nvSpPr>
          <p:cNvPr id="9" name="Rectangle 8">
            <a:extLst>
              <a:ext uri="{FF2B5EF4-FFF2-40B4-BE49-F238E27FC236}">
                <a16:creationId xmlns:a16="http://schemas.microsoft.com/office/drawing/2014/main" id="{00780D03-DF96-4CF6-95CB-28B81F046C74}"/>
              </a:ext>
            </a:extLst>
          </p:cNvPr>
          <p:cNvSpPr/>
          <p:nvPr/>
        </p:nvSpPr>
        <p:spPr>
          <a:xfrm>
            <a:off x="279401" y="4235450"/>
            <a:ext cx="6877048" cy="22098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09E92A03-06F5-4F52-8B21-0AC922EF9935}"/>
              </a:ext>
            </a:extLst>
          </p:cNvPr>
          <p:cNvSpPr/>
          <p:nvPr/>
        </p:nvSpPr>
        <p:spPr>
          <a:xfrm>
            <a:off x="1309690" y="2746276"/>
            <a:ext cx="4625974" cy="3046988"/>
          </a:xfrm>
          <a:prstGeom prst="rect">
            <a:avLst/>
          </a:prstGeom>
        </p:spPr>
        <p:txBody>
          <a:bodyPr wrap="square">
            <a:spAutoFit/>
          </a:bodyPr>
          <a:lstStyle/>
          <a:p>
            <a:pPr algn="ctr"/>
            <a:r>
              <a:rPr lang="en-US" sz="2400" b="1" dirty="0">
                <a:solidFill>
                  <a:schemeClr val="bg1">
                    <a:lumMod val="75000"/>
                  </a:schemeClr>
                </a:solidFill>
              </a:rPr>
              <a:t>The bottom right contains several useful tools, including…</a:t>
            </a:r>
          </a:p>
          <a:p>
            <a:pPr algn="ctr"/>
            <a:r>
              <a:rPr lang="en-US" sz="2400" b="1" dirty="0">
                <a:solidFill>
                  <a:schemeClr val="bg1">
                    <a:lumMod val="75000"/>
                  </a:schemeClr>
                </a:solidFill>
              </a:rPr>
              <a:t>a file explorer,</a:t>
            </a:r>
          </a:p>
          <a:p>
            <a:pPr algn="ctr"/>
            <a:r>
              <a:rPr lang="en-US" sz="2400" b="1" dirty="0">
                <a:solidFill>
                  <a:schemeClr val="bg1">
                    <a:lumMod val="75000"/>
                  </a:schemeClr>
                </a:solidFill>
              </a:rPr>
              <a:t>a graphical device for displaying any plots you create,</a:t>
            </a:r>
          </a:p>
          <a:p>
            <a:pPr algn="ctr"/>
            <a:r>
              <a:rPr lang="en-US" sz="2400" b="1" dirty="0"/>
              <a:t>a list of the packages you have installed, and</a:t>
            </a:r>
          </a:p>
          <a:p>
            <a:pPr algn="ctr"/>
            <a:endParaRPr lang="en-US" sz="2400" b="1" dirty="0"/>
          </a:p>
        </p:txBody>
      </p:sp>
    </p:spTree>
    <p:extLst>
      <p:ext uri="{BB962C8B-B14F-4D97-AF65-F5344CB8AC3E}">
        <p14:creationId xmlns:p14="http://schemas.microsoft.com/office/powerpoint/2010/main" val="115023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2"/>
          <a:stretch>
            <a:fillRect/>
          </a:stretch>
        </p:blipFill>
        <p:spPr>
          <a:xfrm>
            <a:off x="279400" y="1111388"/>
            <a:ext cx="9847129" cy="5333862"/>
          </a:xfrm>
          <a:prstGeom prst="rect">
            <a:avLst/>
          </a:prstGeom>
        </p:spPr>
      </p:pic>
      <p:sp>
        <p:nvSpPr>
          <p:cNvPr id="2" name="Rectangle 1">
            <a:extLst>
              <a:ext uri="{FF2B5EF4-FFF2-40B4-BE49-F238E27FC236}">
                <a16:creationId xmlns:a16="http://schemas.microsoft.com/office/drawing/2014/main" id="{11EF4A4B-3D92-4596-96A3-4A2627C8BF35}"/>
              </a:ext>
            </a:extLst>
          </p:cNvPr>
          <p:cNvSpPr/>
          <p:nvPr/>
        </p:nvSpPr>
        <p:spPr>
          <a:xfrm>
            <a:off x="7061201" y="1111388"/>
            <a:ext cx="3065328" cy="23176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C97742E-9784-41E5-809C-105EB8DA558A}"/>
              </a:ext>
            </a:extLst>
          </p:cNvPr>
          <p:cNvSpPr/>
          <p:nvPr/>
        </p:nvSpPr>
        <p:spPr>
          <a:xfrm>
            <a:off x="279401" y="1111388"/>
            <a:ext cx="6838948" cy="312406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0780D03-DF96-4CF6-95CB-28B81F046C74}"/>
              </a:ext>
            </a:extLst>
          </p:cNvPr>
          <p:cNvSpPr/>
          <p:nvPr/>
        </p:nvSpPr>
        <p:spPr>
          <a:xfrm>
            <a:off x="279401" y="4235450"/>
            <a:ext cx="6877048" cy="22098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5F474DB-2C84-48D8-9650-F683E0E2CF30}"/>
              </a:ext>
            </a:extLst>
          </p:cNvPr>
          <p:cNvSpPr/>
          <p:nvPr/>
        </p:nvSpPr>
        <p:spPr>
          <a:xfrm>
            <a:off x="1309690" y="2746276"/>
            <a:ext cx="4625974" cy="3416320"/>
          </a:xfrm>
          <a:prstGeom prst="rect">
            <a:avLst/>
          </a:prstGeom>
        </p:spPr>
        <p:txBody>
          <a:bodyPr wrap="square">
            <a:spAutoFit/>
          </a:bodyPr>
          <a:lstStyle/>
          <a:p>
            <a:pPr algn="ctr"/>
            <a:r>
              <a:rPr lang="en-US" sz="2400" b="1" dirty="0">
                <a:solidFill>
                  <a:schemeClr val="bg1">
                    <a:lumMod val="75000"/>
                  </a:schemeClr>
                </a:solidFill>
              </a:rPr>
              <a:t>The bottom right contains several useful tools, including…</a:t>
            </a:r>
          </a:p>
          <a:p>
            <a:pPr algn="ctr"/>
            <a:r>
              <a:rPr lang="en-US" sz="2400" b="1" dirty="0">
                <a:solidFill>
                  <a:schemeClr val="bg1">
                    <a:lumMod val="75000"/>
                  </a:schemeClr>
                </a:solidFill>
              </a:rPr>
              <a:t>a file explorer,</a:t>
            </a:r>
          </a:p>
          <a:p>
            <a:pPr algn="ctr"/>
            <a:r>
              <a:rPr lang="en-US" sz="2400" b="1" dirty="0">
                <a:solidFill>
                  <a:schemeClr val="bg1">
                    <a:lumMod val="75000"/>
                  </a:schemeClr>
                </a:solidFill>
              </a:rPr>
              <a:t>a graphical device for displaying any plots you create,</a:t>
            </a:r>
          </a:p>
          <a:p>
            <a:pPr algn="ctr"/>
            <a:r>
              <a:rPr lang="en-US" sz="2400" b="1" dirty="0">
                <a:solidFill>
                  <a:schemeClr val="bg1">
                    <a:lumMod val="75000"/>
                  </a:schemeClr>
                </a:solidFill>
              </a:rPr>
              <a:t>a list of the packages you have installed, and</a:t>
            </a:r>
          </a:p>
          <a:p>
            <a:pPr algn="ctr"/>
            <a:r>
              <a:rPr lang="en-US" sz="2400" b="1" dirty="0"/>
              <a:t>a browser for </a:t>
            </a:r>
            <a:r>
              <a:rPr lang="en-US" sz="2400" b="1" dirty="0">
                <a:solidFill>
                  <a:srgbClr val="FF791A"/>
                </a:solidFill>
              </a:rPr>
              <a:t>help</a:t>
            </a:r>
            <a:r>
              <a:rPr lang="en-US" sz="2400" b="1" dirty="0"/>
              <a:t> documentation.</a:t>
            </a:r>
          </a:p>
          <a:p>
            <a:pPr algn="ctr"/>
            <a:endParaRPr lang="en-US" sz="2400" b="1" dirty="0"/>
          </a:p>
        </p:txBody>
      </p:sp>
      <p:pic>
        <p:nvPicPr>
          <p:cNvPr id="5" name="Picture 4">
            <a:extLst>
              <a:ext uri="{FF2B5EF4-FFF2-40B4-BE49-F238E27FC236}">
                <a16:creationId xmlns:a16="http://schemas.microsoft.com/office/drawing/2014/main" id="{CAA7C6B4-731C-4903-8DA2-CF09A50508BC}"/>
              </a:ext>
            </a:extLst>
          </p:cNvPr>
          <p:cNvPicPr>
            <a:picLocks noChangeAspect="1"/>
          </p:cNvPicPr>
          <p:nvPr/>
        </p:nvPicPr>
        <p:blipFill>
          <a:blip r:embed="rId3"/>
          <a:stretch>
            <a:fillRect/>
          </a:stretch>
        </p:blipFill>
        <p:spPr>
          <a:xfrm>
            <a:off x="7118350" y="3406677"/>
            <a:ext cx="3013694" cy="3044924"/>
          </a:xfrm>
          <a:prstGeom prst="rect">
            <a:avLst/>
          </a:prstGeom>
        </p:spPr>
      </p:pic>
    </p:spTree>
    <p:extLst>
      <p:ext uri="{BB962C8B-B14F-4D97-AF65-F5344CB8AC3E}">
        <p14:creationId xmlns:p14="http://schemas.microsoft.com/office/powerpoint/2010/main" val="401378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10770C-1096-488C-9F0C-DB4A46914541}"/>
              </a:ext>
            </a:extLst>
          </p:cNvPr>
          <p:cNvPicPr>
            <a:picLocks noChangeAspect="1"/>
          </p:cNvPicPr>
          <p:nvPr/>
        </p:nvPicPr>
        <p:blipFill>
          <a:blip r:embed="rId2"/>
          <a:stretch>
            <a:fillRect/>
          </a:stretch>
        </p:blipFill>
        <p:spPr>
          <a:xfrm>
            <a:off x="279400" y="1111388"/>
            <a:ext cx="9847129" cy="5333862"/>
          </a:xfrm>
          <a:prstGeom prst="rect">
            <a:avLst/>
          </a:prstGeom>
        </p:spPr>
      </p:pic>
      <p:sp>
        <p:nvSpPr>
          <p:cNvPr id="6" name="Rectangle 5">
            <a:extLst>
              <a:ext uri="{FF2B5EF4-FFF2-40B4-BE49-F238E27FC236}">
                <a16:creationId xmlns:a16="http://schemas.microsoft.com/office/drawing/2014/main" id="{B2DDB44E-FC98-44EA-BFB3-32C00ED23619}"/>
              </a:ext>
            </a:extLst>
          </p:cNvPr>
          <p:cNvSpPr/>
          <p:nvPr/>
        </p:nvSpPr>
        <p:spPr>
          <a:xfrm>
            <a:off x="7061201" y="1111388"/>
            <a:ext cx="3065328" cy="2317612"/>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B0475D60-AC45-4BE3-9413-CAE239E96010}"/>
              </a:ext>
            </a:extLst>
          </p:cNvPr>
          <p:cNvSpPr/>
          <p:nvPr/>
        </p:nvSpPr>
        <p:spPr>
          <a:xfrm>
            <a:off x="279401" y="1111388"/>
            <a:ext cx="6838948" cy="3124062"/>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C11257AF-D4A5-4DE3-87D9-B6DD0B84CF4D}"/>
              </a:ext>
            </a:extLst>
          </p:cNvPr>
          <p:cNvSpPr/>
          <p:nvPr/>
        </p:nvSpPr>
        <p:spPr>
          <a:xfrm>
            <a:off x="279401" y="4235450"/>
            <a:ext cx="6877048" cy="22098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1E6564D0-6AEB-4724-8480-2A0EE0A80BB6}"/>
              </a:ext>
            </a:extLst>
          </p:cNvPr>
          <p:cNvPicPr>
            <a:picLocks noChangeAspect="1"/>
          </p:cNvPicPr>
          <p:nvPr/>
        </p:nvPicPr>
        <p:blipFill>
          <a:blip r:embed="rId3"/>
          <a:stretch>
            <a:fillRect/>
          </a:stretch>
        </p:blipFill>
        <p:spPr>
          <a:xfrm>
            <a:off x="7118350" y="3406677"/>
            <a:ext cx="3013694" cy="3044924"/>
          </a:xfrm>
          <a:prstGeom prst="rect">
            <a:avLst/>
          </a:prstGeom>
        </p:spPr>
      </p:pic>
      <p:sp>
        <p:nvSpPr>
          <p:cNvPr id="2" name="Content Placeholder 1">
            <a:extLst>
              <a:ext uri="{FF2B5EF4-FFF2-40B4-BE49-F238E27FC236}">
                <a16:creationId xmlns:a16="http://schemas.microsoft.com/office/drawing/2014/main" id="{6791180C-E1FD-40B1-95C2-1EA753525791}"/>
              </a:ext>
            </a:extLst>
          </p:cNvPr>
          <p:cNvSpPr>
            <a:spLocks noGrp="1"/>
          </p:cNvSpPr>
          <p:nvPr>
            <p:ph idx="1"/>
          </p:nvPr>
        </p:nvSpPr>
        <p:spPr>
          <a:xfrm>
            <a:off x="838199" y="2431143"/>
            <a:ext cx="5584371" cy="4222070"/>
          </a:xfrm>
        </p:spPr>
        <p:txBody>
          <a:bodyPr/>
          <a:lstStyle/>
          <a:p>
            <a:pPr marL="0" indent="0" algn="ctr">
              <a:buNone/>
            </a:pPr>
            <a:r>
              <a:rPr lang="en-US" b="1" dirty="0"/>
              <a:t>Specific functions are described fully in R and can be found in the “help” viewer. </a:t>
            </a:r>
          </a:p>
        </p:txBody>
      </p:sp>
      <p:sp>
        <p:nvSpPr>
          <p:cNvPr id="3" name="Title 2">
            <a:extLst>
              <a:ext uri="{FF2B5EF4-FFF2-40B4-BE49-F238E27FC236}">
                <a16:creationId xmlns:a16="http://schemas.microsoft.com/office/drawing/2014/main" id="{02F883FF-D59F-45AE-8E43-DADA3F6D9C44}"/>
              </a:ext>
            </a:extLst>
          </p:cNvPr>
          <p:cNvSpPr>
            <a:spLocks noGrp="1"/>
          </p:cNvSpPr>
          <p:nvPr>
            <p:ph type="title"/>
          </p:nvPr>
        </p:nvSpPr>
        <p:spPr/>
        <p:txBody>
          <a:bodyPr/>
          <a:lstStyle/>
          <a:p>
            <a:r>
              <a:rPr lang="en-CA" dirty="0"/>
              <a:t>Getting Help</a:t>
            </a:r>
          </a:p>
        </p:txBody>
      </p:sp>
    </p:spTree>
    <p:extLst>
      <p:ext uri="{BB962C8B-B14F-4D97-AF65-F5344CB8AC3E}">
        <p14:creationId xmlns:p14="http://schemas.microsoft.com/office/powerpoint/2010/main" val="65577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641F5D-FFCD-4D2B-B900-CDF13F670D06}"/>
              </a:ext>
            </a:extLst>
          </p:cNvPr>
          <p:cNvSpPr>
            <a:spLocks noGrp="1"/>
          </p:cNvSpPr>
          <p:nvPr>
            <p:ph type="ctrTitle"/>
          </p:nvPr>
        </p:nvSpPr>
        <p:spPr>
          <a:xfrm>
            <a:off x="57150" y="1109663"/>
            <a:ext cx="6038850" cy="2387600"/>
          </a:xfrm>
        </p:spPr>
        <p:txBody>
          <a:bodyPr/>
          <a:lstStyle/>
          <a:p>
            <a:r>
              <a:rPr lang="en-CA" dirty="0"/>
              <a:t>INTRODUCTION TO R</a:t>
            </a:r>
          </a:p>
        </p:txBody>
      </p:sp>
      <p:sp>
        <p:nvSpPr>
          <p:cNvPr id="7" name="Subtitle 6">
            <a:extLst>
              <a:ext uri="{FF2B5EF4-FFF2-40B4-BE49-F238E27FC236}">
                <a16:creationId xmlns:a16="http://schemas.microsoft.com/office/drawing/2014/main" id="{A60FC424-C783-4D53-9D37-596B86FFA8F5}"/>
              </a:ext>
            </a:extLst>
          </p:cNvPr>
          <p:cNvSpPr>
            <a:spLocks noGrp="1"/>
          </p:cNvSpPr>
          <p:nvPr>
            <p:ph type="subTitle" idx="1"/>
          </p:nvPr>
        </p:nvSpPr>
        <p:spPr>
          <a:xfrm>
            <a:off x="57150" y="3589338"/>
            <a:ext cx="6038850" cy="1655762"/>
          </a:xfrm>
        </p:spPr>
        <p:txBody>
          <a:bodyPr/>
          <a:lstStyle/>
          <a:p>
            <a:r>
              <a:rPr lang="en-CA" dirty="0" smtClean="0"/>
              <a:t>Community-Based Research Centre </a:t>
            </a:r>
            <a:br>
              <a:rPr lang="en-CA" dirty="0" smtClean="0"/>
            </a:br>
            <a:r>
              <a:rPr lang="en-CA" dirty="0" smtClean="0"/>
              <a:t>for Gay Men’s Health</a:t>
            </a:r>
            <a:endParaRPr lang="en-CA" dirty="0"/>
          </a:p>
        </p:txBody>
      </p:sp>
    </p:spTree>
    <p:extLst>
      <p:ext uri="{BB962C8B-B14F-4D97-AF65-F5344CB8AC3E}">
        <p14:creationId xmlns:p14="http://schemas.microsoft.com/office/powerpoint/2010/main" val="2831347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D61F96-52E3-4E78-8BBC-48F5D9B79C9C}"/>
              </a:ext>
            </a:extLst>
          </p:cNvPr>
          <p:cNvSpPr>
            <a:spLocks noGrp="1"/>
          </p:cNvSpPr>
          <p:nvPr>
            <p:ph type="title"/>
          </p:nvPr>
        </p:nvSpPr>
        <p:spPr/>
        <p:txBody>
          <a:bodyPr/>
          <a:lstStyle/>
          <a:p>
            <a:r>
              <a:rPr lang="en-CA" dirty="0"/>
              <a:t>Getting Help</a:t>
            </a:r>
          </a:p>
        </p:txBody>
      </p:sp>
      <p:pic>
        <p:nvPicPr>
          <p:cNvPr id="4" name="Picture 3">
            <a:extLst>
              <a:ext uri="{FF2B5EF4-FFF2-40B4-BE49-F238E27FC236}">
                <a16:creationId xmlns:a16="http://schemas.microsoft.com/office/drawing/2014/main" id="{36FD74EA-188F-4E8E-83D9-7C89E332D5F8}"/>
              </a:ext>
            </a:extLst>
          </p:cNvPr>
          <p:cNvPicPr>
            <a:picLocks noChangeAspect="1"/>
          </p:cNvPicPr>
          <p:nvPr/>
        </p:nvPicPr>
        <p:blipFill>
          <a:blip r:embed="rId2"/>
          <a:stretch>
            <a:fillRect/>
          </a:stretch>
        </p:blipFill>
        <p:spPr>
          <a:xfrm>
            <a:off x="279400" y="1200150"/>
            <a:ext cx="9777274" cy="5245100"/>
          </a:xfrm>
          <a:prstGeom prst="rect">
            <a:avLst/>
          </a:prstGeom>
        </p:spPr>
      </p:pic>
      <p:sp>
        <p:nvSpPr>
          <p:cNvPr id="5" name="Rectangle 4">
            <a:extLst>
              <a:ext uri="{FF2B5EF4-FFF2-40B4-BE49-F238E27FC236}">
                <a16:creationId xmlns:a16="http://schemas.microsoft.com/office/drawing/2014/main" id="{D9283C31-98D9-4F19-B14E-676DB33657A7}"/>
              </a:ext>
            </a:extLst>
          </p:cNvPr>
          <p:cNvSpPr/>
          <p:nvPr/>
        </p:nvSpPr>
        <p:spPr>
          <a:xfrm>
            <a:off x="342900" y="6108700"/>
            <a:ext cx="603250" cy="171450"/>
          </a:xfrm>
          <a:prstGeom prst="rect">
            <a:avLst/>
          </a:prstGeom>
          <a:noFill/>
          <a:ln w="3810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6C19E7F-ADCB-4E44-9CEB-6138FE2498B9}"/>
              </a:ext>
            </a:extLst>
          </p:cNvPr>
          <p:cNvSpPr/>
          <p:nvPr/>
        </p:nvSpPr>
        <p:spPr>
          <a:xfrm>
            <a:off x="7143750" y="4070350"/>
            <a:ext cx="2912924" cy="2374900"/>
          </a:xfrm>
          <a:prstGeom prst="rect">
            <a:avLst/>
          </a:prstGeom>
          <a:noFill/>
          <a:ln w="3810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0C77BB8B-2F18-484D-970D-394225A04C6E}"/>
              </a:ext>
            </a:extLst>
          </p:cNvPr>
          <p:cNvSpPr/>
          <p:nvPr/>
        </p:nvSpPr>
        <p:spPr>
          <a:xfrm>
            <a:off x="6750050" y="4070350"/>
            <a:ext cx="330200" cy="330200"/>
          </a:xfrm>
          <a:prstGeom prst="ellipse">
            <a:avLst/>
          </a:prstGeom>
          <a:solidFill>
            <a:srgbClr val="FF791A"/>
          </a:solidFill>
          <a:ln>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a:t>
            </a:r>
          </a:p>
        </p:txBody>
      </p:sp>
      <p:sp>
        <p:nvSpPr>
          <p:cNvPr id="12" name="Rectangle 11">
            <a:extLst>
              <a:ext uri="{FF2B5EF4-FFF2-40B4-BE49-F238E27FC236}">
                <a16:creationId xmlns:a16="http://schemas.microsoft.com/office/drawing/2014/main" id="{261A4D7D-E658-42DA-B3C6-500C01819F68}"/>
              </a:ext>
            </a:extLst>
          </p:cNvPr>
          <p:cNvSpPr/>
          <p:nvPr/>
        </p:nvSpPr>
        <p:spPr>
          <a:xfrm>
            <a:off x="679450" y="2127250"/>
            <a:ext cx="330200" cy="26670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7715D2A3-1BE5-4819-A508-C722693FB4E7}"/>
              </a:ext>
            </a:extLst>
          </p:cNvPr>
          <p:cNvCxnSpPr>
            <a:cxnSpLocks/>
            <a:endCxn id="5" idx="1"/>
          </p:cNvCxnSpPr>
          <p:nvPr/>
        </p:nvCxnSpPr>
        <p:spPr>
          <a:xfrm flipH="1">
            <a:off x="342900" y="3028375"/>
            <a:ext cx="1712031" cy="3166050"/>
          </a:xfrm>
          <a:prstGeom prst="line">
            <a:avLst/>
          </a:prstGeom>
          <a:ln>
            <a:solidFill>
              <a:srgbClr val="FF791A"/>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F1E316-08C2-4160-8F45-6625B9D82189}"/>
              </a:ext>
            </a:extLst>
          </p:cNvPr>
          <p:cNvCxnSpPr>
            <a:cxnSpLocks/>
          </p:cNvCxnSpPr>
          <p:nvPr/>
        </p:nvCxnSpPr>
        <p:spPr>
          <a:xfrm flipH="1">
            <a:off x="946151" y="3613150"/>
            <a:ext cx="3584940" cy="2451100"/>
          </a:xfrm>
          <a:prstGeom prst="line">
            <a:avLst/>
          </a:prstGeom>
          <a:ln>
            <a:solidFill>
              <a:srgbClr val="FF791A"/>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56C57AB-9144-48FC-94A5-12CA9FC2045C}"/>
              </a:ext>
            </a:extLst>
          </p:cNvPr>
          <p:cNvSpPr/>
          <p:nvPr/>
        </p:nvSpPr>
        <p:spPr>
          <a:xfrm>
            <a:off x="2054931" y="3028375"/>
            <a:ext cx="3265638" cy="584775"/>
          </a:xfrm>
          <a:prstGeom prst="rect">
            <a:avLst/>
          </a:prstGeom>
          <a:solidFill>
            <a:srgbClr val="FF791A">
              <a:alpha val="47000"/>
            </a:srgbClr>
          </a:solidFill>
          <a:ln w="38100">
            <a:solidFill>
              <a:srgbClr val="FF791A"/>
            </a:solidFill>
          </a:ln>
        </p:spPr>
        <p:txBody>
          <a:bodyPr wrap="none">
            <a:spAutoFit/>
          </a:bodyPr>
          <a:lstStyle/>
          <a:p>
            <a:r>
              <a:rPr lang="en-US" sz="3200" b="1" dirty="0"/>
              <a:t>?&lt;function name&gt;</a:t>
            </a:r>
            <a:endParaRPr lang="en-CA" sz="3200" b="1" dirty="0"/>
          </a:p>
        </p:txBody>
      </p:sp>
      <p:cxnSp>
        <p:nvCxnSpPr>
          <p:cNvPr id="19" name="Straight Connector 18">
            <a:extLst>
              <a:ext uri="{FF2B5EF4-FFF2-40B4-BE49-F238E27FC236}">
                <a16:creationId xmlns:a16="http://schemas.microsoft.com/office/drawing/2014/main" id="{B963BC48-2BC8-44A3-83DF-01164CD53DA7}"/>
              </a:ext>
            </a:extLst>
          </p:cNvPr>
          <p:cNvCxnSpPr>
            <a:cxnSpLocks/>
          </p:cNvCxnSpPr>
          <p:nvPr/>
        </p:nvCxnSpPr>
        <p:spPr>
          <a:xfrm flipH="1">
            <a:off x="412750" y="3613150"/>
            <a:ext cx="1642182" cy="2495550"/>
          </a:xfrm>
          <a:prstGeom prst="line">
            <a:avLst/>
          </a:prstGeom>
          <a:ln>
            <a:solidFill>
              <a:srgbClr val="FF791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1D9790-13C4-4F9A-8B2D-52E441CEA366}"/>
              </a:ext>
            </a:extLst>
          </p:cNvPr>
          <p:cNvCxnSpPr>
            <a:cxnSpLocks/>
          </p:cNvCxnSpPr>
          <p:nvPr/>
        </p:nvCxnSpPr>
        <p:spPr>
          <a:xfrm flipH="1">
            <a:off x="946150" y="3613150"/>
            <a:ext cx="4374419" cy="2681287"/>
          </a:xfrm>
          <a:prstGeom prst="line">
            <a:avLst/>
          </a:prstGeom>
          <a:ln>
            <a:solidFill>
              <a:srgbClr val="FF791A"/>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5694AE2-A3CC-4C94-A49D-C55B499E90CF}"/>
              </a:ext>
            </a:extLst>
          </p:cNvPr>
          <p:cNvSpPr/>
          <p:nvPr/>
        </p:nvSpPr>
        <p:spPr>
          <a:xfrm>
            <a:off x="1657350" y="2800638"/>
            <a:ext cx="330200" cy="330200"/>
          </a:xfrm>
          <a:prstGeom prst="ellipse">
            <a:avLst/>
          </a:prstGeom>
          <a:solidFill>
            <a:srgbClr val="FF791A"/>
          </a:solidFill>
          <a:ln>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1</a:t>
            </a:r>
          </a:p>
        </p:txBody>
      </p:sp>
    </p:spTree>
    <p:extLst>
      <p:ext uri="{BB962C8B-B14F-4D97-AF65-F5344CB8AC3E}">
        <p14:creationId xmlns:p14="http://schemas.microsoft.com/office/powerpoint/2010/main" val="1175016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FD74EA-188F-4E8E-83D9-7C89E332D5F8}"/>
              </a:ext>
            </a:extLst>
          </p:cNvPr>
          <p:cNvPicPr>
            <a:picLocks noChangeAspect="1"/>
          </p:cNvPicPr>
          <p:nvPr/>
        </p:nvPicPr>
        <p:blipFill>
          <a:blip r:embed="rId2"/>
          <a:stretch>
            <a:fillRect/>
          </a:stretch>
        </p:blipFill>
        <p:spPr>
          <a:xfrm>
            <a:off x="279400" y="1200150"/>
            <a:ext cx="9777274" cy="5245100"/>
          </a:xfrm>
          <a:prstGeom prst="rect">
            <a:avLst/>
          </a:prstGeom>
        </p:spPr>
      </p:pic>
      <p:pic>
        <p:nvPicPr>
          <p:cNvPr id="24" name="Picture 23">
            <a:extLst>
              <a:ext uri="{FF2B5EF4-FFF2-40B4-BE49-F238E27FC236}">
                <a16:creationId xmlns:a16="http://schemas.microsoft.com/office/drawing/2014/main" id="{5EDBDA08-94BC-445E-B016-A7F21D662546}"/>
              </a:ext>
            </a:extLst>
          </p:cNvPr>
          <p:cNvPicPr>
            <a:picLocks noChangeAspect="1"/>
          </p:cNvPicPr>
          <p:nvPr/>
        </p:nvPicPr>
        <p:blipFill>
          <a:blip r:embed="rId3"/>
          <a:stretch>
            <a:fillRect/>
          </a:stretch>
        </p:blipFill>
        <p:spPr>
          <a:xfrm>
            <a:off x="8072084" y="3906515"/>
            <a:ext cx="532166" cy="278178"/>
          </a:xfrm>
          <a:prstGeom prst="rect">
            <a:avLst/>
          </a:prstGeom>
        </p:spPr>
      </p:pic>
      <p:sp>
        <p:nvSpPr>
          <p:cNvPr id="3" name="Title 2">
            <a:extLst>
              <a:ext uri="{FF2B5EF4-FFF2-40B4-BE49-F238E27FC236}">
                <a16:creationId xmlns:a16="http://schemas.microsoft.com/office/drawing/2014/main" id="{37D61F96-52E3-4E78-8BBC-48F5D9B79C9C}"/>
              </a:ext>
            </a:extLst>
          </p:cNvPr>
          <p:cNvSpPr>
            <a:spLocks noGrp="1"/>
          </p:cNvSpPr>
          <p:nvPr>
            <p:ph type="title"/>
          </p:nvPr>
        </p:nvSpPr>
        <p:spPr/>
        <p:txBody>
          <a:bodyPr/>
          <a:lstStyle/>
          <a:p>
            <a:r>
              <a:rPr lang="en-CA" dirty="0"/>
              <a:t>Getting Help</a:t>
            </a:r>
          </a:p>
        </p:txBody>
      </p:sp>
      <p:sp>
        <p:nvSpPr>
          <p:cNvPr id="5" name="Rectangle 4">
            <a:extLst>
              <a:ext uri="{FF2B5EF4-FFF2-40B4-BE49-F238E27FC236}">
                <a16:creationId xmlns:a16="http://schemas.microsoft.com/office/drawing/2014/main" id="{D9283C31-98D9-4F19-B14E-676DB33657A7}"/>
              </a:ext>
            </a:extLst>
          </p:cNvPr>
          <p:cNvSpPr/>
          <p:nvPr/>
        </p:nvSpPr>
        <p:spPr>
          <a:xfrm>
            <a:off x="8032750" y="3876860"/>
            <a:ext cx="755650" cy="177800"/>
          </a:xfrm>
          <a:prstGeom prst="rect">
            <a:avLst/>
          </a:prstGeom>
          <a:noFill/>
          <a:ln w="3810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A69024DE-3F2A-47ED-A62C-6166C2996F6E}"/>
              </a:ext>
            </a:extLst>
          </p:cNvPr>
          <p:cNvSpPr/>
          <p:nvPr/>
        </p:nvSpPr>
        <p:spPr>
          <a:xfrm>
            <a:off x="8286750" y="3524250"/>
            <a:ext cx="317500" cy="177800"/>
          </a:xfrm>
          <a:prstGeom prst="rect">
            <a:avLst/>
          </a:prstGeom>
          <a:noFill/>
          <a:ln w="3810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6C19E7F-ADCB-4E44-9CEB-6138FE2498B9}"/>
              </a:ext>
            </a:extLst>
          </p:cNvPr>
          <p:cNvSpPr/>
          <p:nvPr/>
        </p:nvSpPr>
        <p:spPr>
          <a:xfrm>
            <a:off x="7143750" y="4070350"/>
            <a:ext cx="2912924" cy="2374900"/>
          </a:xfrm>
          <a:prstGeom prst="rect">
            <a:avLst/>
          </a:prstGeom>
          <a:noFill/>
          <a:ln w="3810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A6AECF98-A27F-45C5-9630-F04A4099EE4B}"/>
              </a:ext>
            </a:extLst>
          </p:cNvPr>
          <p:cNvSpPr/>
          <p:nvPr/>
        </p:nvSpPr>
        <p:spPr>
          <a:xfrm>
            <a:off x="7956550" y="3178360"/>
            <a:ext cx="330200" cy="330200"/>
          </a:xfrm>
          <a:prstGeom prst="ellipse">
            <a:avLst/>
          </a:prstGeom>
          <a:solidFill>
            <a:srgbClr val="FF791A"/>
          </a:solidFill>
          <a:ln>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1</a:t>
            </a:r>
          </a:p>
        </p:txBody>
      </p:sp>
      <p:sp>
        <p:nvSpPr>
          <p:cNvPr id="10" name="Oval 9">
            <a:extLst>
              <a:ext uri="{FF2B5EF4-FFF2-40B4-BE49-F238E27FC236}">
                <a16:creationId xmlns:a16="http://schemas.microsoft.com/office/drawing/2014/main" id="{0C77BB8B-2F18-484D-970D-394225A04C6E}"/>
              </a:ext>
            </a:extLst>
          </p:cNvPr>
          <p:cNvSpPr/>
          <p:nvPr/>
        </p:nvSpPr>
        <p:spPr>
          <a:xfrm>
            <a:off x="6750050" y="4070350"/>
            <a:ext cx="330200" cy="330200"/>
          </a:xfrm>
          <a:prstGeom prst="ellipse">
            <a:avLst/>
          </a:prstGeom>
          <a:solidFill>
            <a:srgbClr val="FF791A"/>
          </a:solidFill>
          <a:ln>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3</a:t>
            </a:r>
          </a:p>
        </p:txBody>
      </p:sp>
      <p:sp>
        <p:nvSpPr>
          <p:cNvPr id="12" name="Rectangle 11">
            <a:extLst>
              <a:ext uri="{FF2B5EF4-FFF2-40B4-BE49-F238E27FC236}">
                <a16:creationId xmlns:a16="http://schemas.microsoft.com/office/drawing/2014/main" id="{261A4D7D-E658-42DA-B3C6-500C01819F68}"/>
              </a:ext>
            </a:extLst>
          </p:cNvPr>
          <p:cNvSpPr/>
          <p:nvPr/>
        </p:nvSpPr>
        <p:spPr>
          <a:xfrm>
            <a:off x="679450" y="2127250"/>
            <a:ext cx="330200" cy="26670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7715D2A3-1BE5-4819-A508-C722693FB4E7}"/>
              </a:ext>
            </a:extLst>
          </p:cNvPr>
          <p:cNvCxnSpPr>
            <a:cxnSpLocks/>
          </p:cNvCxnSpPr>
          <p:nvPr/>
        </p:nvCxnSpPr>
        <p:spPr>
          <a:xfrm>
            <a:off x="5320569" y="3028375"/>
            <a:ext cx="3507015" cy="861185"/>
          </a:xfrm>
          <a:prstGeom prst="line">
            <a:avLst/>
          </a:prstGeom>
          <a:ln>
            <a:solidFill>
              <a:srgbClr val="FF791A"/>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F1E316-08C2-4160-8F45-6625B9D82189}"/>
              </a:ext>
            </a:extLst>
          </p:cNvPr>
          <p:cNvCxnSpPr>
            <a:cxnSpLocks/>
          </p:cNvCxnSpPr>
          <p:nvPr/>
        </p:nvCxnSpPr>
        <p:spPr>
          <a:xfrm>
            <a:off x="5320568" y="3458967"/>
            <a:ext cx="2742848" cy="430593"/>
          </a:xfrm>
          <a:prstGeom prst="line">
            <a:avLst/>
          </a:prstGeom>
          <a:ln>
            <a:solidFill>
              <a:srgbClr val="FF791A"/>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56C57AB-9144-48FC-94A5-12CA9FC2045C}"/>
              </a:ext>
            </a:extLst>
          </p:cNvPr>
          <p:cNvSpPr/>
          <p:nvPr/>
        </p:nvSpPr>
        <p:spPr>
          <a:xfrm>
            <a:off x="2054931" y="3028375"/>
            <a:ext cx="3243639" cy="584775"/>
          </a:xfrm>
          <a:prstGeom prst="rect">
            <a:avLst/>
          </a:prstGeom>
          <a:solidFill>
            <a:srgbClr val="FF791A">
              <a:alpha val="47000"/>
            </a:srgbClr>
          </a:solidFill>
          <a:ln w="38100">
            <a:solidFill>
              <a:srgbClr val="FF791A"/>
            </a:solidFill>
          </a:ln>
        </p:spPr>
        <p:txBody>
          <a:bodyPr wrap="square">
            <a:spAutoFit/>
          </a:bodyPr>
          <a:lstStyle/>
          <a:p>
            <a:pPr algn="ctr"/>
            <a:r>
              <a:rPr lang="en-US" sz="3200" b="1" dirty="0"/>
              <a:t>&lt;function name&gt;</a:t>
            </a:r>
            <a:endParaRPr lang="en-CA" sz="3200" b="1" dirty="0"/>
          </a:p>
        </p:txBody>
      </p:sp>
      <p:cxnSp>
        <p:nvCxnSpPr>
          <p:cNvPr id="19" name="Straight Connector 18">
            <a:extLst>
              <a:ext uri="{FF2B5EF4-FFF2-40B4-BE49-F238E27FC236}">
                <a16:creationId xmlns:a16="http://schemas.microsoft.com/office/drawing/2014/main" id="{B963BC48-2BC8-44A3-83DF-01164CD53DA7}"/>
              </a:ext>
            </a:extLst>
          </p:cNvPr>
          <p:cNvCxnSpPr>
            <a:cxnSpLocks/>
          </p:cNvCxnSpPr>
          <p:nvPr/>
        </p:nvCxnSpPr>
        <p:spPr>
          <a:xfrm>
            <a:off x="2054932" y="3613150"/>
            <a:ext cx="5986486" cy="441510"/>
          </a:xfrm>
          <a:prstGeom prst="line">
            <a:avLst/>
          </a:prstGeom>
          <a:ln>
            <a:solidFill>
              <a:srgbClr val="FF791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1D9790-13C4-4F9A-8B2D-52E441CEA366}"/>
              </a:ext>
            </a:extLst>
          </p:cNvPr>
          <p:cNvCxnSpPr>
            <a:cxnSpLocks/>
            <a:endCxn id="5" idx="1"/>
          </p:cNvCxnSpPr>
          <p:nvPr/>
        </p:nvCxnSpPr>
        <p:spPr>
          <a:xfrm>
            <a:off x="5320570" y="3613150"/>
            <a:ext cx="2712180" cy="352610"/>
          </a:xfrm>
          <a:prstGeom prst="line">
            <a:avLst/>
          </a:prstGeom>
          <a:ln>
            <a:solidFill>
              <a:srgbClr val="FF791A"/>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5694AE2-A3CC-4C94-A49D-C55B499E90CF}"/>
              </a:ext>
            </a:extLst>
          </p:cNvPr>
          <p:cNvSpPr/>
          <p:nvPr/>
        </p:nvSpPr>
        <p:spPr>
          <a:xfrm>
            <a:off x="8858250" y="3660960"/>
            <a:ext cx="330200" cy="330200"/>
          </a:xfrm>
          <a:prstGeom prst="ellipse">
            <a:avLst/>
          </a:prstGeom>
          <a:solidFill>
            <a:srgbClr val="FF791A"/>
          </a:solidFill>
          <a:ln>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a:t>
            </a:r>
          </a:p>
        </p:txBody>
      </p:sp>
    </p:spTree>
    <p:extLst>
      <p:ext uri="{BB962C8B-B14F-4D97-AF65-F5344CB8AC3E}">
        <p14:creationId xmlns:p14="http://schemas.microsoft.com/office/powerpoint/2010/main" val="929125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91180C-E1FD-40B1-95C2-1EA753525791}"/>
              </a:ext>
            </a:extLst>
          </p:cNvPr>
          <p:cNvSpPr>
            <a:spLocks noGrp="1"/>
          </p:cNvSpPr>
          <p:nvPr>
            <p:ph idx="1"/>
          </p:nvPr>
        </p:nvSpPr>
        <p:spPr/>
        <p:txBody>
          <a:bodyPr/>
          <a:lstStyle/>
          <a:p>
            <a:r>
              <a:rPr lang="en-US" dirty="0"/>
              <a:t>Furthermore, if you have questions about a specific function or error, the R community is extremely active. </a:t>
            </a:r>
          </a:p>
          <a:p>
            <a:pPr lvl="1"/>
            <a:r>
              <a:rPr lang="en-US" dirty="0"/>
              <a:t>Your question has likely already been asked on </a:t>
            </a:r>
            <a:r>
              <a:rPr lang="en-US" i="1" dirty="0" err="1"/>
              <a:t>StackExchange</a:t>
            </a:r>
            <a:r>
              <a:rPr lang="en-US" dirty="0"/>
              <a:t> or similar websites:</a:t>
            </a:r>
          </a:p>
          <a:p>
            <a:pPr lvl="2"/>
            <a:r>
              <a:rPr lang="en-US" dirty="0">
                <a:hlinkClick r:id="rId2"/>
              </a:rPr>
              <a:t>https://stackexchange.com/</a:t>
            </a:r>
            <a:r>
              <a:rPr lang="en-US" dirty="0"/>
              <a:t> </a:t>
            </a:r>
          </a:p>
          <a:p>
            <a:pPr lvl="2"/>
            <a:r>
              <a:rPr lang="en-US" dirty="0">
                <a:hlinkClick r:id="rId3"/>
              </a:rPr>
              <a:t>https://www.r-bloggers.com/</a:t>
            </a:r>
            <a:endParaRPr lang="en-US" dirty="0"/>
          </a:p>
          <a:p>
            <a:pPr lvl="2"/>
            <a:r>
              <a:rPr lang="en-US" dirty="0">
                <a:hlinkClick r:id="rId4"/>
              </a:rPr>
              <a:t>https://www.statmethods.net/</a:t>
            </a:r>
            <a:endParaRPr lang="en-CA" dirty="0"/>
          </a:p>
        </p:txBody>
      </p:sp>
      <p:sp>
        <p:nvSpPr>
          <p:cNvPr id="3" name="Title 2">
            <a:extLst>
              <a:ext uri="{FF2B5EF4-FFF2-40B4-BE49-F238E27FC236}">
                <a16:creationId xmlns:a16="http://schemas.microsoft.com/office/drawing/2014/main" id="{02F883FF-D59F-45AE-8E43-DADA3F6D9C44}"/>
              </a:ext>
            </a:extLst>
          </p:cNvPr>
          <p:cNvSpPr>
            <a:spLocks noGrp="1"/>
          </p:cNvSpPr>
          <p:nvPr>
            <p:ph type="title"/>
          </p:nvPr>
        </p:nvSpPr>
        <p:spPr/>
        <p:txBody>
          <a:bodyPr/>
          <a:lstStyle/>
          <a:p>
            <a:r>
              <a:rPr lang="en-CA" dirty="0"/>
              <a:t>Getting Help</a:t>
            </a:r>
          </a:p>
        </p:txBody>
      </p:sp>
    </p:spTree>
    <p:extLst>
      <p:ext uri="{BB962C8B-B14F-4D97-AF65-F5344CB8AC3E}">
        <p14:creationId xmlns:p14="http://schemas.microsoft.com/office/powerpoint/2010/main" val="225132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R Packages</a:t>
            </a:r>
            <a:endParaRPr lang="en-CA" i="1" dirty="0"/>
          </a:p>
        </p:txBody>
      </p:sp>
      <p:pic>
        <p:nvPicPr>
          <p:cNvPr id="6" name="Picture 5">
            <a:extLst>
              <a:ext uri="{FF2B5EF4-FFF2-40B4-BE49-F238E27FC236}">
                <a16:creationId xmlns:a16="http://schemas.microsoft.com/office/drawing/2014/main" id="{B49AB7BE-55AB-4E60-8F4F-C4CA5646B0EA}"/>
              </a:ext>
            </a:extLst>
          </p:cNvPr>
          <p:cNvPicPr>
            <a:picLocks noChangeAspect="1"/>
          </p:cNvPicPr>
          <p:nvPr/>
        </p:nvPicPr>
        <p:blipFill>
          <a:blip r:embed="rId3"/>
          <a:stretch>
            <a:fillRect/>
          </a:stretch>
        </p:blipFill>
        <p:spPr>
          <a:xfrm>
            <a:off x="3090738" y="2324100"/>
            <a:ext cx="1905000" cy="2209800"/>
          </a:xfrm>
          <a:prstGeom prst="rect">
            <a:avLst/>
          </a:prstGeom>
        </p:spPr>
      </p:pic>
      <p:pic>
        <p:nvPicPr>
          <p:cNvPr id="7" name="Picture 6">
            <a:extLst>
              <a:ext uri="{FF2B5EF4-FFF2-40B4-BE49-F238E27FC236}">
                <a16:creationId xmlns:a16="http://schemas.microsoft.com/office/drawing/2014/main" id="{F3766F53-67EB-4F24-85D4-9A92BBEE1A08}"/>
              </a:ext>
            </a:extLst>
          </p:cNvPr>
          <p:cNvPicPr>
            <a:picLocks noChangeAspect="1"/>
          </p:cNvPicPr>
          <p:nvPr/>
        </p:nvPicPr>
        <p:blipFill>
          <a:blip r:embed="rId4"/>
          <a:stretch>
            <a:fillRect/>
          </a:stretch>
        </p:blipFill>
        <p:spPr>
          <a:xfrm>
            <a:off x="599888" y="2324100"/>
            <a:ext cx="1905000" cy="2209800"/>
          </a:xfrm>
          <a:prstGeom prst="rect">
            <a:avLst/>
          </a:prstGeom>
        </p:spPr>
      </p:pic>
      <p:pic>
        <p:nvPicPr>
          <p:cNvPr id="9" name="Picture 8">
            <a:extLst>
              <a:ext uri="{FF2B5EF4-FFF2-40B4-BE49-F238E27FC236}">
                <a16:creationId xmlns:a16="http://schemas.microsoft.com/office/drawing/2014/main" id="{EDFD8EC6-C36A-4D5E-8F4B-C78A20FE9DD6}"/>
              </a:ext>
            </a:extLst>
          </p:cNvPr>
          <p:cNvPicPr>
            <a:picLocks noChangeAspect="1"/>
          </p:cNvPicPr>
          <p:nvPr/>
        </p:nvPicPr>
        <p:blipFill>
          <a:blip r:embed="rId5"/>
          <a:stretch>
            <a:fillRect/>
          </a:stretch>
        </p:blipFill>
        <p:spPr>
          <a:xfrm>
            <a:off x="5581588" y="2324100"/>
            <a:ext cx="1905000" cy="2209800"/>
          </a:xfrm>
          <a:prstGeom prst="rect">
            <a:avLst/>
          </a:prstGeom>
        </p:spPr>
      </p:pic>
      <p:pic>
        <p:nvPicPr>
          <p:cNvPr id="10" name="Picture 9">
            <a:extLst>
              <a:ext uri="{FF2B5EF4-FFF2-40B4-BE49-F238E27FC236}">
                <a16:creationId xmlns:a16="http://schemas.microsoft.com/office/drawing/2014/main" id="{C7B348D9-440C-4B6C-9C69-AFC23D69040C}"/>
              </a:ext>
            </a:extLst>
          </p:cNvPr>
          <p:cNvPicPr>
            <a:picLocks noChangeAspect="1"/>
          </p:cNvPicPr>
          <p:nvPr/>
        </p:nvPicPr>
        <p:blipFill>
          <a:blip r:embed="rId6"/>
          <a:stretch>
            <a:fillRect/>
          </a:stretch>
        </p:blipFill>
        <p:spPr>
          <a:xfrm>
            <a:off x="8072438" y="2324100"/>
            <a:ext cx="1905000" cy="2209800"/>
          </a:xfrm>
          <a:prstGeom prst="rect">
            <a:avLst/>
          </a:prstGeom>
        </p:spPr>
      </p:pic>
    </p:spTree>
    <p:extLst>
      <p:ext uri="{BB962C8B-B14F-4D97-AF65-F5344CB8AC3E}">
        <p14:creationId xmlns:p14="http://schemas.microsoft.com/office/powerpoint/2010/main" val="415452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R Packages</a:t>
            </a:r>
            <a:endParaRPr lang="en-CA" i="1" dirty="0"/>
          </a:p>
        </p:txBody>
      </p:sp>
      <p:pic>
        <p:nvPicPr>
          <p:cNvPr id="2" name="Picture 1">
            <a:extLst>
              <a:ext uri="{FF2B5EF4-FFF2-40B4-BE49-F238E27FC236}">
                <a16:creationId xmlns:a16="http://schemas.microsoft.com/office/drawing/2014/main" id="{825F5E0B-4504-4098-A311-8C1F66DE18B2}"/>
              </a:ext>
            </a:extLst>
          </p:cNvPr>
          <p:cNvPicPr>
            <a:picLocks noChangeAspect="1"/>
          </p:cNvPicPr>
          <p:nvPr/>
        </p:nvPicPr>
        <p:blipFill>
          <a:blip r:embed="rId3"/>
          <a:stretch>
            <a:fillRect/>
          </a:stretch>
        </p:blipFill>
        <p:spPr>
          <a:xfrm>
            <a:off x="624960" y="1019360"/>
            <a:ext cx="9352478" cy="5260769"/>
          </a:xfrm>
          <a:prstGeom prst="rect">
            <a:avLst/>
          </a:prstGeom>
        </p:spPr>
      </p:pic>
    </p:spTree>
    <p:extLst>
      <p:ext uri="{BB962C8B-B14F-4D97-AF65-F5344CB8AC3E}">
        <p14:creationId xmlns:p14="http://schemas.microsoft.com/office/powerpoint/2010/main" val="156019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R Syntax</a:t>
            </a:r>
            <a:endParaRPr lang="en-CA" i="1" dirty="0"/>
          </a:p>
        </p:txBody>
      </p:sp>
      <p:pic>
        <p:nvPicPr>
          <p:cNvPr id="5" name="Picture 4"/>
          <p:cNvPicPr>
            <a:picLocks noChangeAspect="1"/>
          </p:cNvPicPr>
          <p:nvPr/>
        </p:nvPicPr>
        <p:blipFill>
          <a:blip r:embed="rId3"/>
          <a:stretch>
            <a:fillRect/>
          </a:stretch>
        </p:blipFill>
        <p:spPr>
          <a:xfrm>
            <a:off x="261257" y="1151158"/>
            <a:ext cx="9837798" cy="5322214"/>
          </a:xfrm>
          <a:prstGeom prst="rect">
            <a:avLst/>
          </a:prstGeom>
        </p:spPr>
      </p:pic>
    </p:spTree>
    <p:extLst>
      <p:ext uri="{BB962C8B-B14F-4D97-AF65-F5344CB8AC3E}">
        <p14:creationId xmlns:p14="http://schemas.microsoft.com/office/powerpoint/2010/main" val="3496964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Annotating Your R Code</a:t>
            </a:r>
            <a:endParaRPr lang="en-CA" i="1" dirty="0"/>
          </a:p>
        </p:txBody>
      </p:sp>
      <p:pic>
        <p:nvPicPr>
          <p:cNvPr id="2" name="Picture 1"/>
          <p:cNvPicPr>
            <a:picLocks noChangeAspect="1"/>
          </p:cNvPicPr>
          <p:nvPr/>
        </p:nvPicPr>
        <p:blipFill rotWithShape="1">
          <a:blip r:embed="rId3"/>
          <a:srcRect l="628" t="-290" r="39956" b="48549"/>
          <a:stretch/>
        </p:blipFill>
        <p:spPr>
          <a:xfrm>
            <a:off x="300037" y="1019360"/>
            <a:ext cx="9926693" cy="4676590"/>
          </a:xfrm>
          <a:prstGeom prst="rect">
            <a:avLst/>
          </a:prstGeom>
        </p:spPr>
      </p:pic>
    </p:spTree>
    <p:extLst>
      <p:ext uri="{BB962C8B-B14F-4D97-AF65-F5344CB8AC3E}">
        <p14:creationId xmlns:p14="http://schemas.microsoft.com/office/powerpoint/2010/main" val="62873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60E74D-3F8D-4FAA-BA66-36C81ADCEF9B}"/>
              </a:ext>
            </a:extLst>
          </p:cNvPr>
          <p:cNvSpPr>
            <a:spLocks noGrp="1"/>
          </p:cNvSpPr>
          <p:nvPr>
            <p:ph type="title"/>
          </p:nvPr>
        </p:nvSpPr>
        <p:spPr/>
        <p:txBody>
          <a:bodyPr/>
          <a:lstStyle/>
          <a:p>
            <a:r>
              <a:rPr lang="en-CA" dirty="0"/>
              <a:t>1.2. EXPLORING DATA</a:t>
            </a:r>
          </a:p>
        </p:txBody>
      </p:sp>
      <p:sp>
        <p:nvSpPr>
          <p:cNvPr id="6" name="Content Placeholder 4">
            <a:extLst>
              <a:ext uri="{FF2B5EF4-FFF2-40B4-BE49-F238E27FC236}">
                <a16:creationId xmlns:a16="http://schemas.microsoft.com/office/drawing/2014/main" id="{AA4F2C20-B789-4454-9445-CC8B9C25372A}"/>
              </a:ext>
            </a:extLst>
          </p:cNvPr>
          <p:cNvSpPr txBox="1">
            <a:spLocks/>
          </p:cNvSpPr>
          <p:nvPr/>
        </p:nvSpPr>
        <p:spPr>
          <a:xfrm>
            <a:off x="8610600" y="1388231"/>
            <a:ext cx="3497125" cy="4081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Entering your data</a:t>
            </a:r>
          </a:p>
          <a:p>
            <a:pPr marL="0" indent="0">
              <a:buNone/>
            </a:pPr>
            <a:r>
              <a:rPr lang="en-US" sz="1800" dirty="0">
                <a:solidFill>
                  <a:schemeClr val="bg1"/>
                </a:solidFill>
              </a:rPr>
              <a:t>Using </a:t>
            </a:r>
            <a:r>
              <a:rPr lang="en-US" sz="1800" i="1" dirty="0">
                <a:solidFill>
                  <a:schemeClr val="bg1"/>
                </a:solidFill>
              </a:rPr>
              <a:t>R</a:t>
            </a:r>
            <a:r>
              <a:rPr lang="en-US" sz="1800" dirty="0">
                <a:solidFill>
                  <a:schemeClr val="bg1"/>
                </a:solidFill>
              </a:rPr>
              <a:t> to look at your data</a:t>
            </a:r>
          </a:p>
          <a:p>
            <a:pPr marL="0" indent="0">
              <a:buNone/>
            </a:pPr>
            <a:r>
              <a:rPr lang="en-US" sz="1800" dirty="0">
                <a:solidFill>
                  <a:schemeClr val="bg1"/>
                </a:solidFill>
              </a:rPr>
              <a:t>Types of data in </a:t>
            </a:r>
            <a:r>
              <a:rPr lang="en-US" sz="1800" i="1" dirty="0">
                <a:solidFill>
                  <a:schemeClr val="bg1"/>
                </a:solidFill>
              </a:rPr>
              <a:t>R</a:t>
            </a:r>
          </a:p>
          <a:p>
            <a:pPr marL="0" indent="0">
              <a:buNone/>
            </a:pPr>
            <a:r>
              <a:rPr lang="en-US" sz="1800" dirty="0">
                <a:solidFill>
                  <a:schemeClr val="bg1"/>
                </a:solidFill>
              </a:rPr>
              <a:t>Data dictionaries</a:t>
            </a:r>
          </a:p>
          <a:p>
            <a:pPr marL="0" indent="0">
              <a:buNone/>
            </a:pPr>
            <a:r>
              <a:rPr lang="en-US" sz="1800" dirty="0">
                <a:solidFill>
                  <a:schemeClr val="bg1"/>
                </a:solidFill>
              </a:rPr>
              <a:t>Skip Patterns</a:t>
            </a:r>
          </a:p>
          <a:p>
            <a:pPr marL="0" indent="0">
              <a:buNone/>
            </a:pPr>
            <a:endParaRPr lang="en-US" sz="1800" dirty="0">
              <a:solidFill>
                <a:schemeClr val="bg1"/>
              </a:solidFill>
            </a:endParaRPr>
          </a:p>
        </p:txBody>
      </p:sp>
      <p:cxnSp>
        <p:nvCxnSpPr>
          <p:cNvPr id="7" name="Straight Connector 6">
            <a:extLst>
              <a:ext uri="{FF2B5EF4-FFF2-40B4-BE49-F238E27FC236}">
                <a16:creationId xmlns:a16="http://schemas.microsoft.com/office/drawing/2014/main" id="{36A3EE4D-0C0E-4A69-92D5-A5AC77C143EF}"/>
              </a:ext>
            </a:extLst>
          </p:cNvPr>
          <p:cNvCxnSpPr/>
          <p:nvPr/>
        </p:nvCxnSpPr>
        <p:spPr>
          <a:xfrm>
            <a:off x="8302487" y="949187"/>
            <a:ext cx="0" cy="50987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873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539364" y="1182440"/>
            <a:ext cx="9139238" cy="5372872"/>
          </a:xfrm>
          <a:prstGeom prst="rect">
            <a:avLst/>
          </a:prstGeom>
        </p:spPr>
      </p:pic>
      <p:sp>
        <p:nvSpPr>
          <p:cNvPr id="5" name="Title 4"/>
          <p:cNvSpPr>
            <a:spLocks noGrp="1"/>
          </p:cNvSpPr>
          <p:nvPr>
            <p:ph type="title"/>
          </p:nvPr>
        </p:nvSpPr>
        <p:spPr/>
        <p:txBody>
          <a:bodyPr/>
          <a:lstStyle/>
          <a:p>
            <a:r>
              <a:rPr lang="en-CA" dirty="0" smtClean="0"/>
              <a:t>Reading in Your Data</a:t>
            </a:r>
            <a:endParaRPr lang="en-CA" dirty="0"/>
          </a:p>
        </p:txBody>
      </p:sp>
      <p:pic>
        <p:nvPicPr>
          <p:cNvPr id="8" name="Content Placeholder 6"/>
          <p:cNvPicPr>
            <a:picLocks noChangeAspect="1"/>
          </p:cNvPicPr>
          <p:nvPr/>
        </p:nvPicPr>
        <p:blipFill rotWithShape="1">
          <a:blip r:embed="rId3"/>
          <a:srcRect l="2952" t="17698" r="66182" b="80604"/>
          <a:stretch/>
        </p:blipFill>
        <p:spPr>
          <a:xfrm>
            <a:off x="104222" y="2878452"/>
            <a:ext cx="9774132" cy="3161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p:cNvSpPr/>
          <p:nvPr/>
        </p:nvSpPr>
        <p:spPr>
          <a:xfrm>
            <a:off x="7143184" y="2027976"/>
            <a:ext cx="2535418" cy="298765"/>
          </a:xfrm>
          <a:prstGeom prst="rect">
            <a:avLst/>
          </a:prstGeom>
          <a:solidFill>
            <a:srgbClr val="FF791A">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87393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R Data Types</a:t>
            </a:r>
            <a:endParaRPr lang="en-CA" i="1" dirty="0"/>
          </a:p>
        </p:txBody>
      </p:sp>
      <p:sp>
        <p:nvSpPr>
          <p:cNvPr id="4" name="Content Placeholder 4">
            <a:extLst>
              <a:ext uri="{FF2B5EF4-FFF2-40B4-BE49-F238E27FC236}">
                <a16:creationId xmlns:a16="http://schemas.microsoft.com/office/drawing/2014/main" id="{4C667B4D-A6C3-4370-9272-FD590622D404}"/>
              </a:ext>
            </a:extLst>
          </p:cNvPr>
          <p:cNvSpPr>
            <a:spLocks noGrp="1"/>
          </p:cNvSpPr>
          <p:nvPr>
            <p:ph idx="1"/>
          </p:nvPr>
        </p:nvSpPr>
        <p:spPr>
          <a:xfrm>
            <a:off x="838200" y="1047888"/>
            <a:ext cx="9139238" cy="5605325"/>
          </a:xfrm>
        </p:spPr>
        <p:txBody>
          <a:bodyPr>
            <a:normAutofit/>
          </a:bodyPr>
          <a:lstStyle/>
          <a:p>
            <a:r>
              <a:rPr lang="en-US" dirty="0"/>
              <a:t>R has a wide variety of classes of objects. </a:t>
            </a:r>
          </a:p>
          <a:p>
            <a:r>
              <a:rPr lang="en-US" dirty="0"/>
              <a:t>The classes that you should be concerned with:</a:t>
            </a:r>
          </a:p>
          <a:p>
            <a:pPr lvl="1"/>
            <a:r>
              <a:rPr lang="en-US" sz="2800" dirty="0"/>
              <a:t>Vectors </a:t>
            </a:r>
          </a:p>
          <a:p>
            <a:pPr lvl="2"/>
            <a:r>
              <a:rPr lang="en-US" sz="2800" dirty="0"/>
              <a:t>Numeric - </a:t>
            </a:r>
            <a:r>
              <a:rPr lang="en-US" altLang="en-US" sz="2800" dirty="0">
                <a:solidFill>
                  <a:srgbClr val="FF791A"/>
                </a:solidFill>
              </a:rPr>
              <a:t>1, 2, 5.3, 6, -2 , 4, NA</a:t>
            </a:r>
          </a:p>
          <a:p>
            <a:pPr lvl="2"/>
            <a:r>
              <a:rPr lang="en-US" sz="2800" dirty="0"/>
              <a:t>Factor - </a:t>
            </a:r>
            <a:r>
              <a:rPr lang="en-US" altLang="en-US" sz="2800" dirty="0">
                <a:solidFill>
                  <a:srgbClr val="FF791A"/>
                </a:solidFill>
              </a:rPr>
              <a:t>1, 2, 3, 2, 3, 3, 2, 1, NA</a:t>
            </a:r>
            <a:endParaRPr lang="en-US" sz="2800" dirty="0">
              <a:solidFill>
                <a:srgbClr val="FF791A"/>
              </a:solidFill>
            </a:endParaRPr>
          </a:p>
          <a:p>
            <a:pPr lvl="2"/>
            <a:r>
              <a:rPr lang="en-US" sz="2800" dirty="0"/>
              <a:t>Character/String - </a:t>
            </a:r>
            <a:r>
              <a:rPr lang="en-US" altLang="en-US" sz="2800" dirty="0">
                <a:solidFill>
                  <a:srgbClr val="FF791A"/>
                </a:solidFill>
              </a:rPr>
              <a:t>"one", "two", "three“, NA</a:t>
            </a:r>
            <a:endParaRPr lang="en-US" sz="2800" dirty="0">
              <a:solidFill>
                <a:srgbClr val="FF791A"/>
              </a:solidFill>
            </a:endParaRPr>
          </a:p>
          <a:p>
            <a:pPr lvl="2"/>
            <a:r>
              <a:rPr lang="en-US" sz="2800" dirty="0"/>
              <a:t>Logical - </a:t>
            </a:r>
            <a:r>
              <a:rPr lang="en-US" altLang="en-US" sz="2800" dirty="0">
                <a:solidFill>
                  <a:srgbClr val="FF791A"/>
                </a:solidFill>
              </a:rPr>
              <a:t>TRUE, TRUE, FALSE, NA</a:t>
            </a:r>
            <a:endParaRPr lang="en-US" sz="2800" dirty="0">
              <a:solidFill>
                <a:srgbClr val="FF791A"/>
              </a:solidFill>
            </a:endParaRPr>
          </a:p>
          <a:p>
            <a:pPr lvl="1"/>
            <a:r>
              <a:rPr lang="en-US" sz="2800" dirty="0"/>
              <a:t>Data frames – objects that can contain multiple objects (as columns) with different classes</a:t>
            </a:r>
          </a:p>
          <a:p>
            <a:pPr lvl="1"/>
            <a:r>
              <a:rPr lang="en-US" sz="2800" dirty="0"/>
              <a:t>You can check an object’s class using the “</a:t>
            </a:r>
            <a:r>
              <a:rPr lang="en-US" sz="2800" dirty="0">
                <a:solidFill>
                  <a:srgbClr val="FF791A"/>
                </a:solidFill>
              </a:rPr>
              <a:t>class()</a:t>
            </a:r>
            <a:r>
              <a:rPr lang="en-US" sz="2800" dirty="0"/>
              <a:t>” function.</a:t>
            </a:r>
          </a:p>
        </p:txBody>
      </p:sp>
    </p:spTree>
    <p:extLst>
      <p:ext uri="{BB962C8B-B14F-4D97-AF65-F5344CB8AC3E}">
        <p14:creationId xmlns:p14="http://schemas.microsoft.com/office/powerpoint/2010/main" val="58175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DEA49E-0DE7-404D-B096-D168508E613D}"/>
              </a:ext>
            </a:extLst>
          </p:cNvPr>
          <p:cNvSpPr>
            <a:spLocks noGrp="1"/>
          </p:cNvSpPr>
          <p:nvPr>
            <p:ph idx="1"/>
          </p:nvPr>
        </p:nvSpPr>
        <p:spPr/>
        <p:txBody>
          <a:bodyPr/>
          <a:lstStyle/>
          <a:p>
            <a:r>
              <a:rPr lang="en-CA" dirty="0"/>
              <a:t>R Basics</a:t>
            </a:r>
          </a:p>
          <a:p>
            <a:r>
              <a:rPr lang="en-CA" dirty="0"/>
              <a:t>Exploring and Summarizing Data</a:t>
            </a:r>
          </a:p>
          <a:p>
            <a:r>
              <a:rPr lang="en-CA" dirty="0"/>
              <a:t>Combining Data Sets</a:t>
            </a:r>
          </a:p>
          <a:p>
            <a:r>
              <a:rPr lang="en-CA" dirty="0"/>
              <a:t>Recoding Variables</a:t>
            </a:r>
          </a:p>
          <a:p>
            <a:r>
              <a:rPr lang="en-CA" dirty="0"/>
              <a:t>Descriptive Statistics</a:t>
            </a:r>
          </a:p>
        </p:txBody>
      </p:sp>
      <p:sp>
        <p:nvSpPr>
          <p:cNvPr id="3" name="Title 2">
            <a:extLst>
              <a:ext uri="{FF2B5EF4-FFF2-40B4-BE49-F238E27FC236}">
                <a16:creationId xmlns:a16="http://schemas.microsoft.com/office/drawing/2014/main" id="{64B48A35-F26D-4F19-B8B0-7F8A8EBF1F8C}"/>
              </a:ext>
            </a:extLst>
          </p:cNvPr>
          <p:cNvSpPr>
            <a:spLocks noGrp="1"/>
          </p:cNvSpPr>
          <p:nvPr>
            <p:ph type="title"/>
          </p:nvPr>
        </p:nvSpPr>
        <p:spPr/>
        <p:txBody>
          <a:bodyPr/>
          <a:lstStyle/>
          <a:p>
            <a:r>
              <a:rPr lang="en-CA" dirty="0"/>
              <a:t>OUTLINE</a:t>
            </a:r>
          </a:p>
        </p:txBody>
      </p:sp>
      <p:grpSp>
        <p:nvGrpSpPr>
          <p:cNvPr id="4" name="Group 3">
            <a:extLst>
              <a:ext uri="{FF2B5EF4-FFF2-40B4-BE49-F238E27FC236}">
                <a16:creationId xmlns:a16="http://schemas.microsoft.com/office/drawing/2014/main" id="{A60058D7-4BB3-4B38-8AD3-4558A8706189}"/>
              </a:ext>
            </a:extLst>
          </p:cNvPr>
          <p:cNvGrpSpPr/>
          <p:nvPr/>
        </p:nvGrpSpPr>
        <p:grpSpPr>
          <a:xfrm rot="21055310">
            <a:off x="5774197" y="211075"/>
            <a:ext cx="6075480" cy="6727456"/>
            <a:chOff x="3149704" y="242008"/>
            <a:chExt cx="5338158" cy="5911012"/>
          </a:xfrm>
          <a:solidFill>
            <a:srgbClr val="FF791A"/>
          </a:solidFill>
        </p:grpSpPr>
        <p:sp>
          <p:nvSpPr>
            <p:cNvPr id="5" name="Isosceles Triangle 4">
              <a:extLst>
                <a:ext uri="{FF2B5EF4-FFF2-40B4-BE49-F238E27FC236}">
                  <a16:creationId xmlns:a16="http://schemas.microsoft.com/office/drawing/2014/main" id="{82682A49-37A9-4FBE-90E6-25CD682403F3}"/>
                </a:ext>
              </a:extLst>
            </p:cNvPr>
            <p:cNvSpPr/>
            <p:nvPr/>
          </p:nvSpPr>
          <p:spPr>
            <a:xfrm>
              <a:off x="3149704" y="242008"/>
              <a:ext cx="5338158" cy="5911012"/>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8158" h="5911012">
                  <a:moveTo>
                    <a:pt x="15416" y="4303023"/>
                  </a:moveTo>
                  <a:cubicBezTo>
                    <a:pt x="-121959" y="3619012"/>
                    <a:pt x="688693" y="2245269"/>
                    <a:pt x="1260372" y="1529776"/>
                  </a:cubicBezTo>
                  <a:cubicBezTo>
                    <a:pt x="1832051" y="814283"/>
                    <a:pt x="2791628" y="-106560"/>
                    <a:pt x="3445488" y="10065"/>
                  </a:cubicBezTo>
                  <a:cubicBezTo>
                    <a:pt x="4099348" y="126690"/>
                    <a:pt x="4939548" y="1289369"/>
                    <a:pt x="5183531" y="2229527"/>
                  </a:cubicBezTo>
                  <a:cubicBezTo>
                    <a:pt x="5427514" y="3169685"/>
                    <a:pt x="5417285" y="5023525"/>
                    <a:pt x="4900800" y="5590911"/>
                  </a:cubicBezTo>
                  <a:cubicBezTo>
                    <a:pt x="4384315" y="6158297"/>
                    <a:pt x="2830164" y="5839905"/>
                    <a:pt x="2084621" y="5633843"/>
                  </a:cubicBezTo>
                  <a:cubicBezTo>
                    <a:pt x="1339078" y="5427781"/>
                    <a:pt x="152791" y="4987034"/>
                    <a:pt x="15416" y="4303023"/>
                  </a:cubicBezTo>
                  <a:close/>
                </a:path>
              </a:pathLst>
            </a:custGeom>
            <a:noFill/>
            <a:ln w="5715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4">
              <a:extLst>
                <a:ext uri="{FF2B5EF4-FFF2-40B4-BE49-F238E27FC236}">
                  <a16:creationId xmlns:a16="http://schemas.microsoft.com/office/drawing/2014/main" id="{35829EB8-2AB6-4C25-B5BC-26051C602D7E}"/>
                </a:ext>
              </a:extLst>
            </p:cNvPr>
            <p:cNvSpPr/>
            <p:nvPr/>
          </p:nvSpPr>
          <p:spPr>
            <a:xfrm rot="18900000">
              <a:off x="3781022" y="1353004"/>
              <a:ext cx="4077131" cy="4457060"/>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4">
              <a:extLst>
                <a:ext uri="{FF2B5EF4-FFF2-40B4-BE49-F238E27FC236}">
                  <a16:creationId xmlns:a16="http://schemas.microsoft.com/office/drawing/2014/main" id="{4882F25C-57DF-441F-8988-F11002D15C05}"/>
                </a:ext>
              </a:extLst>
            </p:cNvPr>
            <p:cNvSpPr/>
            <p:nvPr/>
          </p:nvSpPr>
          <p:spPr>
            <a:xfrm rot="16200000">
              <a:off x="4496036" y="2113547"/>
              <a:ext cx="3060252" cy="3345423"/>
            </a:xfrm>
            <a:custGeom>
              <a:avLst/>
              <a:gdLst>
                <a:gd name="connsiteX0" fmla="*/ 0 w 5074276"/>
                <a:gd name="connsiteY0" fmla="*/ 5701047 h 5701047"/>
                <a:gd name="connsiteX1" fmla="*/ 2537138 w 5074276"/>
                <a:gd name="connsiteY1" fmla="*/ 0 h 5701047"/>
                <a:gd name="connsiteX2" fmla="*/ 5074276 w 5074276"/>
                <a:gd name="connsiteY2" fmla="*/ 5701047 h 5701047"/>
                <a:gd name="connsiteX3" fmla="*/ 0 w 5074276"/>
                <a:gd name="connsiteY3" fmla="*/ 5701047 h 5701047"/>
                <a:gd name="connsiteX0" fmla="*/ 0 w 5074276"/>
                <a:gd name="connsiteY0" fmla="*/ 5701047 h 5701047"/>
                <a:gd name="connsiteX1" fmla="*/ 3335629 w 5074276"/>
                <a:gd name="connsiteY1" fmla="*/ 0 h 5701047"/>
                <a:gd name="connsiteX2" fmla="*/ 5074276 w 5074276"/>
                <a:gd name="connsiteY2" fmla="*/ 5701047 h 5701047"/>
                <a:gd name="connsiteX3" fmla="*/ 0 w 5074276"/>
                <a:gd name="connsiteY3" fmla="*/ 5701047 h 5701047"/>
                <a:gd name="connsiteX0" fmla="*/ 0 w 5005588"/>
                <a:gd name="connsiteY0" fmla="*/ 5701047 h 5701047"/>
                <a:gd name="connsiteX1" fmla="*/ 3335629 w 5005588"/>
                <a:gd name="connsiteY1" fmla="*/ 0 h 5701047"/>
                <a:gd name="connsiteX2" fmla="*/ 5005588 w 5005588"/>
                <a:gd name="connsiteY2" fmla="*/ 5658118 h 5701047"/>
                <a:gd name="connsiteX3" fmla="*/ 0 w 5005588"/>
                <a:gd name="connsiteY3" fmla="*/ 5701047 h 5701047"/>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658118"/>
                <a:gd name="connsiteX1" fmla="*/ 3189668 w 4859627"/>
                <a:gd name="connsiteY1" fmla="*/ 0 h 5658118"/>
                <a:gd name="connsiteX2" fmla="*/ 4859627 w 4859627"/>
                <a:gd name="connsiteY2" fmla="*/ 5658118 h 5658118"/>
                <a:gd name="connsiteX3" fmla="*/ 0 w 4859627"/>
                <a:gd name="connsiteY3" fmla="*/ 4284371 h 5658118"/>
                <a:gd name="connsiteX0" fmla="*/ 0 w 4859627"/>
                <a:gd name="connsiteY0" fmla="*/ 4284371 h 5884320"/>
                <a:gd name="connsiteX1" fmla="*/ 3189668 w 4859627"/>
                <a:gd name="connsiteY1" fmla="*/ 0 h 5884320"/>
                <a:gd name="connsiteX2" fmla="*/ 4859627 w 4859627"/>
                <a:gd name="connsiteY2" fmla="*/ 5658118 h 5884320"/>
                <a:gd name="connsiteX3" fmla="*/ 0 w 485962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343807"/>
                <a:gd name="connsiteY0" fmla="*/ 4284371 h 5884320"/>
                <a:gd name="connsiteX1" fmla="*/ 3189668 w 5343807"/>
                <a:gd name="connsiteY1" fmla="*/ 0 h 5884320"/>
                <a:gd name="connsiteX2" fmla="*/ 4859627 w 5343807"/>
                <a:gd name="connsiteY2" fmla="*/ 5658118 h 5884320"/>
                <a:gd name="connsiteX3" fmla="*/ 0 w 5343807"/>
                <a:gd name="connsiteY3" fmla="*/ 4284371 h 5884320"/>
                <a:gd name="connsiteX0" fmla="*/ 0 w 5481282"/>
                <a:gd name="connsiteY0" fmla="*/ 4286607 h 5886556"/>
                <a:gd name="connsiteX1" fmla="*/ 3189668 w 5481282"/>
                <a:gd name="connsiteY1" fmla="*/ 2236 h 5886556"/>
                <a:gd name="connsiteX2" fmla="*/ 4859627 w 5481282"/>
                <a:gd name="connsiteY2" fmla="*/ 5660354 h 5886556"/>
                <a:gd name="connsiteX3" fmla="*/ 0 w 5481282"/>
                <a:gd name="connsiteY3" fmla="*/ 4286607 h 5886556"/>
                <a:gd name="connsiteX0" fmla="*/ 0 w 5399112"/>
                <a:gd name="connsiteY0" fmla="*/ 4286539 h 5886488"/>
                <a:gd name="connsiteX1" fmla="*/ 3189668 w 5399112"/>
                <a:gd name="connsiteY1" fmla="*/ 2168 h 5886488"/>
                <a:gd name="connsiteX2" fmla="*/ 4859627 w 5399112"/>
                <a:gd name="connsiteY2" fmla="*/ 5660286 h 5886488"/>
                <a:gd name="connsiteX3" fmla="*/ 0 w 5399112"/>
                <a:gd name="connsiteY3" fmla="*/ 4286539 h 5886488"/>
                <a:gd name="connsiteX0" fmla="*/ 0 w 5399112"/>
                <a:gd name="connsiteY0" fmla="*/ 4286539 h 5875250"/>
                <a:gd name="connsiteX1" fmla="*/ 3189668 w 5399112"/>
                <a:gd name="connsiteY1" fmla="*/ 2168 h 5875250"/>
                <a:gd name="connsiteX2" fmla="*/ 4859627 w 5399112"/>
                <a:gd name="connsiteY2" fmla="*/ 5660286 h 5875250"/>
                <a:gd name="connsiteX3" fmla="*/ 0 w 5399112"/>
                <a:gd name="connsiteY3" fmla="*/ 4286539 h 587525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0 w 5399112"/>
                <a:gd name="connsiteY0" fmla="*/ 4286539 h 5865880"/>
                <a:gd name="connsiteX1" fmla="*/ 3189668 w 5399112"/>
                <a:gd name="connsiteY1" fmla="*/ 2168 h 5865880"/>
                <a:gd name="connsiteX2" fmla="*/ 4859627 w 5399112"/>
                <a:gd name="connsiteY2" fmla="*/ 5660286 h 5865880"/>
                <a:gd name="connsiteX3" fmla="*/ 0 w 5399112"/>
                <a:gd name="connsiteY3" fmla="*/ 4286539 h 5865880"/>
                <a:gd name="connsiteX0" fmla="*/ 290035 w 5689147"/>
                <a:gd name="connsiteY0" fmla="*/ 4299202 h 5878543"/>
                <a:gd name="connsiteX1" fmla="*/ 3479703 w 5689147"/>
                <a:gd name="connsiteY1" fmla="*/ 14831 h 5878543"/>
                <a:gd name="connsiteX2" fmla="*/ 5149662 w 5689147"/>
                <a:gd name="connsiteY2" fmla="*/ 5672949 h 5878543"/>
                <a:gd name="connsiteX3" fmla="*/ 290035 w 5689147"/>
                <a:gd name="connsiteY3" fmla="*/ 4299202 h 5878543"/>
                <a:gd name="connsiteX0" fmla="*/ 290035 w 5149834"/>
                <a:gd name="connsiteY0" fmla="*/ 4299202 h 5878543"/>
                <a:gd name="connsiteX1" fmla="*/ 3479703 w 5149834"/>
                <a:gd name="connsiteY1" fmla="*/ 14831 h 5878543"/>
                <a:gd name="connsiteX2" fmla="*/ 5149662 w 5149834"/>
                <a:gd name="connsiteY2" fmla="*/ 5672949 h 5878543"/>
                <a:gd name="connsiteX3" fmla="*/ 290035 w 5149834"/>
                <a:gd name="connsiteY3" fmla="*/ 4299202 h 5878543"/>
                <a:gd name="connsiteX0" fmla="*/ 338173 w 5197972"/>
                <a:gd name="connsiteY0" fmla="*/ 4285872 h 5865213"/>
                <a:gd name="connsiteX1" fmla="*/ 3527841 w 5197972"/>
                <a:gd name="connsiteY1" fmla="*/ 1501 h 5865213"/>
                <a:gd name="connsiteX2" fmla="*/ 5197800 w 5197972"/>
                <a:gd name="connsiteY2" fmla="*/ 5659619 h 5865213"/>
                <a:gd name="connsiteX3" fmla="*/ 338173 w 5197972"/>
                <a:gd name="connsiteY3" fmla="*/ 4285872 h 5865213"/>
                <a:gd name="connsiteX0" fmla="*/ 19443 w 5105992"/>
                <a:gd name="connsiteY0" fmla="*/ 4268847 h 5864455"/>
                <a:gd name="connsiteX1" fmla="*/ 3415173 w 5105992"/>
                <a:gd name="connsiteY1" fmla="*/ 1647 h 5864455"/>
                <a:gd name="connsiteX2" fmla="*/ 4879070 w 5105992"/>
                <a:gd name="connsiteY2" fmla="*/ 5642594 h 5864455"/>
                <a:gd name="connsiteX3" fmla="*/ 19443 w 5105992"/>
                <a:gd name="connsiteY3" fmla="*/ 4268847 h 5864455"/>
                <a:gd name="connsiteX0" fmla="*/ 14967 w 4991810"/>
                <a:gd name="connsiteY0" fmla="*/ 4193474 h 5859330"/>
                <a:gd name="connsiteX1" fmla="*/ 3384939 w 4991810"/>
                <a:gd name="connsiteY1" fmla="*/ 12134 h 5859330"/>
                <a:gd name="connsiteX2" fmla="*/ 4848836 w 4991810"/>
                <a:gd name="connsiteY2" fmla="*/ 5653081 h 5859330"/>
                <a:gd name="connsiteX3" fmla="*/ 14967 w 4991810"/>
                <a:gd name="connsiteY3" fmla="*/ 4193474 h 5859330"/>
                <a:gd name="connsiteX0" fmla="*/ 32533 w 5009376"/>
                <a:gd name="connsiteY0" fmla="*/ 4193336 h 5854909"/>
                <a:gd name="connsiteX1" fmla="*/ 3402505 w 5009376"/>
                <a:gd name="connsiteY1" fmla="*/ 11996 h 5854909"/>
                <a:gd name="connsiteX2" fmla="*/ 4866402 w 5009376"/>
                <a:gd name="connsiteY2" fmla="*/ 5652943 h 5854909"/>
                <a:gd name="connsiteX3" fmla="*/ 32533 w 5009376"/>
                <a:gd name="connsiteY3" fmla="*/ 4193336 h 5854909"/>
                <a:gd name="connsiteX0" fmla="*/ 32533 w 5102911"/>
                <a:gd name="connsiteY0" fmla="*/ 4193336 h 5964051"/>
                <a:gd name="connsiteX1" fmla="*/ 3402505 w 5102911"/>
                <a:gd name="connsiteY1" fmla="*/ 11996 h 5964051"/>
                <a:gd name="connsiteX2" fmla="*/ 4866402 w 5102911"/>
                <a:gd name="connsiteY2" fmla="*/ 5652943 h 5964051"/>
                <a:gd name="connsiteX3" fmla="*/ 32533 w 5102911"/>
                <a:gd name="connsiteY3" fmla="*/ 4193336 h 5964051"/>
                <a:gd name="connsiteX0" fmla="*/ 33094 w 5449160"/>
                <a:gd name="connsiteY0" fmla="*/ 4224027 h 5752379"/>
                <a:gd name="connsiteX1" fmla="*/ 3403066 w 5449160"/>
                <a:gd name="connsiteY1" fmla="*/ 42687 h 5752379"/>
                <a:gd name="connsiteX2" fmla="*/ 5201814 w 5449160"/>
                <a:gd name="connsiteY2" fmla="*/ 2270734 h 5752379"/>
                <a:gd name="connsiteX3" fmla="*/ 4866963 w 5449160"/>
                <a:gd name="connsiteY3" fmla="*/ 5683634 h 5752379"/>
                <a:gd name="connsiteX4" fmla="*/ 33094 w 5449160"/>
                <a:gd name="connsiteY4" fmla="*/ 4224027 h 5752379"/>
                <a:gd name="connsiteX0" fmla="*/ 24461 w 5440527"/>
                <a:gd name="connsiteY0" fmla="*/ 4198859 h 5729338"/>
                <a:gd name="connsiteX1" fmla="*/ 3076754 w 5440527"/>
                <a:gd name="connsiteY1" fmla="*/ 43276 h 5729338"/>
                <a:gd name="connsiteX2" fmla="*/ 5193181 w 5440527"/>
                <a:gd name="connsiteY2" fmla="*/ 2245566 h 5729338"/>
                <a:gd name="connsiteX3" fmla="*/ 4858330 w 5440527"/>
                <a:gd name="connsiteY3" fmla="*/ 5658466 h 5729338"/>
                <a:gd name="connsiteX4" fmla="*/ 24461 w 5440527"/>
                <a:gd name="connsiteY4" fmla="*/ 4198859 h 5729338"/>
                <a:gd name="connsiteX0" fmla="*/ 24396 w 5449572"/>
                <a:gd name="connsiteY0" fmla="*/ 4216674 h 5731959"/>
                <a:gd name="connsiteX1" fmla="*/ 3085275 w 5449572"/>
                <a:gd name="connsiteY1" fmla="*/ 43919 h 5731959"/>
                <a:gd name="connsiteX2" fmla="*/ 5201702 w 5449572"/>
                <a:gd name="connsiteY2" fmla="*/ 2246209 h 5731959"/>
                <a:gd name="connsiteX3" fmla="*/ 4866851 w 5449572"/>
                <a:gd name="connsiteY3" fmla="*/ 5659109 h 5731959"/>
                <a:gd name="connsiteX4" fmla="*/ 24396 w 5449572"/>
                <a:gd name="connsiteY4" fmla="*/ 4216674 h 5731959"/>
                <a:gd name="connsiteX0" fmla="*/ 142362 w 5567538"/>
                <a:gd name="connsiteY0" fmla="*/ 4182797 h 5685662"/>
                <a:gd name="connsiteX1" fmla="*/ 1456006 w 5567538"/>
                <a:gd name="connsiteY1" fmla="*/ 1512581 h 5685662"/>
                <a:gd name="connsiteX2" fmla="*/ 3203241 w 5567538"/>
                <a:gd name="connsiteY2" fmla="*/ 10042 h 5685662"/>
                <a:gd name="connsiteX3" fmla="*/ 5319668 w 5567538"/>
                <a:gd name="connsiteY3" fmla="*/ 2212332 h 5685662"/>
                <a:gd name="connsiteX4" fmla="*/ 4984817 w 5567538"/>
                <a:gd name="connsiteY4" fmla="*/ 5625232 h 5685662"/>
                <a:gd name="connsiteX5" fmla="*/ 142362 w 5567538"/>
                <a:gd name="connsiteY5" fmla="*/ 4182797 h 5685662"/>
                <a:gd name="connsiteX0" fmla="*/ 142362 w 5567538"/>
                <a:gd name="connsiteY0" fmla="*/ 4179907 h 5682772"/>
                <a:gd name="connsiteX1" fmla="*/ 1456006 w 5567538"/>
                <a:gd name="connsiteY1" fmla="*/ 1509691 h 5682772"/>
                <a:gd name="connsiteX2" fmla="*/ 3203241 w 5567538"/>
                <a:gd name="connsiteY2" fmla="*/ 7152 h 5682772"/>
                <a:gd name="connsiteX3" fmla="*/ 5319668 w 5567538"/>
                <a:gd name="connsiteY3" fmla="*/ 2209442 h 5682772"/>
                <a:gd name="connsiteX4" fmla="*/ 4984817 w 5567538"/>
                <a:gd name="connsiteY4" fmla="*/ 5622342 h 5682772"/>
                <a:gd name="connsiteX5" fmla="*/ 142362 w 5567538"/>
                <a:gd name="connsiteY5" fmla="*/ 4179907 h 5682772"/>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6994 h 5699859"/>
                <a:gd name="connsiteX1" fmla="*/ 1456006 w 5567538"/>
                <a:gd name="connsiteY1" fmla="*/ 1526778 h 5699859"/>
                <a:gd name="connsiteX2" fmla="*/ 3452232 w 5567538"/>
                <a:gd name="connsiteY2" fmla="*/ 7067 h 5699859"/>
                <a:gd name="connsiteX3" fmla="*/ 5319668 w 5567538"/>
                <a:gd name="connsiteY3" fmla="*/ 2226529 h 5699859"/>
                <a:gd name="connsiteX4" fmla="*/ 4984817 w 5567538"/>
                <a:gd name="connsiteY4" fmla="*/ 5639429 h 5699859"/>
                <a:gd name="connsiteX5" fmla="*/ 142362 w 5567538"/>
                <a:gd name="connsiteY5" fmla="*/ 4196994 h 5699859"/>
                <a:gd name="connsiteX0" fmla="*/ 142362 w 5567538"/>
                <a:gd name="connsiteY0" fmla="*/ 4195173 h 5698038"/>
                <a:gd name="connsiteX1" fmla="*/ 1456006 w 5567538"/>
                <a:gd name="connsiteY1" fmla="*/ 1524957 h 5698038"/>
                <a:gd name="connsiteX2" fmla="*/ 3452232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89607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42362 w 5567538"/>
                <a:gd name="connsiteY0" fmla="*/ 4195173 h 5698038"/>
                <a:gd name="connsiteX1" fmla="*/ 1456006 w 5567538"/>
                <a:gd name="connsiteY1" fmla="*/ 1524957 h 5698038"/>
                <a:gd name="connsiteX2" fmla="*/ 3572435 w 5567538"/>
                <a:gd name="connsiteY2" fmla="*/ 5246 h 5698038"/>
                <a:gd name="connsiteX3" fmla="*/ 5319668 w 5567538"/>
                <a:gd name="connsiteY3" fmla="*/ 2224708 h 5698038"/>
                <a:gd name="connsiteX4" fmla="*/ 4984817 w 5567538"/>
                <a:gd name="connsiteY4" fmla="*/ 5637608 h 5698038"/>
                <a:gd name="connsiteX5" fmla="*/ 142362 w 5567538"/>
                <a:gd name="connsiteY5" fmla="*/ 4195173 h 5698038"/>
                <a:gd name="connsiteX0" fmla="*/ 155947 w 5408108"/>
                <a:gd name="connsiteY0" fmla="*/ 4504266 h 5733344"/>
                <a:gd name="connsiteX1" fmla="*/ 1306458 w 5408108"/>
                <a:gd name="connsiteY1" fmla="*/ 1524957 h 5733344"/>
                <a:gd name="connsiteX2" fmla="*/ 3422887 w 5408108"/>
                <a:gd name="connsiteY2" fmla="*/ 5246 h 5733344"/>
                <a:gd name="connsiteX3" fmla="*/ 5170120 w 5408108"/>
                <a:gd name="connsiteY3" fmla="*/ 2224708 h 5733344"/>
                <a:gd name="connsiteX4" fmla="*/ 4835269 w 5408108"/>
                <a:gd name="connsiteY4" fmla="*/ 5637608 h 5733344"/>
                <a:gd name="connsiteX5" fmla="*/ 155947 w 5408108"/>
                <a:gd name="connsiteY5" fmla="*/ 4504266 h 5733344"/>
                <a:gd name="connsiteX0" fmla="*/ 161273 w 5413434"/>
                <a:gd name="connsiteY0" fmla="*/ 4505885 h 5734855"/>
                <a:gd name="connsiteX1" fmla="*/ 1277440 w 5413434"/>
                <a:gd name="connsiteY1" fmla="*/ 1535162 h 5734855"/>
                <a:gd name="connsiteX2" fmla="*/ 3428213 w 5413434"/>
                <a:gd name="connsiteY2" fmla="*/ 6865 h 5734855"/>
                <a:gd name="connsiteX3" fmla="*/ 5175446 w 5413434"/>
                <a:gd name="connsiteY3" fmla="*/ 2226327 h 5734855"/>
                <a:gd name="connsiteX4" fmla="*/ 4840595 w 5413434"/>
                <a:gd name="connsiteY4" fmla="*/ 5639227 h 5734855"/>
                <a:gd name="connsiteX5" fmla="*/ 161273 w 5413434"/>
                <a:gd name="connsiteY5" fmla="*/ 4505885 h 5734855"/>
                <a:gd name="connsiteX0" fmla="*/ 161273 w 5413434"/>
                <a:gd name="connsiteY0" fmla="*/ 4506447 h 5735417"/>
                <a:gd name="connsiteX1" fmla="*/ 1277440 w 5413434"/>
                <a:gd name="connsiteY1" fmla="*/ 1535724 h 5735417"/>
                <a:gd name="connsiteX2" fmla="*/ 3428213 w 5413434"/>
                <a:gd name="connsiteY2" fmla="*/ 7427 h 5735417"/>
                <a:gd name="connsiteX3" fmla="*/ 5175446 w 5413434"/>
                <a:gd name="connsiteY3" fmla="*/ 2226889 h 5735417"/>
                <a:gd name="connsiteX4" fmla="*/ 4840595 w 5413434"/>
                <a:gd name="connsiteY4" fmla="*/ 5639789 h 5735417"/>
                <a:gd name="connsiteX5" fmla="*/ 161273 w 5413434"/>
                <a:gd name="connsiteY5" fmla="*/ 4506447 h 5735417"/>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61273 w 5413434"/>
                <a:gd name="connsiteY0" fmla="*/ 4507571 h 5736541"/>
                <a:gd name="connsiteX1" fmla="*/ 1277440 w 5413434"/>
                <a:gd name="connsiteY1" fmla="*/ 1536848 h 5736541"/>
                <a:gd name="connsiteX2" fmla="*/ 3428213 w 5413434"/>
                <a:gd name="connsiteY2" fmla="*/ 8551 h 5736541"/>
                <a:gd name="connsiteX3" fmla="*/ 5175446 w 5413434"/>
                <a:gd name="connsiteY3" fmla="*/ 2228013 h 5736541"/>
                <a:gd name="connsiteX4" fmla="*/ 4840595 w 5413434"/>
                <a:gd name="connsiteY4" fmla="*/ 5640913 h 5736541"/>
                <a:gd name="connsiteX5" fmla="*/ 161273 w 5413434"/>
                <a:gd name="connsiteY5" fmla="*/ 4507571 h 5736541"/>
                <a:gd name="connsiteX0" fmla="*/ 139290 w 5391451"/>
                <a:gd name="connsiteY0" fmla="*/ 4507571 h 5736541"/>
                <a:gd name="connsiteX1" fmla="*/ 1255457 w 5391451"/>
                <a:gd name="connsiteY1" fmla="*/ 1536848 h 5736541"/>
                <a:gd name="connsiteX2" fmla="*/ 3406230 w 5391451"/>
                <a:gd name="connsiteY2" fmla="*/ 8551 h 5736541"/>
                <a:gd name="connsiteX3" fmla="*/ 5153463 w 5391451"/>
                <a:gd name="connsiteY3" fmla="*/ 2228013 h 5736541"/>
                <a:gd name="connsiteX4" fmla="*/ 4818612 w 5391451"/>
                <a:gd name="connsiteY4" fmla="*/ 5640913 h 5736541"/>
                <a:gd name="connsiteX5" fmla="*/ 139290 w 5391451"/>
                <a:gd name="connsiteY5" fmla="*/ 4507571 h 5736541"/>
                <a:gd name="connsiteX0" fmla="*/ 146629 w 5398790"/>
                <a:gd name="connsiteY0" fmla="*/ 4507571 h 5736541"/>
                <a:gd name="connsiteX1" fmla="*/ 1262796 w 5398790"/>
                <a:gd name="connsiteY1" fmla="*/ 1536848 h 5736541"/>
                <a:gd name="connsiteX2" fmla="*/ 3413569 w 5398790"/>
                <a:gd name="connsiteY2" fmla="*/ 8551 h 5736541"/>
                <a:gd name="connsiteX3" fmla="*/ 5160802 w 5398790"/>
                <a:gd name="connsiteY3" fmla="*/ 2228013 h 5736541"/>
                <a:gd name="connsiteX4" fmla="*/ 4825951 w 5398790"/>
                <a:gd name="connsiteY4" fmla="*/ 5640913 h 5736541"/>
                <a:gd name="connsiteX5" fmla="*/ 146629 w 5398790"/>
                <a:gd name="connsiteY5" fmla="*/ 4507571 h 5736541"/>
                <a:gd name="connsiteX0" fmla="*/ 149896 w 5402057"/>
                <a:gd name="connsiteY0" fmla="*/ 4507511 h 5736481"/>
                <a:gd name="connsiteX1" fmla="*/ 1266063 w 5402057"/>
                <a:gd name="connsiteY1" fmla="*/ 1536788 h 5736481"/>
                <a:gd name="connsiteX2" fmla="*/ 3416836 w 5402057"/>
                <a:gd name="connsiteY2" fmla="*/ 8491 h 5736481"/>
                <a:gd name="connsiteX3" fmla="*/ 5164069 w 5402057"/>
                <a:gd name="connsiteY3" fmla="*/ 2227953 h 5736481"/>
                <a:gd name="connsiteX4" fmla="*/ 4829218 w 5402057"/>
                <a:gd name="connsiteY4" fmla="*/ 5640853 h 5736481"/>
                <a:gd name="connsiteX5" fmla="*/ 149896 w 5402057"/>
                <a:gd name="connsiteY5" fmla="*/ 4507511 h 5736481"/>
                <a:gd name="connsiteX0" fmla="*/ 154894 w 5407055"/>
                <a:gd name="connsiteY0" fmla="*/ 4507767 h 5736845"/>
                <a:gd name="connsiteX1" fmla="*/ 1236718 w 5407055"/>
                <a:gd name="connsiteY1" fmla="*/ 1528458 h 5736845"/>
                <a:gd name="connsiteX2" fmla="*/ 3421834 w 5407055"/>
                <a:gd name="connsiteY2" fmla="*/ 8747 h 5736845"/>
                <a:gd name="connsiteX3" fmla="*/ 5169067 w 5407055"/>
                <a:gd name="connsiteY3" fmla="*/ 2228209 h 5736845"/>
                <a:gd name="connsiteX4" fmla="*/ 4834216 w 5407055"/>
                <a:gd name="connsiteY4" fmla="*/ 5641109 h 5736845"/>
                <a:gd name="connsiteX5" fmla="*/ 154894 w 5407055"/>
                <a:gd name="connsiteY5" fmla="*/ 4507767 h 5736845"/>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42450 w 5313047"/>
                <a:gd name="connsiteY0" fmla="*/ 4507767 h 5833332"/>
                <a:gd name="connsiteX1" fmla="*/ 1224274 w 5313047"/>
                <a:gd name="connsiteY1" fmla="*/ 1528458 h 5833332"/>
                <a:gd name="connsiteX2" fmla="*/ 3409390 w 5313047"/>
                <a:gd name="connsiteY2" fmla="*/ 8747 h 5833332"/>
                <a:gd name="connsiteX3" fmla="*/ 5156623 w 5313047"/>
                <a:gd name="connsiteY3" fmla="*/ 2228209 h 5833332"/>
                <a:gd name="connsiteX4" fmla="*/ 4615710 w 5313047"/>
                <a:gd name="connsiteY4" fmla="*/ 5744140 h 5833332"/>
                <a:gd name="connsiteX5" fmla="*/ 142450 w 5313047"/>
                <a:gd name="connsiteY5" fmla="*/ 4507767 h 5833332"/>
                <a:gd name="connsiteX0" fmla="*/ 15199 w 5120461"/>
                <a:gd name="connsiteY0" fmla="*/ 4507767 h 5996011"/>
                <a:gd name="connsiteX1" fmla="*/ 1097023 w 5120461"/>
                <a:gd name="connsiteY1" fmla="*/ 1528458 h 5996011"/>
                <a:gd name="connsiteX2" fmla="*/ 3282139 w 5120461"/>
                <a:gd name="connsiteY2" fmla="*/ 8747 h 5996011"/>
                <a:gd name="connsiteX3" fmla="*/ 5029372 w 5120461"/>
                <a:gd name="connsiteY3" fmla="*/ 2228209 h 5996011"/>
                <a:gd name="connsiteX4" fmla="*/ 4488459 w 5120461"/>
                <a:gd name="connsiteY4" fmla="*/ 5744140 h 5996011"/>
                <a:gd name="connsiteX5" fmla="*/ 1929858 w 5120461"/>
                <a:gd name="connsiteY5" fmla="*/ 5581009 h 5996011"/>
                <a:gd name="connsiteX6" fmla="*/ 15199 w 5120461"/>
                <a:gd name="connsiteY6" fmla="*/ 4507767 h 5996011"/>
                <a:gd name="connsiteX0" fmla="*/ 15199 w 5107159"/>
                <a:gd name="connsiteY0" fmla="*/ 4507767 h 5873915"/>
                <a:gd name="connsiteX1" fmla="*/ 1097023 w 5107159"/>
                <a:gd name="connsiteY1" fmla="*/ 1528458 h 5873915"/>
                <a:gd name="connsiteX2" fmla="*/ 3282139 w 5107159"/>
                <a:gd name="connsiteY2" fmla="*/ 8747 h 5873915"/>
                <a:gd name="connsiteX3" fmla="*/ 5029372 w 5107159"/>
                <a:gd name="connsiteY3" fmla="*/ 2228209 h 5873915"/>
                <a:gd name="connsiteX4" fmla="*/ 4488459 w 5107159"/>
                <a:gd name="connsiteY4" fmla="*/ 5744140 h 5873915"/>
                <a:gd name="connsiteX5" fmla="*/ 1929858 w 5107159"/>
                <a:gd name="connsiteY5" fmla="*/ 5581009 h 5873915"/>
                <a:gd name="connsiteX6" fmla="*/ 15199 w 5107159"/>
                <a:gd name="connsiteY6" fmla="*/ 4507767 h 5873915"/>
                <a:gd name="connsiteX0" fmla="*/ 15199 w 5151840"/>
                <a:gd name="connsiteY0" fmla="*/ 4507767 h 5818929"/>
                <a:gd name="connsiteX1" fmla="*/ 1097023 w 5151840"/>
                <a:gd name="connsiteY1" fmla="*/ 1528458 h 5818929"/>
                <a:gd name="connsiteX2" fmla="*/ 3282139 w 5151840"/>
                <a:gd name="connsiteY2" fmla="*/ 8747 h 5818929"/>
                <a:gd name="connsiteX3" fmla="*/ 5029372 w 5151840"/>
                <a:gd name="connsiteY3" fmla="*/ 2228209 h 5818929"/>
                <a:gd name="connsiteX4" fmla="*/ 4728865 w 5151840"/>
                <a:gd name="connsiteY4" fmla="*/ 5666867 h 5818929"/>
                <a:gd name="connsiteX5" fmla="*/ 1929858 w 5151840"/>
                <a:gd name="connsiteY5" fmla="*/ 5581009 h 5818929"/>
                <a:gd name="connsiteX6" fmla="*/ 15199 w 5151840"/>
                <a:gd name="connsiteY6" fmla="*/ 4507767 h 5818929"/>
                <a:gd name="connsiteX0" fmla="*/ 15199 w 5169603"/>
                <a:gd name="connsiteY0" fmla="*/ 4507767 h 5796583"/>
                <a:gd name="connsiteX1" fmla="*/ 1097023 w 5169603"/>
                <a:gd name="connsiteY1" fmla="*/ 1528458 h 5796583"/>
                <a:gd name="connsiteX2" fmla="*/ 3282139 w 5169603"/>
                <a:gd name="connsiteY2" fmla="*/ 8747 h 5796583"/>
                <a:gd name="connsiteX3" fmla="*/ 5029372 w 5169603"/>
                <a:gd name="connsiteY3" fmla="*/ 2228209 h 5796583"/>
                <a:gd name="connsiteX4" fmla="*/ 4788966 w 5169603"/>
                <a:gd name="connsiteY4" fmla="*/ 5632523 h 5796583"/>
                <a:gd name="connsiteX5" fmla="*/ 1929858 w 5169603"/>
                <a:gd name="connsiteY5" fmla="*/ 5581009 h 5796583"/>
                <a:gd name="connsiteX6" fmla="*/ 15199 w 5169603"/>
                <a:gd name="connsiteY6" fmla="*/ 4507767 h 5796583"/>
                <a:gd name="connsiteX0" fmla="*/ 15694 w 5333230"/>
                <a:gd name="connsiteY0" fmla="*/ 4303023 h 5797901"/>
                <a:gd name="connsiteX1" fmla="*/ 1260650 w 5333230"/>
                <a:gd name="connsiteY1" fmla="*/ 1529776 h 5797901"/>
                <a:gd name="connsiteX2" fmla="*/ 3445766 w 5333230"/>
                <a:gd name="connsiteY2" fmla="*/ 10065 h 5797901"/>
                <a:gd name="connsiteX3" fmla="*/ 5192999 w 5333230"/>
                <a:gd name="connsiteY3" fmla="*/ 2229527 h 5797901"/>
                <a:gd name="connsiteX4" fmla="*/ 4952593 w 5333230"/>
                <a:gd name="connsiteY4" fmla="*/ 5633841 h 5797901"/>
                <a:gd name="connsiteX5" fmla="*/ 2093485 w 5333230"/>
                <a:gd name="connsiteY5" fmla="*/ 5582327 h 5797901"/>
                <a:gd name="connsiteX6" fmla="*/ 15694 w 5333230"/>
                <a:gd name="connsiteY6" fmla="*/ 4303023 h 5797901"/>
                <a:gd name="connsiteX0" fmla="*/ 15416 w 5363640"/>
                <a:gd name="connsiteY0" fmla="*/ 4303023 h 5938305"/>
                <a:gd name="connsiteX1" fmla="*/ 1260372 w 5363640"/>
                <a:gd name="connsiteY1" fmla="*/ 1529776 h 5938305"/>
                <a:gd name="connsiteX2" fmla="*/ 3445488 w 5363640"/>
                <a:gd name="connsiteY2" fmla="*/ 10065 h 5938305"/>
                <a:gd name="connsiteX3" fmla="*/ 5192721 w 5363640"/>
                <a:gd name="connsiteY3" fmla="*/ 2229527 h 5938305"/>
                <a:gd name="connsiteX4" fmla="*/ 4952315 w 5363640"/>
                <a:gd name="connsiteY4" fmla="*/ 5633841 h 5938305"/>
                <a:gd name="connsiteX5" fmla="*/ 2084621 w 5363640"/>
                <a:gd name="connsiteY5" fmla="*/ 5633843 h 5938305"/>
                <a:gd name="connsiteX6" fmla="*/ 15416 w 5363640"/>
                <a:gd name="connsiteY6" fmla="*/ 4303023 h 5938305"/>
                <a:gd name="connsiteX0" fmla="*/ 15416 w 5344582"/>
                <a:gd name="connsiteY0" fmla="*/ 4303023 h 5911012"/>
                <a:gd name="connsiteX1" fmla="*/ 1260372 w 5344582"/>
                <a:gd name="connsiteY1" fmla="*/ 1529776 h 5911012"/>
                <a:gd name="connsiteX2" fmla="*/ 3445488 w 5344582"/>
                <a:gd name="connsiteY2" fmla="*/ 10065 h 5911012"/>
                <a:gd name="connsiteX3" fmla="*/ 5192721 w 5344582"/>
                <a:gd name="connsiteY3" fmla="*/ 2229527 h 5911012"/>
                <a:gd name="connsiteX4" fmla="*/ 4900800 w 5344582"/>
                <a:gd name="connsiteY4" fmla="*/ 5590911 h 5911012"/>
                <a:gd name="connsiteX5" fmla="*/ 2084621 w 5344582"/>
                <a:gd name="connsiteY5" fmla="*/ 5633843 h 5911012"/>
                <a:gd name="connsiteX6" fmla="*/ 15416 w 5344582"/>
                <a:gd name="connsiteY6" fmla="*/ 4303023 h 5911012"/>
                <a:gd name="connsiteX0" fmla="*/ 15416 w 5325507"/>
                <a:gd name="connsiteY0" fmla="*/ 4303023 h 5911012"/>
                <a:gd name="connsiteX1" fmla="*/ 1260372 w 5325507"/>
                <a:gd name="connsiteY1" fmla="*/ 1529776 h 5911012"/>
                <a:gd name="connsiteX2" fmla="*/ 3445488 w 5325507"/>
                <a:gd name="connsiteY2" fmla="*/ 10065 h 5911012"/>
                <a:gd name="connsiteX3" fmla="*/ 5165152 w 5325507"/>
                <a:gd name="connsiteY3" fmla="*/ 2229527 h 5911012"/>
                <a:gd name="connsiteX4" fmla="*/ 4900800 w 5325507"/>
                <a:gd name="connsiteY4" fmla="*/ 5590911 h 5911012"/>
                <a:gd name="connsiteX5" fmla="*/ 2084621 w 5325507"/>
                <a:gd name="connsiteY5" fmla="*/ 5633843 h 5911012"/>
                <a:gd name="connsiteX6" fmla="*/ 15416 w 5325507"/>
                <a:gd name="connsiteY6" fmla="*/ 4303023 h 5911012"/>
                <a:gd name="connsiteX0" fmla="*/ 15416 w 5338158"/>
                <a:gd name="connsiteY0" fmla="*/ 4303023 h 5911012"/>
                <a:gd name="connsiteX1" fmla="*/ 1260372 w 5338158"/>
                <a:gd name="connsiteY1" fmla="*/ 1529776 h 5911012"/>
                <a:gd name="connsiteX2" fmla="*/ 3445488 w 5338158"/>
                <a:gd name="connsiteY2" fmla="*/ 10065 h 5911012"/>
                <a:gd name="connsiteX3" fmla="*/ 5183531 w 5338158"/>
                <a:gd name="connsiteY3" fmla="*/ 2229527 h 5911012"/>
                <a:gd name="connsiteX4" fmla="*/ 4900800 w 5338158"/>
                <a:gd name="connsiteY4" fmla="*/ 5590911 h 5911012"/>
                <a:gd name="connsiteX5" fmla="*/ 2084621 w 5338158"/>
                <a:gd name="connsiteY5" fmla="*/ 5633843 h 5911012"/>
                <a:gd name="connsiteX6" fmla="*/ 15416 w 5338158"/>
                <a:gd name="connsiteY6" fmla="*/ 4303023 h 5911012"/>
                <a:gd name="connsiteX0" fmla="*/ 15913 w 5338655"/>
                <a:gd name="connsiteY0" fmla="*/ 4242397 h 5850386"/>
                <a:gd name="connsiteX1" fmla="*/ 1260869 w 5338655"/>
                <a:gd name="connsiteY1" fmla="*/ 1469150 h 5850386"/>
                <a:gd name="connsiteX2" fmla="*/ 3626671 w 5338655"/>
                <a:gd name="connsiteY2" fmla="*/ 10592 h 5850386"/>
                <a:gd name="connsiteX3" fmla="*/ 5184028 w 5338655"/>
                <a:gd name="connsiteY3" fmla="*/ 2168901 h 5850386"/>
                <a:gd name="connsiteX4" fmla="*/ 4901297 w 5338655"/>
                <a:gd name="connsiteY4" fmla="*/ 5530285 h 5850386"/>
                <a:gd name="connsiteX5" fmla="*/ 2085118 w 5338655"/>
                <a:gd name="connsiteY5" fmla="*/ 5573217 h 5850386"/>
                <a:gd name="connsiteX6" fmla="*/ 15913 w 5338655"/>
                <a:gd name="connsiteY6" fmla="*/ 4242397 h 5850386"/>
                <a:gd name="connsiteX0" fmla="*/ 15485 w 5338227"/>
                <a:gd name="connsiteY0" fmla="*/ 4381044 h 5989033"/>
                <a:gd name="connsiteX1" fmla="*/ 1260441 w 5338227"/>
                <a:gd name="connsiteY1" fmla="*/ 1607797 h 5989033"/>
                <a:gd name="connsiteX2" fmla="*/ 3471367 w 5338227"/>
                <a:gd name="connsiteY2" fmla="*/ 9460 h 5989033"/>
                <a:gd name="connsiteX3" fmla="*/ 5183600 w 5338227"/>
                <a:gd name="connsiteY3" fmla="*/ 2307548 h 5989033"/>
                <a:gd name="connsiteX4" fmla="*/ 4900869 w 5338227"/>
                <a:gd name="connsiteY4" fmla="*/ 5668932 h 5989033"/>
                <a:gd name="connsiteX5" fmla="*/ 2084690 w 5338227"/>
                <a:gd name="connsiteY5" fmla="*/ 5711864 h 5989033"/>
                <a:gd name="connsiteX6" fmla="*/ 15485 w 5338227"/>
                <a:gd name="connsiteY6" fmla="*/ 4381044 h 5989033"/>
                <a:gd name="connsiteX0" fmla="*/ 15530 w 5338272"/>
                <a:gd name="connsiteY0" fmla="*/ 4329022 h 5937011"/>
                <a:gd name="connsiteX1" fmla="*/ 1260486 w 5338272"/>
                <a:gd name="connsiteY1" fmla="*/ 1555775 h 5937011"/>
                <a:gd name="connsiteX2" fmla="*/ 3488621 w 5338272"/>
                <a:gd name="connsiteY2" fmla="*/ 9856 h 5937011"/>
                <a:gd name="connsiteX3" fmla="*/ 5183645 w 5338272"/>
                <a:gd name="connsiteY3" fmla="*/ 2255526 h 5937011"/>
                <a:gd name="connsiteX4" fmla="*/ 4900914 w 5338272"/>
                <a:gd name="connsiteY4" fmla="*/ 5616910 h 5937011"/>
                <a:gd name="connsiteX5" fmla="*/ 2084735 w 5338272"/>
                <a:gd name="connsiteY5" fmla="*/ 5659842 h 5937011"/>
                <a:gd name="connsiteX6" fmla="*/ 15530 w 5338272"/>
                <a:gd name="connsiteY6" fmla="*/ 4329022 h 5937011"/>
                <a:gd name="connsiteX0" fmla="*/ 15531 w 5338273"/>
                <a:gd name="connsiteY0" fmla="*/ 4329022 h 5937011"/>
                <a:gd name="connsiteX1" fmla="*/ 1260487 w 5338273"/>
                <a:gd name="connsiteY1" fmla="*/ 1555775 h 5937011"/>
                <a:gd name="connsiteX2" fmla="*/ 3488623 w 5338273"/>
                <a:gd name="connsiteY2" fmla="*/ 9855 h 5937011"/>
                <a:gd name="connsiteX3" fmla="*/ 5183646 w 5338273"/>
                <a:gd name="connsiteY3" fmla="*/ 2255526 h 5937011"/>
                <a:gd name="connsiteX4" fmla="*/ 4900915 w 5338273"/>
                <a:gd name="connsiteY4" fmla="*/ 5616910 h 5937011"/>
                <a:gd name="connsiteX5" fmla="*/ 2084736 w 5338273"/>
                <a:gd name="connsiteY5" fmla="*/ 5659842 h 5937011"/>
                <a:gd name="connsiteX6" fmla="*/ 15531 w 5338273"/>
                <a:gd name="connsiteY6" fmla="*/ 4329022 h 5937011"/>
                <a:gd name="connsiteX0" fmla="*/ 14730 w 5397700"/>
                <a:gd name="connsiteY0" fmla="*/ 4390269 h 5937105"/>
                <a:gd name="connsiteX1" fmla="*/ 1319914 w 5397700"/>
                <a:gd name="connsiteY1" fmla="*/ 1555869 h 5937105"/>
                <a:gd name="connsiteX2" fmla="*/ 3548050 w 5397700"/>
                <a:gd name="connsiteY2" fmla="*/ 9949 h 5937105"/>
                <a:gd name="connsiteX3" fmla="*/ 5243073 w 5397700"/>
                <a:gd name="connsiteY3" fmla="*/ 2255620 h 5937105"/>
                <a:gd name="connsiteX4" fmla="*/ 4960342 w 5397700"/>
                <a:gd name="connsiteY4" fmla="*/ 5617004 h 5937105"/>
                <a:gd name="connsiteX5" fmla="*/ 2144163 w 5397700"/>
                <a:gd name="connsiteY5" fmla="*/ 5659936 h 5937105"/>
                <a:gd name="connsiteX6" fmla="*/ 14730 w 5397700"/>
                <a:gd name="connsiteY6" fmla="*/ 4390269 h 5937105"/>
                <a:gd name="connsiteX0" fmla="*/ 13409 w 5398456"/>
                <a:gd name="connsiteY0" fmla="*/ 4390269 h 5965986"/>
                <a:gd name="connsiteX1" fmla="*/ 1318593 w 5398456"/>
                <a:gd name="connsiteY1" fmla="*/ 1555869 h 5965986"/>
                <a:gd name="connsiteX2" fmla="*/ 3546729 w 5398456"/>
                <a:gd name="connsiteY2" fmla="*/ 9949 h 5965986"/>
                <a:gd name="connsiteX3" fmla="*/ 5241752 w 5398456"/>
                <a:gd name="connsiteY3" fmla="*/ 2255620 h 5965986"/>
                <a:gd name="connsiteX4" fmla="*/ 4959021 w 5398456"/>
                <a:gd name="connsiteY4" fmla="*/ 5617004 h 5965986"/>
                <a:gd name="connsiteX5" fmla="*/ 2099820 w 5398456"/>
                <a:gd name="connsiteY5" fmla="*/ 5721091 h 5965986"/>
                <a:gd name="connsiteX6" fmla="*/ 13409 w 5398456"/>
                <a:gd name="connsiteY6" fmla="*/ 4390269 h 5965986"/>
                <a:gd name="connsiteX0" fmla="*/ 13545 w 5398594"/>
                <a:gd name="connsiteY0" fmla="*/ 4346950 h 5922667"/>
                <a:gd name="connsiteX1" fmla="*/ 1318729 w 5398594"/>
                <a:gd name="connsiteY1" fmla="*/ 1512550 h 5922667"/>
                <a:gd name="connsiteX2" fmla="*/ 3607095 w 5398594"/>
                <a:gd name="connsiteY2" fmla="*/ 10311 h 5922667"/>
                <a:gd name="connsiteX3" fmla="*/ 5241888 w 5398594"/>
                <a:gd name="connsiteY3" fmla="*/ 2212301 h 5922667"/>
                <a:gd name="connsiteX4" fmla="*/ 4959157 w 5398594"/>
                <a:gd name="connsiteY4" fmla="*/ 5573685 h 5922667"/>
                <a:gd name="connsiteX5" fmla="*/ 2099956 w 5398594"/>
                <a:gd name="connsiteY5" fmla="*/ 5677772 h 5922667"/>
                <a:gd name="connsiteX6" fmla="*/ 13545 w 5398594"/>
                <a:gd name="connsiteY6" fmla="*/ 4346950 h 5922667"/>
                <a:gd name="connsiteX0" fmla="*/ 13566 w 5398614"/>
                <a:gd name="connsiteY0" fmla="*/ 4390267 h 5965984"/>
                <a:gd name="connsiteX1" fmla="*/ 1318750 w 5398614"/>
                <a:gd name="connsiteY1" fmla="*/ 1555867 h 5965984"/>
                <a:gd name="connsiteX2" fmla="*/ 3615720 w 5398614"/>
                <a:gd name="connsiteY2" fmla="*/ 9949 h 5965984"/>
                <a:gd name="connsiteX3" fmla="*/ 5241909 w 5398614"/>
                <a:gd name="connsiteY3" fmla="*/ 2255618 h 5965984"/>
                <a:gd name="connsiteX4" fmla="*/ 4959178 w 5398614"/>
                <a:gd name="connsiteY4" fmla="*/ 5617002 h 5965984"/>
                <a:gd name="connsiteX5" fmla="*/ 2099977 w 5398614"/>
                <a:gd name="connsiteY5" fmla="*/ 5721089 h 5965984"/>
                <a:gd name="connsiteX6" fmla="*/ 13566 w 5398614"/>
                <a:gd name="connsiteY6" fmla="*/ 4390267 h 5965984"/>
                <a:gd name="connsiteX0" fmla="*/ 13352 w 5398400"/>
                <a:gd name="connsiteY0" fmla="*/ 4416270 h 5991987"/>
                <a:gd name="connsiteX1" fmla="*/ 1318536 w 5398400"/>
                <a:gd name="connsiteY1" fmla="*/ 1581870 h 5991987"/>
                <a:gd name="connsiteX2" fmla="*/ 3520861 w 5398400"/>
                <a:gd name="connsiteY2" fmla="*/ 9744 h 5991987"/>
                <a:gd name="connsiteX3" fmla="*/ 5241695 w 5398400"/>
                <a:gd name="connsiteY3" fmla="*/ 2281621 h 5991987"/>
                <a:gd name="connsiteX4" fmla="*/ 4958964 w 5398400"/>
                <a:gd name="connsiteY4" fmla="*/ 5643005 h 5991987"/>
                <a:gd name="connsiteX5" fmla="*/ 2099763 w 5398400"/>
                <a:gd name="connsiteY5" fmla="*/ 5747092 h 5991987"/>
                <a:gd name="connsiteX6" fmla="*/ 13352 w 5398400"/>
                <a:gd name="connsiteY6" fmla="*/ 4416270 h 599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400" h="5991987">
                  <a:moveTo>
                    <a:pt x="13352" y="4416270"/>
                  </a:moveTo>
                  <a:cubicBezTo>
                    <a:pt x="-116852" y="3722066"/>
                    <a:pt x="733951" y="2316291"/>
                    <a:pt x="1318536" y="1581870"/>
                  </a:cubicBezTo>
                  <a:cubicBezTo>
                    <a:pt x="1903121" y="847449"/>
                    <a:pt x="2867001" y="-106881"/>
                    <a:pt x="3520861" y="9744"/>
                  </a:cubicBezTo>
                  <a:cubicBezTo>
                    <a:pt x="4174721" y="126369"/>
                    <a:pt x="4997712" y="1341463"/>
                    <a:pt x="5241695" y="2281621"/>
                  </a:cubicBezTo>
                  <a:cubicBezTo>
                    <a:pt x="5485678" y="3221779"/>
                    <a:pt x="5482619" y="5065427"/>
                    <a:pt x="4958964" y="5643005"/>
                  </a:cubicBezTo>
                  <a:cubicBezTo>
                    <a:pt x="4435309" y="6220583"/>
                    <a:pt x="2845306" y="5953154"/>
                    <a:pt x="2099763" y="5747092"/>
                  </a:cubicBezTo>
                  <a:cubicBezTo>
                    <a:pt x="1354220" y="5541030"/>
                    <a:pt x="143556" y="5110474"/>
                    <a:pt x="13352" y="4416270"/>
                  </a:cubicBezTo>
                  <a:close/>
                </a:path>
              </a:pathLst>
            </a:custGeom>
            <a:noFill/>
            <a:ln w="5715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663792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630ADD-ACDF-4ED8-B5D5-2A981028DAEB}"/>
              </a:ext>
            </a:extLst>
          </p:cNvPr>
          <p:cNvSpPr>
            <a:spLocks noGrp="1"/>
          </p:cNvSpPr>
          <p:nvPr>
            <p:ph idx="1"/>
          </p:nvPr>
        </p:nvSpPr>
        <p:spPr/>
        <p:txBody>
          <a:bodyPr/>
          <a:lstStyle/>
          <a:p>
            <a:r>
              <a:rPr lang="en-US" dirty="0"/>
              <a:t> A data dictionary, or metadata repository, as defined in the IBM Dictionary of Computing, is a "centralized repository of information about data such as meaning, relationships to other data, origin, usage, and format.”</a:t>
            </a:r>
          </a:p>
          <a:p>
            <a:pPr lvl="1"/>
            <a:r>
              <a:rPr lang="en-US" dirty="0"/>
              <a:t>Provides question &amp; response text</a:t>
            </a:r>
          </a:p>
          <a:p>
            <a:pPr lvl="1"/>
            <a:r>
              <a:rPr lang="en-US" dirty="0"/>
              <a:t>Provides variable name &amp; response codes</a:t>
            </a:r>
          </a:p>
          <a:p>
            <a:pPr lvl="1"/>
            <a:r>
              <a:rPr lang="en-US" dirty="0"/>
              <a:t>Provides descriptive frequency counts &amp; proportions</a:t>
            </a:r>
          </a:p>
          <a:p>
            <a:pPr lvl="1"/>
            <a:r>
              <a:rPr lang="en-US" dirty="0"/>
              <a:t>Provides information about skip/display logic </a:t>
            </a:r>
          </a:p>
          <a:p>
            <a:pPr lvl="1"/>
            <a:r>
              <a:rPr lang="en-US" dirty="0"/>
              <a:t>Provides codes for missing-ness</a:t>
            </a:r>
          </a:p>
          <a:p>
            <a:pPr lvl="1"/>
            <a:r>
              <a:rPr lang="en-US" dirty="0"/>
              <a:t>Provides information about the data type for each variable</a:t>
            </a:r>
          </a:p>
          <a:p>
            <a:pPr lvl="1"/>
            <a:endParaRPr lang="en-US" dirty="0"/>
          </a:p>
          <a:p>
            <a:pPr lvl="1"/>
            <a:endParaRPr lang="en-US" dirty="0"/>
          </a:p>
          <a:p>
            <a:pPr lvl="1"/>
            <a:endParaRPr lang="en-US" dirty="0"/>
          </a:p>
          <a:p>
            <a:pPr lvl="1"/>
            <a:endParaRPr lang="en-US" dirty="0"/>
          </a:p>
        </p:txBody>
      </p:sp>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Data Dictionaries</a:t>
            </a:r>
          </a:p>
        </p:txBody>
      </p:sp>
    </p:spTree>
    <p:extLst>
      <p:ext uri="{BB962C8B-B14F-4D97-AF65-F5344CB8AC3E}">
        <p14:creationId xmlns:p14="http://schemas.microsoft.com/office/powerpoint/2010/main" val="388744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Using R to Look at Your Data</a:t>
            </a:r>
          </a:p>
        </p:txBody>
      </p:sp>
      <p:pic>
        <p:nvPicPr>
          <p:cNvPr id="2" name="Picture 1"/>
          <p:cNvPicPr>
            <a:picLocks noChangeAspect="1"/>
          </p:cNvPicPr>
          <p:nvPr/>
        </p:nvPicPr>
        <p:blipFill>
          <a:blip r:embed="rId3"/>
          <a:stretch>
            <a:fillRect/>
          </a:stretch>
        </p:blipFill>
        <p:spPr>
          <a:xfrm>
            <a:off x="571500" y="1943100"/>
            <a:ext cx="8248650" cy="1657350"/>
          </a:xfrm>
          <a:prstGeom prst="rect">
            <a:avLst/>
          </a:prstGeom>
        </p:spPr>
      </p:pic>
    </p:spTree>
    <p:extLst>
      <p:ext uri="{BB962C8B-B14F-4D97-AF65-F5344CB8AC3E}">
        <p14:creationId xmlns:p14="http://schemas.microsoft.com/office/powerpoint/2010/main" val="4088362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3425" y="1019360"/>
            <a:ext cx="9139238" cy="3824771"/>
          </a:xfrm>
          <a:prstGeom prst="rect">
            <a:avLst/>
          </a:prstGeom>
        </p:spPr>
      </p:pic>
      <p:sp>
        <p:nvSpPr>
          <p:cNvPr id="3" name="Title 2"/>
          <p:cNvSpPr>
            <a:spLocks noGrp="1"/>
          </p:cNvSpPr>
          <p:nvPr>
            <p:ph type="title"/>
          </p:nvPr>
        </p:nvSpPr>
        <p:spPr/>
        <p:txBody>
          <a:bodyPr/>
          <a:lstStyle/>
          <a:p>
            <a:r>
              <a:rPr lang="en-CA" dirty="0" smtClean="0"/>
              <a:t>Sex Now Data Dictionary</a:t>
            </a:r>
            <a:endParaRPr lang="en-CA" dirty="0"/>
          </a:p>
        </p:txBody>
      </p:sp>
      <p:sp>
        <p:nvSpPr>
          <p:cNvPr id="5" name="Rectangle 4"/>
          <p:cNvSpPr/>
          <p:nvPr/>
        </p:nvSpPr>
        <p:spPr>
          <a:xfrm>
            <a:off x="838200" y="4844131"/>
            <a:ext cx="1560042" cy="369332"/>
          </a:xfrm>
          <a:prstGeom prst="rect">
            <a:avLst/>
          </a:prstGeom>
        </p:spPr>
        <p:txBody>
          <a:bodyPr wrap="none">
            <a:spAutoFit/>
          </a:bodyPr>
          <a:lstStyle/>
          <a:p>
            <a:r>
              <a:rPr lang="en-US" dirty="0" smtClean="0">
                <a:solidFill>
                  <a:srgbClr val="FF791A"/>
                </a:solidFill>
              </a:rPr>
              <a:t>Variable Name</a:t>
            </a:r>
            <a:endParaRPr lang="en-CA" dirty="0">
              <a:solidFill>
                <a:srgbClr val="FF791A"/>
              </a:solidFill>
            </a:endParaRPr>
          </a:p>
        </p:txBody>
      </p:sp>
      <p:sp>
        <p:nvSpPr>
          <p:cNvPr id="6" name="Rectangle 5"/>
          <p:cNvSpPr/>
          <p:nvPr/>
        </p:nvSpPr>
        <p:spPr>
          <a:xfrm>
            <a:off x="2905125" y="4844131"/>
            <a:ext cx="1381276" cy="369332"/>
          </a:xfrm>
          <a:prstGeom prst="rect">
            <a:avLst/>
          </a:prstGeom>
        </p:spPr>
        <p:txBody>
          <a:bodyPr wrap="none">
            <a:spAutoFit/>
          </a:bodyPr>
          <a:lstStyle/>
          <a:p>
            <a:r>
              <a:rPr lang="en-US" dirty="0" smtClean="0">
                <a:solidFill>
                  <a:srgbClr val="FF791A"/>
                </a:solidFill>
              </a:rPr>
              <a:t>Variable Text</a:t>
            </a:r>
            <a:endParaRPr lang="en-CA" dirty="0">
              <a:solidFill>
                <a:srgbClr val="FF791A"/>
              </a:solidFill>
            </a:endParaRPr>
          </a:p>
        </p:txBody>
      </p:sp>
      <p:sp>
        <p:nvSpPr>
          <p:cNvPr id="7" name="Rectangle 6"/>
          <p:cNvSpPr/>
          <p:nvPr/>
        </p:nvSpPr>
        <p:spPr>
          <a:xfrm>
            <a:off x="5017294" y="4844131"/>
            <a:ext cx="2939972" cy="369332"/>
          </a:xfrm>
          <a:prstGeom prst="rect">
            <a:avLst/>
          </a:prstGeom>
        </p:spPr>
        <p:txBody>
          <a:bodyPr wrap="none">
            <a:spAutoFit/>
          </a:bodyPr>
          <a:lstStyle/>
          <a:p>
            <a:r>
              <a:rPr lang="en-US" dirty="0" smtClean="0">
                <a:solidFill>
                  <a:srgbClr val="FF791A"/>
                </a:solidFill>
              </a:rPr>
              <a:t>Response Options and Values</a:t>
            </a:r>
            <a:endParaRPr lang="en-CA" dirty="0">
              <a:solidFill>
                <a:srgbClr val="FF791A"/>
              </a:solidFill>
            </a:endParaRPr>
          </a:p>
        </p:txBody>
      </p:sp>
      <p:sp>
        <p:nvSpPr>
          <p:cNvPr id="8" name="Rectangle 7"/>
          <p:cNvSpPr/>
          <p:nvPr/>
        </p:nvSpPr>
        <p:spPr>
          <a:xfrm>
            <a:off x="8093869" y="4844131"/>
            <a:ext cx="1101584" cy="369332"/>
          </a:xfrm>
          <a:prstGeom prst="rect">
            <a:avLst/>
          </a:prstGeom>
        </p:spPr>
        <p:txBody>
          <a:bodyPr wrap="none">
            <a:spAutoFit/>
          </a:bodyPr>
          <a:lstStyle/>
          <a:p>
            <a:r>
              <a:rPr lang="en-US" dirty="0" smtClean="0">
                <a:solidFill>
                  <a:srgbClr val="FF791A"/>
                </a:solidFill>
              </a:rPr>
              <a:t>Skip Logic</a:t>
            </a:r>
            <a:endParaRPr lang="en-CA" dirty="0">
              <a:solidFill>
                <a:srgbClr val="FF791A"/>
              </a:solidFill>
            </a:endParaRPr>
          </a:p>
        </p:txBody>
      </p:sp>
    </p:spTree>
    <p:extLst>
      <p:ext uri="{BB962C8B-B14F-4D97-AF65-F5344CB8AC3E}">
        <p14:creationId xmlns:p14="http://schemas.microsoft.com/office/powerpoint/2010/main" val="2497303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60E74D-3F8D-4FAA-BA66-36C81ADCEF9B}"/>
              </a:ext>
            </a:extLst>
          </p:cNvPr>
          <p:cNvSpPr>
            <a:spLocks noGrp="1"/>
          </p:cNvSpPr>
          <p:nvPr>
            <p:ph type="title"/>
          </p:nvPr>
        </p:nvSpPr>
        <p:spPr/>
        <p:txBody>
          <a:bodyPr/>
          <a:lstStyle/>
          <a:p>
            <a:r>
              <a:rPr lang="en-CA" dirty="0"/>
              <a:t>1.3. SUMMARIZING DATA</a:t>
            </a:r>
          </a:p>
        </p:txBody>
      </p:sp>
      <p:sp>
        <p:nvSpPr>
          <p:cNvPr id="3" name="Content Placeholder 4">
            <a:extLst>
              <a:ext uri="{FF2B5EF4-FFF2-40B4-BE49-F238E27FC236}">
                <a16:creationId xmlns:a16="http://schemas.microsoft.com/office/drawing/2014/main" id="{AD622939-F40D-4FB4-AE56-455C2566FEC4}"/>
              </a:ext>
            </a:extLst>
          </p:cNvPr>
          <p:cNvSpPr txBox="1">
            <a:spLocks/>
          </p:cNvSpPr>
          <p:nvPr/>
        </p:nvSpPr>
        <p:spPr>
          <a:xfrm>
            <a:off x="8610600" y="1388231"/>
            <a:ext cx="3497125" cy="4081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Frequencies</a:t>
            </a:r>
          </a:p>
          <a:p>
            <a:pPr marL="0" indent="0">
              <a:buNone/>
            </a:pPr>
            <a:r>
              <a:rPr lang="en-US" sz="1800" dirty="0">
                <a:solidFill>
                  <a:schemeClr val="bg1"/>
                </a:solidFill>
              </a:rPr>
              <a:t>Proportions</a:t>
            </a:r>
          </a:p>
          <a:p>
            <a:pPr marL="0" indent="0">
              <a:buNone/>
            </a:pPr>
            <a:r>
              <a:rPr lang="en-US" sz="1800" dirty="0">
                <a:solidFill>
                  <a:schemeClr val="bg1"/>
                </a:solidFill>
              </a:rPr>
              <a:t>Cross-Tabulated Frequencies</a:t>
            </a:r>
          </a:p>
          <a:p>
            <a:pPr marL="0" indent="0">
              <a:buNone/>
            </a:pPr>
            <a:r>
              <a:rPr lang="en-US" sz="1800" dirty="0">
                <a:solidFill>
                  <a:schemeClr val="bg1"/>
                </a:solidFill>
              </a:rPr>
              <a:t>Cross-Tabulated </a:t>
            </a:r>
            <a:r>
              <a:rPr lang="en-US" sz="1800" dirty="0" smtClean="0">
                <a:solidFill>
                  <a:schemeClr val="bg1"/>
                </a:solidFill>
              </a:rPr>
              <a:t>Proportions</a:t>
            </a:r>
          </a:p>
          <a:p>
            <a:pPr marL="0" indent="0">
              <a:buNone/>
            </a:pPr>
            <a:r>
              <a:rPr lang="en-US" sz="1800" dirty="0" smtClean="0">
                <a:solidFill>
                  <a:schemeClr val="bg1"/>
                </a:solidFill>
              </a:rPr>
              <a:t>Measures of Central Location</a:t>
            </a:r>
          </a:p>
          <a:p>
            <a:pPr marL="0" indent="0">
              <a:buNone/>
            </a:pPr>
            <a:r>
              <a:rPr lang="en-US" sz="1800" dirty="0" smtClean="0">
                <a:solidFill>
                  <a:schemeClr val="bg1"/>
                </a:solidFill>
              </a:rPr>
              <a:t>Measures of Spread</a:t>
            </a:r>
          </a:p>
          <a:p>
            <a:pPr marL="0" indent="0">
              <a:buNone/>
            </a:pPr>
            <a:endParaRPr lang="en-US" sz="1800" dirty="0">
              <a:solidFill>
                <a:schemeClr val="bg1"/>
              </a:solidFill>
            </a:endParaRPr>
          </a:p>
          <a:p>
            <a:pPr marL="0" indent="0">
              <a:buNone/>
            </a:pPr>
            <a:r>
              <a:rPr lang="en-US" sz="1800" dirty="0" smtClean="0">
                <a:solidFill>
                  <a:schemeClr val="bg1"/>
                </a:solidFill>
              </a:rPr>
              <a:t>Hypothesis Tests</a:t>
            </a:r>
          </a:p>
          <a:p>
            <a:pPr marL="0" indent="0">
              <a:buNone/>
            </a:pPr>
            <a:r>
              <a:rPr lang="en-US" sz="1800" dirty="0" smtClean="0">
                <a:solidFill>
                  <a:schemeClr val="bg1"/>
                </a:solidFill>
              </a:rPr>
              <a:t>Correlation Tests</a:t>
            </a:r>
          </a:p>
        </p:txBody>
      </p:sp>
      <p:cxnSp>
        <p:nvCxnSpPr>
          <p:cNvPr id="5" name="Straight Connector 4">
            <a:extLst>
              <a:ext uri="{FF2B5EF4-FFF2-40B4-BE49-F238E27FC236}">
                <a16:creationId xmlns:a16="http://schemas.microsoft.com/office/drawing/2014/main" id="{D4A46AC8-1D38-444C-A8C4-D924A5CC21E0}"/>
              </a:ext>
            </a:extLst>
          </p:cNvPr>
          <p:cNvCxnSpPr/>
          <p:nvPr/>
        </p:nvCxnSpPr>
        <p:spPr>
          <a:xfrm>
            <a:off x="8302487" y="949187"/>
            <a:ext cx="0" cy="50987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082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F50618-4CB1-4D49-BE77-3C8817241771}"/>
              </a:ext>
            </a:extLst>
          </p:cNvPr>
          <p:cNvSpPr>
            <a:spLocks noGrp="1"/>
          </p:cNvSpPr>
          <p:nvPr>
            <p:ph idx="1"/>
          </p:nvPr>
        </p:nvSpPr>
        <p:spPr>
          <a:xfrm>
            <a:off x="838200" y="1047889"/>
            <a:ext cx="9139238" cy="1422180"/>
          </a:xfrm>
        </p:spPr>
        <p:txBody>
          <a:bodyPr>
            <a:normAutofit/>
          </a:bodyPr>
          <a:lstStyle/>
          <a:p>
            <a:r>
              <a:rPr lang="en-CA" dirty="0"/>
              <a:t>Count of the occurrences of a value</a:t>
            </a:r>
          </a:p>
          <a:p>
            <a:r>
              <a:rPr lang="en-CA" dirty="0"/>
              <a:t>“Cross-tabulate”: to count the occurrences of a value across different sets of data</a:t>
            </a:r>
          </a:p>
        </p:txBody>
      </p:sp>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Frequencies</a:t>
            </a:r>
          </a:p>
        </p:txBody>
      </p:sp>
      <p:pic>
        <p:nvPicPr>
          <p:cNvPr id="3" name="Picture 2"/>
          <p:cNvPicPr>
            <a:picLocks noChangeAspect="1"/>
          </p:cNvPicPr>
          <p:nvPr/>
        </p:nvPicPr>
        <p:blipFill rotWithShape="1">
          <a:blip r:embed="rId3"/>
          <a:srcRect t="74089"/>
          <a:stretch/>
        </p:blipFill>
        <p:spPr>
          <a:xfrm>
            <a:off x="380092" y="4095938"/>
            <a:ext cx="9734102" cy="2225941"/>
          </a:xfrm>
          <a:prstGeom prst="rect">
            <a:avLst/>
          </a:prstGeom>
        </p:spPr>
      </p:pic>
      <p:pic>
        <p:nvPicPr>
          <p:cNvPr id="6" name="Picture 5"/>
          <p:cNvPicPr>
            <a:picLocks noChangeAspect="1"/>
          </p:cNvPicPr>
          <p:nvPr/>
        </p:nvPicPr>
        <p:blipFill rotWithShape="1">
          <a:blip r:embed="rId3"/>
          <a:srcRect t="39442" r="44619" b="49406"/>
          <a:stretch/>
        </p:blipFill>
        <p:spPr>
          <a:xfrm>
            <a:off x="551542" y="2645229"/>
            <a:ext cx="8039100" cy="1428750"/>
          </a:xfrm>
          <a:prstGeom prst="rect">
            <a:avLst/>
          </a:prstGeom>
        </p:spPr>
      </p:pic>
    </p:spTree>
    <p:extLst>
      <p:ext uri="{BB962C8B-B14F-4D97-AF65-F5344CB8AC3E}">
        <p14:creationId xmlns:p14="http://schemas.microsoft.com/office/powerpoint/2010/main" val="834618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F50618-4CB1-4D49-BE77-3C8817241771}"/>
              </a:ext>
            </a:extLst>
          </p:cNvPr>
          <p:cNvSpPr>
            <a:spLocks noGrp="1"/>
          </p:cNvSpPr>
          <p:nvPr>
            <p:ph idx="1"/>
          </p:nvPr>
        </p:nvSpPr>
        <p:spPr/>
        <p:txBody>
          <a:bodyPr/>
          <a:lstStyle/>
          <a:p>
            <a:r>
              <a:rPr lang="en-CA" dirty="0"/>
              <a:t>Proportion of total occurrences matching each value </a:t>
            </a:r>
          </a:p>
        </p:txBody>
      </p:sp>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Proportions</a:t>
            </a:r>
          </a:p>
        </p:txBody>
      </p:sp>
      <p:pic>
        <p:nvPicPr>
          <p:cNvPr id="5" name="Picture 4"/>
          <p:cNvPicPr>
            <a:picLocks noChangeAspect="1"/>
          </p:cNvPicPr>
          <p:nvPr/>
        </p:nvPicPr>
        <p:blipFill>
          <a:blip r:embed="rId3"/>
          <a:stretch>
            <a:fillRect/>
          </a:stretch>
        </p:blipFill>
        <p:spPr>
          <a:xfrm>
            <a:off x="371475" y="2027882"/>
            <a:ext cx="9769231" cy="3610918"/>
          </a:xfrm>
          <a:prstGeom prst="rect">
            <a:avLst/>
          </a:prstGeom>
        </p:spPr>
      </p:pic>
    </p:spTree>
    <p:extLst>
      <p:ext uri="{BB962C8B-B14F-4D97-AF65-F5344CB8AC3E}">
        <p14:creationId xmlns:p14="http://schemas.microsoft.com/office/powerpoint/2010/main" val="760653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Measures of Central </a:t>
            </a:r>
            <a:r>
              <a:rPr lang="en-CA" dirty="0" smtClean="0"/>
              <a:t>Location</a:t>
            </a:r>
            <a:endParaRPr lang="en-CA" dirty="0"/>
          </a:p>
        </p:txBody>
      </p:sp>
      <p:pic>
        <p:nvPicPr>
          <p:cNvPr id="8" name="Picture 7"/>
          <p:cNvPicPr>
            <a:picLocks noChangeAspect="1"/>
          </p:cNvPicPr>
          <p:nvPr/>
        </p:nvPicPr>
        <p:blipFill rotWithShape="1">
          <a:blip r:embed="rId3"/>
          <a:srcRect t="28253" r="16979"/>
          <a:stretch/>
        </p:blipFill>
        <p:spPr>
          <a:xfrm>
            <a:off x="373674" y="1230007"/>
            <a:ext cx="9212696" cy="2708948"/>
          </a:xfrm>
          <a:prstGeom prst="rect">
            <a:avLst/>
          </a:prstGeom>
        </p:spPr>
      </p:pic>
    </p:spTree>
    <p:extLst>
      <p:ext uri="{BB962C8B-B14F-4D97-AF65-F5344CB8AC3E}">
        <p14:creationId xmlns:p14="http://schemas.microsoft.com/office/powerpoint/2010/main" val="27930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91D16-DF98-4E6C-8339-7641682102B6}"/>
              </a:ext>
            </a:extLst>
          </p:cNvPr>
          <p:cNvSpPr>
            <a:spLocks noGrp="1"/>
          </p:cNvSpPr>
          <p:nvPr>
            <p:ph idx="1"/>
          </p:nvPr>
        </p:nvSpPr>
        <p:spPr/>
        <p:txBody>
          <a:bodyPr/>
          <a:lstStyle/>
          <a:p>
            <a:r>
              <a:rPr lang="en-CA" dirty="0"/>
              <a:t>Range</a:t>
            </a:r>
          </a:p>
          <a:p>
            <a:r>
              <a:rPr lang="en-CA" dirty="0" smtClean="0"/>
              <a:t>Standard Deviation</a:t>
            </a:r>
          </a:p>
          <a:p>
            <a:r>
              <a:rPr lang="en-CA" dirty="0"/>
              <a:t>Interquartile </a:t>
            </a:r>
            <a:r>
              <a:rPr lang="en-CA" dirty="0" smtClean="0"/>
              <a:t>Range</a:t>
            </a:r>
            <a:endParaRPr lang="en-CA" dirty="0"/>
          </a:p>
        </p:txBody>
      </p:sp>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Measures of Spread</a:t>
            </a:r>
          </a:p>
        </p:txBody>
      </p:sp>
      <p:pic>
        <p:nvPicPr>
          <p:cNvPr id="1026" name="Picture 2" descr="Image result for nutella">
            <a:extLst>
              <a:ext uri="{FF2B5EF4-FFF2-40B4-BE49-F238E27FC236}">
                <a16:creationId xmlns:a16="http://schemas.microsoft.com/office/drawing/2014/main" id="{30627B8D-B328-4CF0-A62C-C634E8A38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632" y="161230"/>
            <a:ext cx="2035206" cy="25186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838200" y="3153946"/>
            <a:ext cx="8346287" cy="2677111"/>
          </a:xfrm>
          <a:prstGeom prst="rect">
            <a:avLst/>
          </a:prstGeom>
        </p:spPr>
      </p:pic>
    </p:spTree>
    <p:extLst>
      <p:ext uri="{BB962C8B-B14F-4D97-AF65-F5344CB8AC3E}">
        <p14:creationId xmlns:p14="http://schemas.microsoft.com/office/powerpoint/2010/main" val="754467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60E74D-3F8D-4FAA-BA66-36C81ADCEF9B}"/>
              </a:ext>
            </a:extLst>
          </p:cNvPr>
          <p:cNvSpPr>
            <a:spLocks noGrp="1"/>
          </p:cNvSpPr>
          <p:nvPr>
            <p:ph type="title"/>
          </p:nvPr>
        </p:nvSpPr>
        <p:spPr/>
        <p:txBody>
          <a:bodyPr/>
          <a:lstStyle/>
          <a:p>
            <a:r>
              <a:rPr lang="en-CA" dirty="0" smtClean="0"/>
              <a:t>Hypothesis Tests</a:t>
            </a:r>
            <a:endParaRPr lang="en-CA" dirty="0"/>
          </a:p>
        </p:txBody>
      </p:sp>
      <p:sp>
        <p:nvSpPr>
          <p:cNvPr id="3" name="Content Placeholder 4">
            <a:extLst>
              <a:ext uri="{FF2B5EF4-FFF2-40B4-BE49-F238E27FC236}">
                <a16:creationId xmlns:a16="http://schemas.microsoft.com/office/drawing/2014/main" id="{7CA91445-A661-46C0-8E14-7767F855B199}"/>
              </a:ext>
            </a:extLst>
          </p:cNvPr>
          <p:cNvSpPr txBox="1">
            <a:spLocks/>
          </p:cNvSpPr>
          <p:nvPr/>
        </p:nvSpPr>
        <p:spPr>
          <a:xfrm>
            <a:off x="8610600" y="1388231"/>
            <a:ext cx="3497125" cy="4081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1"/>
                </a:solidFill>
              </a:rPr>
              <a:t>T-tests</a:t>
            </a:r>
          </a:p>
          <a:p>
            <a:pPr marL="0" indent="0">
              <a:buNone/>
            </a:pPr>
            <a:r>
              <a:rPr lang="en-US" sz="1800" dirty="0" smtClean="0">
                <a:solidFill>
                  <a:schemeClr val="bg1"/>
                </a:solidFill>
              </a:rPr>
              <a:t>Welch’s t-test</a:t>
            </a:r>
          </a:p>
          <a:p>
            <a:pPr marL="0" indent="0">
              <a:buNone/>
            </a:pPr>
            <a:r>
              <a:rPr lang="en-US" sz="1800" dirty="0" smtClean="0">
                <a:solidFill>
                  <a:schemeClr val="bg1"/>
                </a:solidFill>
              </a:rPr>
              <a:t>Mann-Whitney</a:t>
            </a:r>
          </a:p>
          <a:p>
            <a:pPr marL="0" indent="0">
              <a:buNone/>
            </a:pPr>
            <a:r>
              <a:rPr lang="en-US" sz="1800" dirty="0" smtClean="0">
                <a:solidFill>
                  <a:schemeClr val="bg1"/>
                </a:solidFill>
              </a:rPr>
              <a:t>Chi-square</a:t>
            </a:r>
          </a:p>
          <a:p>
            <a:pPr marL="0" indent="0">
              <a:buNone/>
            </a:pPr>
            <a:r>
              <a:rPr lang="en-US" sz="1800" dirty="0">
                <a:solidFill>
                  <a:schemeClr val="bg1"/>
                </a:solidFill>
              </a:rPr>
              <a:t>Pearson’s correlation</a:t>
            </a:r>
          </a:p>
          <a:p>
            <a:pPr marL="0" indent="0">
              <a:buNone/>
            </a:pPr>
            <a:r>
              <a:rPr lang="en-US" sz="1800" dirty="0">
                <a:solidFill>
                  <a:schemeClr val="bg1"/>
                </a:solidFill>
              </a:rPr>
              <a:t>Spearman’s Rank</a:t>
            </a:r>
          </a:p>
          <a:p>
            <a:pPr marL="0" indent="0">
              <a:buNone/>
            </a:pPr>
            <a:r>
              <a:rPr lang="en-US" sz="1800" dirty="0">
                <a:solidFill>
                  <a:schemeClr val="bg1"/>
                </a:solidFill>
              </a:rPr>
              <a:t>Kendall Rank</a:t>
            </a:r>
          </a:p>
          <a:p>
            <a:pPr marL="0" indent="0">
              <a:buNone/>
            </a:pPr>
            <a:endParaRPr lang="en-US" sz="1800" dirty="0">
              <a:solidFill>
                <a:schemeClr val="bg1"/>
              </a:solidFill>
            </a:endParaRPr>
          </a:p>
        </p:txBody>
      </p:sp>
      <p:cxnSp>
        <p:nvCxnSpPr>
          <p:cNvPr id="5" name="Straight Connector 4">
            <a:extLst>
              <a:ext uri="{FF2B5EF4-FFF2-40B4-BE49-F238E27FC236}">
                <a16:creationId xmlns:a16="http://schemas.microsoft.com/office/drawing/2014/main" id="{9BB7DC1D-5D3A-4279-9E8F-8E046AD9456E}"/>
              </a:ext>
            </a:extLst>
          </p:cNvPr>
          <p:cNvCxnSpPr/>
          <p:nvPr/>
        </p:nvCxnSpPr>
        <p:spPr>
          <a:xfrm>
            <a:off x="8302487" y="949187"/>
            <a:ext cx="0" cy="50987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598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70FB77A-D37A-4CDB-8D62-22390FF0369C}"/>
              </a:ext>
            </a:extLst>
          </p:cNvPr>
          <p:cNvSpPr>
            <a:spLocks noGrp="1"/>
          </p:cNvSpPr>
          <p:nvPr>
            <p:ph idx="1"/>
          </p:nvPr>
        </p:nvSpPr>
        <p:spPr/>
        <p:txBody>
          <a:bodyPr/>
          <a:lstStyle/>
          <a:p>
            <a:r>
              <a:rPr lang="en-US" dirty="0"/>
              <a:t>The unpaired two-samples t-test is used to compare the mean of two independent groups.</a:t>
            </a:r>
          </a:p>
          <a:p>
            <a:endParaRPr lang="en-US" dirty="0"/>
          </a:p>
          <a:p>
            <a:endParaRPr lang="en-US" dirty="0"/>
          </a:p>
          <a:p>
            <a:pPr marL="0" indent="0">
              <a:buNone/>
            </a:pPr>
            <a:endParaRPr lang="en-US" dirty="0"/>
          </a:p>
          <a:p>
            <a:pPr marL="0" indent="0">
              <a:buNone/>
            </a:pPr>
            <a:r>
              <a:rPr lang="en-US" sz="2400" dirty="0"/>
              <a:t>	</a:t>
            </a:r>
            <a:r>
              <a:rPr lang="en-US" sz="2400" b="1" dirty="0"/>
              <a:t>alternative</a:t>
            </a:r>
            <a:r>
              <a:rPr lang="en-US" sz="2400" dirty="0"/>
              <a:t> = “greater”, “less”, or “</a:t>
            </a:r>
            <a:r>
              <a:rPr lang="en-US" sz="2400" dirty="0" err="1"/>
              <a:t>two.sided</a:t>
            </a:r>
            <a:r>
              <a:rPr lang="en-US" sz="2400" dirty="0"/>
              <a:t>”</a:t>
            </a:r>
          </a:p>
          <a:p>
            <a:pPr marL="0" indent="0">
              <a:buNone/>
            </a:pPr>
            <a:r>
              <a:rPr lang="en-US" sz="2400" dirty="0"/>
              <a:t>	</a:t>
            </a:r>
            <a:r>
              <a:rPr lang="en-US" sz="2400" b="1" dirty="0" err="1"/>
              <a:t>var.equal</a:t>
            </a:r>
            <a:r>
              <a:rPr lang="en-US" sz="2400" b="1" dirty="0"/>
              <a:t> </a:t>
            </a:r>
            <a:r>
              <a:rPr lang="en-US" sz="2400" dirty="0"/>
              <a:t>= </a:t>
            </a:r>
            <a:r>
              <a:rPr lang="en-US" sz="2400" dirty="0">
                <a:solidFill>
                  <a:srgbClr val="FF791A"/>
                </a:solidFill>
              </a:rPr>
              <a:t>if FALSE calculates Welch’s t-test; if TRUE 	calculates the Student’s t-test</a:t>
            </a:r>
          </a:p>
          <a:p>
            <a:pPr marL="0" indent="0">
              <a:buNone/>
            </a:pPr>
            <a:endParaRPr lang="en-US" sz="2400" dirty="0"/>
          </a:p>
          <a:p>
            <a:pPr lvl="1"/>
            <a:endParaRPr lang="en-US" dirty="0"/>
          </a:p>
          <a:p>
            <a:pPr lvl="1"/>
            <a:endParaRPr lang="en-US" dirty="0"/>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EFAF34EA-A661-4222-956E-16438A94A031}"/>
              </a:ext>
            </a:extLst>
          </p:cNvPr>
          <p:cNvSpPr>
            <a:spLocks noGrp="1"/>
          </p:cNvSpPr>
          <p:nvPr>
            <p:ph type="title"/>
          </p:nvPr>
        </p:nvSpPr>
        <p:spPr/>
        <p:txBody>
          <a:bodyPr/>
          <a:lstStyle/>
          <a:p>
            <a:r>
              <a:rPr lang="en-CA" dirty="0"/>
              <a:t>Independent t-test</a:t>
            </a:r>
          </a:p>
        </p:txBody>
      </p:sp>
      <p:sp>
        <p:nvSpPr>
          <p:cNvPr id="7" name="Rectangle: Rounded Corners 6">
            <a:extLst>
              <a:ext uri="{FF2B5EF4-FFF2-40B4-BE49-F238E27FC236}">
                <a16:creationId xmlns:a16="http://schemas.microsoft.com/office/drawing/2014/main" id="{41188206-EE51-4E6A-A9AC-6EC97EAB0528}"/>
              </a:ext>
            </a:extLst>
          </p:cNvPr>
          <p:cNvSpPr/>
          <p:nvPr/>
        </p:nvSpPr>
        <p:spPr>
          <a:xfrm>
            <a:off x="1160145" y="2038350"/>
            <a:ext cx="8256070" cy="1200149"/>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i="1" dirty="0" err="1">
                <a:solidFill>
                  <a:schemeClr val="tx1"/>
                </a:solidFill>
              </a:rPr>
              <a:t>t.test</a:t>
            </a:r>
            <a:r>
              <a:rPr lang="en-US" sz="3200" i="1" dirty="0">
                <a:solidFill>
                  <a:schemeClr val="tx1"/>
                </a:solidFill>
              </a:rPr>
              <a:t>(</a:t>
            </a:r>
            <a:r>
              <a:rPr lang="en-US" sz="3200" i="1" dirty="0" err="1">
                <a:solidFill>
                  <a:srgbClr val="FF8F43"/>
                </a:solidFill>
              </a:rPr>
              <a:t>var</a:t>
            </a:r>
            <a:r>
              <a:rPr lang="en-US" sz="3200" i="1" dirty="0">
                <a:solidFill>
                  <a:schemeClr val="tx1"/>
                </a:solidFill>
              </a:rPr>
              <a:t> ~ </a:t>
            </a:r>
            <a:r>
              <a:rPr lang="en-US" sz="3200" i="1" dirty="0">
                <a:solidFill>
                  <a:srgbClr val="FF8F43"/>
                </a:solidFill>
              </a:rPr>
              <a:t>grp</a:t>
            </a:r>
            <a:r>
              <a:rPr lang="en-US" sz="3200" i="1" dirty="0">
                <a:solidFill>
                  <a:schemeClr val="tx1"/>
                </a:solidFill>
              </a:rPr>
              <a:t>, alternative = “</a:t>
            </a:r>
            <a:r>
              <a:rPr lang="en-US" sz="3200" i="1" dirty="0" err="1">
                <a:solidFill>
                  <a:srgbClr val="605199"/>
                </a:solidFill>
              </a:rPr>
              <a:t>two.sided</a:t>
            </a:r>
            <a:r>
              <a:rPr lang="en-US" sz="3200" i="1" dirty="0">
                <a:solidFill>
                  <a:schemeClr val="tx1"/>
                </a:solidFill>
              </a:rPr>
              <a:t>”, </a:t>
            </a:r>
            <a:r>
              <a:rPr lang="en-US" sz="3200" i="1" dirty="0" err="1">
                <a:solidFill>
                  <a:schemeClr val="tx1"/>
                </a:solidFill>
              </a:rPr>
              <a:t>var.equal</a:t>
            </a:r>
            <a:r>
              <a:rPr lang="en-US" sz="3200" i="1" dirty="0">
                <a:solidFill>
                  <a:schemeClr val="tx1"/>
                </a:solidFill>
              </a:rPr>
              <a:t> = </a:t>
            </a:r>
            <a:r>
              <a:rPr lang="en-US" sz="3200" i="1" dirty="0">
                <a:solidFill>
                  <a:srgbClr val="605199"/>
                </a:solidFill>
              </a:rPr>
              <a:t>TRUE</a:t>
            </a:r>
            <a:r>
              <a:rPr lang="en-US" sz="3200" i="1" dirty="0">
                <a:solidFill>
                  <a:schemeClr val="tx1"/>
                </a:solidFill>
              </a:rPr>
              <a:t>, data = </a:t>
            </a:r>
            <a:r>
              <a:rPr lang="en-US" sz="3200" i="1" dirty="0" err="1">
                <a:solidFill>
                  <a:srgbClr val="FF8F43"/>
                </a:solidFill>
              </a:rPr>
              <a:t>dat</a:t>
            </a:r>
            <a:r>
              <a:rPr lang="en-US" sz="3200" i="1" dirty="0">
                <a:solidFill>
                  <a:schemeClr val="tx1"/>
                </a:solidFill>
              </a:rPr>
              <a:t>)</a:t>
            </a:r>
          </a:p>
        </p:txBody>
      </p:sp>
    </p:spTree>
    <p:extLst>
      <p:ext uri="{BB962C8B-B14F-4D97-AF65-F5344CB8AC3E}">
        <p14:creationId xmlns:p14="http://schemas.microsoft.com/office/powerpoint/2010/main" val="48251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60E74D-3F8D-4FAA-BA66-36C81ADCEF9B}"/>
              </a:ext>
            </a:extLst>
          </p:cNvPr>
          <p:cNvSpPr>
            <a:spLocks noGrp="1"/>
          </p:cNvSpPr>
          <p:nvPr>
            <p:ph type="title"/>
          </p:nvPr>
        </p:nvSpPr>
        <p:spPr/>
        <p:txBody>
          <a:bodyPr/>
          <a:lstStyle/>
          <a:p>
            <a:r>
              <a:rPr lang="en-CA" dirty="0"/>
              <a:t>1.1. R-BASICS</a:t>
            </a:r>
          </a:p>
        </p:txBody>
      </p:sp>
      <p:sp>
        <p:nvSpPr>
          <p:cNvPr id="3" name="Content Placeholder 4">
            <a:extLst>
              <a:ext uri="{FF2B5EF4-FFF2-40B4-BE49-F238E27FC236}">
                <a16:creationId xmlns:a16="http://schemas.microsoft.com/office/drawing/2014/main" id="{269707CD-EA51-473D-9C57-D304AA903260}"/>
              </a:ext>
            </a:extLst>
          </p:cNvPr>
          <p:cNvSpPr txBox="1">
            <a:spLocks/>
          </p:cNvSpPr>
          <p:nvPr/>
        </p:nvSpPr>
        <p:spPr>
          <a:xfrm>
            <a:off x="8620540" y="1577075"/>
            <a:ext cx="3497125" cy="4081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Types of statistical software</a:t>
            </a:r>
          </a:p>
          <a:p>
            <a:pPr marL="0" indent="0">
              <a:buNone/>
            </a:pPr>
            <a:r>
              <a:rPr lang="en-US" sz="1800" dirty="0">
                <a:solidFill>
                  <a:schemeClr val="bg1"/>
                </a:solidFill>
              </a:rPr>
              <a:t>About </a:t>
            </a:r>
            <a:r>
              <a:rPr lang="en-US" sz="1800" i="1" dirty="0">
                <a:solidFill>
                  <a:schemeClr val="bg1"/>
                </a:solidFill>
              </a:rPr>
              <a:t>R</a:t>
            </a:r>
          </a:p>
          <a:p>
            <a:pPr marL="0" indent="0">
              <a:buNone/>
            </a:pPr>
            <a:r>
              <a:rPr lang="en-US" sz="1800" dirty="0">
                <a:solidFill>
                  <a:schemeClr val="bg1"/>
                </a:solidFill>
              </a:rPr>
              <a:t>Installing </a:t>
            </a:r>
            <a:r>
              <a:rPr lang="en-US" sz="1800" i="1" dirty="0">
                <a:solidFill>
                  <a:schemeClr val="bg1"/>
                </a:solidFill>
              </a:rPr>
              <a:t>R</a:t>
            </a:r>
          </a:p>
          <a:p>
            <a:pPr marL="0" indent="0">
              <a:buNone/>
            </a:pPr>
            <a:r>
              <a:rPr lang="en-US" sz="1800" dirty="0">
                <a:solidFill>
                  <a:schemeClr val="bg1"/>
                </a:solidFill>
              </a:rPr>
              <a:t>Installing </a:t>
            </a:r>
            <a:r>
              <a:rPr lang="en-US" sz="1800" i="1" dirty="0" err="1">
                <a:solidFill>
                  <a:schemeClr val="bg1"/>
                </a:solidFill>
              </a:rPr>
              <a:t>RStudio</a:t>
            </a:r>
            <a:endParaRPr lang="en-US" sz="1800" i="1" dirty="0">
              <a:solidFill>
                <a:schemeClr val="bg1"/>
              </a:solidFill>
            </a:endParaRPr>
          </a:p>
          <a:p>
            <a:pPr marL="0" indent="0">
              <a:buNone/>
            </a:pPr>
            <a:r>
              <a:rPr lang="en-US" sz="1800" dirty="0">
                <a:solidFill>
                  <a:schemeClr val="bg1"/>
                </a:solidFill>
              </a:rPr>
              <a:t>A quick tour of </a:t>
            </a:r>
            <a:r>
              <a:rPr lang="en-US" sz="1800" i="1" dirty="0" err="1">
                <a:solidFill>
                  <a:schemeClr val="bg1"/>
                </a:solidFill>
              </a:rPr>
              <a:t>RStudio</a:t>
            </a:r>
            <a:endParaRPr lang="en-US" sz="1800" i="1" dirty="0">
              <a:solidFill>
                <a:schemeClr val="bg1"/>
              </a:solidFill>
            </a:endParaRPr>
          </a:p>
          <a:p>
            <a:pPr marL="0" indent="0">
              <a:buNone/>
            </a:pPr>
            <a:r>
              <a:rPr lang="en-US" sz="1800" dirty="0">
                <a:solidFill>
                  <a:schemeClr val="bg1"/>
                </a:solidFill>
              </a:rPr>
              <a:t>Getting help</a:t>
            </a:r>
          </a:p>
          <a:p>
            <a:pPr marL="0" indent="0">
              <a:buNone/>
            </a:pPr>
            <a:r>
              <a:rPr lang="en-US" sz="1800" i="1" dirty="0">
                <a:solidFill>
                  <a:schemeClr val="bg1"/>
                </a:solidFill>
              </a:rPr>
              <a:t>R</a:t>
            </a:r>
            <a:r>
              <a:rPr lang="en-US" sz="1800" dirty="0">
                <a:solidFill>
                  <a:schemeClr val="bg1"/>
                </a:solidFill>
              </a:rPr>
              <a:t> packages</a:t>
            </a:r>
          </a:p>
          <a:p>
            <a:pPr marL="0" indent="0">
              <a:buNone/>
            </a:pPr>
            <a:r>
              <a:rPr lang="en-US" sz="1800" i="1" dirty="0">
                <a:solidFill>
                  <a:schemeClr val="bg1"/>
                </a:solidFill>
              </a:rPr>
              <a:t>R</a:t>
            </a:r>
            <a:r>
              <a:rPr lang="en-US" sz="1800" dirty="0">
                <a:solidFill>
                  <a:schemeClr val="bg1"/>
                </a:solidFill>
              </a:rPr>
              <a:t> syntax</a:t>
            </a:r>
          </a:p>
          <a:p>
            <a:pPr marL="0" indent="0">
              <a:buNone/>
            </a:pPr>
            <a:r>
              <a:rPr lang="en-US" sz="1800" dirty="0">
                <a:solidFill>
                  <a:schemeClr val="bg1"/>
                </a:solidFill>
              </a:rPr>
              <a:t>Annotating your </a:t>
            </a:r>
            <a:r>
              <a:rPr lang="en-US" sz="1800" i="1" dirty="0">
                <a:solidFill>
                  <a:schemeClr val="bg1"/>
                </a:solidFill>
              </a:rPr>
              <a:t>R</a:t>
            </a:r>
            <a:r>
              <a:rPr lang="en-US" sz="1800" dirty="0">
                <a:solidFill>
                  <a:schemeClr val="bg1"/>
                </a:solidFill>
              </a:rPr>
              <a:t> code</a:t>
            </a:r>
          </a:p>
          <a:p>
            <a:pPr marL="0" indent="0">
              <a:buNone/>
            </a:pPr>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p:txBody>
      </p:sp>
      <p:cxnSp>
        <p:nvCxnSpPr>
          <p:cNvPr id="5" name="Straight Connector 4">
            <a:extLst>
              <a:ext uri="{FF2B5EF4-FFF2-40B4-BE49-F238E27FC236}">
                <a16:creationId xmlns:a16="http://schemas.microsoft.com/office/drawing/2014/main" id="{40BA32F0-EFC7-4EC4-BEC2-28EDB04F87E4}"/>
              </a:ext>
            </a:extLst>
          </p:cNvPr>
          <p:cNvCxnSpPr/>
          <p:nvPr/>
        </p:nvCxnSpPr>
        <p:spPr>
          <a:xfrm>
            <a:off x="8302487" y="949187"/>
            <a:ext cx="0" cy="50987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343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10556F-CFC9-4854-BC89-B8133DEF3F6F}"/>
              </a:ext>
            </a:extLst>
          </p:cNvPr>
          <p:cNvSpPr>
            <a:spLocks noGrp="1"/>
          </p:cNvSpPr>
          <p:nvPr>
            <p:ph idx="1"/>
          </p:nvPr>
        </p:nvSpPr>
        <p:spPr/>
        <p:txBody>
          <a:bodyPr/>
          <a:lstStyle/>
          <a:p>
            <a:r>
              <a:rPr lang="en-CA" dirty="0"/>
              <a:t>Independence of Observations</a:t>
            </a:r>
          </a:p>
          <a:p>
            <a:r>
              <a:rPr lang="en-CA" dirty="0"/>
              <a:t>Normal distribution</a:t>
            </a:r>
          </a:p>
          <a:p>
            <a:pPr lvl="1"/>
            <a:r>
              <a:rPr lang="en-CA" dirty="0"/>
              <a:t>Test using a Shapiro-Wick Normality Test</a:t>
            </a:r>
          </a:p>
          <a:p>
            <a:pPr lvl="1"/>
            <a:endParaRPr lang="en-US" dirty="0"/>
          </a:p>
          <a:p>
            <a:pPr lvl="1"/>
            <a:endParaRPr lang="en-US" dirty="0"/>
          </a:p>
          <a:p>
            <a:pPr lvl="1"/>
            <a:endParaRPr lang="en-CA" dirty="0"/>
          </a:p>
          <a:p>
            <a:pPr lvl="1"/>
            <a:endParaRPr lang="en-CA" dirty="0"/>
          </a:p>
          <a:p>
            <a:r>
              <a:rPr lang="en-CA" dirty="0"/>
              <a:t>Equal Variances (Only Student’s t-test)</a:t>
            </a:r>
          </a:p>
          <a:p>
            <a:pPr lvl="1"/>
            <a:endParaRPr lang="en-US" dirty="0"/>
          </a:p>
          <a:p>
            <a:pPr lvl="1"/>
            <a:endParaRPr lang="en-US" dirty="0"/>
          </a:p>
          <a:p>
            <a:pPr lvl="1"/>
            <a:endParaRPr lang="en-US" dirty="0"/>
          </a:p>
          <a:p>
            <a:pPr lvl="1"/>
            <a:r>
              <a:rPr lang="en-US" dirty="0"/>
              <a:t>If the variance of the two groups are heteroscedastic, you calculate a Welch t-test instead.</a:t>
            </a:r>
          </a:p>
          <a:p>
            <a:pPr lvl="1"/>
            <a:endParaRPr lang="en-US" dirty="0"/>
          </a:p>
          <a:p>
            <a:pPr lvl="1"/>
            <a:endParaRPr lang="en-CA" dirty="0"/>
          </a:p>
          <a:p>
            <a:endParaRPr lang="en-CA" dirty="0"/>
          </a:p>
          <a:p>
            <a:endParaRPr lang="en-CA" dirty="0"/>
          </a:p>
        </p:txBody>
      </p:sp>
      <p:sp>
        <p:nvSpPr>
          <p:cNvPr id="3" name="Title 2">
            <a:extLst>
              <a:ext uri="{FF2B5EF4-FFF2-40B4-BE49-F238E27FC236}">
                <a16:creationId xmlns:a16="http://schemas.microsoft.com/office/drawing/2014/main" id="{56CF5370-98E1-44E9-8885-002A4F4FCF30}"/>
              </a:ext>
            </a:extLst>
          </p:cNvPr>
          <p:cNvSpPr>
            <a:spLocks noGrp="1"/>
          </p:cNvSpPr>
          <p:nvPr>
            <p:ph type="title"/>
          </p:nvPr>
        </p:nvSpPr>
        <p:spPr/>
        <p:txBody>
          <a:bodyPr>
            <a:noAutofit/>
          </a:bodyPr>
          <a:lstStyle/>
          <a:p>
            <a:r>
              <a:rPr lang="en-CA" sz="3600" dirty="0"/>
              <a:t>Assumptions of Independent t-test</a:t>
            </a:r>
          </a:p>
        </p:txBody>
      </p:sp>
      <p:sp>
        <p:nvSpPr>
          <p:cNvPr id="4" name="Rectangle: Rounded Corners 3">
            <a:extLst>
              <a:ext uri="{FF2B5EF4-FFF2-40B4-BE49-F238E27FC236}">
                <a16:creationId xmlns:a16="http://schemas.microsoft.com/office/drawing/2014/main" id="{DBB3E76E-80EE-411B-8F26-B9FD10B1BB69}"/>
              </a:ext>
            </a:extLst>
          </p:cNvPr>
          <p:cNvSpPr/>
          <p:nvPr/>
        </p:nvSpPr>
        <p:spPr>
          <a:xfrm>
            <a:off x="1207294" y="2595757"/>
            <a:ext cx="8229600" cy="1166618"/>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i="1" dirty="0" err="1">
                <a:solidFill>
                  <a:schemeClr val="tx1"/>
                </a:solidFill>
              </a:rPr>
              <a:t>shapiro.test</a:t>
            </a:r>
            <a:r>
              <a:rPr lang="en-US" sz="3200" i="1" dirty="0">
                <a:solidFill>
                  <a:schemeClr val="tx1"/>
                </a:solidFill>
              </a:rPr>
              <a:t>(</a:t>
            </a:r>
            <a:r>
              <a:rPr lang="en-US" sz="3200" i="1" dirty="0" err="1">
                <a:solidFill>
                  <a:srgbClr val="FF8F43"/>
                </a:solidFill>
              </a:rPr>
              <a:t>dat</a:t>
            </a:r>
            <a:r>
              <a:rPr lang="en-US" sz="3200" i="1" dirty="0" err="1">
                <a:solidFill>
                  <a:schemeClr val="tx1"/>
                </a:solidFill>
              </a:rPr>
              <a:t>$</a:t>
            </a:r>
            <a:r>
              <a:rPr lang="en-US" sz="3200" i="1" dirty="0" err="1">
                <a:solidFill>
                  <a:srgbClr val="FF8F43"/>
                </a:solidFill>
              </a:rPr>
              <a:t>var</a:t>
            </a:r>
            <a:r>
              <a:rPr lang="en-US" sz="3200" i="1" dirty="0">
                <a:solidFill>
                  <a:schemeClr val="tx1"/>
                </a:solidFill>
              </a:rPr>
              <a:t>[</a:t>
            </a:r>
            <a:r>
              <a:rPr lang="en-US" sz="3200" i="1" dirty="0" err="1">
                <a:solidFill>
                  <a:srgbClr val="FF8F43"/>
                </a:solidFill>
              </a:rPr>
              <a:t>dat</a:t>
            </a:r>
            <a:r>
              <a:rPr lang="en-US" sz="3200" i="1" dirty="0" err="1">
                <a:solidFill>
                  <a:schemeClr val="tx1"/>
                </a:solidFill>
              </a:rPr>
              <a:t>$</a:t>
            </a:r>
            <a:r>
              <a:rPr lang="en-US" sz="3200" i="1" dirty="0" err="1">
                <a:solidFill>
                  <a:srgbClr val="FF8F43"/>
                </a:solidFill>
              </a:rPr>
              <a:t>group</a:t>
            </a:r>
            <a:r>
              <a:rPr lang="en-US" sz="3200" i="1" dirty="0">
                <a:solidFill>
                  <a:schemeClr val="tx1"/>
                </a:solidFill>
              </a:rPr>
              <a:t> == </a:t>
            </a:r>
            <a:r>
              <a:rPr lang="en-US" sz="3200" i="1" dirty="0" smtClean="0">
                <a:solidFill>
                  <a:schemeClr val="tx1"/>
                </a:solidFill>
              </a:rPr>
              <a:t>‘</a:t>
            </a:r>
            <a:r>
              <a:rPr lang="en-US" sz="3200" i="1" dirty="0" smtClean="0">
                <a:solidFill>
                  <a:srgbClr val="FF8F43"/>
                </a:solidFill>
              </a:rPr>
              <a:t>group 1</a:t>
            </a:r>
            <a:r>
              <a:rPr lang="en-US" sz="3200" i="1" dirty="0" smtClean="0">
                <a:solidFill>
                  <a:schemeClr val="tx1"/>
                </a:solidFill>
              </a:rPr>
              <a:t>’</a:t>
            </a:r>
            <a:r>
              <a:rPr lang="en-US" sz="3200" i="1" dirty="0" smtClean="0">
                <a:solidFill>
                  <a:schemeClr val="tx1"/>
                </a:solidFill>
              </a:rPr>
              <a:t>])</a:t>
            </a:r>
            <a:endParaRPr lang="en-US" sz="3200" i="1" dirty="0">
              <a:solidFill>
                <a:schemeClr val="tx1"/>
              </a:solidFill>
            </a:endParaRPr>
          </a:p>
          <a:p>
            <a:r>
              <a:rPr lang="en-US" sz="3200" i="1" dirty="0" err="1">
                <a:solidFill>
                  <a:schemeClr val="tx1"/>
                </a:solidFill>
              </a:rPr>
              <a:t>shapiro.test</a:t>
            </a:r>
            <a:r>
              <a:rPr lang="en-US" sz="3200" i="1" dirty="0">
                <a:solidFill>
                  <a:schemeClr val="tx1"/>
                </a:solidFill>
              </a:rPr>
              <a:t>(</a:t>
            </a:r>
            <a:r>
              <a:rPr lang="en-US" sz="3200" i="1" dirty="0" err="1">
                <a:solidFill>
                  <a:srgbClr val="FF8F43"/>
                </a:solidFill>
              </a:rPr>
              <a:t>dat</a:t>
            </a:r>
            <a:r>
              <a:rPr lang="en-US" sz="3200" i="1" dirty="0" err="1">
                <a:solidFill>
                  <a:schemeClr val="tx1"/>
                </a:solidFill>
              </a:rPr>
              <a:t>$</a:t>
            </a:r>
            <a:r>
              <a:rPr lang="en-US" sz="3200" i="1" dirty="0" err="1">
                <a:solidFill>
                  <a:srgbClr val="FF8F43"/>
                </a:solidFill>
              </a:rPr>
              <a:t>var</a:t>
            </a:r>
            <a:r>
              <a:rPr lang="en-US" sz="3200" i="1" dirty="0">
                <a:solidFill>
                  <a:schemeClr val="tx1"/>
                </a:solidFill>
              </a:rPr>
              <a:t>[</a:t>
            </a:r>
            <a:r>
              <a:rPr lang="en-US" sz="3200" i="1" dirty="0" err="1">
                <a:solidFill>
                  <a:srgbClr val="FF8F43"/>
                </a:solidFill>
              </a:rPr>
              <a:t>dat</a:t>
            </a:r>
            <a:r>
              <a:rPr lang="en-US" sz="3200" i="1" dirty="0" err="1">
                <a:solidFill>
                  <a:schemeClr val="tx1"/>
                </a:solidFill>
              </a:rPr>
              <a:t>$</a:t>
            </a:r>
            <a:r>
              <a:rPr lang="en-US" sz="3200" i="1" dirty="0" err="1">
                <a:solidFill>
                  <a:srgbClr val="FF8F43"/>
                </a:solidFill>
              </a:rPr>
              <a:t>group</a:t>
            </a:r>
            <a:r>
              <a:rPr lang="en-US" sz="3200" i="1" dirty="0">
                <a:solidFill>
                  <a:schemeClr val="tx1"/>
                </a:solidFill>
              </a:rPr>
              <a:t> == </a:t>
            </a:r>
            <a:r>
              <a:rPr lang="en-US" sz="3200" i="1" dirty="0" smtClean="0">
                <a:solidFill>
                  <a:schemeClr val="tx1"/>
                </a:solidFill>
              </a:rPr>
              <a:t>‘</a:t>
            </a:r>
            <a:r>
              <a:rPr lang="en-US" sz="3200" i="1" dirty="0" smtClean="0">
                <a:solidFill>
                  <a:srgbClr val="FF8F43"/>
                </a:solidFill>
              </a:rPr>
              <a:t>group 2</a:t>
            </a:r>
            <a:r>
              <a:rPr lang="en-US" sz="3200" i="1" dirty="0" smtClean="0">
                <a:solidFill>
                  <a:schemeClr val="tx1"/>
                </a:solidFill>
              </a:rPr>
              <a:t>’</a:t>
            </a:r>
            <a:r>
              <a:rPr lang="en-US" sz="3200" i="1" dirty="0" smtClean="0">
                <a:solidFill>
                  <a:schemeClr val="tx1"/>
                </a:solidFill>
              </a:rPr>
              <a:t>])</a:t>
            </a:r>
            <a:endParaRPr lang="en-CA" sz="3200" i="1" dirty="0">
              <a:solidFill>
                <a:schemeClr val="tx1"/>
              </a:solidFill>
            </a:endParaRPr>
          </a:p>
        </p:txBody>
      </p:sp>
      <p:sp>
        <p:nvSpPr>
          <p:cNvPr id="5" name="Rectangle: Rounded Corners 4">
            <a:extLst>
              <a:ext uri="{FF2B5EF4-FFF2-40B4-BE49-F238E27FC236}">
                <a16:creationId xmlns:a16="http://schemas.microsoft.com/office/drawing/2014/main" id="{405FF02B-FC77-49EE-B254-51053F4E73A2}"/>
              </a:ext>
            </a:extLst>
          </p:cNvPr>
          <p:cNvSpPr/>
          <p:nvPr/>
        </p:nvSpPr>
        <p:spPr>
          <a:xfrm>
            <a:off x="1293019" y="4614918"/>
            <a:ext cx="8229600" cy="988439"/>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i="1" dirty="0" err="1">
                <a:solidFill>
                  <a:srgbClr val="FF8F43"/>
                </a:solidFill>
              </a:rPr>
              <a:t>res.ftest</a:t>
            </a:r>
            <a:r>
              <a:rPr lang="en-US" sz="3200" i="1" dirty="0">
                <a:solidFill>
                  <a:srgbClr val="FF0000"/>
                </a:solidFill>
              </a:rPr>
              <a:t> </a:t>
            </a:r>
            <a:r>
              <a:rPr lang="en-US" sz="3200" i="1" dirty="0">
                <a:solidFill>
                  <a:schemeClr val="tx1"/>
                </a:solidFill>
              </a:rPr>
              <a:t>&lt;- </a:t>
            </a:r>
            <a:r>
              <a:rPr lang="en-US" sz="3200" i="1" dirty="0" err="1">
                <a:solidFill>
                  <a:schemeClr val="tx1"/>
                </a:solidFill>
              </a:rPr>
              <a:t>var.test</a:t>
            </a:r>
            <a:r>
              <a:rPr lang="en-US" sz="3200" i="1" dirty="0">
                <a:solidFill>
                  <a:schemeClr val="tx1"/>
                </a:solidFill>
              </a:rPr>
              <a:t>(</a:t>
            </a:r>
            <a:r>
              <a:rPr lang="en-US" sz="3200" i="1" dirty="0" err="1">
                <a:solidFill>
                  <a:srgbClr val="FF8F43"/>
                </a:solidFill>
              </a:rPr>
              <a:t>var</a:t>
            </a:r>
            <a:r>
              <a:rPr lang="en-US" sz="3200" i="1" dirty="0">
                <a:solidFill>
                  <a:schemeClr val="tx1"/>
                </a:solidFill>
              </a:rPr>
              <a:t> ~ </a:t>
            </a:r>
            <a:r>
              <a:rPr lang="en-US" sz="3200" i="1" dirty="0">
                <a:solidFill>
                  <a:srgbClr val="FF8F43"/>
                </a:solidFill>
              </a:rPr>
              <a:t>grp</a:t>
            </a:r>
            <a:r>
              <a:rPr lang="en-US" sz="3200" i="1" dirty="0">
                <a:solidFill>
                  <a:schemeClr val="tx1"/>
                </a:solidFill>
              </a:rPr>
              <a:t>, data = </a:t>
            </a:r>
            <a:r>
              <a:rPr lang="en-US" sz="3200" i="1" dirty="0" err="1">
                <a:solidFill>
                  <a:srgbClr val="FF8F43"/>
                </a:solidFill>
              </a:rPr>
              <a:t>dat</a:t>
            </a:r>
            <a:r>
              <a:rPr lang="en-US" sz="3200" i="1" dirty="0">
                <a:solidFill>
                  <a:schemeClr val="tx1"/>
                </a:solidFill>
              </a:rPr>
              <a:t>)</a:t>
            </a:r>
          </a:p>
          <a:p>
            <a:r>
              <a:rPr lang="en-US" sz="3200" i="1" dirty="0" err="1">
                <a:solidFill>
                  <a:srgbClr val="FF8F43"/>
                </a:solidFill>
              </a:rPr>
              <a:t>res.ftes</a:t>
            </a:r>
            <a:r>
              <a:rPr lang="en-US" sz="3200" i="1" dirty="0" err="1">
                <a:solidFill>
                  <a:srgbClr val="FF791A"/>
                </a:solidFill>
              </a:rPr>
              <a:t>t</a:t>
            </a:r>
            <a:endParaRPr lang="en-CA" sz="3200" i="1" dirty="0">
              <a:solidFill>
                <a:srgbClr val="FF791A"/>
              </a:solidFill>
            </a:endParaRPr>
          </a:p>
        </p:txBody>
      </p:sp>
    </p:spTree>
    <p:extLst>
      <p:ext uri="{BB962C8B-B14F-4D97-AF65-F5344CB8AC3E}">
        <p14:creationId xmlns:p14="http://schemas.microsoft.com/office/powerpoint/2010/main" val="1473106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FCC4AB1-5961-419A-B338-5089CE570938}"/>
              </a:ext>
            </a:extLst>
          </p:cNvPr>
          <p:cNvSpPr>
            <a:spLocks noGrp="1"/>
          </p:cNvSpPr>
          <p:nvPr>
            <p:ph idx="1"/>
          </p:nvPr>
        </p:nvSpPr>
        <p:spPr/>
        <p:txBody>
          <a:bodyPr/>
          <a:lstStyle/>
          <a:p>
            <a:r>
              <a:rPr lang="en-US" dirty="0"/>
              <a:t>The unpaired two-samples Wilcoxon test (also known as Wilcoxon rank sum test or Mann-Whitney test) is a non-parametric alternative to the unpaired two-samples t-test, which can be used to compare two independent groups of samples. It’s used when your data are not normally distributed.</a:t>
            </a:r>
          </a:p>
          <a:p>
            <a:endParaRPr lang="en-US" dirty="0"/>
          </a:p>
        </p:txBody>
      </p:sp>
      <p:sp>
        <p:nvSpPr>
          <p:cNvPr id="5" name="Title 4">
            <a:extLst>
              <a:ext uri="{FF2B5EF4-FFF2-40B4-BE49-F238E27FC236}">
                <a16:creationId xmlns:a16="http://schemas.microsoft.com/office/drawing/2014/main" id="{DD2C41A5-7B4F-4A8E-A33E-D3C1F9C3EE09}"/>
              </a:ext>
            </a:extLst>
          </p:cNvPr>
          <p:cNvSpPr>
            <a:spLocks noGrp="1"/>
          </p:cNvSpPr>
          <p:nvPr>
            <p:ph type="title"/>
          </p:nvPr>
        </p:nvSpPr>
        <p:spPr/>
        <p:txBody>
          <a:bodyPr/>
          <a:lstStyle/>
          <a:p>
            <a:r>
              <a:rPr lang="en-CA" dirty="0"/>
              <a:t>Mann-Whitney Test</a:t>
            </a:r>
          </a:p>
        </p:txBody>
      </p:sp>
      <p:sp>
        <p:nvSpPr>
          <p:cNvPr id="7" name="Title 1">
            <a:extLst>
              <a:ext uri="{FF2B5EF4-FFF2-40B4-BE49-F238E27FC236}">
                <a16:creationId xmlns:a16="http://schemas.microsoft.com/office/drawing/2014/main" id="{0EFEA6F2-489A-4EB6-A53D-450B8C7DC04A}"/>
              </a:ext>
            </a:extLst>
          </p:cNvPr>
          <p:cNvSpPr txBox="1">
            <a:spLocks/>
          </p:cNvSpPr>
          <p:nvPr/>
        </p:nvSpPr>
        <p:spPr>
          <a:xfrm>
            <a:off x="838198" y="455307"/>
            <a:ext cx="10958513" cy="100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Semilight" panose="020B0402040204020203" pitchFamily="34" charset="0"/>
                <a:ea typeface="+mj-ea"/>
                <a:cs typeface="Segoe UI Semilight" panose="020B0402040204020203" pitchFamily="34" charset="0"/>
              </a:defRPr>
            </a:lvl1pPr>
          </a:lstStyle>
          <a:p>
            <a:r>
              <a:rPr lang="en-US" sz="2000" b="1" dirty="0">
                <a:latin typeface="+mj-lt"/>
                <a:cs typeface="Arial" panose="020B0604020202020204" pitchFamily="34" charset="0"/>
              </a:rPr>
              <a:t>(a.k.a. Mann-Whitney-Wilcoxon test, Wilcoxon Rank-Sum)</a:t>
            </a:r>
            <a:endParaRPr lang="en-US" sz="4800" b="1" dirty="0">
              <a:latin typeface="+mj-lt"/>
              <a:cs typeface="Arial" panose="020B0604020202020204" pitchFamily="34" charset="0"/>
            </a:endParaRPr>
          </a:p>
        </p:txBody>
      </p:sp>
      <p:sp>
        <p:nvSpPr>
          <p:cNvPr id="6" name="Rectangle: Rounded Corners 5">
            <a:extLst>
              <a:ext uri="{FF2B5EF4-FFF2-40B4-BE49-F238E27FC236}">
                <a16:creationId xmlns:a16="http://schemas.microsoft.com/office/drawing/2014/main" id="{DBD35C21-17AA-45C7-A61A-1775BA86B7CA}"/>
              </a:ext>
            </a:extLst>
          </p:cNvPr>
          <p:cNvSpPr/>
          <p:nvPr/>
        </p:nvSpPr>
        <p:spPr>
          <a:xfrm>
            <a:off x="1122045" y="3828076"/>
            <a:ext cx="8855393" cy="100110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solidFill>
                  <a:srgbClr val="FF8F43"/>
                </a:solidFill>
              </a:rPr>
              <a:t>res</a:t>
            </a:r>
            <a:r>
              <a:rPr lang="en-US" sz="2800" i="1" dirty="0">
                <a:solidFill>
                  <a:schemeClr val="tx1"/>
                </a:solidFill>
              </a:rPr>
              <a:t> &lt;- </a:t>
            </a:r>
            <a:r>
              <a:rPr lang="en-US" sz="2800" i="1" dirty="0" err="1">
                <a:solidFill>
                  <a:schemeClr val="tx1"/>
                </a:solidFill>
              </a:rPr>
              <a:t>wilcox.test</a:t>
            </a:r>
            <a:r>
              <a:rPr lang="en-US" sz="2800" i="1" dirty="0">
                <a:solidFill>
                  <a:schemeClr val="tx1"/>
                </a:solidFill>
              </a:rPr>
              <a:t>(</a:t>
            </a:r>
            <a:r>
              <a:rPr lang="en-US" sz="2800" i="1" dirty="0" err="1">
                <a:solidFill>
                  <a:srgbClr val="FF8F43"/>
                </a:solidFill>
              </a:rPr>
              <a:t>var</a:t>
            </a:r>
            <a:r>
              <a:rPr lang="en-US" sz="2800" i="1" dirty="0">
                <a:solidFill>
                  <a:schemeClr val="tx1"/>
                </a:solidFill>
              </a:rPr>
              <a:t> ~ </a:t>
            </a:r>
            <a:r>
              <a:rPr lang="en-US" sz="2800" i="1" dirty="0">
                <a:solidFill>
                  <a:srgbClr val="FF8F43"/>
                </a:solidFill>
              </a:rPr>
              <a:t>grp</a:t>
            </a:r>
            <a:r>
              <a:rPr lang="en-US" sz="2800" i="1" dirty="0">
                <a:solidFill>
                  <a:schemeClr val="tx1"/>
                </a:solidFill>
              </a:rPr>
              <a:t>, data = </a:t>
            </a:r>
            <a:r>
              <a:rPr lang="en-US" sz="2800" i="1" dirty="0" err="1">
                <a:solidFill>
                  <a:srgbClr val="FF8F43"/>
                </a:solidFill>
              </a:rPr>
              <a:t>dat</a:t>
            </a:r>
            <a:r>
              <a:rPr lang="en-US" sz="2800" i="1" dirty="0">
                <a:solidFill>
                  <a:schemeClr val="tx1"/>
                </a:solidFill>
              </a:rPr>
              <a:t>)</a:t>
            </a:r>
          </a:p>
          <a:p>
            <a:r>
              <a:rPr lang="en-US" sz="2800" i="1" dirty="0">
                <a:solidFill>
                  <a:srgbClr val="FF8F43"/>
                </a:solidFill>
              </a:rPr>
              <a:t>res</a:t>
            </a:r>
          </a:p>
        </p:txBody>
      </p:sp>
    </p:spTree>
    <p:extLst>
      <p:ext uri="{BB962C8B-B14F-4D97-AF65-F5344CB8AC3E}">
        <p14:creationId xmlns:p14="http://schemas.microsoft.com/office/powerpoint/2010/main" val="759333967"/>
      </p:ext>
    </p:extLst>
  </p:cSld>
  <p:clrMapOvr>
    <a:masterClrMapping/>
  </p:clrMapOvr>
  <mc:AlternateContent xmlns:mc="http://schemas.openxmlformats.org/markup-compatibility/2006" xmlns:p14="http://schemas.microsoft.com/office/powerpoint/2010/main">
    <mc:Choice Requires="p14">
      <p:transition spd="slow" p14:dur="2000" advTm="55515"/>
    </mc:Choice>
    <mc:Fallback xmlns="">
      <p:transition spd="slow" advTm="55515"/>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50F5C8D-3E46-4C02-9735-B22224D12F14}"/>
              </a:ext>
            </a:extLst>
          </p:cNvPr>
          <p:cNvSpPr>
            <a:spLocks noGrp="1"/>
          </p:cNvSpPr>
          <p:nvPr>
            <p:ph idx="1"/>
          </p:nvPr>
        </p:nvSpPr>
        <p:spPr/>
        <p:txBody>
          <a:bodyPr/>
          <a:lstStyle/>
          <a:p>
            <a:r>
              <a:rPr lang="en-US" dirty="0"/>
              <a:t>The chi-square test of independence is used to analyze the frequency table (i.e. </a:t>
            </a:r>
            <a:r>
              <a:rPr lang="en-US" dirty="0" err="1"/>
              <a:t>contengency</a:t>
            </a:r>
            <a:r>
              <a:rPr lang="en-US" dirty="0"/>
              <a:t> table) formed by two categorical variables. </a:t>
            </a:r>
          </a:p>
          <a:p>
            <a:pPr lvl="1"/>
            <a:r>
              <a:rPr lang="en-US" dirty="0"/>
              <a:t>Usually used for non-dichotomous variables.</a:t>
            </a:r>
          </a:p>
        </p:txBody>
      </p:sp>
      <p:sp>
        <p:nvSpPr>
          <p:cNvPr id="3" name="Title 2">
            <a:extLst>
              <a:ext uri="{FF2B5EF4-FFF2-40B4-BE49-F238E27FC236}">
                <a16:creationId xmlns:a16="http://schemas.microsoft.com/office/drawing/2014/main" id="{EFAF34EA-A661-4222-956E-16438A94A031}"/>
              </a:ext>
            </a:extLst>
          </p:cNvPr>
          <p:cNvSpPr>
            <a:spLocks noGrp="1"/>
          </p:cNvSpPr>
          <p:nvPr>
            <p:ph type="title"/>
          </p:nvPr>
        </p:nvSpPr>
        <p:spPr/>
        <p:txBody>
          <a:bodyPr/>
          <a:lstStyle/>
          <a:p>
            <a:r>
              <a:rPr lang="en-CA" dirty="0" smtClean="0"/>
              <a:t>Chi-Squared </a:t>
            </a:r>
            <a:r>
              <a:rPr lang="en-CA" dirty="0"/>
              <a:t>Test</a:t>
            </a:r>
          </a:p>
        </p:txBody>
      </p:sp>
      <p:sp>
        <p:nvSpPr>
          <p:cNvPr id="5" name="Rectangle: Rounded Corners 4">
            <a:extLst>
              <a:ext uri="{FF2B5EF4-FFF2-40B4-BE49-F238E27FC236}">
                <a16:creationId xmlns:a16="http://schemas.microsoft.com/office/drawing/2014/main" id="{F3503C30-7C8F-4A34-A4FF-18ED6684AC56}"/>
              </a:ext>
            </a:extLst>
          </p:cNvPr>
          <p:cNvSpPr/>
          <p:nvPr/>
        </p:nvSpPr>
        <p:spPr>
          <a:xfrm>
            <a:off x="1279784" y="3042300"/>
            <a:ext cx="8256070" cy="605872"/>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i="1" dirty="0">
                <a:solidFill>
                  <a:schemeClr val="tx1"/>
                </a:solidFill>
              </a:rPr>
              <a:t>chisq.test(x = </a:t>
            </a:r>
            <a:r>
              <a:rPr lang="en-US" sz="3200" i="1" dirty="0">
                <a:solidFill>
                  <a:srgbClr val="FF8F43"/>
                </a:solidFill>
              </a:rPr>
              <a:t>dat$var1</a:t>
            </a:r>
            <a:r>
              <a:rPr lang="en-US" sz="3200" i="1" dirty="0">
                <a:solidFill>
                  <a:schemeClr val="tx1"/>
                </a:solidFill>
              </a:rPr>
              <a:t>,y = </a:t>
            </a:r>
            <a:r>
              <a:rPr lang="en-US" sz="3200" i="1" dirty="0">
                <a:solidFill>
                  <a:srgbClr val="FF8F43"/>
                </a:solidFill>
              </a:rPr>
              <a:t>dat$var2</a:t>
            </a:r>
            <a:r>
              <a:rPr lang="en-US" sz="3200" i="1" dirty="0">
                <a:solidFill>
                  <a:schemeClr val="tx1"/>
                </a:solidFill>
              </a:rPr>
              <a:t>, data = </a:t>
            </a:r>
            <a:r>
              <a:rPr lang="en-US" sz="3200" i="1" dirty="0" err="1">
                <a:solidFill>
                  <a:srgbClr val="FF8F43"/>
                </a:solidFill>
              </a:rPr>
              <a:t>dat</a:t>
            </a:r>
            <a:r>
              <a:rPr lang="en-US" sz="3200" i="1" dirty="0">
                <a:solidFill>
                  <a:schemeClr val="tx1"/>
                </a:solidFill>
              </a:rPr>
              <a:t>)</a:t>
            </a:r>
          </a:p>
        </p:txBody>
      </p:sp>
    </p:spTree>
    <p:extLst>
      <p:ext uri="{BB962C8B-B14F-4D97-AF65-F5344CB8AC3E}">
        <p14:creationId xmlns:p14="http://schemas.microsoft.com/office/powerpoint/2010/main" val="2083552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86C90E4-F637-4618-BE8E-900B67AABB8E}"/>
              </a:ext>
            </a:extLst>
          </p:cNvPr>
          <p:cNvSpPr>
            <a:spLocks noGrp="1"/>
          </p:cNvSpPr>
          <p:nvPr>
            <p:ph idx="1"/>
          </p:nvPr>
        </p:nvSpPr>
        <p:spPr/>
        <p:txBody>
          <a:bodyPr/>
          <a:lstStyle/>
          <a:p>
            <a:r>
              <a:rPr lang="en-US" dirty="0"/>
              <a:t>Correlation test is used to evaluate the association between two or more variables.</a:t>
            </a:r>
          </a:p>
        </p:txBody>
      </p:sp>
      <p:sp>
        <p:nvSpPr>
          <p:cNvPr id="2" name="Title 1">
            <a:extLst>
              <a:ext uri="{FF2B5EF4-FFF2-40B4-BE49-F238E27FC236}">
                <a16:creationId xmlns:a16="http://schemas.microsoft.com/office/drawing/2014/main" id="{1B444559-8D24-4121-8349-7488A009D429}"/>
              </a:ext>
            </a:extLst>
          </p:cNvPr>
          <p:cNvSpPr>
            <a:spLocks noGrp="1"/>
          </p:cNvSpPr>
          <p:nvPr>
            <p:ph type="title"/>
          </p:nvPr>
        </p:nvSpPr>
        <p:spPr/>
        <p:txBody>
          <a:bodyPr/>
          <a:lstStyle/>
          <a:p>
            <a:r>
              <a:rPr lang="en-CA" dirty="0"/>
              <a:t>Pearson's Correlation</a:t>
            </a:r>
          </a:p>
        </p:txBody>
      </p:sp>
      <p:sp>
        <p:nvSpPr>
          <p:cNvPr id="5" name="Rectangle: Rounded Corners 4">
            <a:extLst>
              <a:ext uri="{FF2B5EF4-FFF2-40B4-BE49-F238E27FC236}">
                <a16:creationId xmlns:a16="http://schemas.microsoft.com/office/drawing/2014/main" id="{B955F742-59A2-41E2-B969-405AD590D8AC}"/>
              </a:ext>
            </a:extLst>
          </p:cNvPr>
          <p:cNvSpPr/>
          <p:nvPr/>
        </p:nvSpPr>
        <p:spPr>
          <a:xfrm>
            <a:off x="980122" y="2297003"/>
            <a:ext cx="8855393" cy="1020355"/>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solidFill>
                  <a:srgbClr val="FF8F43"/>
                </a:solidFill>
              </a:rPr>
              <a:t>res</a:t>
            </a:r>
            <a:r>
              <a:rPr lang="en-US" sz="2800" i="1" dirty="0">
                <a:solidFill>
                  <a:schemeClr val="tx1"/>
                </a:solidFill>
              </a:rPr>
              <a:t> &lt;- </a:t>
            </a:r>
            <a:r>
              <a:rPr lang="en-US" sz="2800" i="1" dirty="0" err="1">
                <a:solidFill>
                  <a:schemeClr val="tx1"/>
                </a:solidFill>
              </a:rPr>
              <a:t>cor.test</a:t>
            </a:r>
            <a:r>
              <a:rPr lang="en-US" sz="2800" i="1" dirty="0">
                <a:solidFill>
                  <a:schemeClr val="tx1"/>
                </a:solidFill>
              </a:rPr>
              <a:t>(</a:t>
            </a:r>
            <a:r>
              <a:rPr lang="en-US" sz="2800" i="1" dirty="0">
                <a:solidFill>
                  <a:srgbClr val="FF8F43"/>
                </a:solidFill>
              </a:rPr>
              <a:t>dat</a:t>
            </a:r>
            <a:r>
              <a:rPr lang="en-US" sz="2800" i="1" dirty="0">
                <a:solidFill>
                  <a:schemeClr val="tx1"/>
                </a:solidFill>
              </a:rPr>
              <a:t>$</a:t>
            </a:r>
            <a:r>
              <a:rPr lang="en-US" sz="2800" i="1" dirty="0">
                <a:solidFill>
                  <a:srgbClr val="FF8F43"/>
                </a:solidFill>
              </a:rPr>
              <a:t>var1</a:t>
            </a:r>
            <a:r>
              <a:rPr lang="en-US" sz="2800" i="1" dirty="0">
                <a:solidFill>
                  <a:schemeClr val="tx1"/>
                </a:solidFill>
              </a:rPr>
              <a:t>, </a:t>
            </a:r>
            <a:r>
              <a:rPr lang="en-US" sz="2800" i="1" dirty="0">
                <a:solidFill>
                  <a:srgbClr val="FF8F43"/>
                </a:solidFill>
              </a:rPr>
              <a:t>dat</a:t>
            </a:r>
            <a:r>
              <a:rPr lang="en-US" sz="2800" i="1" dirty="0">
                <a:solidFill>
                  <a:schemeClr val="tx1"/>
                </a:solidFill>
              </a:rPr>
              <a:t>$</a:t>
            </a:r>
            <a:r>
              <a:rPr lang="en-US" sz="2800" i="1" dirty="0">
                <a:solidFill>
                  <a:srgbClr val="FF8F43"/>
                </a:solidFill>
              </a:rPr>
              <a:t>var2</a:t>
            </a:r>
            <a:r>
              <a:rPr lang="en-US" sz="2800" i="1" dirty="0">
                <a:solidFill>
                  <a:schemeClr val="tx1"/>
                </a:solidFill>
              </a:rPr>
              <a:t>, method = “</a:t>
            </a:r>
            <a:r>
              <a:rPr lang="en-US" sz="2800" i="1" dirty="0" err="1">
                <a:solidFill>
                  <a:srgbClr val="605199"/>
                </a:solidFill>
              </a:rPr>
              <a:t>pearson</a:t>
            </a:r>
            <a:r>
              <a:rPr lang="en-US" sz="2800" i="1" dirty="0">
                <a:solidFill>
                  <a:schemeClr val="tx1"/>
                </a:solidFill>
              </a:rPr>
              <a:t>”)</a:t>
            </a:r>
          </a:p>
          <a:p>
            <a:r>
              <a:rPr lang="en-US" sz="2800" i="1" dirty="0">
                <a:solidFill>
                  <a:srgbClr val="FF8F43"/>
                </a:solidFill>
              </a:rPr>
              <a:t>res</a:t>
            </a:r>
          </a:p>
        </p:txBody>
      </p:sp>
    </p:spTree>
    <p:extLst>
      <p:ext uri="{BB962C8B-B14F-4D97-AF65-F5344CB8AC3E}">
        <p14:creationId xmlns:p14="http://schemas.microsoft.com/office/powerpoint/2010/main" val="607780748"/>
      </p:ext>
    </p:extLst>
  </p:cSld>
  <p:clrMapOvr>
    <a:masterClrMapping/>
  </p:clrMapOvr>
  <mc:AlternateContent xmlns:mc="http://schemas.openxmlformats.org/markup-compatibility/2006" xmlns:p14="http://schemas.microsoft.com/office/powerpoint/2010/main">
    <mc:Choice Requires="p14">
      <p:transition spd="slow" p14:dur="2000" advTm="132423"/>
    </mc:Choice>
    <mc:Fallback xmlns="">
      <p:transition spd="slow" advTm="13242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86C90E4-F637-4618-BE8E-900B67AABB8E}"/>
              </a:ext>
            </a:extLst>
          </p:cNvPr>
          <p:cNvSpPr>
            <a:spLocks noGrp="1"/>
          </p:cNvSpPr>
          <p:nvPr>
            <p:ph idx="1"/>
          </p:nvPr>
        </p:nvSpPr>
        <p:spPr/>
        <p:txBody>
          <a:bodyPr/>
          <a:lstStyle/>
          <a:p>
            <a:r>
              <a:rPr lang="en-CA" dirty="0"/>
              <a:t>Linear association</a:t>
            </a:r>
          </a:p>
          <a:p>
            <a:pPr lvl="1"/>
            <a:r>
              <a:rPr lang="en-CA" dirty="0"/>
              <a:t>Plot scatter plot with regression line.</a:t>
            </a:r>
          </a:p>
          <a:p>
            <a:r>
              <a:rPr lang="en-CA" dirty="0"/>
              <a:t>Normal distribution</a:t>
            </a:r>
          </a:p>
          <a:p>
            <a:pPr lvl="1"/>
            <a:r>
              <a:rPr lang="en-CA" dirty="0"/>
              <a:t>Check that both variables are normally distributed using the </a:t>
            </a:r>
            <a:r>
              <a:rPr lang="en-CA" dirty="0" err="1"/>
              <a:t>shapiro.test</a:t>
            </a:r>
            <a:r>
              <a:rPr lang="en-CA" dirty="0"/>
              <a:t>() function</a:t>
            </a:r>
          </a:p>
        </p:txBody>
      </p:sp>
      <p:sp>
        <p:nvSpPr>
          <p:cNvPr id="2" name="Title 1">
            <a:extLst>
              <a:ext uri="{FF2B5EF4-FFF2-40B4-BE49-F238E27FC236}">
                <a16:creationId xmlns:a16="http://schemas.microsoft.com/office/drawing/2014/main" id="{1B444559-8D24-4121-8349-7488A009D429}"/>
              </a:ext>
            </a:extLst>
          </p:cNvPr>
          <p:cNvSpPr>
            <a:spLocks noGrp="1"/>
          </p:cNvSpPr>
          <p:nvPr>
            <p:ph type="title"/>
          </p:nvPr>
        </p:nvSpPr>
        <p:spPr/>
        <p:txBody>
          <a:bodyPr/>
          <a:lstStyle/>
          <a:p>
            <a:r>
              <a:rPr lang="en-CA" dirty="0"/>
              <a:t>Assumptions of Pearson's Correlation</a:t>
            </a:r>
          </a:p>
        </p:txBody>
      </p:sp>
    </p:spTree>
    <p:extLst>
      <p:ext uri="{BB962C8B-B14F-4D97-AF65-F5344CB8AC3E}">
        <p14:creationId xmlns:p14="http://schemas.microsoft.com/office/powerpoint/2010/main" val="1299662202"/>
      </p:ext>
    </p:extLst>
  </p:cSld>
  <p:clrMapOvr>
    <a:masterClrMapping/>
  </p:clrMapOvr>
  <mc:AlternateContent xmlns:mc="http://schemas.openxmlformats.org/markup-compatibility/2006" xmlns:p14="http://schemas.microsoft.com/office/powerpoint/2010/main">
    <mc:Choice Requires="p14">
      <p:transition spd="slow" p14:dur="2000" advTm="132423"/>
    </mc:Choice>
    <mc:Fallback xmlns="">
      <p:transition spd="slow" advTm="13242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174EA7-B03B-4C08-84A2-D0E9BCE80983}"/>
              </a:ext>
            </a:extLst>
          </p:cNvPr>
          <p:cNvSpPr>
            <a:spLocks noGrp="1"/>
          </p:cNvSpPr>
          <p:nvPr>
            <p:ph idx="1"/>
          </p:nvPr>
        </p:nvSpPr>
        <p:spPr/>
        <p:txBody>
          <a:bodyPr/>
          <a:lstStyle/>
          <a:p>
            <a:r>
              <a:rPr lang="en-US" dirty="0"/>
              <a:t>Spearman’s rho statistic is the most widely used rank-based measure of association.</a:t>
            </a:r>
            <a:endParaRPr lang="en-CA" dirty="0"/>
          </a:p>
        </p:txBody>
      </p:sp>
      <p:sp>
        <p:nvSpPr>
          <p:cNvPr id="2" name="Title 1">
            <a:extLst>
              <a:ext uri="{FF2B5EF4-FFF2-40B4-BE49-F238E27FC236}">
                <a16:creationId xmlns:a16="http://schemas.microsoft.com/office/drawing/2014/main" id="{1B444559-8D24-4121-8349-7488A009D429}"/>
              </a:ext>
            </a:extLst>
          </p:cNvPr>
          <p:cNvSpPr>
            <a:spLocks noGrp="1"/>
          </p:cNvSpPr>
          <p:nvPr>
            <p:ph type="title"/>
          </p:nvPr>
        </p:nvSpPr>
        <p:spPr/>
        <p:txBody>
          <a:bodyPr/>
          <a:lstStyle/>
          <a:p>
            <a:r>
              <a:rPr lang="en-CA" dirty="0"/>
              <a:t>Spearmen’s </a:t>
            </a:r>
            <a:r>
              <a:rPr lang="en-CA"/>
              <a:t>Rank Test</a:t>
            </a:r>
            <a:endParaRPr lang="en-CA" dirty="0"/>
          </a:p>
        </p:txBody>
      </p:sp>
      <p:sp>
        <p:nvSpPr>
          <p:cNvPr id="5" name="Rectangle: Rounded Corners 4">
            <a:extLst>
              <a:ext uri="{FF2B5EF4-FFF2-40B4-BE49-F238E27FC236}">
                <a16:creationId xmlns:a16="http://schemas.microsoft.com/office/drawing/2014/main" id="{CB38AFEC-A74C-48FA-88F8-ADDB2896DD72}"/>
              </a:ext>
            </a:extLst>
          </p:cNvPr>
          <p:cNvSpPr/>
          <p:nvPr/>
        </p:nvSpPr>
        <p:spPr>
          <a:xfrm>
            <a:off x="980122" y="2297003"/>
            <a:ext cx="8855393" cy="1020355"/>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solidFill>
                  <a:srgbClr val="FF8F43"/>
                </a:solidFill>
              </a:rPr>
              <a:t>res</a:t>
            </a:r>
            <a:r>
              <a:rPr lang="en-US" sz="2800" i="1" dirty="0">
                <a:solidFill>
                  <a:schemeClr val="tx1"/>
                </a:solidFill>
              </a:rPr>
              <a:t> &lt;- </a:t>
            </a:r>
            <a:r>
              <a:rPr lang="en-US" sz="2800" i="1" dirty="0" err="1">
                <a:solidFill>
                  <a:schemeClr val="tx1"/>
                </a:solidFill>
              </a:rPr>
              <a:t>cor.test</a:t>
            </a:r>
            <a:r>
              <a:rPr lang="en-US" sz="2800" i="1" dirty="0">
                <a:solidFill>
                  <a:schemeClr val="tx1"/>
                </a:solidFill>
              </a:rPr>
              <a:t>(</a:t>
            </a:r>
            <a:r>
              <a:rPr lang="en-US" sz="2800" i="1" dirty="0">
                <a:solidFill>
                  <a:srgbClr val="FF8F43"/>
                </a:solidFill>
              </a:rPr>
              <a:t>dat</a:t>
            </a:r>
            <a:r>
              <a:rPr lang="en-US" sz="2800" i="1" dirty="0">
                <a:solidFill>
                  <a:schemeClr val="tx1"/>
                </a:solidFill>
              </a:rPr>
              <a:t>$</a:t>
            </a:r>
            <a:r>
              <a:rPr lang="en-US" sz="2800" i="1" dirty="0">
                <a:solidFill>
                  <a:srgbClr val="FF8F43"/>
                </a:solidFill>
              </a:rPr>
              <a:t>var1</a:t>
            </a:r>
            <a:r>
              <a:rPr lang="en-US" sz="2800" i="1" dirty="0">
                <a:solidFill>
                  <a:schemeClr val="tx1"/>
                </a:solidFill>
              </a:rPr>
              <a:t>, </a:t>
            </a:r>
            <a:r>
              <a:rPr lang="en-US" sz="2800" i="1" dirty="0">
                <a:solidFill>
                  <a:srgbClr val="FF8F43"/>
                </a:solidFill>
              </a:rPr>
              <a:t>dat</a:t>
            </a:r>
            <a:r>
              <a:rPr lang="en-US" sz="2800" i="1" dirty="0">
                <a:solidFill>
                  <a:schemeClr val="tx1"/>
                </a:solidFill>
              </a:rPr>
              <a:t>$</a:t>
            </a:r>
            <a:r>
              <a:rPr lang="en-US" sz="2800" i="1" dirty="0">
                <a:solidFill>
                  <a:srgbClr val="FF8F43"/>
                </a:solidFill>
              </a:rPr>
              <a:t>var2</a:t>
            </a:r>
            <a:r>
              <a:rPr lang="en-US" sz="2800" i="1" dirty="0">
                <a:solidFill>
                  <a:schemeClr val="tx1"/>
                </a:solidFill>
              </a:rPr>
              <a:t>, method = “</a:t>
            </a:r>
            <a:r>
              <a:rPr lang="en-US" sz="2800" i="1" dirty="0">
                <a:solidFill>
                  <a:srgbClr val="605199"/>
                </a:solidFill>
              </a:rPr>
              <a:t>spearman</a:t>
            </a:r>
            <a:r>
              <a:rPr lang="en-US" sz="2800" i="1" dirty="0">
                <a:solidFill>
                  <a:schemeClr val="tx1"/>
                </a:solidFill>
              </a:rPr>
              <a:t>”)</a:t>
            </a:r>
          </a:p>
          <a:p>
            <a:r>
              <a:rPr lang="en-US" sz="2800" i="1" dirty="0">
                <a:solidFill>
                  <a:srgbClr val="FF8F43"/>
                </a:solidFill>
              </a:rPr>
              <a:t>res</a:t>
            </a:r>
          </a:p>
        </p:txBody>
      </p:sp>
    </p:spTree>
    <p:extLst>
      <p:ext uri="{BB962C8B-B14F-4D97-AF65-F5344CB8AC3E}">
        <p14:creationId xmlns:p14="http://schemas.microsoft.com/office/powerpoint/2010/main" val="856314058"/>
      </p:ext>
    </p:extLst>
  </p:cSld>
  <p:clrMapOvr>
    <a:masterClrMapping/>
  </p:clrMapOvr>
  <mc:AlternateContent xmlns:mc="http://schemas.openxmlformats.org/markup-compatibility/2006" xmlns:p14="http://schemas.microsoft.com/office/powerpoint/2010/main">
    <mc:Choice Requires="p14">
      <p:transition spd="slow" p14:dur="2000" advTm="132423"/>
    </mc:Choice>
    <mc:Fallback xmlns="">
      <p:transition spd="slow" advTm="132423"/>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174EA7-B03B-4C08-84A2-D0E9BCE80983}"/>
              </a:ext>
            </a:extLst>
          </p:cNvPr>
          <p:cNvSpPr>
            <a:spLocks noGrp="1"/>
          </p:cNvSpPr>
          <p:nvPr>
            <p:ph idx="1"/>
          </p:nvPr>
        </p:nvSpPr>
        <p:spPr/>
        <p:txBody>
          <a:bodyPr/>
          <a:lstStyle/>
          <a:p>
            <a:r>
              <a:rPr lang="en-US" dirty="0"/>
              <a:t>The Kendall rank correlation coefficient or Kendall’s tau statistic is used to estimate a rank-based measure of association. Kendall’s rank has better statistical properties, though is less widely used.</a:t>
            </a:r>
            <a:endParaRPr lang="en-CA" dirty="0"/>
          </a:p>
        </p:txBody>
      </p:sp>
      <p:sp>
        <p:nvSpPr>
          <p:cNvPr id="2" name="Title 1">
            <a:extLst>
              <a:ext uri="{FF2B5EF4-FFF2-40B4-BE49-F238E27FC236}">
                <a16:creationId xmlns:a16="http://schemas.microsoft.com/office/drawing/2014/main" id="{1B444559-8D24-4121-8349-7488A009D429}"/>
              </a:ext>
            </a:extLst>
          </p:cNvPr>
          <p:cNvSpPr>
            <a:spLocks noGrp="1"/>
          </p:cNvSpPr>
          <p:nvPr>
            <p:ph type="title"/>
          </p:nvPr>
        </p:nvSpPr>
        <p:spPr/>
        <p:txBody>
          <a:bodyPr/>
          <a:lstStyle/>
          <a:p>
            <a:r>
              <a:rPr lang="en-CA" dirty="0"/>
              <a:t>Kendall Rank Test</a:t>
            </a:r>
          </a:p>
        </p:txBody>
      </p:sp>
      <p:sp>
        <p:nvSpPr>
          <p:cNvPr id="5" name="Rectangle: Rounded Corners 4">
            <a:extLst>
              <a:ext uri="{FF2B5EF4-FFF2-40B4-BE49-F238E27FC236}">
                <a16:creationId xmlns:a16="http://schemas.microsoft.com/office/drawing/2014/main" id="{67746BA0-E2A0-4A6A-9146-7DDC9BA33498}"/>
              </a:ext>
            </a:extLst>
          </p:cNvPr>
          <p:cNvSpPr/>
          <p:nvPr/>
        </p:nvSpPr>
        <p:spPr>
          <a:xfrm>
            <a:off x="851822" y="2918822"/>
            <a:ext cx="8855393" cy="1020355"/>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solidFill>
                  <a:srgbClr val="FF8F43"/>
                </a:solidFill>
              </a:rPr>
              <a:t>res</a:t>
            </a:r>
            <a:r>
              <a:rPr lang="en-US" sz="2800" i="1" dirty="0">
                <a:solidFill>
                  <a:schemeClr val="tx1"/>
                </a:solidFill>
              </a:rPr>
              <a:t> &lt;- </a:t>
            </a:r>
            <a:r>
              <a:rPr lang="en-US" sz="2800" i="1" dirty="0" err="1">
                <a:solidFill>
                  <a:schemeClr val="tx1"/>
                </a:solidFill>
              </a:rPr>
              <a:t>cor.test</a:t>
            </a:r>
            <a:r>
              <a:rPr lang="en-US" sz="2800" i="1" dirty="0">
                <a:solidFill>
                  <a:schemeClr val="tx1"/>
                </a:solidFill>
              </a:rPr>
              <a:t>(</a:t>
            </a:r>
            <a:r>
              <a:rPr lang="en-US" sz="2800" i="1" dirty="0">
                <a:solidFill>
                  <a:srgbClr val="FF8F43"/>
                </a:solidFill>
              </a:rPr>
              <a:t>dat</a:t>
            </a:r>
            <a:r>
              <a:rPr lang="en-US" sz="2800" i="1" dirty="0">
                <a:solidFill>
                  <a:schemeClr val="tx1"/>
                </a:solidFill>
              </a:rPr>
              <a:t>$</a:t>
            </a:r>
            <a:r>
              <a:rPr lang="en-US" sz="2800" i="1" dirty="0">
                <a:solidFill>
                  <a:srgbClr val="FF8F43"/>
                </a:solidFill>
              </a:rPr>
              <a:t>var1</a:t>
            </a:r>
            <a:r>
              <a:rPr lang="en-US" sz="2800" i="1" dirty="0">
                <a:solidFill>
                  <a:schemeClr val="tx1"/>
                </a:solidFill>
              </a:rPr>
              <a:t>, </a:t>
            </a:r>
            <a:r>
              <a:rPr lang="en-US" sz="2800" i="1" dirty="0">
                <a:solidFill>
                  <a:srgbClr val="FF8F43"/>
                </a:solidFill>
              </a:rPr>
              <a:t>dat</a:t>
            </a:r>
            <a:r>
              <a:rPr lang="en-US" sz="2800" i="1" dirty="0">
                <a:solidFill>
                  <a:schemeClr val="tx1"/>
                </a:solidFill>
              </a:rPr>
              <a:t>$</a:t>
            </a:r>
            <a:r>
              <a:rPr lang="en-US" sz="2800" i="1" dirty="0">
                <a:solidFill>
                  <a:srgbClr val="FF8F43"/>
                </a:solidFill>
              </a:rPr>
              <a:t>var2</a:t>
            </a:r>
            <a:r>
              <a:rPr lang="en-US" sz="2800" i="1" dirty="0">
                <a:solidFill>
                  <a:schemeClr val="tx1"/>
                </a:solidFill>
              </a:rPr>
              <a:t>, method = “</a:t>
            </a:r>
            <a:r>
              <a:rPr lang="en-US" sz="2800" i="1" dirty="0" err="1">
                <a:solidFill>
                  <a:srgbClr val="605199"/>
                </a:solidFill>
              </a:rPr>
              <a:t>kendall</a:t>
            </a:r>
            <a:r>
              <a:rPr lang="en-US" sz="2800" i="1" dirty="0">
                <a:solidFill>
                  <a:schemeClr val="tx1"/>
                </a:solidFill>
              </a:rPr>
              <a:t>”)</a:t>
            </a:r>
          </a:p>
          <a:p>
            <a:r>
              <a:rPr lang="en-US" sz="2800" i="1" dirty="0">
                <a:solidFill>
                  <a:srgbClr val="FF8F43"/>
                </a:solidFill>
              </a:rPr>
              <a:t>res</a:t>
            </a:r>
          </a:p>
        </p:txBody>
      </p:sp>
    </p:spTree>
    <p:extLst>
      <p:ext uri="{BB962C8B-B14F-4D97-AF65-F5344CB8AC3E}">
        <p14:creationId xmlns:p14="http://schemas.microsoft.com/office/powerpoint/2010/main" val="2982916485"/>
      </p:ext>
    </p:extLst>
  </p:cSld>
  <p:clrMapOvr>
    <a:masterClrMapping/>
  </p:clrMapOvr>
  <mc:AlternateContent xmlns:mc="http://schemas.openxmlformats.org/markup-compatibility/2006" xmlns:p14="http://schemas.microsoft.com/office/powerpoint/2010/main">
    <mc:Choice Requires="p14">
      <p:transition spd="slow" p14:dur="2000" advTm="132423"/>
    </mc:Choice>
    <mc:Fallback xmlns="">
      <p:transition spd="slow" advTm="132423"/>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60E74D-3F8D-4FAA-BA66-36C81ADCEF9B}"/>
              </a:ext>
            </a:extLst>
          </p:cNvPr>
          <p:cNvSpPr>
            <a:spLocks noGrp="1"/>
          </p:cNvSpPr>
          <p:nvPr>
            <p:ph type="title"/>
          </p:nvPr>
        </p:nvSpPr>
        <p:spPr/>
        <p:txBody>
          <a:bodyPr/>
          <a:lstStyle/>
          <a:p>
            <a:r>
              <a:rPr lang="en-CA" dirty="0"/>
              <a:t>1.4. </a:t>
            </a:r>
            <a:r>
              <a:rPr lang="en-CA" dirty="0" smtClean="0"/>
              <a:t>CHANGING </a:t>
            </a:r>
            <a:r>
              <a:rPr lang="en-CA" dirty="0"/>
              <a:t>DATASETS</a:t>
            </a:r>
          </a:p>
        </p:txBody>
      </p:sp>
      <p:sp>
        <p:nvSpPr>
          <p:cNvPr id="3" name="Content Placeholder 4">
            <a:extLst>
              <a:ext uri="{FF2B5EF4-FFF2-40B4-BE49-F238E27FC236}">
                <a16:creationId xmlns:a16="http://schemas.microsoft.com/office/drawing/2014/main" id="{7CA91445-A661-46C0-8E14-7767F855B199}"/>
              </a:ext>
            </a:extLst>
          </p:cNvPr>
          <p:cNvSpPr txBox="1">
            <a:spLocks/>
          </p:cNvSpPr>
          <p:nvPr/>
        </p:nvSpPr>
        <p:spPr>
          <a:xfrm>
            <a:off x="8610600" y="1388231"/>
            <a:ext cx="3497125" cy="4081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1"/>
                </a:solidFill>
              </a:rPr>
              <a:t>Dropping </a:t>
            </a:r>
            <a:r>
              <a:rPr lang="en-US" sz="1800" dirty="0">
                <a:solidFill>
                  <a:schemeClr val="bg1"/>
                </a:solidFill>
              </a:rPr>
              <a:t>Variables</a:t>
            </a:r>
          </a:p>
          <a:p>
            <a:pPr marL="0" indent="0">
              <a:buNone/>
            </a:pPr>
            <a:r>
              <a:rPr lang="en-US" sz="1800" dirty="0">
                <a:solidFill>
                  <a:schemeClr val="bg1"/>
                </a:solidFill>
              </a:rPr>
              <a:t>Dropping Observations</a:t>
            </a:r>
          </a:p>
        </p:txBody>
      </p:sp>
      <p:cxnSp>
        <p:nvCxnSpPr>
          <p:cNvPr id="5" name="Straight Connector 4">
            <a:extLst>
              <a:ext uri="{FF2B5EF4-FFF2-40B4-BE49-F238E27FC236}">
                <a16:creationId xmlns:a16="http://schemas.microsoft.com/office/drawing/2014/main" id="{9BB7DC1D-5D3A-4279-9E8F-8E046AD9456E}"/>
              </a:ext>
            </a:extLst>
          </p:cNvPr>
          <p:cNvCxnSpPr/>
          <p:nvPr/>
        </p:nvCxnSpPr>
        <p:spPr>
          <a:xfrm>
            <a:off x="8302487" y="949187"/>
            <a:ext cx="0" cy="50987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017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DAC6BA-5ECD-4D2E-A767-70CC7CC7BCBC}"/>
              </a:ext>
            </a:extLst>
          </p:cNvPr>
          <p:cNvSpPr>
            <a:spLocks noGrp="1"/>
          </p:cNvSpPr>
          <p:nvPr>
            <p:ph idx="1"/>
          </p:nvPr>
        </p:nvSpPr>
        <p:spPr/>
        <p:txBody>
          <a:bodyPr/>
          <a:lstStyle/>
          <a:p>
            <a:r>
              <a:rPr lang="en-CA" dirty="0" smtClean="0"/>
              <a:t>If you’re interested in removing just one variable.</a:t>
            </a:r>
            <a:endParaRPr lang="en-CA" dirty="0"/>
          </a:p>
        </p:txBody>
      </p:sp>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Dropping Variables or Observations</a:t>
            </a:r>
          </a:p>
        </p:txBody>
      </p:sp>
      <p:pic>
        <p:nvPicPr>
          <p:cNvPr id="5" name="Picture 4"/>
          <p:cNvPicPr>
            <a:picLocks noChangeAspect="1"/>
          </p:cNvPicPr>
          <p:nvPr/>
        </p:nvPicPr>
        <p:blipFill>
          <a:blip r:embed="rId3"/>
          <a:stretch>
            <a:fillRect/>
          </a:stretch>
        </p:blipFill>
        <p:spPr>
          <a:xfrm>
            <a:off x="939653" y="1854133"/>
            <a:ext cx="8746713" cy="1357793"/>
          </a:xfrm>
          <a:prstGeom prst="rect">
            <a:avLst/>
          </a:prstGeom>
        </p:spPr>
      </p:pic>
      <p:pic>
        <p:nvPicPr>
          <p:cNvPr id="6" name="Picture 5"/>
          <p:cNvPicPr>
            <a:picLocks noChangeAspect="1"/>
          </p:cNvPicPr>
          <p:nvPr/>
        </p:nvPicPr>
        <p:blipFill>
          <a:blip r:embed="rId4"/>
          <a:stretch>
            <a:fillRect/>
          </a:stretch>
        </p:blipFill>
        <p:spPr>
          <a:xfrm>
            <a:off x="939653" y="3654037"/>
            <a:ext cx="8644410" cy="1586474"/>
          </a:xfrm>
          <a:prstGeom prst="rect">
            <a:avLst/>
          </a:prstGeom>
        </p:spPr>
      </p:pic>
    </p:spTree>
    <p:extLst>
      <p:ext uri="{BB962C8B-B14F-4D97-AF65-F5344CB8AC3E}">
        <p14:creationId xmlns:p14="http://schemas.microsoft.com/office/powerpoint/2010/main" val="185678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err="1" smtClean="0"/>
              <a:t>Subsetting</a:t>
            </a:r>
            <a:r>
              <a:rPr lang="en-CA" dirty="0" smtClean="0"/>
              <a:t> Observations </a:t>
            </a:r>
            <a:endParaRPr lang="en-CA" dirty="0"/>
          </a:p>
        </p:txBody>
      </p:sp>
      <p:pic>
        <p:nvPicPr>
          <p:cNvPr id="2" name="Picture 1"/>
          <p:cNvPicPr>
            <a:picLocks noChangeAspect="1"/>
          </p:cNvPicPr>
          <p:nvPr/>
        </p:nvPicPr>
        <p:blipFill>
          <a:blip r:embed="rId3"/>
          <a:stretch>
            <a:fillRect/>
          </a:stretch>
        </p:blipFill>
        <p:spPr>
          <a:xfrm>
            <a:off x="780930" y="1392930"/>
            <a:ext cx="8324779" cy="320609"/>
          </a:xfrm>
          <a:prstGeom prst="rect">
            <a:avLst/>
          </a:prstGeom>
        </p:spPr>
      </p:pic>
      <p:pic>
        <p:nvPicPr>
          <p:cNvPr id="3" name="Picture 2"/>
          <p:cNvPicPr>
            <a:picLocks noChangeAspect="1"/>
          </p:cNvPicPr>
          <p:nvPr/>
        </p:nvPicPr>
        <p:blipFill>
          <a:blip r:embed="rId4"/>
          <a:stretch>
            <a:fillRect/>
          </a:stretch>
        </p:blipFill>
        <p:spPr>
          <a:xfrm>
            <a:off x="780930" y="2087109"/>
            <a:ext cx="8240160" cy="1913765"/>
          </a:xfrm>
          <a:prstGeom prst="rect">
            <a:avLst/>
          </a:prstGeom>
        </p:spPr>
      </p:pic>
    </p:spTree>
    <p:extLst>
      <p:ext uri="{BB962C8B-B14F-4D97-AF65-F5344CB8AC3E}">
        <p14:creationId xmlns:p14="http://schemas.microsoft.com/office/powerpoint/2010/main" val="6861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BD81FD-AC99-495F-8848-AECDC04C449F}"/>
              </a:ext>
            </a:extLst>
          </p:cNvPr>
          <p:cNvSpPr>
            <a:spLocks noGrp="1"/>
          </p:cNvSpPr>
          <p:nvPr>
            <p:ph idx="1"/>
          </p:nvPr>
        </p:nvSpPr>
        <p:spPr/>
        <p:txBody>
          <a:bodyPr/>
          <a:lstStyle/>
          <a:p>
            <a:r>
              <a:rPr lang="en-US" dirty="0"/>
              <a:t>Command-line software (e.g., SAS, R, SPSS scripts)</a:t>
            </a:r>
          </a:p>
          <a:p>
            <a:pPr lvl="1"/>
            <a:r>
              <a:rPr lang="en-US" dirty="0"/>
              <a:t>requires knowledge of syntax of commands</a:t>
            </a:r>
          </a:p>
          <a:p>
            <a:pPr lvl="1"/>
            <a:r>
              <a:rPr lang="en-US" dirty="0"/>
              <a:t>reproducible results through scripts</a:t>
            </a:r>
          </a:p>
          <a:p>
            <a:pPr lvl="1"/>
            <a:r>
              <a:rPr lang="en-US" dirty="0"/>
              <a:t>detailed analyses possible</a:t>
            </a:r>
          </a:p>
          <a:p>
            <a:r>
              <a:rPr lang="en-US" dirty="0"/>
              <a:t>GUI-based software (e.g., SPSS point-and-click functions, Excel)</a:t>
            </a:r>
          </a:p>
          <a:p>
            <a:pPr lvl="1"/>
            <a:r>
              <a:rPr lang="en-US" dirty="0"/>
              <a:t>does not require knowledge of commands</a:t>
            </a:r>
          </a:p>
          <a:p>
            <a:pPr lvl="1"/>
            <a:r>
              <a:rPr lang="en-US" dirty="0"/>
              <a:t>not reproducible actions</a:t>
            </a:r>
          </a:p>
          <a:p>
            <a:r>
              <a:rPr lang="en-US" dirty="0"/>
              <a:t>Hybrid types (both command-line and GUI)</a:t>
            </a:r>
          </a:p>
        </p:txBody>
      </p:sp>
      <p:sp>
        <p:nvSpPr>
          <p:cNvPr id="4" name="Title 3">
            <a:extLst>
              <a:ext uri="{FF2B5EF4-FFF2-40B4-BE49-F238E27FC236}">
                <a16:creationId xmlns:a16="http://schemas.microsoft.com/office/drawing/2014/main" id="{63C576EA-6A75-448C-BA66-F4D98565D1DC}"/>
              </a:ext>
            </a:extLst>
          </p:cNvPr>
          <p:cNvSpPr>
            <a:spLocks noGrp="1"/>
          </p:cNvSpPr>
          <p:nvPr>
            <p:ph type="title"/>
          </p:nvPr>
        </p:nvSpPr>
        <p:spPr/>
        <p:txBody>
          <a:bodyPr/>
          <a:lstStyle/>
          <a:p>
            <a:r>
              <a:rPr lang="en-CA" dirty="0"/>
              <a:t>Types of Statistical Software</a:t>
            </a:r>
          </a:p>
        </p:txBody>
      </p:sp>
    </p:spTree>
    <p:extLst>
      <p:ext uri="{BB962C8B-B14F-4D97-AF65-F5344CB8AC3E}">
        <p14:creationId xmlns:p14="http://schemas.microsoft.com/office/powerpoint/2010/main" val="1847099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60E74D-3F8D-4FAA-BA66-36C81ADCEF9B}"/>
              </a:ext>
            </a:extLst>
          </p:cNvPr>
          <p:cNvSpPr>
            <a:spLocks noGrp="1"/>
          </p:cNvSpPr>
          <p:nvPr>
            <p:ph type="title"/>
          </p:nvPr>
        </p:nvSpPr>
        <p:spPr/>
        <p:txBody>
          <a:bodyPr/>
          <a:lstStyle/>
          <a:p>
            <a:r>
              <a:rPr lang="en-CA" dirty="0"/>
              <a:t>1.5. RECODING VARIABLES</a:t>
            </a:r>
          </a:p>
        </p:txBody>
      </p:sp>
      <p:sp>
        <p:nvSpPr>
          <p:cNvPr id="3" name="Content Placeholder 4">
            <a:extLst>
              <a:ext uri="{FF2B5EF4-FFF2-40B4-BE49-F238E27FC236}">
                <a16:creationId xmlns:a16="http://schemas.microsoft.com/office/drawing/2014/main" id="{7DF84B18-CC2A-43D5-A691-E674DFE07638}"/>
              </a:ext>
            </a:extLst>
          </p:cNvPr>
          <p:cNvSpPr txBox="1">
            <a:spLocks/>
          </p:cNvSpPr>
          <p:nvPr/>
        </p:nvSpPr>
        <p:spPr>
          <a:xfrm>
            <a:off x="8610600" y="1388231"/>
            <a:ext cx="3497125" cy="4081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Recoding Categorical Variables</a:t>
            </a:r>
          </a:p>
          <a:p>
            <a:pPr marL="0" indent="0">
              <a:buNone/>
            </a:pPr>
            <a:r>
              <a:rPr lang="en-US" sz="1800" dirty="0">
                <a:solidFill>
                  <a:schemeClr val="bg1"/>
                </a:solidFill>
              </a:rPr>
              <a:t>Categorizing Continuous Data</a:t>
            </a:r>
          </a:p>
          <a:p>
            <a:pPr marL="0" indent="0">
              <a:buNone/>
            </a:pPr>
            <a:r>
              <a:rPr lang="en-US" sz="1800" dirty="0">
                <a:solidFill>
                  <a:schemeClr val="bg1"/>
                </a:solidFill>
              </a:rPr>
              <a:t>Combining Variables</a:t>
            </a:r>
          </a:p>
          <a:p>
            <a:pPr marL="0" indent="0">
              <a:buNone/>
            </a:pPr>
            <a:r>
              <a:rPr lang="en-US" sz="1800" dirty="0">
                <a:solidFill>
                  <a:schemeClr val="bg1"/>
                </a:solidFill>
              </a:rPr>
              <a:t>Missing Data</a:t>
            </a:r>
          </a:p>
        </p:txBody>
      </p:sp>
      <p:cxnSp>
        <p:nvCxnSpPr>
          <p:cNvPr id="5" name="Straight Connector 4">
            <a:extLst>
              <a:ext uri="{FF2B5EF4-FFF2-40B4-BE49-F238E27FC236}">
                <a16:creationId xmlns:a16="http://schemas.microsoft.com/office/drawing/2014/main" id="{29E95A4A-52A7-4DFD-83F9-14C1D93C6697}"/>
              </a:ext>
            </a:extLst>
          </p:cNvPr>
          <p:cNvCxnSpPr/>
          <p:nvPr/>
        </p:nvCxnSpPr>
        <p:spPr>
          <a:xfrm>
            <a:off x="8302487" y="949187"/>
            <a:ext cx="0" cy="50987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839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Recoding Categorical Variables</a:t>
            </a:r>
          </a:p>
        </p:txBody>
      </p:sp>
      <p:sp>
        <p:nvSpPr>
          <p:cNvPr id="5" name="Content Placeholder 1">
            <a:extLst>
              <a:ext uri="{FF2B5EF4-FFF2-40B4-BE49-F238E27FC236}">
                <a16:creationId xmlns:a16="http://schemas.microsoft.com/office/drawing/2014/main" id="{5BD25D93-8465-4744-9054-9F8ABB7339D1}"/>
              </a:ext>
            </a:extLst>
          </p:cNvPr>
          <p:cNvSpPr>
            <a:spLocks noGrp="1"/>
          </p:cNvSpPr>
          <p:nvPr>
            <p:ph idx="1"/>
          </p:nvPr>
        </p:nvSpPr>
        <p:spPr>
          <a:xfrm>
            <a:off x="838200" y="1047888"/>
            <a:ext cx="9139238" cy="5605325"/>
          </a:xfrm>
        </p:spPr>
        <p:txBody>
          <a:bodyPr/>
          <a:lstStyle/>
          <a:p>
            <a:r>
              <a:rPr lang="en-CA" dirty="0"/>
              <a:t>In the code below we collapse a three-level categorical variable measuring </a:t>
            </a:r>
            <a:r>
              <a:rPr lang="en-CA" dirty="0" smtClean="0"/>
              <a:t>HIV Status into </a:t>
            </a:r>
            <a:r>
              <a:rPr lang="en-CA" dirty="0"/>
              <a:t>a dichotomous variable</a:t>
            </a:r>
            <a:r>
              <a:rPr lang="en-CA" dirty="0" smtClean="0"/>
              <a:t>:</a:t>
            </a:r>
          </a:p>
          <a:p>
            <a:endParaRPr lang="en-CA" dirty="0"/>
          </a:p>
          <a:p>
            <a:endParaRPr lang="en-CA" dirty="0" smtClean="0"/>
          </a:p>
          <a:p>
            <a:endParaRPr lang="en-CA" dirty="0"/>
          </a:p>
          <a:p>
            <a:endParaRPr lang="en-CA" dirty="0" smtClean="0"/>
          </a:p>
          <a:p>
            <a:r>
              <a:rPr lang="en-CA" dirty="0" smtClean="0"/>
              <a:t>Don’t forget to check your work by creating tables for each (or a cross tabulation for more complex factors.</a:t>
            </a:r>
            <a:endParaRPr lang="en-CA" dirty="0"/>
          </a:p>
          <a:p>
            <a:endParaRPr lang="en-CA" dirty="0"/>
          </a:p>
          <a:p>
            <a:endParaRPr lang="en-CA" dirty="0"/>
          </a:p>
          <a:p>
            <a:endParaRPr lang="en-CA" dirty="0"/>
          </a:p>
        </p:txBody>
      </p:sp>
      <p:pic>
        <p:nvPicPr>
          <p:cNvPr id="2" name="Picture 1"/>
          <p:cNvPicPr>
            <a:picLocks noChangeAspect="1"/>
          </p:cNvPicPr>
          <p:nvPr/>
        </p:nvPicPr>
        <p:blipFill rotWithShape="1">
          <a:blip r:embed="rId2"/>
          <a:srcRect b="33805"/>
          <a:stretch/>
        </p:blipFill>
        <p:spPr>
          <a:xfrm>
            <a:off x="338739" y="2664477"/>
            <a:ext cx="9819497" cy="1215960"/>
          </a:xfrm>
          <a:prstGeom prst="rect">
            <a:avLst/>
          </a:prstGeom>
        </p:spPr>
      </p:pic>
    </p:spTree>
    <p:extLst>
      <p:ext uri="{BB962C8B-B14F-4D97-AF65-F5344CB8AC3E}">
        <p14:creationId xmlns:p14="http://schemas.microsoft.com/office/powerpoint/2010/main" val="4088532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Categorizing Continuous Data</a:t>
            </a:r>
          </a:p>
        </p:txBody>
      </p:sp>
      <p:pic>
        <p:nvPicPr>
          <p:cNvPr id="5" name="Picture 4"/>
          <p:cNvPicPr>
            <a:picLocks noChangeAspect="1"/>
          </p:cNvPicPr>
          <p:nvPr/>
        </p:nvPicPr>
        <p:blipFill>
          <a:blip r:embed="rId3"/>
          <a:stretch>
            <a:fillRect/>
          </a:stretch>
        </p:blipFill>
        <p:spPr>
          <a:xfrm>
            <a:off x="611398" y="937695"/>
            <a:ext cx="8995391" cy="1955987"/>
          </a:xfrm>
          <a:prstGeom prst="rect">
            <a:avLst/>
          </a:prstGeom>
        </p:spPr>
      </p:pic>
      <p:pic>
        <p:nvPicPr>
          <p:cNvPr id="6" name="Picture 5"/>
          <p:cNvPicPr>
            <a:picLocks noChangeAspect="1"/>
          </p:cNvPicPr>
          <p:nvPr/>
        </p:nvPicPr>
        <p:blipFill>
          <a:blip r:embed="rId4"/>
          <a:stretch>
            <a:fillRect/>
          </a:stretch>
        </p:blipFill>
        <p:spPr>
          <a:xfrm>
            <a:off x="579865" y="2859043"/>
            <a:ext cx="9397573" cy="1753407"/>
          </a:xfrm>
          <a:prstGeom prst="rect">
            <a:avLst/>
          </a:prstGeom>
        </p:spPr>
      </p:pic>
      <p:sp>
        <p:nvSpPr>
          <p:cNvPr id="9" name="Rectangle 8"/>
          <p:cNvSpPr/>
          <p:nvPr/>
        </p:nvSpPr>
        <p:spPr>
          <a:xfrm>
            <a:off x="3573076" y="4018749"/>
            <a:ext cx="791454" cy="499462"/>
          </a:xfrm>
          <a:prstGeom prst="rect">
            <a:avLst/>
          </a:prstGeom>
          <a:solidFill>
            <a:srgbClr val="FF791A">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5"/>
          <a:stretch>
            <a:fillRect/>
          </a:stretch>
        </p:blipFill>
        <p:spPr>
          <a:xfrm>
            <a:off x="1069442" y="4733365"/>
            <a:ext cx="5657850" cy="1905000"/>
          </a:xfrm>
          <a:prstGeom prst="rect">
            <a:avLst/>
          </a:prstGeom>
        </p:spPr>
      </p:pic>
    </p:spTree>
    <p:extLst>
      <p:ext uri="{BB962C8B-B14F-4D97-AF65-F5344CB8AC3E}">
        <p14:creationId xmlns:p14="http://schemas.microsoft.com/office/powerpoint/2010/main" val="17444521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25D93-8465-4744-9054-9F8ABB7339D1}"/>
              </a:ext>
            </a:extLst>
          </p:cNvPr>
          <p:cNvSpPr>
            <a:spLocks noGrp="1"/>
          </p:cNvSpPr>
          <p:nvPr>
            <p:ph idx="1"/>
          </p:nvPr>
        </p:nvSpPr>
        <p:spPr/>
        <p:txBody>
          <a:bodyPr/>
          <a:lstStyle/>
          <a:p>
            <a:r>
              <a:rPr lang="en-CA" dirty="0"/>
              <a:t>In the code below we collapse the two variables we just created into a single variable:</a:t>
            </a:r>
          </a:p>
          <a:p>
            <a:endParaRPr lang="en-CA" dirty="0"/>
          </a:p>
          <a:p>
            <a:endParaRPr lang="en-CA" dirty="0"/>
          </a:p>
          <a:p>
            <a:pPr marL="0" indent="0">
              <a:buNone/>
            </a:pPr>
            <a:endParaRPr lang="en-CA" dirty="0"/>
          </a:p>
          <a:p>
            <a:r>
              <a:rPr lang="en-CA" dirty="0" smtClean="0"/>
              <a:t>This is done by using the “&amp;” in the where statement when defining a new variable.</a:t>
            </a:r>
            <a:endParaRPr lang="en-CA" dirty="0"/>
          </a:p>
        </p:txBody>
      </p:sp>
      <p:sp>
        <p:nvSpPr>
          <p:cNvPr id="4" name="Title 3">
            <a:extLst>
              <a:ext uri="{FF2B5EF4-FFF2-40B4-BE49-F238E27FC236}">
                <a16:creationId xmlns:a16="http://schemas.microsoft.com/office/drawing/2014/main" id="{2C3B0B93-BF8F-4D5D-80D9-5CF708C63FC7}"/>
              </a:ext>
            </a:extLst>
          </p:cNvPr>
          <p:cNvSpPr>
            <a:spLocks noGrp="1"/>
          </p:cNvSpPr>
          <p:nvPr>
            <p:ph type="title"/>
          </p:nvPr>
        </p:nvSpPr>
        <p:spPr/>
        <p:txBody>
          <a:bodyPr/>
          <a:lstStyle/>
          <a:p>
            <a:r>
              <a:rPr lang="en-CA" dirty="0"/>
              <a:t>Combining Variables</a:t>
            </a:r>
          </a:p>
        </p:txBody>
      </p:sp>
      <p:pic>
        <p:nvPicPr>
          <p:cNvPr id="3" name="Picture 2"/>
          <p:cNvPicPr>
            <a:picLocks noChangeAspect="1"/>
          </p:cNvPicPr>
          <p:nvPr/>
        </p:nvPicPr>
        <p:blipFill>
          <a:blip r:embed="rId3"/>
          <a:stretch>
            <a:fillRect/>
          </a:stretch>
        </p:blipFill>
        <p:spPr>
          <a:xfrm>
            <a:off x="1050877" y="2088606"/>
            <a:ext cx="9144001" cy="1162200"/>
          </a:xfrm>
          <a:prstGeom prst="rect">
            <a:avLst/>
          </a:prstGeom>
        </p:spPr>
      </p:pic>
    </p:spTree>
    <p:extLst>
      <p:ext uri="{BB962C8B-B14F-4D97-AF65-F5344CB8AC3E}">
        <p14:creationId xmlns:p14="http://schemas.microsoft.com/office/powerpoint/2010/main" val="679821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60E74D-3F8D-4FAA-BA66-36C81ADCEF9B}"/>
              </a:ext>
            </a:extLst>
          </p:cNvPr>
          <p:cNvSpPr>
            <a:spLocks noGrp="1"/>
          </p:cNvSpPr>
          <p:nvPr>
            <p:ph type="title"/>
          </p:nvPr>
        </p:nvSpPr>
        <p:spPr/>
        <p:txBody>
          <a:bodyPr/>
          <a:lstStyle/>
          <a:p>
            <a:r>
              <a:rPr lang="en-CA" dirty="0"/>
              <a:t>1.6. DATA VISUALIZATIONS</a:t>
            </a:r>
          </a:p>
        </p:txBody>
      </p:sp>
      <p:sp>
        <p:nvSpPr>
          <p:cNvPr id="3" name="Content Placeholder 4">
            <a:extLst>
              <a:ext uri="{FF2B5EF4-FFF2-40B4-BE49-F238E27FC236}">
                <a16:creationId xmlns:a16="http://schemas.microsoft.com/office/drawing/2014/main" id="{1DCEA621-B19D-43EA-BC77-EC8E6164DD27}"/>
              </a:ext>
            </a:extLst>
          </p:cNvPr>
          <p:cNvSpPr txBox="1">
            <a:spLocks/>
          </p:cNvSpPr>
          <p:nvPr/>
        </p:nvSpPr>
        <p:spPr>
          <a:xfrm>
            <a:off x="8610600" y="1388231"/>
            <a:ext cx="3497125" cy="4081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Bar Charts</a:t>
            </a:r>
          </a:p>
          <a:p>
            <a:pPr marL="0" indent="0">
              <a:buNone/>
            </a:pPr>
            <a:r>
              <a:rPr lang="en-US" sz="1800" dirty="0" smtClean="0">
                <a:solidFill>
                  <a:schemeClr val="bg1"/>
                </a:solidFill>
              </a:rPr>
              <a:t>Histograms</a:t>
            </a:r>
            <a:endParaRPr lang="en-US" sz="1800" dirty="0">
              <a:solidFill>
                <a:schemeClr val="bg1"/>
              </a:solidFill>
            </a:endParaRPr>
          </a:p>
        </p:txBody>
      </p:sp>
      <p:cxnSp>
        <p:nvCxnSpPr>
          <p:cNvPr id="5" name="Straight Connector 4">
            <a:extLst>
              <a:ext uri="{FF2B5EF4-FFF2-40B4-BE49-F238E27FC236}">
                <a16:creationId xmlns:a16="http://schemas.microsoft.com/office/drawing/2014/main" id="{7C01B9B8-59A6-412E-BEB2-B3F6E9CF35F9}"/>
              </a:ext>
            </a:extLst>
          </p:cNvPr>
          <p:cNvCxnSpPr/>
          <p:nvPr/>
        </p:nvCxnSpPr>
        <p:spPr>
          <a:xfrm>
            <a:off x="8302487" y="949187"/>
            <a:ext cx="0" cy="50987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205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Most plots can be generated using either</a:t>
            </a:r>
          </a:p>
          <a:p>
            <a:pPr lvl="1"/>
            <a:r>
              <a:rPr lang="en-US" sz="2000" b="1" dirty="0"/>
              <a:t>Base R</a:t>
            </a:r>
          </a:p>
          <a:p>
            <a:pPr marL="914400" lvl="2" indent="0">
              <a:buNone/>
            </a:pPr>
            <a:r>
              <a:rPr lang="en-US" dirty="0"/>
              <a:t>or</a:t>
            </a:r>
          </a:p>
          <a:p>
            <a:pPr lvl="1"/>
            <a:r>
              <a:rPr lang="en-US" sz="2000" b="1" dirty="0" err="1"/>
              <a:t>ggplot</a:t>
            </a:r>
            <a:r>
              <a:rPr lang="en-US" sz="2000" dirty="0"/>
              <a:t> </a:t>
            </a:r>
          </a:p>
          <a:p>
            <a:r>
              <a:rPr lang="en-US" sz="2000" dirty="0"/>
              <a:t>Because the R community is quite active, you can usually figure out how to do plots by googling “How to make a _______ in r.”</a:t>
            </a:r>
          </a:p>
          <a:p>
            <a:pPr lvl="1"/>
            <a:r>
              <a:rPr lang="en-US" sz="2000" dirty="0"/>
              <a:t>For example, I found the following two guides – both of which are quite useful:</a:t>
            </a:r>
          </a:p>
          <a:p>
            <a:pPr lvl="2"/>
            <a:r>
              <a:rPr lang="en-US" dirty="0"/>
              <a:t>Base R - </a:t>
            </a:r>
            <a:r>
              <a:rPr lang="en-US" dirty="0">
                <a:hlinkClick r:id="rId2"/>
              </a:rPr>
              <a:t>https://www.statmethods.net/graphs/index.html</a:t>
            </a:r>
            <a:endParaRPr lang="en-US" dirty="0"/>
          </a:p>
          <a:p>
            <a:pPr lvl="2"/>
            <a:r>
              <a:rPr lang="en-US" dirty="0" err="1"/>
              <a:t>Ggplot</a:t>
            </a:r>
            <a:r>
              <a:rPr lang="en-US" dirty="0"/>
              <a:t> - </a:t>
            </a:r>
            <a:r>
              <a:rPr lang="en-US" dirty="0">
                <a:hlinkClick r:id="rId3"/>
              </a:rPr>
              <a:t>http://www.sthda.com/english/wiki/ggplot2-barplots-quick-start-guide-r-software-and-data-visualization</a:t>
            </a:r>
            <a:r>
              <a:rPr lang="en-US" dirty="0"/>
              <a:t> </a:t>
            </a:r>
          </a:p>
          <a:p>
            <a:pPr marL="914400" lvl="2" indent="0">
              <a:buNone/>
            </a:pPr>
            <a:endParaRPr lang="en-US" sz="1600" dirty="0"/>
          </a:p>
        </p:txBody>
      </p:sp>
      <p:sp>
        <p:nvSpPr>
          <p:cNvPr id="3" name="Title 2"/>
          <p:cNvSpPr>
            <a:spLocks noGrp="1"/>
          </p:cNvSpPr>
          <p:nvPr>
            <p:ph type="title"/>
          </p:nvPr>
        </p:nvSpPr>
        <p:spPr/>
        <p:txBody>
          <a:bodyPr/>
          <a:lstStyle/>
          <a:p>
            <a:r>
              <a:rPr lang="en-US" dirty="0"/>
              <a:t>Data Visualizations</a:t>
            </a:r>
          </a:p>
        </p:txBody>
      </p:sp>
    </p:spTree>
    <p:extLst>
      <p:ext uri="{BB962C8B-B14F-4D97-AF65-F5344CB8AC3E}">
        <p14:creationId xmlns:p14="http://schemas.microsoft.com/office/powerpoint/2010/main" val="518180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45D6DDB-6FAA-402C-AB3B-194C6DF3598B}"/>
              </a:ext>
            </a:extLst>
          </p:cNvPr>
          <p:cNvSpPr>
            <a:spLocks noGrp="1"/>
          </p:cNvSpPr>
          <p:nvPr>
            <p:ph idx="1"/>
          </p:nvPr>
        </p:nvSpPr>
        <p:spPr>
          <a:xfrm>
            <a:off x="838199" y="1047888"/>
            <a:ext cx="4148739" cy="5605325"/>
          </a:xfrm>
        </p:spPr>
        <p:txBody>
          <a:bodyPr>
            <a:normAutofit/>
          </a:bodyPr>
          <a:lstStyle/>
          <a:p>
            <a:r>
              <a:rPr lang="en-US" sz="2400" dirty="0"/>
              <a:t>A bar chart or bar graph is a chart or graph that presents </a:t>
            </a:r>
            <a:r>
              <a:rPr lang="en-US" sz="2400" b="1" dirty="0"/>
              <a:t>categorical data </a:t>
            </a:r>
            <a:r>
              <a:rPr lang="en-US" sz="2400" dirty="0"/>
              <a:t>with rectangular bars with heights or lengths proportional to the values that they represent. The bars can be plotted vertically or horizontally.</a:t>
            </a:r>
          </a:p>
          <a:p>
            <a:endParaRPr lang="en-CA" sz="2400" dirty="0"/>
          </a:p>
          <a:p>
            <a:endParaRPr lang="en-CA" sz="2400" dirty="0"/>
          </a:p>
        </p:txBody>
      </p:sp>
      <p:sp>
        <p:nvSpPr>
          <p:cNvPr id="4" name="Title 3">
            <a:extLst>
              <a:ext uri="{FF2B5EF4-FFF2-40B4-BE49-F238E27FC236}">
                <a16:creationId xmlns:a16="http://schemas.microsoft.com/office/drawing/2014/main" id="{6F9057F6-4125-4035-8F14-C0230080F7D3}"/>
              </a:ext>
            </a:extLst>
          </p:cNvPr>
          <p:cNvSpPr>
            <a:spLocks noGrp="1"/>
          </p:cNvSpPr>
          <p:nvPr>
            <p:ph type="title"/>
          </p:nvPr>
        </p:nvSpPr>
        <p:spPr/>
        <p:txBody>
          <a:bodyPr/>
          <a:lstStyle/>
          <a:p>
            <a:r>
              <a:rPr lang="en-CA" dirty="0"/>
              <a:t>Bar Charts</a:t>
            </a:r>
          </a:p>
        </p:txBody>
      </p:sp>
      <p:pic>
        <p:nvPicPr>
          <p:cNvPr id="2" name="Picture 1"/>
          <p:cNvPicPr>
            <a:picLocks noChangeAspect="1"/>
          </p:cNvPicPr>
          <p:nvPr/>
        </p:nvPicPr>
        <p:blipFill>
          <a:blip r:embed="rId2"/>
          <a:stretch>
            <a:fillRect/>
          </a:stretch>
        </p:blipFill>
        <p:spPr>
          <a:xfrm>
            <a:off x="838199" y="5090311"/>
            <a:ext cx="9201150" cy="1057275"/>
          </a:xfrm>
          <a:prstGeom prst="rect">
            <a:avLst/>
          </a:prstGeom>
        </p:spPr>
      </p:pic>
      <p:pic>
        <p:nvPicPr>
          <p:cNvPr id="3" name="Picture 2"/>
          <p:cNvPicPr>
            <a:picLocks noChangeAspect="1"/>
          </p:cNvPicPr>
          <p:nvPr/>
        </p:nvPicPr>
        <p:blipFill>
          <a:blip r:embed="rId3"/>
          <a:stretch>
            <a:fillRect/>
          </a:stretch>
        </p:blipFill>
        <p:spPr>
          <a:xfrm>
            <a:off x="5063458" y="925407"/>
            <a:ext cx="4899371" cy="3477546"/>
          </a:xfrm>
          <a:prstGeom prst="rect">
            <a:avLst/>
          </a:prstGeom>
        </p:spPr>
      </p:pic>
    </p:spTree>
    <p:extLst>
      <p:ext uri="{BB962C8B-B14F-4D97-AF65-F5344CB8AC3E}">
        <p14:creationId xmlns:p14="http://schemas.microsoft.com/office/powerpoint/2010/main" val="687685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45D6DDB-6FAA-402C-AB3B-194C6DF3598B}"/>
              </a:ext>
            </a:extLst>
          </p:cNvPr>
          <p:cNvSpPr>
            <a:spLocks noGrp="1"/>
          </p:cNvSpPr>
          <p:nvPr>
            <p:ph idx="1"/>
          </p:nvPr>
        </p:nvSpPr>
        <p:spPr>
          <a:xfrm>
            <a:off x="838201" y="1202499"/>
            <a:ext cx="3656066" cy="5450714"/>
          </a:xfrm>
        </p:spPr>
        <p:txBody>
          <a:bodyPr>
            <a:normAutofit/>
          </a:bodyPr>
          <a:lstStyle/>
          <a:p>
            <a:r>
              <a:rPr lang="en-US" sz="2000" dirty="0"/>
              <a:t>A histogram is a plot that lets you discover, and show, the underlying frequency distribution (shape) of a set of </a:t>
            </a:r>
            <a:r>
              <a:rPr lang="en-US" sz="2000" b="1" dirty="0"/>
              <a:t>continuous data</a:t>
            </a:r>
            <a:r>
              <a:rPr lang="en-US" sz="2000" dirty="0"/>
              <a:t>.</a:t>
            </a:r>
            <a:endParaRPr lang="en-CA" sz="2000" dirty="0"/>
          </a:p>
        </p:txBody>
      </p:sp>
      <p:sp>
        <p:nvSpPr>
          <p:cNvPr id="4" name="Title 3">
            <a:extLst>
              <a:ext uri="{FF2B5EF4-FFF2-40B4-BE49-F238E27FC236}">
                <a16:creationId xmlns:a16="http://schemas.microsoft.com/office/drawing/2014/main" id="{6F9057F6-4125-4035-8F14-C0230080F7D3}"/>
              </a:ext>
            </a:extLst>
          </p:cNvPr>
          <p:cNvSpPr>
            <a:spLocks noGrp="1"/>
          </p:cNvSpPr>
          <p:nvPr>
            <p:ph type="title"/>
          </p:nvPr>
        </p:nvSpPr>
        <p:spPr/>
        <p:txBody>
          <a:bodyPr/>
          <a:lstStyle/>
          <a:p>
            <a:r>
              <a:rPr lang="en-CA" dirty="0"/>
              <a:t>Histograms</a:t>
            </a:r>
          </a:p>
        </p:txBody>
      </p:sp>
      <p:pic>
        <p:nvPicPr>
          <p:cNvPr id="2" name="Picture 1"/>
          <p:cNvPicPr>
            <a:picLocks noChangeAspect="1"/>
          </p:cNvPicPr>
          <p:nvPr/>
        </p:nvPicPr>
        <p:blipFill>
          <a:blip r:embed="rId2"/>
          <a:stretch>
            <a:fillRect/>
          </a:stretch>
        </p:blipFill>
        <p:spPr>
          <a:xfrm>
            <a:off x="645659" y="5569123"/>
            <a:ext cx="8810625" cy="714375"/>
          </a:xfrm>
          <a:prstGeom prst="rect">
            <a:avLst/>
          </a:prstGeom>
        </p:spPr>
      </p:pic>
      <p:pic>
        <p:nvPicPr>
          <p:cNvPr id="3" name="Picture 2"/>
          <p:cNvPicPr>
            <a:picLocks noChangeAspect="1"/>
          </p:cNvPicPr>
          <p:nvPr/>
        </p:nvPicPr>
        <p:blipFill>
          <a:blip r:embed="rId3"/>
          <a:stretch>
            <a:fillRect/>
          </a:stretch>
        </p:blipFill>
        <p:spPr>
          <a:xfrm>
            <a:off x="4755523" y="1103885"/>
            <a:ext cx="5388161" cy="3920418"/>
          </a:xfrm>
          <a:prstGeom prst="rect">
            <a:avLst/>
          </a:prstGeom>
        </p:spPr>
      </p:pic>
    </p:spTree>
    <p:extLst>
      <p:ext uri="{BB962C8B-B14F-4D97-AF65-F5344CB8AC3E}">
        <p14:creationId xmlns:p14="http://schemas.microsoft.com/office/powerpoint/2010/main" val="330044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ursley">
            <a:extLst>
              <a:ext uri="{FF2B5EF4-FFF2-40B4-BE49-F238E27FC236}">
                <a16:creationId xmlns:a16="http://schemas.microsoft.com/office/drawing/2014/main" id="{3AD99886-D557-4448-B8E5-B4CFD2210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31" y="1343025"/>
            <a:ext cx="9602107" cy="39846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CFA6BEBF-F9BC-4F04-B5B8-51F4EBDD2D69}"/>
              </a:ext>
            </a:extLst>
          </p:cNvPr>
          <p:cNvSpPr>
            <a:spLocks noGrp="1"/>
          </p:cNvSpPr>
          <p:nvPr>
            <p:ph type="title"/>
          </p:nvPr>
        </p:nvSpPr>
        <p:spPr/>
        <p:txBody>
          <a:bodyPr/>
          <a:lstStyle/>
          <a:p>
            <a:r>
              <a:rPr lang="en-CA" dirty="0"/>
              <a:t>Types of Statistical Software</a:t>
            </a:r>
          </a:p>
        </p:txBody>
      </p:sp>
      <p:pic>
        <p:nvPicPr>
          <p:cNvPr id="1026" name="Picture 2" descr="Image result for SPSS logo">
            <a:extLst>
              <a:ext uri="{FF2B5EF4-FFF2-40B4-BE49-F238E27FC236}">
                <a16:creationId xmlns:a16="http://schemas.microsoft.com/office/drawing/2014/main" id="{25F866B5-688A-4566-A2E2-5C38BCF9A5A9}"/>
              </a:ext>
            </a:extLst>
          </p:cNvPr>
          <p:cNvPicPr>
            <a:picLocks noChangeAspect="1" noChangeArrowheads="1"/>
          </p:cNvPicPr>
          <p:nvPr/>
        </p:nvPicPr>
        <p:blipFill>
          <a:blip r:embed="rId4" cstate="hq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353870" y="4396156"/>
            <a:ext cx="1025525" cy="3475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D4E72676-A073-4DAD-96B1-DB7F47B4416C}"/>
              </a:ext>
            </a:extLst>
          </p:cNvPr>
          <p:cNvPicPr>
            <a:picLocks noChangeAspect="1" noChangeArrowheads="1"/>
          </p:cNvPicPr>
          <p:nvPr/>
        </p:nvPicPr>
        <p:blipFill rotWithShape="1">
          <a:blip r:embed="rId6">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l="-889" t="5833" r="56000" b="40777"/>
          <a:stretch/>
        </p:blipFill>
        <p:spPr bwMode="auto">
          <a:xfrm>
            <a:off x="4028311" y="3582487"/>
            <a:ext cx="1282700" cy="81366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STATA Logo">
            <a:extLst>
              <a:ext uri="{FF2B5EF4-FFF2-40B4-BE49-F238E27FC236}">
                <a16:creationId xmlns:a16="http://schemas.microsoft.com/office/drawing/2014/main" id="{57942788-DA5C-46AC-9C2E-3EF1EAB43437}"/>
              </a:ext>
            </a:extLst>
          </p:cNvPr>
          <p:cNvPicPr>
            <a:picLocks noChangeAspect="1" noChangeArrowheads="1"/>
          </p:cNvPicPr>
          <p:nvPr/>
        </p:nvPicPr>
        <p:blipFill rotWithShape="1">
          <a:blip r:embed="rId8">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rcRect t="32870" r="38196" b="-1"/>
          <a:stretch/>
        </p:blipFill>
        <p:spPr bwMode="auto">
          <a:xfrm>
            <a:off x="5909375" y="2716275"/>
            <a:ext cx="1018380" cy="3972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5">
            <a:extLst>
              <a:ext uri="{FF2B5EF4-FFF2-40B4-BE49-F238E27FC236}">
                <a16:creationId xmlns:a16="http://schemas.microsoft.com/office/drawing/2014/main" id="{4D689464-9B6C-4EE9-B5F1-40A2913D54A4}"/>
              </a:ext>
            </a:extLst>
          </p:cNvPr>
          <p:cNvSpPr>
            <a:spLocks/>
          </p:cNvSpPr>
          <p:nvPr/>
        </p:nvSpPr>
        <p:spPr bwMode="auto">
          <a:xfrm>
            <a:off x="419099" y="5384444"/>
            <a:ext cx="9546319" cy="124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panose="020B0604020202020204" pitchFamily="34" charset="0"/>
              </a:defRPr>
            </a:lvl1pPr>
            <a:lvl2pPr>
              <a:defRPr sz="1200">
                <a:solidFill>
                  <a:schemeClr val="tx1"/>
                </a:solidFill>
                <a:latin typeface="Arial" panose="020B0604020202020204" pitchFamily="34" charset="0"/>
              </a:defRPr>
            </a:lvl2pPr>
            <a:lvl3pPr>
              <a:defRPr sz="12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0"/>
              </a:spcBef>
              <a:spcAft>
                <a:spcPct val="0"/>
              </a:spcAft>
              <a:defRPr sz="1200">
                <a:solidFill>
                  <a:schemeClr val="tx1"/>
                </a:solidFill>
                <a:latin typeface="Arial" panose="020B0604020202020204" pitchFamily="34" charset="0"/>
              </a:defRPr>
            </a:lvl6pPr>
            <a:lvl7pPr fontAlgn="base">
              <a:spcBef>
                <a:spcPct val="0"/>
              </a:spcBef>
              <a:spcAft>
                <a:spcPct val="0"/>
              </a:spcAft>
              <a:defRPr sz="1200">
                <a:solidFill>
                  <a:schemeClr val="tx1"/>
                </a:solidFill>
                <a:latin typeface="Arial" panose="020B0604020202020204" pitchFamily="34" charset="0"/>
              </a:defRPr>
            </a:lvl7pPr>
            <a:lvl8pPr fontAlgn="base">
              <a:spcBef>
                <a:spcPct val="0"/>
              </a:spcBef>
              <a:spcAft>
                <a:spcPct val="0"/>
              </a:spcAft>
              <a:defRPr sz="1200">
                <a:solidFill>
                  <a:schemeClr val="tx1"/>
                </a:solidFill>
                <a:latin typeface="Arial" panose="020B0604020202020204" pitchFamily="34" charset="0"/>
              </a:defRPr>
            </a:lvl8pPr>
            <a:lvl9pPr fontAlgn="base">
              <a:spcBef>
                <a:spcPct val="0"/>
              </a:spcBef>
              <a:spcAft>
                <a:spcPct val="0"/>
              </a:spcAft>
              <a:defRPr sz="1200">
                <a:solidFill>
                  <a:schemeClr val="tx1"/>
                </a:solidFill>
                <a:latin typeface="Arial" panose="020B0604020202020204" pitchFamily="34" charset="0"/>
              </a:defRPr>
            </a:lvl9pPr>
          </a:lstStyle>
          <a:p>
            <a:pPr>
              <a:spcBef>
                <a:spcPts val="1400"/>
              </a:spcBef>
            </a:pPr>
            <a:r>
              <a:rPr lang="en-US" altLang="en-US" sz="1800" b="0" dirty="0">
                <a:cs typeface="Arial" panose="020B0604020202020204" pitchFamily="34" charset="0"/>
              </a:rPr>
              <a:t>SPSS, STATA, and SAS users are like muggles. They are limited in their ability to change their environment. They have to rely on algorithms that have been developed for them. The way they approach a problem is constrained by how SAS/IBM-employed programmers thought to approach them. And they have to pay money to use these constraining algorithms.</a:t>
            </a:r>
          </a:p>
        </p:txBody>
      </p:sp>
    </p:spTree>
    <p:extLst>
      <p:ext uri="{BB962C8B-B14F-4D97-AF65-F5344CB8AC3E}">
        <p14:creationId xmlns:p14="http://schemas.microsoft.com/office/powerpoint/2010/main" val="414037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ursley">
            <a:extLst>
              <a:ext uri="{FF2B5EF4-FFF2-40B4-BE49-F238E27FC236}">
                <a16:creationId xmlns:a16="http://schemas.microsoft.com/office/drawing/2014/main" id="{3AD99886-D557-4448-B8E5-B4CFD2210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31" y="1343025"/>
            <a:ext cx="9602107" cy="39846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CFA6BEBF-F9BC-4F04-B5B8-51F4EBDD2D69}"/>
              </a:ext>
            </a:extLst>
          </p:cNvPr>
          <p:cNvSpPr>
            <a:spLocks noGrp="1"/>
          </p:cNvSpPr>
          <p:nvPr>
            <p:ph type="title"/>
          </p:nvPr>
        </p:nvSpPr>
        <p:spPr/>
        <p:txBody>
          <a:bodyPr/>
          <a:lstStyle/>
          <a:p>
            <a:r>
              <a:rPr lang="en-CA" dirty="0"/>
              <a:t>Types of </a:t>
            </a:r>
            <a:r>
              <a:rPr lang="en-CA"/>
              <a:t>Statistical Software</a:t>
            </a:r>
            <a:endParaRPr lang="en-CA" dirty="0"/>
          </a:p>
        </p:txBody>
      </p:sp>
      <p:pic>
        <p:nvPicPr>
          <p:cNvPr id="1032" name="Picture 8" descr="Image result for r logo">
            <a:extLst>
              <a:ext uri="{FF2B5EF4-FFF2-40B4-BE49-F238E27FC236}">
                <a16:creationId xmlns:a16="http://schemas.microsoft.com/office/drawing/2014/main" id="{22FB0FE6-0C1E-4926-9849-55DDDB11D024}"/>
              </a:ext>
            </a:extLst>
          </p:cNvPr>
          <p:cNvPicPr>
            <a:picLocks noChangeAspect="1" noChangeArrowheads="1"/>
          </p:cNvPicPr>
          <p:nvPr/>
        </p:nvPicPr>
        <p:blipFill>
          <a:blip r:embed="rId3" cstate="hqprint">
            <a:biLevel thresh="25000"/>
            <a:extLst>
              <a:ext uri="{28A0092B-C50C-407E-A947-70E740481C1C}">
                <a14:useLocalDpi xmlns:a14="http://schemas.microsoft.com/office/drawing/2010/main" val="0"/>
              </a:ext>
            </a:extLst>
          </a:blip>
          <a:srcRect/>
          <a:stretch>
            <a:fillRect/>
          </a:stretch>
        </p:blipFill>
        <p:spPr bwMode="auto">
          <a:xfrm>
            <a:off x="8728166" y="3789684"/>
            <a:ext cx="950956" cy="73739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5">
            <a:extLst>
              <a:ext uri="{FF2B5EF4-FFF2-40B4-BE49-F238E27FC236}">
                <a16:creationId xmlns:a16="http://schemas.microsoft.com/office/drawing/2014/main" id="{4D689464-9B6C-4EE9-B5F1-40A2913D54A4}"/>
              </a:ext>
            </a:extLst>
          </p:cNvPr>
          <p:cNvSpPr>
            <a:spLocks/>
          </p:cNvSpPr>
          <p:nvPr/>
        </p:nvSpPr>
        <p:spPr bwMode="auto">
          <a:xfrm>
            <a:off x="419099" y="5384444"/>
            <a:ext cx="9546319" cy="124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panose="020B0604020202020204" pitchFamily="34" charset="0"/>
              </a:defRPr>
            </a:lvl1pPr>
            <a:lvl2pPr>
              <a:defRPr sz="1200">
                <a:solidFill>
                  <a:schemeClr val="tx1"/>
                </a:solidFill>
                <a:latin typeface="Arial" panose="020B0604020202020204" pitchFamily="34" charset="0"/>
              </a:defRPr>
            </a:lvl2pPr>
            <a:lvl3pPr>
              <a:defRPr sz="12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0"/>
              </a:spcBef>
              <a:spcAft>
                <a:spcPct val="0"/>
              </a:spcAft>
              <a:defRPr sz="1200">
                <a:solidFill>
                  <a:schemeClr val="tx1"/>
                </a:solidFill>
                <a:latin typeface="Arial" panose="020B0604020202020204" pitchFamily="34" charset="0"/>
              </a:defRPr>
            </a:lvl6pPr>
            <a:lvl7pPr fontAlgn="base">
              <a:spcBef>
                <a:spcPct val="0"/>
              </a:spcBef>
              <a:spcAft>
                <a:spcPct val="0"/>
              </a:spcAft>
              <a:defRPr sz="1200">
                <a:solidFill>
                  <a:schemeClr val="tx1"/>
                </a:solidFill>
                <a:latin typeface="Arial" panose="020B0604020202020204" pitchFamily="34" charset="0"/>
              </a:defRPr>
            </a:lvl7pPr>
            <a:lvl8pPr fontAlgn="base">
              <a:spcBef>
                <a:spcPct val="0"/>
              </a:spcBef>
              <a:spcAft>
                <a:spcPct val="0"/>
              </a:spcAft>
              <a:defRPr sz="1200">
                <a:solidFill>
                  <a:schemeClr val="tx1"/>
                </a:solidFill>
                <a:latin typeface="Arial" panose="020B0604020202020204" pitchFamily="34" charset="0"/>
              </a:defRPr>
            </a:lvl8pPr>
            <a:lvl9pPr fontAlgn="base">
              <a:spcBef>
                <a:spcPct val="0"/>
              </a:spcBef>
              <a:spcAft>
                <a:spcPct val="0"/>
              </a:spcAft>
              <a:defRPr sz="1200">
                <a:solidFill>
                  <a:schemeClr val="tx1"/>
                </a:solidFill>
                <a:latin typeface="Arial" panose="020B0604020202020204" pitchFamily="34" charset="0"/>
              </a:defRPr>
            </a:lvl9pPr>
          </a:lstStyle>
          <a:p>
            <a:pPr>
              <a:spcBef>
                <a:spcPts val="1400"/>
              </a:spcBef>
            </a:pPr>
            <a:r>
              <a:rPr lang="en-US" altLang="en-US" sz="1800" dirty="0">
                <a:cs typeface="Arial" panose="020B0604020202020204" pitchFamily="34" charset="0"/>
              </a:rPr>
              <a:t>R users are like wizards. They can rely on functions (spells) that have been developed for them by statistical researchers, but they can also create their own. They don’t have to pay for the use of them, and once experienced enough (like Dumbledore), they are almost unlimited in their ability to change their environment. </a:t>
            </a:r>
          </a:p>
        </p:txBody>
      </p:sp>
    </p:spTree>
    <p:extLst>
      <p:ext uri="{BB962C8B-B14F-4D97-AF65-F5344CB8AC3E}">
        <p14:creationId xmlns:p14="http://schemas.microsoft.com/office/powerpoint/2010/main" val="276280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BD81FD-AC99-495F-8848-AECDC04C449F}"/>
              </a:ext>
            </a:extLst>
          </p:cNvPr>
          <p:cNvSpPr>
            <a:spLocks noGrp="1"/>
          </p:cNvSpPr>
          <p:nvPr>
            <p:ph idx="1"/>
          </p:nvPr>
        </p:nvSpPr>
        <p:spPr/>
        <p:txBody>
          <a:bodyPr/>
          <a:lstStyle/>
          <a:p>
            <a:r>
              <a:rPr lang="en-US" dirty="0"/>
              <a:t>R is a </a:t>
            </a:r>
            <a:r>
              <a:rPr lang="en-US" b="1" dirty="0"/>
              <a:t>statistical language</a:t>
            </a:r>
            <a:r>
              <a:rPr lang="en-US" dirty="0"/>
              <a:t> that was developed in response to Bell Labs (1976) S/S-plus language.</a:t>
            </a:r>
          </a:p>
          <a:p>
            <a:r>
              <a:rPr lang="en-US" dirty="0"/>
              <a:t>R is commonly accessed through the </a:t>
            </a:r>
            <a:r>
              <a:rPr lang="en-US" b="1" dirty="0"/>
              <a:t>integrated</a:t>
            </a:r>
            <a:r>
              <a:rPr lang="en-US" dirty="0"/>
              <a:t> </a:t>
            </a:r>
            <a:r>
              <a:rPr lang="en-US" b="1" dirty="0"/>
              <a:t>development environment </a:t>
            </a:r>
            <a:r>
              <a:rPr lang="en-US" dirty="0"/>
              <a:t>called </a:t>
            </a:r>
            <a:r>
              <a:rPr lang="en-US" b="1" i="1" dirty="0" err="1"/>
              <a:t>RStudio</a:t>
            </a:r>
            <a:r>
              <a:rPr lang="en-US" dirty="0"/>
              <a:t>. </a:t>
            </a:r>
          </a:p>
          <a:p>
            <a:r>
              <a:rPr lang="en-US" b="1" dirty="0"/>
              <a:t>Base R</a:t>
            </a:r>
            <a:r>
              <a:rPr lang="en-US" dirty="0"/>
              <a:t> performs a vast number of useful statistical operations.</a:t>
            </a:r>
          </a:p>
          <a:p>
            <a:r>
              <a:rPr lang="en-US" dirty="0"/>
              <a:t>Base R can be enhanced with </a:t>
            </a:r>
            <a:r>
              <a:rPr lang="en-US" b="1" dirty="0"/>
              <a:t>packages</a:t>
            </a:r>
            <a:r>
              <a:rPr lang="en-US" dirty="0"/>
              <a:t>. </a:t>
            </a:r>
          </a:p>
          <a:p>
            <a:r>
              <a:rPr lang="en-US" dirty="0"/>
              <a:t>These packages are </a:t>
            </a:r>
            <a:r>
              <a:rPr lang="en-US" b="1" dirty="0"/>
              <a:t>open source, </a:t>
            </a:r>
            <a:r>
              <a:rPr lang="en-US" dirty="0"/>
              <a:t>created by the community of R users, and typically documented in the </a:t>
            </a:r>
            <a:r>
              <a:rPr lang="en-US" i="1" dirty="0"/>
              <a:t>Journal of Statistical Software</a:t>
            </a:r>
            <a:r>
              <a:rPr lang="en-US" dirty="0"/>
              <a:t>. These resources are therefore </a:t>
            </a:r>
            <a:r>
              <a:rPr lang="en-US" b="1" dirty="0"/>
              <a:t>open for public use free of charge</a:t>
            </a:r>
            <a:r>
              <a:rPr lang="en-US" dirty="0"/>
              <a:t>.</a:t>
            </a:r>
            <a:endParaRPr lang="en-CA" dirty="0"/>
          </a:p>
        </p:txBody>
      </p:sp>
      <p:sp>
        <p:nvSpPr>
          <p:cNvPr id="4" name="Title 3">
            <a:extLst>
              <a:ext uri="{FF2B5EF4-FFF2-40B4-BE49-F238E27FC236}">
                <a16:creationId xmlns:a16="http://schemas.microsoft.com/office/drawing/2014/main" id="{63C576EA-6A75-448C-BA66-F4D98565D1DC}"/>
              </a:ext>
            </a:extLst>
          </p:cNvPr>
          <p:cNvSpPr>
            <a:spLocks noGrp="1"/>
          </p:cNvSpPr>
          <p:nvPr>
            <p:ph type="title"/>
          </p:nvPr>
        </p:nvSpPr>
        <p:spPr/>
        <p:txBody>
          <a:bodyPr/>
          <a:lstStyle/>
          <a:p>
            <a:r>
              <a:rPr lang="en-CA" dirty="0"/>
              <a:t>About R</a:t>
            </a:r>
          </a:p>
        </p:txBody>
      </p:sp>
    </p:spTree>
    <p:extLst>
      <p:ext uri="{BB962C8B-B14F-4D97-AF65-F5344CB8AC3E}">
        <p14:creationId xmlns:p14="http://schemas.microsoft.com/office/powerpoint/2010/main" val="418075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1E51A-E332-4258-93AF-2AC1F42BC327}"/>
              </a:ext>
            </a:extLst>
          </p:cNvPr>
          <p:cNvSpPr>
            <a:spLocks noGrp="1"/>
          </p:cNvSpPr>
          <p:nvPr>
            <p:ph type="title"/>
          </p:nvPr>
        </p:nvSpPr>
        <p:spPr/>
        <p:txBody>
          <a:bodyPr/>
          <a:lstStyle/>
          <a:p>
            <a:r>
              <a:rPr lang="en-US" dirty="0"/>
              <a:t>A quick tour of </a:t>
            </a:r>
            <a:r>
              <a:rPr lang="en-US" i="1" dirty="0" err="1"/>
              <a:t>RStudio</a:t>
            </a:r>
            <a:endParaRPr lang="en-CA" i="1" dirty="0"/>
          </a:p>
        </p:txBody>
      </p:sp>
      <p:pic>
        <p:nvPicPr>
          <p:cNvPr id="4" name="Picture 3">
            <a:extLst>
              <a:ext uri="{FF2B5EF4-FFF2-40B4-BE49-F238E27FC236}">
                <a16:creationId xmlns:a16="http://schemas.microsoft.com/office/drawing/2014/main" id="{809AB40E-8524-4F25-A87B-EA57EB3AC12C}"/>
              </a:ext>
            </a:extLst>
          </p:cNvPr>
          <p:cNvPicPr>
            <a:picLocks noChangeAspect="1"/>
          </p:cNvPicPr>
          <p:nvPr/>
        </p:nvPicPr>
        <p:blipFill>
          <a:blip r:embed="rId3"/>
          <a:stretch>
            <a:fillRect/>
          </a:stretch>
        </p:blipFill>
        <p:spPr>
          <a:xfrm>
            <a:off x="279400" y="1111388"/>
            <a:ext cx="9847129" cy="5333862"/>
          </a:xfrm>
          <a:prstGeom prst="rect">
            <a:avLst/>
          </a:prstGeom>
        </p:spPr>
      </p:pic>
      <p:sp>
        <p:nvSpPr>
          <p:cNvPr id="2" name="Rectangle 1">
            <a:extLst>
              <a:ext uri="{FF2B5EF4-FFF2-40B4-BE49-F238E27FC236}">
                <a16:creationId xmlns:a16="http://schemas.microsoft.com/office/drawing/2014/main" id="{11EF4A4B-3D92-4596-96A3-4A2627C8BF35}"/>
              </a:ext>
            </a:extLst>
          </p:cNvPr>
          <p:cNvSpPr/>
          <p:nvPr/>
        </p:nvSpPr>
        <p:spPr>
          <a:xfrm>
            <a:off x="7061201" y="1111388"/>
            <a:ext cx="3065328" cy="2317612"/>
          </a:xfrm>
          <a:prstGeom prst="rect">
            <a:avLst/>
          </a:prstGeom>
          <a:noFill/>
          <a:ln w="5715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D3053E78-C5C0-44BD-A4D0-D93EE532F1A5}"/>
              </a:ext>
            </a:extLst>
          </p:cNvPr>
          <p:cNvSpPr/>
          <p:nvPr/>
        </p:nvSpPr>
        <p:spPr>
          <a:xfrm>
            <a:off x="279401" y="4235450"/>
            <a:ext cx="6781800" cy="2209800"/>
          </a:xfrm>
          <a:prstGeom prst="rect">
            <a:avLst/>
          </a:prstGeom>
          <a:noFill/>
          <a:ln w="5715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C97742E-9784-41E5-809C-105EB8DA558A}"/>
              </a:ext>
            </a:extLst>
          </p:cNvPr>
          <p:cNvSpPr/>
          <p:nvPr/>
        </p:nvSpPr>
        <p:spPr>
          <a:xfrm>
            <a:off x="279401" y="1111388"/>
            <a:ext cx="6781800" cy="3124062"/>
          </a:xfrm>
          <a:prstGeom prst="rect">
            <a:avLst/>
          </a:prstGeom>
          <a:noFill/>
          <a:ln w="5715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19A6F632-F4BE-43D0-879C-E148390835BD}"/>
              </a:ext>
            </a:extLst>
          </p:cNvPr>
          <p:cNvSpPr/>
          <p:nvPr/>
        </p:nvSpPr>
        <p:spPr>
          <a:xfrm>
            <a:off x="7061201" y="3429000"/>
            <a:ext cx="3065328" cy="3016250"/>
          </a:xfrm>
          <a:prstGeom prst="rect">
            <a:avLst/>
          </a:prstGeom>
          <a:noFill/>
          <a:ln w="57150">
            <a:solidFill>
              <a:srgbClr val="FF7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72571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3379</TotalTime>
  <Words>2470</Words>
  <Application>Microsoft Office PowerPoint</Application>
  <PresentationFormat>Widescreen</PresentationFormat>
  <Paragraphs>307</Paragraphs>
  <Slides>57</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Calibri Light</vt:lpstr>
      <vt:lpstr>Segoe UI</vt:lpstr>
      <vt:lpstr>Segoe UI Black</vt:lpstr>
      <vt:lpstr>Segoe UI Light</vt:lpstr>
      <vt:lpstr>Segoe UI Semibold</vt:lpstr>
      <vt:lpstr>Segoe UI Semilight</vt:lpstr>
      <vt:lpstr>Wingdings</vt:lpstr>
      <vt:lpstr>Office Theme</vt:lpstr>
      <vt:lpstr>USING R FOR EPIDEMIOLOGICAL RESEARCH</vt:lpstr>
      <vt:lpstr>INTRODUCTION TO R</vt:lpstr>
      <vt:lpstr>OUTLINE</vt:lpstr>
      <vt:lpstr>1.1. R-BASICS</vt:lpstr>
      <vt:lpstr>Types of Statistical Software</vt:lpstr>
      <vt:lpstr>Types of Statistical Software</vt:lpstr>
      <vt:lpstr>Types of Statistical Software</vt:lpstr>
      <vt:lpstr>About R</vt:lpstr>
      <vt:lpstr>A quick tour of RStudio</vt:lpstr>
      <vt:lpstr>A quick tour of RStudio</vt:lpstr>
      <vt:lpstr>A quick tour of RStudio</vt:lpstr>
      <vt:lpstr>A quick tour of RStudio</vt:lpstr>
      <vt:lpstr>A quick tour of RStudio</vt:lpstr>
      <vt:lpstr>A quick tour of RStudio</vt:lpstr>
      <vt:lpstr>A quick tour of RStudio</vt:lpstr>
      <vt:lpstr>A quick tour of RStudio</vt:lpstr>
      <vt:lpstr>A quick tour of RStudio</vt:lpstr>
      <vt:lpstr>A quick tour of RStudio</vt:lpstr>
      <vt:lpstr>Getting Help</vt:lpstr>
      <vt:lpstr>Getting Help</vt:lpstr>
      <vt:lpstr>Getting Help</vt:lpstr>
      <vt:lpstr>Getting Help</vt:lpstr>
      <vt:lpstr>R Packages</vt:lpstr>
      <vt:lpstr>R Packages</vt:lpstr>
      <vt:lpstr>R Syntax</vt:lpstr>
      <vt:lpstr>Annotating Your R Code</vt:lpstr>
      <vt:lpstr>1.2. EXPLORING DATA</vt:lpstr>
      <vt:lpstr>Reading in Your Data</vt:lpstr>
      <vt:lpstr>R Data Types</vt:lpstr>
      <vt:lpstr>Data Dictionaries</vt:lpstr>
      <vt:lpstr>Using R to Look at Your Data</vt:lpstr>
      <vt:lpstr>Sex Now Data Dictionary</vt:lpstr>
      <vt:lpstr>1.3. SUMMARIZING DATA</vt:lpstr>
      <vt:lpstr>Frequencies</vt:lpstr>
      <vt:lpstr>Proportions</vt:lpstr>
      <vt:lpstr>Measures of Central Location</vt:lpstr>
      <vt:lpstr>Measures of Spread</vt:lpstr>
      <vt:lpstr>Hypothesis Tests</vt:lpstr>
      <vt:lpstr>Independent t-test</vt:lpstr>
      <vt:lpstr>Assumptions of Independent t-test</vt:lpstr>
      <vt:lpstr>Mann-Whitney Test</vt:lpstr>
      <vt:lpstr>Chi-Squared Test</vt:lpstr>
      <vt:lpstr>Pearson's Correlation</vt:lpstr>
      <vt:lpstr>Assumptions of Pearson's Correlation</vt:lpstr>
      <vt:lpstr>Spearmen’s Rank Test</vt:lpstr>
      <vt:lpstr>Kendall Rank Test</vt:lpstr>
      <vt:lpstr>1.4. CHANGING DATASETS</vt:lpstr>
      <vt:lpstr>Dropping Variables or Observations</vt:lpstr>
      <vt:lpstr>Subsetting Observations </vt:lpstr>
      <vt:lpstr>1.5. RECODING VARIABLES</vt:lpstr>
      <vt:lpstr>Recoding Categorical Variables</vt:lpstr>
      <vt:lpstr>Categorizing Continuous Data</vt:lpstr>
      <vt:lpstr>Combining Variables</vt:lpstr>
      <vt:lpstr>1.6. DATA VISUALIZATIONS</vt:lpstr>
      <vt:lpstr>Data Visualizations</vt:lpstr>
      <vt:lpstr>Bar Charts</vt:lpstr>
      <vt:lpstr>Histograms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&amp; introduction</dc:title>
  <dc:creator>Kiffer</dc:creator>
  <cp:lastModifiedBy>Kiffer</cp:lastModifiedBy>
  <cp:revision>173</cp:revision>
  <dcterms:created xsi:type="dcterms:W3CDTF">2018-08-09T03:19:00Z</dcterms:created>
  <dcterms:modified xsi:type="dcterms:W3CDTF">2019-03-20T16:54:45Z</dcterms:modified>
</cp:coreProperties>
</file>