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82" r:id="rId8"/>
    <p:sldId id="28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85" r:id="rId24"/>
    <p:sldId id="277" r:id="rId25"/>
    <p:sldId id="278" r:id="rId26"/>
    <p:sldId id="279" r:id="rId27"/>
    <p:sldId id="280"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Kubach" initials="KK" lastIdx="17" clrIdx="0">
    <p:extLst/>
  </p:cmAuthor>
  <p:cmAuthor id="2" name="Susan"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7" autoAdjust="0"/>
    <p:restoredTop sz="94660" autoAdjust="0"/>
  </p:normalViewPr>
  <p:slideViewPr>
    <p:cSldViewPr>
      <p:cViewPr>
        <p:scale>
          <a:sx n="80" d="100"/>
          <a:sy n="80" d="100"/>
        </p:scale>
        <p:origin x="-516" y="-3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94687-F798-44FB-B434-AC7D763D8A82}" type="datetimeFigureOut">
              <a:rPr lang="en-US" smtClean="0"/>
              <a:t>9/27/2020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99C02-690F-4D36-9471-ACB36A80DCE1}" type="slidenum">
              <a:rPr lang="en-US" smtClean="0"/>
              <a:t>‹#›</a:t>
            </a:fld>
            <a:endParaRPr lang="en-US"/>
          </a:p>
        </p:txBody>
      </p:sp>
    </p:spTree>
    <p:extLst>
      <p:ext uri="{BB962C8B-B14F-4D97-AF65-F5344CB8AC3E}">
        <p14:creationId xmlns:p14="http://schemas.microsoft.com/office/powerpoint/2010/main" val="261721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1B3F80-A299-4E8C-86A3-AEDDD5D8BAA0}" type="datetime1">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10328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5D4F2-09B0-4924-B91C-6351FBAB11E9}" type="datetime1">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39585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2A36E-6389-4A9B-91EA-EDFFC98EA851}" type="datetime1">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27247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21C7E-8DD3-46E4-BDE3-31E60D8BF25B}" type="datetime1">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76782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36F26-5C10-4197-9DED-7E6B3D069443}" type="datetime1">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43865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1B3AA6-1E32-4ABC-B969-E5B9A9EBE832}" type="datetime1">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400061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343AA7-021F-4C15-89A8-6BF53E8FE04E}" type="datetime1">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420045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A5D18D-EC4D-4195-ABDE-57DDC54BEF25}" type="datetime1">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310747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5A825-1E9D-4639-9A4F-2931E094C004}" type="datetime1">
              <a:rPr lang="en-US" smtClean="0"/>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427385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FF975-E0E3-45F8-AA1E-2E201E19930F}" type="datetime1">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150062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0B814-1F4F-4CCA-A021-B933F9A8FA19}" type="datetime1">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606DC-E3D5-477E-8A2F-FECB8CD17567}" type="slidenum">
              <a:rPr lang="en-US" smtClean="0"/>
              <a:t>‹#›</a:t>
            </a:fld>
            <a:endParaRPr lang="en-US"/>
          </a:p>
        </p:txBody>
      </p:sp>
    </p:spTree>
    <p:extLst>
      <p:ext uri="{BB962C8B-B14F-4D97-AF65-F5344CB8AC3E}">
        <p14:creationId xmlns:p14="http://schemas.microsoft.com/office/powerpoint/2010/main" val="254752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24C38-3BE6-413B-ACD5-E81C30E5E685}" type="datetime1">
              <a:rPr lang="en-US" smtClean="0"/>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606DC-E3D5-477E-8A2F-FECB8CD17567}" type="slidenum">
              <a:rPr lang="en-US" smtClean="0"/>
              <a:t>‹#›</a:t>
            </a:fld>
            <a:endParaRPr lang="en-US"/>
          </a:p>
        </p:txBody>
      </p:sp>
    </p:spTree>
    <p:extLst>
      <p:ext uri="{BB962C8B-B14F-4D97-AF65-F5344CB8AC3E}">
        <p14:creationId xmlns:p14="http://schemas.microsoft.com/office/powerpoint/2010/main" val="188923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books.org/wiki/Regular_Expressions/POSIX-Extended_Regular_Expressions" TargetMode="External"/><Relationship Id="rId3" Type="http://schemas.openxmlformats.org/officeDocument/2006/relationships/hyperlink" Target="https://perldoc.perl.org/perlre.html" TargetMode="External"/><Relationship Id="rId7" Type="http://schemas.openxmlformats.org/officeDocument/2006/relationships/hyperlink" Target="https://en.wikibooks.org/wiki/Regular_Expressions/POSIX_Basic_Regular_Expressions" TargetMode="External"/><Relationship Id="rId2" Type="http://schemas.openxmlformats.org/officeDocument/2006/relationships/hyperlink" Target="https://www.pcre.org/current/doc/html/" TargetMode="External"/><Relationship Id="rId1" Type="http://schemas.openxmlformats.org/officeDocument/2006/relationships/slideLayout" Target="../slideLayouts/slideLayout2.xml"/><Relationship Id="rId6" Type="http://schemas.openxmlformats.org/officeDocument/2006/relationships/hyperlink" Target="https://www.regexpal.com/" TargetMode="External"/><Relationship Id="rId5" Type="http://schemas.openxmlformats.org/officeDocument/2006/relationships/hyperlink" Target="https://regex101.com/" TargetMode="External"/><Relationship Id="rId10" Type="http://schemas.openxmlformats.org/officeDocument/2006/relationships/hyperlink" Target="https://en.wikipedia.org/wiki/Comparison_of_regular-expression_engines" TargetMode="External"/><Relationship Id="rId4" Type="http://schemas.openxmlformats.org/officeDocument/2006/relationships/hyperlink" Target="https://www.regexplanet.com/advanced/perl/index.html" TargetMode="External"/><Relationship Id="rId9" Type="http://schemas.openxmlformats.org/officeDocument/2006/relationships/hyperlink" Target="http://cbttape.org/ftp/updates/CBT939.zi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685799"/>
          </a:xfrm>
        </p:spPr>
        <p:txBody>
          <a:bodyPr>
            <a:normAutofit fontScale="90000"/>
          </a:bodyPr>
          <a:lstStyle/>
          <a:p>
            <a:r>
              <a:rPr lang="en-US" dirty="0"/>
              <a:t>What are Regular </a:t>
            </a:r>
            <a:r>
              <a:rPr lang="en-US" dirty="0" smtClean="0"/>
              <a:t>Expressions?</a:t>
            </a:r>
            <a:endParaRPr lang="en-US" dirty="0"/>
          </a:p>
        </p:txBody>
      </p:sp>
      <p:sp>
        <p:nvSpPr>
          <p:cNvPr id="3" name="Subtitle 2"/>
          <p:cNvSpPr>
            <a:spLocks noGrp="1"/>
          </p:cNvSpPr>
          <p:nvPr>
            <p:ph type="subTitle" idx="1"/>
          </p:nvPr>
        </p:nvSpPr>
        <p:spPr>
          <a:xfrm>
            <a:off x="1066800" y="1219200"/>
            <a:ext cx="7086600" cy="5029200"/>
          </a:xfrm>
        </p:spPr>
        <p:txBody>
          <a:bodyPr/>
          <a:lstStyle/>
          <a:p>
            <a:pPr algn="l"/>
            <a:r>
              <a:rPr lang="en-US" sz="2400" dirty="0" smtClean="0">
                <a:solidFill>
                  <a:schemeClr val="tx1"/>
                </a:solidFill>
              </a:rPr>
              <a:t>Regular Expressions (RegEx) provide a way </a:t>
            </a:r>
            <a:r>
              <a:rPr lang="en-US" sz="2400" dirty="0">
                <a:solidFill>
                  <a:schemeClr val="tx1"/>
                </a:solidFill>
              </a:rPr>
              <a:t>to define text patterns in order to search on text strings and perhaps </a:t>
            </a:r>
            <a:r>
              <a:rPr lang="en-US" sz="2400" dirty="0" smtClean="0">
                <a:solidFill>
                  <a:schemeClr val="tx1"/>
                </a:solidFill>
              </a:rPr>
              <a:t>substitute its finding </a:t>
            </a:r>
            <a:r>
              <a:rPr lang="en-US" sz="2400" dirty="0">
                <a:solidFill>
                  <a:schemeClr val="tx1"/>
                </a:solidFill>
              </a:rPr>
              <a:t>with another </a:t>
            </a:r>
            <a:r>
              <a:rPr lang="en-US" sz="2400" dirty="0" smtClean="0">
                <a:solidFill>
                  <a:schemeClr val="tx1"/>
                </a:solidFill>
              </a:rPr>
              <a:t>pattern.</a:t>
            </a:r>
            <a:endParaRPr lang="en-US" sz="2400" dirty="0">
              <a:solidFill>
                <a:schemeClr val="tx1"/>
              </a:solidFill>
            </a:endParaRPr>
          </a:p>
          <a:p>
            <a:pPr algn="l"/>
            <a:r>
              <a:rPr lang="en-US" sz="2400" dirty="0">
                <a:solidFill>
                  <a:schemeClr val="tx1"/>
                </a:solidFill>
              </a:rPr>
              <a:t>Examples:</a:t>
            </a:r>
          </a:p>
          <a:p>
            <a:pPr algn="l"/>
            <a:r>
              <a:rPr lang="en-US" sz="2400" dirty="0">
                <a:solidFill>
                  <a:schemeClr val="tx1"/>
                </a:solidFill>
                <a:latin typeface="Courier New" panose="02070309020205020404" pitchFamily="49" charset="0"/>
                <a:cs typeface="Courier New" panose="02070309020205020404" pitchFamily="49" charset="0"/>
              </a:rPr>
              <a:t>/cat/</a:t>
            </a:r>
            <a:r>
              <a:rPr lang="en-US" sz="2400" dirty="0" err="1">
                <a:solidFill>
                  <a:schemeClr val="tx1"/>
                </a:solidFill>
                <a:latin typeface="Courier New" panose="02070309020205020404" pitchFamily="49" charset="0"/>
                <a:cs typeface="Courier New" panose="02070309020205020404" pitchFamily="49" charset="0"/>
              </a:rPr>
              <a:t>i</a:t>
            </a:r>
            <a:r>
              <a:rPr lang="en-US" sz="2400" dirty="0">
                <a:solidFill>
                  <a:schemeClr val="tx1"/>
                </a:solidFill>
                <a:latin typeface="Courier New" panose="02070309020205020404" pitchFamily="49" charset="0"/>
                <a:cs typeface="Courier New" panose="02070309020205020404" pitchFamily="49" charset="0"/>
              </a:rPr>
              <a:t> </a:t>
            </a:r>
            <a:r>
              <a:rPr lang="en-US" sz="2400" dirty="0">
                <a:solidFill>
                  <a:schemeClr val="tx1"/>
                </a:solidFill>
                <a:cs typeface="Courier New" panose="02070309020205020404" pitchFamily="49" charset="0"/>
              </a:rPr>
              <a:t>search for the string ‘cat’, case insensitive.</a:t>
            </a:r>
          </a:p>
          <a:p>
            <a:pPr algn="l"/>
            <a:r>
              <a:rPr lang="en-US" sz="2400" dirty="0">
                <a:solidFill>
                  <a:schemeClr val="tx1"/>
                </a:solidFill>
                <a:cs typeface="Courier New" panose="02070309020205020404" pitchFamily="49" charset="0"/>
              </a:rPr>
              <a:t>But what if I want the word cat?</a:t>
            </a:r>
          </a:p>
          <a:p>
            <a:pPr algn="l"/>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bcat</a:t>
            </a:r>
            <a:r>
              <a:rPr lang="en-US" sz="2400" dirty="0">
                <a:solidFill>
                  <a:schemeClr val="tx1"/>
                </a:solidFill>
                <a:latin typeface="Courier New" panose="02070309020205020404" pitchFamily="49" charset="0"/>
                <a:cs typeface="Courier New" panose="02070309020205020404" pitchFamily="49" charset="0"/>
              </a:rPr>
              <a:t>\b/</a:t>
            </a:r>
            <a:r>
              <a:rPr lang="en-US" sz="2400" dirty="0" err="1">
                <a:solidFill>
                  <a:schemeClr val="tx1"/>
                </a:solidFill>
                <a:latin typeface="Courier New" panose="02070309020205020404" pitchFamily="49" charset="0"/>
                <a:cs typeface="Courier New" panose="02070309020205020404" pitchFamily="49" charset="0"/>
              </a:rPr>
              <a:t>i</a:t>
            </a:r>
            <a:r>
              <a:rPr lang="en-US" sz="2400" dirty="0">
                <a:solidFill>
                  <a:schemeClr val="tx1"/>
                </a:solidFill>
                <a:latin typeface="Courier New" panose="02070309020205020404" pitchFamily="49" charset="0"/>
                <a:cs typeface="Courier New" panose="02070309020205020404" pitchFamily="49" charset="0"/>
              </a:rPr>
              <a:t> </a:t>
            </a:r>
            <a:r>
              <a:rPr lang="en-US" sz="2400" dirty="0">
                <a:solidFill>
                  <a:schemeClr val="tx1"/>
                </a:solidFill>
                <a:cs typeface="Courier New" panose="02070309020205020404" pitchFamily="49" charset="0"/>
              </a:rPr>
              <a:t>so we have </a:t>
            </a:r>
            <a:r>
              <a:rPr lang="en-US" sz="2400" dirty="0" smtClean="0">
                <a:solidFill>
                  <a:schemeClr val="tx1"/>
                </a:solidFill>
                <a:cs typeface="Courier New" panose="02070309020205020404" pitchFamily="49" charset="0"/>
              </a:rPr>
              <a:t>a character </a:t>
            </a:r>
            <a:r>
              <a:rPr lang="en-US" sz="2400" dirty="0">
                <a:solidFill>
                  <a:schemeClr val="tx1"/>
                </a:solidFill>
                <a:cs typeface="Courier New" panose="02070309020205020404" pitchFamily="49" charset="0"/>
              </a:rPr>
              <a:t>string, surrounded by some strange notations and a modifier that affect the whole pattern.</a:t>
            </a:r>
          </a:p>
          <a:p>
            <a:pPr algn="l"/>
            <a:r>
              <a:rPr lang="en-US" sz="2400" dirty="0">
                <a:solidFill>
                  <a:schemeClr val="tx1"/>
                </a:solidFill>
                <a:cs typeface="Courier New" panose="02070309020205020404" pitchFamily="49" charset="0"/>
              </a:rPr>
              <a:t>And if we want a cat, only if it is followed by a dog but we do not want the dog:</a:t>
            </a:r>
          </a:p>
          <a:p>
            <a:pPr algn="l"/>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bcat</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sdog</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i</a:t>
            </a:r>
            <a:r>
              <a:rPr lang="en-US" sz="2400" dirty="0">
                <a:solidFill>
                  <a:schemeClr val="tx1"/>
                </a:solidFill>
                <a:latin typeface="Courier New" panose="02070309020205020404" pitchFamily="49" charset="0"/>
                <a:cs typeface="Courier New" panose="02070309020205020404" pitchFamily="49" charset="0"/>
              </a:rPr>
              <a:t> </a:t>
            </a:r>
          </a:p>
          <a:p>
            <a:pPr algn="l"/>
            <a:endParaRPr lang="en-US"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D1606DC-E3D5-477E-8A2F-FECB8CD17567}" type="slidenum">
              <a:rPr lang="en-US" smtClean="0"/>
              <a:t>1</a:t>
            </a:fld>
            <a:endParaRPr lang="en-US"/>
          </a:p>
        </p:txBody>
      </p:sp>
    </p:spTree>
    <p:extLst>
      <p:ext uri="{BB962C8B-B14F-4D97-AF65-F5344CB8AC3E}">
        <p14:creationId xmlns:p14="http://schemas.microsoft.com/office/powerpoint/2010/main" val="350451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Introduction to the API</a:t>
            </a:r>
          </a:p>
        </p:txBody>
      </p:sp>
      <p:sp>
        <p:nvSpPr>
          <p:cNvPr id="5" name="Subtitle 2"/>
          <p:cNvSpPr txBox="1">
            <a:spLocks/>
          </p:cNvSpPr>
          <p:nvPr/>
        </p:nvSpPr>
        <p:spPr>
          <a:xfrm>
            <a:off x="1066800" y="1371600"/>
            <a:ext cx="7086600" cy="434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400" dirty="0"/>
              <a:t>The main functionalities that we need are establishing the PCRE C environment, compiling the RegEx, applying the RegEx to a subject string for either matching or </a:t>
            </a:r>
            <a:r>
              <a:rPr lang="en-US" sz="2400" dirty="0" smtClean="0"/>
              <a:t>substituting, and then, releasing </a:t>
            </a:r>
            <a:r>
              <a:rPr lang="en-US" sz="2400" dirty="0"/>
              <a:t>the allocated memory and C environment when we are done.</a:t>
            </a:r>
          </a:p>
          <a:p>
            <a:pPr marL="0" lvl="0" indent="0">
              <a:buNone/>
            </a:pPr>
            <a:r>
              <a:rPr lang="en-US" sz="2400" dirty="0"/>
              <a:t>The API is written in a mixture of C and Assembler.  I strictly use the IBM C/C++ </a:t>
            </a:r>
            <a:r>
              <a:rPr lang="en-US" sz="2400" dirty="0" smtClean="0"/>
              <a:t>compiler to keep compatibility with the LE environment.  </a:t>
            </a:r>
            <a:r>
              <a:rPr lang="en-US" sz="2400" dirty="0"/>
              <a:t>The </a:t>
            </a:r>
            <a:r>
              <a:rPr lang="en-US" sz="2400" dirty="0" smtClean="0"/>
              <a:t>Assembler uses </a:t>
            </a:r>
            <a:r>
              <a:rPr lang="en-US" sz="2400" dirty="0"/>
              <a:t>the CONCEPT 14 macros (file 953 on CBTTAPE.org)</a:t>
            </a:r>
          </a:p>
          <a:p>
            <a:pPr marL="0" lvl="0" indent="0">
              <a:buNone/>
            </a:pPr>
            <a:r>
              <a:rPr lang="en-US" sz="2400" dirty="0"/>
              <a:t>Establishing the C environment is done the old way, using EDCXHOTL, EDCXHOTU and EDCXHOTT.  We did not use the, now recommended, </a:t>
            </a:r>
            <a:r>
              <a:rPr lang="en-US" sz="2400" dirty="0" smtClean="0"/>
              <a:t>CEEPIPI because we did not have any working example.</a:t>
            </a: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10</a:t>
            </a:fld>
            <a:endParaRPr lang="en-US"/>
          </a:p>
        </p:txBody>
      </p:sp>
    </p:spTree>
    <p:extLst>
      <p:ext uri="{BB962C8B-B14F-4D97-AF65-F5344CB8AC3E}">
        <p14:creationId xmlns:p14="http://schemas.microsoft.com/office/powerpoint/2010/main" val="2577479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API Calls</a:t>
            </a:r>
          </a:p>
        </p:txBody>
      </p:sp>
      <p:sp>
        <p:nvSpPr>
          <p:cNvPr id="6" name="Subtitle 2"/>
          <p:cNvSpPr txBox="1">
            <a:spLocks/>
          </p:cNvSpPr>
          <p:nvPr/>
        </p:nvSpPr>
        <p:spPr>
          <a:xfrm>
            <a:off x="457200" y="1371600"/>
            <a:ext cx="8229600" cy="5257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400" dirty="0"/>
              <a:t>For brevity, I will not discuss all the available modules of the API, neither in C, nor in Assembler.  Rather, I will discuss the three callable functions:</a:t>
            </a:r>
          </a:p>
          <a:p>
            <a:r>
              <a:rPr lang="en-US" sz="2400" dirty="0"/>
              <a:t>REXXPCRE - A Rexx function for single execution of the RegEx. This combines connect, compile, match, release and disconnect in a single call. It does not support substitute processing.</a:t>
            </a:r>
          </a:p>
          <a:p>
            <a:r>
              <a:rPr lang="en-US" sz="2400" dirty="0"/>
              <a:t>RXPCRE2 - A Rexx function for multiple executes of the RegEx.  It gets the Rexx arguments, including the desired command (function).  It establishes the environment in memory and returns the load address as a handle, to the calling Rexx function so that subsequent calls to this module can use the same </a:t>
            </a:r>
            <a:r>
              <a:rPr lang="en-US" sz="2400" dirty="0" smtClean="0"/>
              <a:t>instance.</a:t>
            </a:r>
            <a:endParaRPr lang="en-US" sz="2400" dirty="0"/>
          </a:p>
          <a:p>
            <a:r>
              <a:rPr lang="en-US" sz="2400" dirty="0"/>
              <a:t>RXPCRE2O is an optional supporting function to produce option words out of PCRE bit names.  </a:t>
            </a:r>
          </a:p>
        </p:txBody>
      </p:sp>
      <p:sp>
        <p:nvSpPr>
          <p:cNvPr id="2" name="Slide Number Placeholder 1"/>
          <p:cNvSpPr>
            <a:spLocks noGrp="1"/>
          </p:cNvSpPr>
          <p:nvPr>
            <p:ph type="sldNum" sz="quarter" idx="12"/>
          </p:nvPr>
        </p:nvSpPr>
        <p:spPr/>
        <p:txBody>
          <a:bodyPr/>
          <a:lstStyle/>
          <a:p>
            <a:fld id="{1D1606DC-E3D5-477E-8A2F-FECB8CD17567}" type="slidenum">
              <a:rPr lang="en-US" smtClean="0"/>
              <a:t>11</a:t>
            </a:fld>
            <a:endParaRPr lang="en-US"/>
          </a:p>
        </p:txBody>
      </p:sp>
    </p:spTree>
    <p:extLst>
      <p:ext uri="{BB962C8B-B14F-4D97-AF65-F5344CB8AC3E}">
        <p14:creationId xmlns:p14="http://schemas.microsoft.com/office/powerpoint/2010/main" val="3713351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REXXPCRE</a:t>
            </a:r>
          </a:p>
        </p:txBody>
      </p:sp>
      <p:sp>
        <p:nvSpPr>
          <p:cNvPr id="5" name="Subtitle 2"/>
          <p:cNvSpPr txBox="1">
            <a:spLocks/>
          </p:cNvSpPr>
          <p:nvPr/>
        </p:nvSpPr>
        <p:spPr>
          <a:xfrm>
            <a:off x="457200" y="1371600"/>
            <a:ext cx="80772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err="1">
                <a:latin typeface="Courier New" panose="02070309020205020404" pitchFamily="49" charset="0"/>
                <a:cs typeface="Courier New" panose="02070309020205020404" pitchFamily="49" charset="0"/>
              </a:rPr>
              <a:t>reg_ex</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quick|jump</a:t>
            </a:r>
            <a:r>
              <a:rPr lang="en-US" sz="2400" dirty="0">
                <a:latin typeface="Courier New" panose="02070309020205020404" pitchFamily="49" charset="0"/>
                <a:cs typeface="Courier New" panose="02070309020205020404" pitchFamily="49" charset="0"/>
              </a:rPr>
              <a:t>)"</a:t>
            </a:r>
          </a:p>
          <a:p>
            <a:pPr marL="0" lvl="0" indent="0">
              <a:buNone/>
            </a:pPr>
            <a:r>
              <a:rPr lang="en-US" sz="2400" dirty="0">
                <a:latin typeface="Courier New" panose="02070309020205020404" pitchFamily="49" charset="0"/>
                <a:cs typeface="Courier New" panose="02070309020205020404" pitchFamily="49" charset="0"/>
              </a:rPr>
              <a:t>the_str1 = "The quick brown fox jumps over the lazy dog."</a:t>
            </a:r>
          </a:p>
          <a:p>
            <a:pPr marL="0" lvl="0" indent="0">
              <a:buNone/>
            </a:pPr>
            <a:r>
              <a:rPr lang="en-US" sz="2400" dirty="0" err="1">
                <a:latin typeface="Courier New" panose="02070309020205020404" pitchFamily="49" charset="0"/>
                <a:cs typeface="Courier New" panose="02070309020205020404" pitchFamily="49" charset="0"/>
              </a:rPr>
              <a:t>my_stem</a:t>
            </a:r>
            <a:r>
              <a:rPr lang="en-US" sz="2400" dirty="0">
                <a:latin typeface="Courier New" panose="02070309020205020404" pitchFamily="49" charset="0"/>
                <a:cs typeface="Courier New" panose="02070309020205020404" pitchFamily="49" charset="0"/>
              </a:rPr>
              <a:t> = "WANG"</a:t>
            </a:r>
          </a:p>
          <a:p>
            <a:pPr marL="0" lvl="0" indent="0">
              <a:buNone/>
            </a:pPr>
            <a:r>
              <a:rPr lang="en-US" sz="2400" dirty="0" err="1">
                <a:latin typeface="Courier New" panose="02070309020205020404" pitchFamily="49" charset="0"/>
                <a:cs typeface="Courier New" panose="02070309020205020404" pitchFamily="49" charset="0"/>
              </a:rPr>
              <a:t>opt_ion</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lvl="0" indent="0">
              <a:buNone/>
            </a:pPr>
            <a:r>
              <a:rPr lang="en-US" sz="2400" dirty="0">
                <a:latin typeface="Courier New" panose="02070309020205020404" pitchFamily="49" charset="0"/>
                <a:cs typeface="Courier New" panose="02070309020205020404" pitchFamily="49" charset="0"/>
              </a:rPr>
              <a:t>REXXPCRE(</a:t>
            </a:r>
            <a:r>
              <a:rPr lang="en-US" sz="2400" dirty="0" err="1">
                <a:latin typeface="Courier New" panose="02070309020205020404" pitchFamily="49" charset="0"/>
                <a:cs typeface="Courier New" panose="02070309020205020404" pitchFamily="49" charset="0"/>
              </a:rPr>
              <a:t>reg_ex</a:t>
            </a:r>
            <a:r>
              <a:rPr lang="en-US" sz="2400" dirty="0">
                <a:latin typeface="Courier New" panose="02070309020205020404" pitchFamily="49" charset="0"/>
                <a:cs typeface="Courier New" panose="02070309020205020404" pitchFamily="49" charset="0"/>
              </a:rPr>
              <a:t>, the_str1, </a:t>
            </a:r>
            <a:r>
              <a:rPr lang="en-US" sz="2400" dirty="0" err="1">
                <a:latin typeface="Courier New" panose="02070309020205020404" pitchFamily="49" charset="0"/>
                <a:cs typeface="Courier New" panose="02070309020205020404" pitchFamily="49" charset="0"/>
              </a:rPr>
              <a:t>my_stem</a:t>
            </a:r>
            <a:r>
              <a:rPr lang="en-US" sz="2400" dirty="0">
                <a:latin typeface="Courier New" panose="02070309020205020404" pitchFamily="49" charset="0"/>
                <a:cs typeface="Courier New" panose="02070309020205020404" pitchFamily="49" charset="0"/>
              </a:rPr>
              <a:t>,,</a:t>
            </a:r>
          </a:p>
          <a:p>
            <a:pPr marL="0" lv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opt_ion</a:t>
            </a:r>
            <a:r>
              <a:rPr lang="en-US" sz="2400" dirty="0">
                <a:latin typeface="Courier New" panose="02070309020205020404" pitchFamily="49" charset="0"/>
                <a:cs typeface="Courier New" panose="02070309020205020404" pitchFamily="49" charset="0"/>
              </a:rPr>
              <a:t>)</a:t>
            </a:r>
          </a:p>
          <a:p>
            <a:pPr marL="0" lvl="0" indent="0">
              <a:buNone/>
            </a:pPr>
            <a:r>
              <a:rPr lang="en-US" sz="2400" dirty="0">
                <a:cs typeface="Courier New" panose="02070309020205020404" pitchFamily="49" charset="0"/>
              </a:rPr>
              <a:t>Will find the first ‘quick’ in the_str1</a:t>
            </a:r>
          </a:p>
          <a:p>
            <a:pPr marL="0" lvl="0" indent="0">
              <a:buNone/>
            </a:pPr>
            <a:r>
              <a:rPr lang="en-US" sz="2400" dirty="0">
                <a:cs typeface="Courier New" panose="02070309020205020404" pitchFamily="49" charset="0"/>
              </a:rPr>
              <a:t>A call with all options:</a:t>
            </a:r>
          </a:p>
          <a:p>
            <a:pPr marL="0" lvl="0" indent="0">
              <a:buNone/>
            </a:pPr>
            <a:r>
              <a:rPr lang="en-US" sz="2400" dirty="0">
                <a:latin typeface="Courier New" panose="02070309020205020404" pitchFamily="49" charset="0"/>
                <a:cs typeface="Courier New" panose="02070309020205020404" pitchFamily="49" charset="0"/>
              </a:rPr>
              <a:t>REXXPCRE(</a:t>
            </a:r>
            <a:r>
              <a:rPr lang="en-US" sz="2400" dirty="0" err="1">
                <a:latin typeface="Courier New" panose="02070309020205020404" pitchFamily="49" charset="0"/>
                <a:cs typeface="Courier New" panose="02070309020205020404" pitchFamily="49" charset="0"/>
              </a:rPr>
              <a:t>reg_ex</a:t>
            </a:r>
            <a:r>
              <a:rPr lang="en-US" sz="2400" dirty="0">
                <a:latin typeface="Courier New" panose="02070309020205020404" pitchFamily="49" charset="0"/>
                <a:cs typeface="Courier New" panose="02070309020205020404" pitchFamily="49" charset="0"/>
              </a:rPr>
              <a:t>, the_str1, </a:t>
            </a:r>
            <a:r>
              <a:rPr lang="en-US" sz="2400" dirty="0" err="1">
                <a:latin typeface="Courier New" panose="02070309020205020404" pitchFamily="49" charset="0"/>
                <a:cs typeface="Courier New" panose="02070309020205020404" pitchFamily="49" charset="0"/>
              </a:rPr>
              <a:t>my_stem</a:t>
            </a:r>
            <a:r>
              <a:rPr lang="en-US" sz="2400" dirty="0">
                <a:latin typeface="Courier New" panose="02070309020205020404" pitchFamily="49" charset="0"/>
                <a:cs typeface="Courier New" panose="02070309020205020404" pitchFamily="49" charset="0"/>
              </a:rPr>
              <a:t>,,</a:t>
            </a:r>
          </a:p>
          <a:p>
            <a:pPr marL="0" lv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opt_ion</a:t>
            </a:r>
            <a:r>
              <a:rPr lang="en-US" sz="2400" dirty="0">
                <a:latin typeface="Courier New" panose="02070309020205020404" pitchFamily="49" charset="0"/>
                <a:cs typeface="Courier New" panose="02070309020205020404" pitchFamily="49" charset="0"/>
              </a:rPr>
              <a:t>, 'IBM-285' , 'debug</a:t>
            </a:r>
            <a:r>
              <a:rPr lang="en-US" sz="2400" dirty="0" smtClean="0">
                <a:latin typeface="Courier New" panose="02070309020205020404" pitchFamily="49" charset="0"/>
                <a:cs typeface="Courier New" panose="02070309020205020404" pitchFamily="49" charset="0"/>
              </a:rPr>
              <a:t>')</a:t>
            </a:r>
          </a:p>
          <a:p>
            <a:pPr marL="0" lvl="0" indent="0">
              <a:buNone/>
            </a:pPr>
            <a:r>
              <a:rPr lang="en-US" sz="2400" dirty="0" smtClean="0">
                <a:cs typeface="Courier New" panose="02070309020205020404" pitchFamily="49" charset="0"/>
              </a:rPr>
              <a:t>The most important optional argument is the name of your EBCDIC code page.  You supply it once here, and we will take care of the gory details.  The debug option is aimed more to the API developers.</a:t>
            </a:r>
            <a:endParaRPr lang="en-US" sz="24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12</a:t>
            </a:fld>
            <a:endParaRPr lang="en-US"/>
          </a:p>
        </p:txBody>
      </p:sp>
    </p:spTree>
    <p:extLst>
      <p:ext uri="{BB962C8B-B14F-4D97-AF65-F5344CB8AC3E}">
        <p14:creationId xmlns:p14="http://schemas.microsoft.com/office/powerpoint/2010/main" val="97855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‘CONNECT’</a:t>
            </a:r>
          </a:p>
        </p:txBody>
      </p:sp>
      <p:sp>
        <p:nvSpPr>
          <p:cNvPr id="5" name="Subtitle 2"/>
          <p:cNvSpPr txBox="1">
            <a:spLocks/>
          </p:cNvSpPr>
          <p:nvPr/>
        </p:nvSpPr>
        <p:spPr>
          <a:xfrm>
            <a:off x="304800" y="1371600"/>
            <a:ext cx="85344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smtClean="0">
                <a:cs typeface="Courier New" panose="02070309020205020404" pitchFamily="49" charset="0"/>
              </a:rPr>
              <a:t>If we intend to do a lot of RegEx stuff, we want to do the expensive activities of establishing the environment and compiling only once.</a:t>
            </a:r>
          </a:p>
          <a:p>
            <a:pPr marL="0" indent="0">
              <a:buNone/>
            </a:pPr>
            <a:r>
              <a:rPr lang="en-US" sz="2400" dirty="0" smtClean="0">
                <a:cs typeface="Courier New" panose="02070309020205020404" pitchFamily="49" charset="0"/>
              </a:rPr>
              <a:t>This first call will </a:t>
            </a:r>
            <a:r>
              <a:rPr lang="en-US" sz="2400" dirty="0">
                <a:cs typeface="Courier New" panose="02070309020205020404" pitchFamily="49" charset="0"/>
              </a:rPr>
              <a:t>establish the C and Assembler environments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RXPCRE2('connect','pcre_env','IBM-285')</a:t>
            </a:r>
          </a:p>
          <a:p>
            <a:pPr marL="0" lvl="0" indent="0">
              <a:buNone/>
            </a:pPr>
            <a:endParaRPr lang="en-US" sz="2400" dirty="0">
              <a:cs typeface="Courier New" panose="02070309020205020404" pitchFamily="49" charset="0"/>
            </a:endParaRPr>
          </a:p>
          <a:p>
            <a:pPr marL="0" lvl="0" indent="0">
              <a:buNone/>
            </a:pPr>
            <a:r>
              <a:rPr lang="en-US" sz="2400" dirty="0">
                <a:cs typeface="Courier New" panose="02070309020205020404" pitchFamily="49" charset="0"/>
              </a:rPr>
              <a:t>The example includes  the optional code page name because not all of you are in the USA, and we want to demonstrate the seamless handling of that issue.</a:t>
            </a:r>
          </a:p>
          <a:p>
            <a:pPr marL="0" lvl="0" indent="0">
              <a:buNone/>
            </a:pPr>
            <a:r>
              <a:rPr lang="en-US" sz="2400" dirty="0">
                <a:cs typeface="Courier New" panose="02070309020205020404" pitchFamily="49" charset="0"/>
              </a:rPr>
              <a:t>This should be done once in the run of the Rexx program.</a:t>
            </a:r>
          </a:p>
          <a:p>
            <a:pPr marL="0" lvl="0" indent="0">
              <a:buNone/>
            </a:pPr>
            <a:r>
              <a:rPr lang="en-US" sz="2400" dirty="0">
                <a:cs typeface="Courier New" panose="02070309020205020404" pitchFamily="49" charset="0"/>
              </a:rPr>
              <a:t>The program creates a Rexx variable named </a:t>
            </a:r>
            <a:r>
              <a:rPr lang="en-US" sz="2400" dirty="0" err="1">
                <a:cs typeface="Courier New" panose="02070309020205020404" pitchFamily="49" charset="0"/>
              </a:rPr>
              <a:t>pcre_env</a:t>
            </a:r>
            <a:r>
              <a:rPr lang="en-US" sz="2400" dirty="0">
                <a:cs typeface="Courier New" panose="02070309020205020404" pitchFamily="49" charset="0"/>
              </a:rPr>
              <a:t>.  </a:t>
            </a:r>
            <a:r>
              <a:rPr lang="en-US" sz="2400" dirty="0" smtClean="0">
                <a:cs typeface="Courier New" panose="02070309020205020404" pitchFamily="49" charset="0"/>
              </a:rPr>
              <a:t>Please, leave </a:t>
            </a:r>
            <a:r>
              <a:rPr lang="en-US" sz="2400" dirty="0">
                <a:cs typeface="Courier New" panose="02070309020205020404" pitchFamily="49" charset="0"/>
              </a:rPr>
              <a:t>it as is, it is a handle for the C environment.</a:t>
            </a:r>
          </a:p>
        </p:txBody>
      </p:sp>
      <p:sp>
        <p:nvSpPr>
          <p:cNvPr id="2" name="Slide Number Placeholder 1"/>
          <p:cNvSpPr>
            <a:spLocks noGrp="1"/>
          </p:cNvSpPr>
          <p:nvPr>
            <p:ph type="sldNum" sz="quarter" idx="12"/>
          </p:nvPr>
        </p:nvSpPr>
        <p:spPr/>
        <p:txBody>
          <a:bodyPr/>
          <a:lstStyle/>
          <a:p>
            <a:fld id="{1D1606DC-E3D5-477E-8A2F-FECB8CD17567}" type="slidenum">
              <a:rPr lang="en-US" smtClean="0"/>
              <a:t>13</a:t>
            </a:fld>
            <a:endParaRPr lang="en-US"/>
          </a:p>
        </p:txBody>
      </p:sp>
    </p:spTree>
    <p:extLst>
      <p:ext uri="{BB962C8B-B14F-4D97-AF65-F5344CB8AC3E}">
        <p14:creationId xmlns:p14="http://schemas.microsoft.com/office/powerpoint/2010/main" val="275421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‘COMPILE’</a:t>
            </a:r>
          </a:p>
        </p:txBody>
      </p:sp>
      <p:sp>
        <p:nvSpPr>
          <p:cNvPr id="9" name="Subtitle 2"/>
          <p:cNvSpPr txBox="1">
            <a:spLocks/>
          </p:cNvSpPr>
          <p:nvPr/>
        </p:nvSpPr>
        <p:spPr>
          <a:xfrm>
            <a:off x="457200" y="1371600"/>
            <a:ext cx="8382000" cy="5105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The RegEx needs to be compiled once for the lifetime of that RegEx.</a:t>
            </a:r>
          </a:p>
          <a:p>
            <a:pPr marL="0" indent="0">
              <a:buNone/>
            </a:pPr>
            <a:r>
              <a:rPr lang="en-US" sz="2400" dirty="0" err="1">
                <a:latin typeface="Courier New" panose="02070309020205020404" pitchFamily="49" charset="0"/>
                <a:cs typeface="Courier New" panose="02070309020205020404" pitchFamily="49" charset="0"/>
              </a:rPr>
              <a:t>Reg_ex</a:t>
            </a:r>
            <a:r>
              <a:rPr lang="en-US" sz="2400" dirty="0">
                <a:latin typeface="Courier New" panose="02070309020205020404" pitchFamily="49" charset="0"/>
                <a:cs typeface="Courier New" panose="02070309020205020404" pitchFamily="49" charset="0"/>
              </a:rPr>
              <a:t> = "(?&lt;char&gt;A)\g&lt;char&gt;"</a:t>
            </a: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RXPCRE2('compile',</a:t>
            </a:r>
            <a:r>
              <a:rPr lang="en-US" sz="2400" dirty="0" err="1">
                <a:latin typeface="Courier New" panose="02070309020205020404" pitchFamily="49" charset="0"/>
                <a:cs typeface="Courier New" panose="02070309020205020404" pitchFamily="49" charset="0"/>
              </a:rPr>
              <a:t>pcre_env,reg_ex</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'pcre_comp','</a:t>
            </a:r>
            <a:r>
              <a:rPr lang="en-US" sz="2400" dirty="0" err="1">
                <a:latin typeface="Courier New" panose="02070309020205020404" pitchFamily="49" charset="0"/>
                <a:cs typeface="Courier New" panose="02070309020205020404" pitchFamily="49" charset="0"/>
              </a:rPr>
              <a:t>gi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The example includes  a complex RegEx with </a:t>
            </a:r>
            <a:r>
              <a:rPr lang="en-US" sz="2400" dirty="0" smtClean="0">
                <a:cs typeface="Courier New" panose="02070309020205020404" pitchFamily="49" charset="0"/>
              </a:rPr>
              <a:t>a </a:t>
            </a:r>
            <a:r>
              <a:rPr lang="en-US" sz="2400" dirty="0">
                <a:cs typeface="Courier New" panose="02070309020205020404" pitchFamily="49" charset="0"/>
              </a:rPr>
              <a:t>named </a:t>
            </a:r>
            <a:r>
              <a:rPr lang="en-US" sz="2400" dirty="0" smtClean="0">
                <a:cs typeface="Courier New" panose="02070309020205020404" pitchFamily="49" charset="0"/>
              </a:rPr>
              <a:t>group and back reference to that group.  </a:t>
            </a:r>
            <a:r>
              <a:rPr lang="en-US" sz="2400" dirty="0">
                <a:cs typeface="Courier New" panose="02070309020205020404" pitchFamily="49" charset="0"/>
              </a:rPr>
              <a:t>It means find an ‘A’ followed by another ‘A’, case </a:t>
            </a:r>
            <a:r>
              <a:rPr lang="en-US" sz="2400" dirty="0" smtClean="0">
                <a:cs typeface="Courier New" panose="02070309020205020404" pitchFamily="49" charset="0"/>
              </a:rPr>
              <a:t>insensitive</a:t>
            </a:r>
            <a:r>
              <a:rPr lang="en-US" sz="2400" dirty="0">
                <a:cs typeface="Courier New" panose="02070309020205020404" pitchFamily="49" charset="0"/>
              </a:rPr>
              <a:t>, and find all of them.  And by the way, name the group of ‘A’ as char</a:t>
            </a:r>
          </a:p>
          <a:p>
            <a:pPr marL="0" indent="0">
              <a:buNone/>
            </a:pPr>
            <a:r>
              <a:rPr lang="en-US" sz="2400" dirty="0">
                <a:cs typeface="Courier New" panose="02070309020205020404" pitchFamily="49" charset="0"/>
              </a:rPr>
              <a:t>Options are ‘g’, to find all occurrences and ‘</a:t>
            </a:r>
            <a:r>
              <a:rPr lang="en-US" sz="2400" dirty="0" err="1">
                <a:cs typeface="Courier New" panose="02070309020205020404" pitchFamily="49" charset="0"/>
              </a:rPr>
              <a:t>i</a:t>
            </a:r>
            <a:r>
              <a:rPr lang="en-US" sz="2400" dirty="0">
                <a:cs typeface="Courier New" panose="02070309020205020404" pitchFamily="49" charset="0"/>
              </a:rPr>
              <a:t>’ to ignore case</a:t>
            </a:r>
          </a:p>
          <a:p>
            <a:pPr marL="0" indent="0">
              <a:buNone/>
            </a:pPr>
            <a:r>
              <a:rPr lang="en-US" sz="2400" dirty="0">
                <a:cs typeface="Courier New" panose="02070309020205020404" pitchFamily="49" charset="0"/>
              </a:rPr>
              <a:t>I ignored the more advanced </a:t>
            </a:r>
            <a:r>
              <a:rPr lang="en-US" sz="2400" dirty="0" smtClean="0">
                <a:cs typeface="Courier New" panose="02070309020205020404" pitchFamily="49" charset="0"/>
              </a:rPr>
              <a:t>optional option word argument.</a:t>
            </a:r>
            <a:endParaRPr lang="en-US" sz="2400" dirty="0">
              <a:cs typeface="Courier New" panose="02070309020205020404" pitchFamily="49" charset="0"/>
            </a:endParaRPr>
          </a:p>
          <a:p>
            <a:pPr marL="0" lvl="0" indent="0">
              <a:buNone/>
            </a:pPr>
            <a:r>
              <a:rPr lang="en-US" sz="2400" dirty="0">
                <a:cs typeface="Courier New" panose="02070309020205020404" pitchFamily="49" charset="0"/>
              </a:rPr>
              <a:t>The program creates a Rexx variable named </a:t>
            </a:r>
            <a:r>
              <a:rPr lang="en-US" sz="2400" dirty="0" err="1">
                <a:cs typeface="Courier New" panose="02070309020205020404" pitchFamily="49" charset="0"/>
              </a:rPr>
              <a:t>pcre_comp</a:t>
            </a:r>
            <a:r>
              <a:rPr lang="en-US" sz="2400" dirty="0">
                <a:cs typeface="Courier New" panose="02070309020205020404" pitchFamily="49" charset="0"/>
              </a:rPr>
              <a:t>.  </a:t>
            </a:r>
            <a:r>
              <a:rPr lang="en-US" sz="2400" dirty="0" err="1" smtClean="0">
                <a:cs typeface="Courier New" panose="02070309020205020404" pitchFamily="49" charset="0"/>
              </a:rPr>
              <a:t>Pleae</a:t>
            </a:r>
            <a:r>
              <a:rPr lang="en-US" sz="2400" dirty="0" smtClean="0">
                <a:cs typeface="Courier New" panose="02070309020205020404" pitchFamily="49" charset="0"/>
              </a:rPr>
              <a:t>, leave that one </a:t>
            </a:r>
            <a:r>
              <a:rPr lang="en-US" sz="2400" dirty="0">
                <a:cs typeface="Courier New" panose="02070309020205020404" pitchFamily="49" charset="0"/>
              </a:rPr>
              <a:t>as is, it is a handle for the compiled RegEx.</a:t>
            </a:r>
          </a:p>
          <a:p>
            <a:pPr marL="0" indent="0">
              <a:buNone/>
            </a:pPr>
            <a:r>
              <a:rPr lang="en-US" sz="2400" dirty="0">
                <a:cs typeface="Courier New" panose="02070309020205020404" pitchFamily="49" charset="0"/>
              </a:rPr>
              <a:t>One may compile </a:t>
            </a:r>
            <a:r>
              <a:rPr lang="en-US" sz="2400" dirty="0" smtClean="0">
                <a:cs typeface="Courier New" panose="02070309020205020404" pitchFamily="49" charset="0"/>
              </a:rPr>
              <a:t>additional </a:t>
            </a:r>
            <a:r>
              <a:rPr lang="en-US" sz="2400" dirty="0" err="1" smtClean="0">
                <a:cs typeface="Courier New" panose="02070309020205020404" pitchFamily="49" charset="0"/>
              </a:rPr>
              <a:t>RegEx’s</a:t>
            </a:r>
            <a:r>
              <a:rPr lang="en-US" sz="2400" dirty="0" smtClean="0">
                <a:cs typeface="Courier New" panose="02070309020205020404" pitchFamily="49" charset="0"/>
              </a:rPr>
              <a:t> each with its own handle.</a:t>
            </a:r>
            <a:endParaRPr lang="en-US" sz="2400" dirty="0">
              <a:cs typeface="Courier New" panose="02070309020205020404" pitchFamily="49" charset="0"/>
            </a:endParaRPr>
          </a:p>
          <a:p>
            <a:pPr marL="0" lvl="0" indent="0">
              <a:buNone/>
            </a:pPr>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14</a:t>
            </a:fld>
            <a:endParaRPr lang="en-US"/>
          </a:p>
        </p:txBody>
      </p:sp>
    </p:spTree>
    <p:extLst>
      <p:ext uri="{BB962C8B-B14F-4D97-AF65-F5344CB8AC3E}">
        <p14:creationId xmlns:p14="http://schemas.microsoft.com/office/powerpoint/2010/main" val="679649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‘MATCH’</a:t>
            </a:r>
          </a:p>
        </p:txBody>
      </p:sp>
      <p:sp>
        <p:nvSpPr>
          <p:cNvPr id="5" name="Subtitle 2"/>
          <p:cNvSpPr txBox="1">
            <a:spLocks/>
          </p:cNvSpPr>
          <p:nvPr/>
        </p:nvSpPr>
        <p:spPr>
          <a:xfrm>
            <a:off x="457200" y="1371600"/>
            <a:ext cx="8077200" cy="464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Now, let’s match this pattern with a (contrived) subject string.</a:t>
            </a:r>
          </a:p>
          <a:p>
            <a:pPr marL="0" indent="0">
              <a:buNone/>
            </a:pPr>
            <a:r>
              <a:rPr lang="en-US" sz="2400" dirty="0" err="1">
                <a:latin typeface="Courier New" panose="02070309020205020404" pitchFamily="49" charset="0"/>
                <a:cs typeface="Courier New" panose="02070309020205020404" pitchFamily="49" charset="0"/>
              </a:rPr>
              <a:t>the_str</a:t>
            </a:r>
            <a:r>
              <a:rPr lang="en-US" sz="2400" dirty="0">
                <a:latin typeface="Courier New" panose="02070309020205020404" pitchFamily="49" charset="0"/>
                <a:cs typeface="Courier New" panose="02070309020205020404" pitchFamily="49" charset="0"/>
              </a:rPr>
              <a:t>   = "AN_AARDWARK_JAKE_AND_AARDWARK_JACK"</a:t>
            </a:r>
          </a:p>
          <a:p>
            <a:pPr marL="0" indent="0">
              <a:buNone/>
            </a:pPr>
            <a:r>
              <a:rPr lang="en-US" sz="2400" dirty="0" err="1">
                <a:latin typeface="Courier New" panose="02070309020205020404" pitchFamily="49" charset="0"/>
                <a:cs typeface="Courier New" panose="02070309020205020404" pitchFamily="49" charset="0"/>
              </a:rPr>
              <a:t>my_stem</a:t>
            </a:r>
            <a:r>
              <a:rPr lang="en-US" sz="2400" dirty="0">
                <a:latin typeface="Courier New" panose="02070309020205020404" pitchFamily="49" charset="0"/>
                <a:cs typeface="Courier New" panose="02070309020205020404" pitchFamily="49" charset="0"/>
              </a:rPr>
              <a:t>   = "WANG"</a:t>
            </a: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RXPCRE2('match',</a:t>
            </a:r>
            <a:r>
              <a:rPr lang="en-US" sz="2400" dirty="0" err="1">
                <a:latin typeface="Courier New" panose="02070309020205020404" pitchFamily="49" charset="0"/>
                <a:cs typeface="Courier New" panose="02070309020205020404" pitchFamily="49" charset="0"/>
              </a:rPr>
              <a:t>pcre_env,pcre_comp</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the_str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my_stem</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The program creates a stem named WANG with the results.</a:t>
            </a:r>
          </a:p>
          <a:p>
            <a:pPr marL="0" lvl="0" indent="0">
              <a:buNone/>
            </a:pPr>
            <a:r>
              <a:rPr lang="en-US" sz="2400" dirty="0">
                <a:cs typeface="Courier New" panose="02070309020205020404" pitchFamily="49" charset="0"/>
              </a:rPr>
              <a:t>Call with all options</a:t>
            </a: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RXPCRE2('match',</a:t>
            </a:r>
            <a:r>
              <a:rPr lang="en-US" sz="2400" dirty="0" err="1">
                <a:latin typeface="Courier New" panose="02070309020205020404" pitchFamily="49" charset="0"/>
                <a:cs typeface="Courier New" panose="02070309020205020404" pitchFamily="49" charset="0"/>
              </a:rPr>
              <a:t>pcre_env,pcre_comp</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the_str</a:t>
            </a:r>
            <a:r>
              <a:rPr lang="en-US" sz="2400" dirty="0">
                <a:latin typeface="Courier New" panose="02070309020205020404" pitchFamily="49" charset="0"/>
                <a:cs typeface="Courier New" panose="02070309020205020404" pitchFamily="49" charset="0"/>
              </a:rPr>
              <a:t>, my_stem,op_wrd1)</a:t>
            </a:r>
          </a:p>
          <a:p>
            <a:pPr marL="0" lvl="0" indent="0">
              <a:buNone/>
            </a:pPr>
            <a:endParaRPr lang="en-US" sz="24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15</a:t>
            </a:fld>
            <a:endParaRPr lang="en-US"/>
          </a:p>
        </p:txBody>
      </p:sp>
    </p:spTree>
    <p:extLst>
      <p:ext uri="{BB962C8B-B14F-4D97-AF65-F5344CB8AC3E}">
        <p14:creationId xmlns:p14="http://schemas.microsoft.com/office/powerpoint/2010/main" val="304636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a:t>
            </a:r>
            <a:r>
              <a:rPr lang="en-US" dirty="0" smtClean="0"/>
              <a:t>‘</a:t>
            </a:r>
            <a:r>
              <a:rPr lang="en-US" smtClean="0"/>
              <a:t>SUBSTITUTE’</a:t>
            </a:r>
            <a:endParaRPr lang="en-US" dirty="0"/>
          </a:p>
        </p:txBody>
      </p:sp>
      <p:sp>
        <p:nvSpPr>
          <p:cNvPr id="9" name="Subtitle 2"/>
          <p:cNvSpPr txBox="1">
            <a:spLocks/>
          </p:cNvSpPr>
          <p:nvPr/>
        </p:nvSpPr>
        <p:spPr>
          <a:xfrm>
            <a:off x="457200" y="1219200"/>
            <a:ext cx="8382000" cy="54864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Another example to demonstrate code page issues and substitute.</a:t>
            </a:r>
          </a:p>
          <a:p>
            <a:pPr marL="0" indent="0">
              <a:buNone/>
            </a:pPr>
            <a:r>
              <a:rPr lang="en-US" sz="2400" dirty="0" err="1">
                <a:latin typeface="Courier New" panose="02070309020205020404" pitchFamily="49" charset="0"/>
                <a:cs typeface="Courier New" panose="02070309020205020404" pitchFamily="49" charset="0"/>
              </a:rPr>
              <a:t>Reg_ex</a:t>
            </a:r>
            <a:r>
              <a:rPr lang="en-US" sz="2400" dirty="0">
                <a:latin typeface="Courier New" panose="02070309020205020404" pitchFamily="49" charset="0"/>
                <a:cs typeface="Courier New" panose="02070309020205020404" pitchFamily="49" charset="0"/>
              </a:rPr>
              <a:t> = "(\d)\.(\d)"</a:t>
            </a:r>
          </a:p>
          <a:p>
            <a:pPr marL="0" indent="0">
              <a:buNone/>
            </a:pPr>
            <a:r>
              <a:rPr lang="en-US" sz="2400" dirty="0" err="1">
                <a:latin typeface="Courier New" panose="02070309020205020404" pitchFamily="49" charset="0"/>
                <a:cs typeface="Courier New" panose="02070309020205020404" pitchFamily="49" charset="0"/>
              </a:rPr>
              <a:t>subs_str</a:t>
            </a:r>
            <a:r>
              <a:rPr lang="en-US" sz="2400" dirty="0">
                <a:latin typeface="Courier New" panose="02070309020205020404" pitchFamily="49" charset="0"/>
                <a:cs typeface="Courier New" panose="02070309020205020404" pitchFamily="49" charset="0"/>
              </a:rPr>
              <a:t>  = "¢{1},¢{2}“ /*as seen in the USA</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err="1">
                <a:latin typeface="Courier New" panose="02070309020205020404" pitchFamily="49" charset="0"/>
                <a:cs typeface="Courier New" panose="02070309020205020404" pitchFamily="49" charset="0"/>
              </a:rPr>
              <a:t>subs_str</a:t>
            </a:r>
            <a:r>
              <a:rPr lang="en-US" sz="2400" dirty="0">
                <a:latin typeface="Courier New" panose="02070309020205020404" pitchFamily="49" charset="0"/>
                <a:cs typeface="Courier New" panose="02070309020205020404" pitchFamily="49" charset="0"/>
              </a:rPr>
              <a:t>  = </a:t>
            </a: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1</a:t>
            </a: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2}“ /*as seen in the </a:t>
            </a:r>
            <a:r>
              <a:rPr lang="en-US" sz="2400" dirty="0" smtClean="0">
                <a:latin typeface="Courier New" panose="02070309020205020404" pitchFamily="49" charset="0"/>
                <a:cs typeface="Courier New" panose="02070309020205020404" pitchFamily="49" charset="0"/>
              </a:rPr>
              <a:t>UK*/</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a:t>
            </a:r>
            <a:r>
              <a:rPr lang="en-US" sz="2400" dirty="0">
                <a:latin typeface="Courier New" panose="02070309020205020404" pitchFamily="49" charset="0"/>
                <a:cs typeface="Courier New" panose="02070309020205020404" pitchFamily="49" charset="0"/>
              </a:rPr>
              <a:t>('substitute',pcre_env,pcre_comp1,,</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the_str,my_var,subs_str</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The example includes  search for a digit to </a:t>
            </a:r>
            <a:r>
              <a:rPr lang="en-US" sz="2400" dirty="0" smtClean="0">
                <a:cs typeface="Courier New" panose="02070309020205020404" pitchFamily="49" charset="0"/>
              </a:rPr>
              <a:t>be captured, </a:t>
            </a:r>
            <a:r>
              <a:rPr lang="en-US" sz="2400" dirty="0">
                <a:cs typeface="Courier New" panose="02070309020205020404" pitchFamily="49" charset="0"/>
              </a:rPr>
              <a:t>followed by a period, followed by another digit to be captured.</a:t>
            </a:r>
          </a:p>
          <a:p>
            <a:pPr marL="0" indent="0">
              <a:buNone/>
            </a:pPr>
            <a:r>
              <a:rPr lang="en-US" sz="2400" dirty="0">
                <a:cs typeface="Courier New" panose="02070309020205020404" pitchFamily="49" charset="0"/>
              </a:rPr>
              <a:t>This would be substituted with the same two digits and a comma between them.  The usual pattern would be “${1},${2}“, but in IBM-285 </a:t>
            </a:r>
            <a:r>
              <a:rPr lang="en-US" sz="2400" dirty="0" smtClean="0">
                <a:cs typeface="Courier New" panose="02070309020205020404" pitchFamily="49" charset="0"/>
              </a:rPr>
              <a:t>the character  </a:t>
            </a:r>
            <a:r>
              <a:rPr lang="en-US" sz="2400" dirty="0">
                <a:cs typeface="Courier New" panose="02070309020205020404" pitchFamily="49" charset="0"/>
              </a:rPr>
              <a:t>‘$’ is </a:t>
            </a:r>
            <a:r>
              <a:rPr lang="en-US" sz="2400" dirty="0" smtClean="0">
                <a:cs typeface="Courier New" panose="02070309020205020404" pitchFamily="49" charset="0"/>
              </a:rPr>
              <a:t>in the code point of the American </a:t>
            </a:r>
            <a:r>
              <a:rPr lang="en-US" sz="2400" dirty="0">
                <a:cs typeface="Courier New" panose="02070309020205020404" pitchFamily="49" charset="0"/>
              </a:rPr>
              <a:t>‘</a:t>
            </a:r>
            <a:r>
              <a:rPr lang="en-US" sz="2400" dirty="0">
                <a:latin typeface="Courier New" panose="02070309020205020404" pitchFamily="49" charset="0"/>
                <a:cs typeface="Courier New" panose="02070309020205020404" pitchFamily="49" charset="0"/>
              </a:rPr>
              <a:t>¢’.</a:t>
            </a:r>
            <a:endParaRPr lang="en-US" sz="2400" dirty="0">
              <a:cs typeface="Courier New" panose="02070309020205020404" pitchFamily="49" charset="0"/>
            </a:endParaRPr>
          </a:p>
          <a:p>
            <a:pPr marL="0" indent="0">
              <a:buNone/>
            </a:pPr>
            <a:r>
              <a:rPr lang="en-US" sz="2400" dirty="0">
                <a:cs typeface="Courier New" panose="02070309020205020404" pitchFamily="49" charset="0"/>
              </a:rPr>
              <a:t>Options are ‘g’, to find all occurrences.  I ignored the more advanced option word.</a:t>
            </a:r>
          </a:p>
          <a:p>
            <a:pPr marL="0" lvl="0" indent="0">
              <a:buNone/>
            </a:pPr>
            <a:r>
              <a:rPr lang="en-US" sz="2400" dirty="0">
                <a:cs typeface="Courier New" panose="02070309020205020404" pitchFamily="49" charset="0"/>
              </a:rPr>
              <a:t>The program creates a Rexx variable named pcre_comp1.  Leave it as is, it is a handle for the compiled RegEx.</a:t>
            </a:r>
          </a:p>
          <a:p>
            <a:pPr marL="0" indent="0">
              <a:buNone/>
            </a:pPr>
            <a:r>
              <a:rPr lang="en-US" sz="2400" dirty="0">
                <a:cs typeface="Courier New" panose="02070309020205020404" pitchFamily="49" charset="0"/>
              </a:rPr>
              <a:t>Note that this is a different new handle, so both </a:t>
            </a:r>
            <a:r>
              <a:rPr lang="en-US" sz="2400" dirty="0" err="1">
                <a:cs typeface="Courier New" panose="02070309020205020404" pitchFamily="49" charset="0"/>
              </a:rPr>
              <a:t>pcre_comp</a:t>
            </a:r>
            <a:r>
              <a:rPr lang="en-US" sz="2400" dirty="0">
                <a:cs typeface="Courier New" panose="02070309020205020404" pitchFamily="49" charset="0"/>
              </a:rPr>
              <a:t> and pcre_comp1 can function in the same program.</a:t>
            </a:r>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16</a:t>
            </a:fld>
            <a:endParaRPr lang="en-US"/>
          </a:p>
        </p:txBody>
      </p:sp>
    </p:spTree>
    <p:extLst>
      <p:ext uri="{BB962C8B-B14F-4D97-AF65-F5344CB8AC3E}">
        <p14:creationId xmlns:p14="http://schemas.microsoft.com/office/powerpoint/2010/main" val="2705901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‘SUBSTITUTE’</a:t>
            </a:r>
          </a:p>
        </p:txBody>
      </p:sp>
      <p:sp>
        <p:nvSpPr>
          <p:cNvPr id="5" name="Subtitle 2"/>
          <p:cNvSpPr txBox="1">
            <a:spLocks/>
          </p:cNvSpPr>
          <p:nvPr/>
        </p:nvSpPr>
        <p:spPr>
          <a:xfrm>
            <a:off x="457200" y="1371600"/>
            <a:ext cx="80772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Now, let’s substitute.</a:t>
            </a:r>
          </a:p>
          <a:p>
            <a:pPr marL="0" indent="0">
              <a:buNone/>
            </a:pPr>
            <a:r>
              <a:rPr lang="en-US" sz="2400" dirty="0" err="1">
                <a:latin typeface="Courier New" panose="02070309020205020404" pitchFamily="49" charset="0"/>
                <a:cs typeface="Courier New" panose="02070309020205020404" pitchFamily="49" charset="0"/>
              </a:rPr>
              <a:t>my_var</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subst_result</a:t>
            </a:r>
            <a:r>
              <a:rPr lang="en-US" sz="2400" dirty="0">
                <a:latin typeface="Courier New" panose="02070309020205020404" pitchFamily="49" charset="0"/>
                <a:cs typeface="Courier New" panose="02070309020205020404" pitchFamily="49" charset="0"/>
              </a:rPr>
              <a:t>"</a:t>
            </a:r>
          </a:p>
          <a:p>
            <a:pPr marL="0" indent="0">
              <a:buNone/>
            </a:pPr>
            <a:r>
              <a:rPr lang="en-US" sz="2400" dirty="0" err="1">
                <a:latin typeface="Courier New" panose="02070309020205020404" pitchFamily="49" charset="0"/>
                <a:cs typeface="Courier New" panose="02070309020205020404" pitchFamily="49" charset="0"/>
              </a:rPr>
              <a:t>the_str</a:t>
            </a:r>
            <a:r>
              <a:rPr lang="en-US" sz="2400" dirty="0">
                <a:latin typeface="Courier New" panose="02070309020205020404" pitchFamily="49" charset="0"/>
                <a:cs typeface="Courier New" panose="02070309020205020404" pitchFamily="49" charset="0"/>
              </a:rPr>
              <a:t>   = "100.05 one </a:t>
            </a:r>
            <a:r>
              <a:rPr lang="en-US" sz="2400" dirty="0" err="1">
                <a:latin typeface="Courier New" panose="02070309020205020404" pitchFamily="49" charset="0"/>
                <a:cs typeface="Courier New" panose="02070309020205020404" pitchFamily="49" charset="0"/>
              </a:rPr>
              <a:t>hundred.zero</a:t>
            </a:r>
            <a:r>
              <a:rPr lang="en-US" sz="2400" dirty="0">
                <a:latin typeface="Courier New" panose="02070309020205020404" pitchFamily="49" charset="0"/>
                <a:cs typeface="Courier New" panose="02070309020205020404" pitchFamily="49" charset="0"/>
              </a:rPr>
              <a:t> five 217.35"</a:t>
            </a:r>
          </a:p>
          <a:p>
            <a:pPr marL="0" indent="0">
              <a:buNone/>
            </a:pPr>
            <a:r>
              <a:rPr lang="en-US" sz="2400" dirty="0" err="1">
                <a:latin typeface="Courier New" panose="02070309020205020404" pitchFamily="49" charset="0"/>
                <a:cs typeface="Courier New" panose="02070309020205020404" pitchFamily="49" charset="0"/>
              </a:rPr>
              <a:t>pcre_subs</a:t>
            </a:r>
            <a:r>
              <a:rPr lang="en-US" sz="2400" dirty="0">
                <a:latin typeface="Courier New" panose="02070309020205020404" pitchFamily="49" charset="0"/>
                <a:cs typeface="Courier New" panose="02070309020205020404" pitchFamily="49" charset="0"/>
              </a:rPr>
              <a:t> = RXPCRE2('substitute',pcre_env,pcre_comp1,,</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the_str,my_var,subs_str</a:t>
            </a:r>
            <a:r>
              <a:rPr lang="en-US" sz="2400" dirty="0">
                <a:latin typeface="Courier New" panose="02070309020205020404" pitchFamily="49" charset="0"/>
                <a:cs typeface="Courier New" panose="02070309020205020404" pitchFamily="49" charset="0"/>
              </a:rPr>
              <a: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 program creates a variable named </a:t>
            </a:r>
            <a:r>
              <a:rPr lang="en-US" sz="2400" dirty="0" err="1">
                <a:cs typeface="Courier New" panose="02070309020205020404" pitchFamily="49" charset="0"/>
              </a:rPr>
              <a:t>subst_result</a:t>
            </a:r>
            <a:r>
              <a:rPr lang="en-US" sz="2400" dirty="0">
                <a:cs typeface="Courier New" panose="02070309020205020404" pitchFamily="49" charset="0"/>
              </a:rPr>
              <a:t> with the resulted substituted string</a:t>
            </a:r>
            <a:r>
              <a:rPr lang="en-US" sz="2400" dirty="0" smtClean="0">
                <a:cs typeface="Courier New" panose="02070309020205020404" pitchFamily="49" charset="0"/>
              </a:rPr>
              <a:t>.  All the back and forth between IBM-285 and IBM-1047 is done without any intervention by the user.</a:t>
            </a:r>
            <a:endParaRPr lang="en-US" sz="24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17</a:t>
            </a:fld>
            <a:endParaRPr lang="en-US"/>
          </a:p>
        </p:txBody>
      </p:sp>
    </p:spTree>
    <p:extLst>
      <p:ext uri="{BB962C8B-B14F-4D97-AF65-F5344CB8AC3E}">
        <p14:creationId xmlns:p14="http://schemas.microsoft.com/office/powerpoint/2010/main" val="2657869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‘RELEASE’</a:t>
            </a:r>
          </a:p>
        </p:txBody>
      </p:sp>
      <p:sp>
        <p:nvSpPr>
          <p:cNvPr id="6" name="Subtitle 2"/>
          <p:cNvSpPr txBox="1">
            <a:spLocks/>
          </p:cNvSpPr>
          <p:nvPr/>
        </p:nvSpPr>
        <p:spPr>
          <a:xfrm>
            <a:off x="457200" y="1371600"/>
            <a:ext cx="80772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Once you are done with a specific RegEx, it s a good idea to release its storage (there are advanced ways to preserve [serialize] the compiled </a:t>
            </a:r>
            <a:r>
              <a:rPr lang="en-US" sz="2400" dirty="0" smtClean="0">
                <a:cs typeface="Courier New" panose="02070309020205020404" pitchFamily="49" charset="0"/>
              </a:rPr>
              <a:t>RegEx for future use, </a:t>
            </a:r>
            <a:r>
              <a:rPr lang="en-US" sz="2400" dirty="0">
                <a:cs typeface="Courier New" panose="02070309020205020404" pitchFamily="49" charset="0"/>
              </a:rPr>
              <a:t>but </a:t>
            </a:r>
            <a:r>
              <a:rPr lang="en-US" sz="2400" dirty="0" smtClean="0">
                <a:cs typeface="Courier New" panose="02070309020205020404" pitchFamily="49" charset="0"/>
              </a:rPr>
              <a:t>those are </a:t>
            </a:r>
            <a:r>
              <a:rPr lang="en-US" sz="2400" dirty="0">
                <a:cs typeface="Courier New" panose="02070309020205020404" pitchFamily="49" charset="0"/>
              </a:rPr>
              <a:t>currently, not supported by the API.)</a:t>
            </a:r>
          </a:p>
          <a:p>
            <a:pPr marL="0" indent="0">
              <a:buNone/>
            </a:pPr>
            <a:r>
              <a:rPr lang="en-US" sz="2400" dirty="0" err="1">
                <a:latin typeface="Courier New" panose="02070309020205020404" pitchFamily="49" charset="0"/>
                <a:cs typeface="Courier New" panose="02070309020205020404" pitchFamily="49" charset="0"/>
              </a:rPr>
              <a:t>re_lease</a:t>
            </a:r>
            <a:r>
              <a:rPr lang="en-US" sz="2400" dirty="0">
                <a:latin typeface="Courier New" panose="02070309020205020404" pitchFamily="49" charset="0"/>
                <a:cs typeface="Courier New" panose="02070309020205020404" pitchFamily="49" charset="0"/>
              </a:rPr>
              <a:t>  = RXPCRE2('release',pcre_env,pcre_comp1)</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 program releases the storage.  Note that other compiled </a:t>
            </a:r>
            <a:r>
              <a:rPr lang="en-US" sz="2400" dirty="0" err="1">
                <a:cs typeface="Courier New" panose="02070309020205020404" pitchFamily="49" charset="0"/>
              </a:rPr>
              <a:t>RegEx’s</a:t>
            </a:r>
            <a:r>
              <a:rPr lang="en-US" sz="2400" dirty="0">
                <a:cs typeface="Courier New" panose="02070309020205020404" pitchFamily="49" charset="0"/>
              </a:rPr>
              <a:t> are still alive and could continue to be used.</a:t>
            </a:r>
          </a:p>
        </p:txBody>
      </p:sp>
      <p:sp>
        <p:nvSpPr>
          <p:cNvPr id="2" name="Slide Number Placeholder 1"/>
          <p:cNvSpPr>
            <a:spLocks noGrp="1"/>
          </p:cNvSpPr>
          <p:nvPr>
            <p:ph type="sldNum" sz="quarter" idx="12"/>
          </p:nvPr>
        </p:nvSpPr>
        <p:spPr/>
        <p:txBody>
          <a:bodyPr/>
          <a:lstStyle/>
          <a:p>
            <a:fld id="{1D1606DC-E3D5-477E-8A2F-FECB8CD17567}" type="slidenum">
              <a:rPr lang="en-US" smtClean="0"/>
              <a:t>18</a:t>
            </a:fld>
            <a:endParaRPr lang="en-US"/>
          </a:p>
        </p:txBody>
      </p:sp>
    </p:spTree>
    <p:extLst>
      <p:ext uri="{BB962C8B-B14F-4D97-AF65-F5344CB8AC3E}">
        <p14:creationId xmlns:p14="http://schemas.microsoft.com/office/powerpoint/2010/main" val="380763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RXPCRE2 ‘DISCONNECT’</a:t>
            </a:r>
          </a:p>
        </p:txBody>
      </p:sp>
      <p:sp>
        <p:nvSpPr>
          <p:cNvPr id="5" name="Subtitle 2"/>
          <p:cNvSpPr txBox="1">
            <a:spLocks/>
          </p:cNvSpPr>
          <p:nvPr/>
        </p:nvSpPr>
        <p:spPr>
          <a:xfrm>
            <a:off x="457200" y="1371600"/>
            <a:ext cx="80772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Terminates the C environment.  This should be done once, in the end of the program run</a:t>
            </a:r>
          </a:p>
          <a:p>
            <a:pPr marL="0" indent="0">
              <a:buNone/>
            </a:pPr>
            <a:r>
              <a:rPr lang="en-US" sz="2400" dirty="0" err="1">
                <a:latin typeface="Courier New" panose="02070309020205020404" pitchFamily="49" charset="0"/>
                <a:cs typeface="Courier New" panose="02070309020205020404" pitchFamily="49" charset="0"/>
              </a:rPr>
              <a:t>r_c</a:t>
            </a:r>
            <a:r>
              <a:rPr lang="en-US" sz="2400" dirty="0">
                <a:latin typeface="Courier New" panose="02070309020205020404" pitchFamily="49" charset="0"/>
                <a:cs typeface="Courier New" panose="02070309020205020404" pitchFamily="49" charset="0"/>
              </a:rPr>
              <a:t>     = RXPCRE2('disconnect',</a:t>
            </a:r>
            <a:r>
              <a:rPr lang="en-US" sz="2400" dirty="0" err="1">
                <a:latin typeface="Courier New" panose="02070309020205020404" pitchFamily="49" charset="0"/>
                <a:cs typeface="Courier New" panose="02070309020205020404" pitchFamily="49" charset="0"/>
              </a:rPr>
              <a:t>pcre_env</a:t>
            </a:r>
            <a:r>
              <a:rPr lang="en-US" sz="2400" dirty="0">
                <a:latin typeface="Courier New" panose="02070309020205020404" pitchFamily="49" charset="0"/>
                <a:cs typeface="Courier New" panose="02070309020205020404" pitchFamily="49" charset="0"/>
              </a:rPr>
              <a: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t>NOTE if any call fails then all storage and compile handles will be released and the C environment will be terminated.  Do not attempt to continue after </a:t>
            </a:r>
            <a:r>
              <a:rPr lang="en-US" sz="2400" dirty="0" smtClean="0"/>
              <a:t>such a failure.</a:t>
            </a: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19</a:t>
            </a:fld>
            <a:endParaRPr lang="en-US"/>
          </a:p>
        </p:txBody>
      </p:sp>
    </p:spTree>
    <p:extLst>
      <p:ext uri="{BB962C8B-B14F-4D97-AF65-F5344CB8AC3E}">
        <p14:creationId xmlns:p14="http://schemas.microsoft.com/office/powerpoint/2010/main" val="241517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28601"/>
            <a:ext cx="7772400" cy="685799"/>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What are Regular Expressions</a:t>
            </a:r>
          </a:p>
        </p:txBody>
      </p:sp>
      <p:sp>
        <p:nvSpPr>
          <p:cNvPr id="7" name="Subtitle 2"/>
          <p:cNvSpPr txBox="1">
            <a:spLocks/>
          </p:cNvSpPr>
          <p:nvPr/>
        </p:nvSpPr>
        <p:spPr>
          <a:xfrm>
            <a:off x="1066800" y="1219200"/>
            <a:ext cx="7086600" cy="5029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Another example:</a:t>
            </a:r>
          </a:p>
          <a:p>
            <a:pPr marL="0" indent="0">
              <a:buNone/>
            </a:pPr>
            <a:r>
              <a:rPr lang="en-US" sz="2400" dirty="0">
                <a:cs typeface="Courier New" panose="02070309020205020404" pitchFamily="49" charset="0"/>
              </a:rPr>
              <a:t>Find all appearances of time string (</a:t>
            </a:r>
            <a:r>
              <a:rPr lang="en-US" sz="2400" dirty="0" err="1">
                <a:cs typeface="Courier New" panose="02070309020205020404" pitchFamily="49" charset="0"/>
              </a:rPr>
              <a:t>hh:mm:ss</a:t>
            </a:r>
            <a:r>
              <a:rPr lang="en-US" sz="2400" dirty="0">
                <a:cs typeface="Courier New" panose="02070309020205020404" pitchFamily="49" charset="0"/>
              </a:rPr>
              <a:t>) in a text, in one </a:t>
            </a:r>
            <a:r>
              <a:rPr lang="en-US" sz="2400" dirty="0" smtClean="0">
                <a:cs typeface="Courier New" panose="02070309020205020404" pitchFamily="49" charset="0"/>
              </a:rPr>
              <a:t>pass:</a:t>
            </a: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/\b(?:[0-6]\</a:t>
            </a:r>
            <a:r>
              <a:rPr lang="en-US" sz="2400" dirty="0" smtClean="0">
                <a:latin typeface="Courier New" panose="02070309020205020404" pitchFamily="49" charset="0"/>
                <a:cs typeface="Courier New" panose="02070309020205020404" pitchFamily="49" charset="0"/>
              </a:rPr>
              <a:t>d\:){</a:t>
            </a:r>
            <a:r>
              <a:rPr lang="en-US" sz="2400" dirty="0">
                <a:latin typeface="Courier New" panose="02070309020205020404" pitchFamily="49" charset="0"/>
                <a:cs typeface="Courier New" panose="02070309020205020404" pitchFamily="49" charset="0"/>
              </a:rPr>
              <a:t>2}[0-6]\d\b/g </a:t>
            </a:r>
          </a:p>
          <a:p>
            <a:pPr marL="0" indent="0">
              <a:buNone/>
            </a:pPr>
            <a:r>
              <a:rPr lang="en-US" sz="2400" dirty="0">
                <a:cs typeface="Courier New" panose="02070309020205020404" pitchFamily="49" charset="0"/>
              </a:rPr>
              <a:t>We see more of these strange notations and modifiers, so let’s explain some of them:</a:t>
            </a:r>
          </a:p>
          <a:p>
            <a:pPr marL="0" indent="0">
              <a:buNone/>
            </a:pPr>
            <a:r>
              <a:rPr lang="en-US" sz="2400" dirty="0">
                <a:cs typeface="Courier New" panose="02070309020205020404" pitchFamily="49" charset="0"/>
              </a:rPr>
              <a:t>\b – word border back or </a:t>
            </a:r>
            <a:r>
              <a:rPr lang="en-US" sz="2400" dirty="0" smtClean="0">
                <a:cs typeface="Courier New" panose="02070309020205020404" pitchFamily="49" charset="0"/>
              </a:rPr>
              <a:t>front (zero length)</a:t>
            </a:r>
            <a:endParaRPr lang="en-US" sz="2400" dirty="0">
              <a:cs typeface="Courier New" panose="02070309020205020404" pitchFamily="49" charset="0"/>
            </a:endParaRPr>
          </a:p>
          <a:p>
            <a:pPr marL="0" indent="0">
              <a:buNone/>
            </a:pPr>
            <a:r>
              <a:rPr lang="en-US" sz="2400" dirty="0">
                <a:cs typeface="Courier New" panose="02070309020205020404" pitchFamily="49" charset="0"/>
              </a:rPr>
              <a:t>\s – white space</a:t>
            </a:r>
          </a:p>
          <a:p>
            <a:pPr marL="0" indent="0">
              <a:buNone/>
            </a:pPr>
            <a:r>
              <a:rPr lang="en-US" sz="2400" dirty="0">
                <a:cs typeface="Courier New" panose="02070309020205020404" pitchFamily="49" charset="0"/>
              </a:rPr>
              <a:t>\d – a digit</a:t>
            </a:r>
          </a:p>
          <a:p>
            <a:pPr marL="0" indent="0">
              <a:buNone/>
            </a:pPr>
            <a:r>
              <a:rPr lang="en-US" sz="2400" dirty="0">
                <a:cs typeface="Courier New" panose="02070309020205020404" pitchFamily="49" charset="0"/>
              </a:rPr>
              <a:t>[0-6] – digits in the range of 0 to 6</a:t>
            </a:r>
          </a:p>
          <a:p>
            <a:pPr marL="0" indent="0">
              <a:buNone/>
            </a:pPr>
            <a:r>
              <a:rPr lang="en-US" sz="2400" dirty="0">
                <a:cs typeface="Courier New" panose="02070309020205020404" pitchFamily="49" charset="0"/>
              </a:rPr>
              <a:t>{2} – previous group, exactly two </a:t>
            </a:r>
            <a:r>
              <a:rPr lang="en-US" sz="2400" dirty="0" smtClean="0">
                <a:cs typeface="Courier New" panose="02070309020205020404" pitchFamily="49" charset="0"/>
              </a:rPr>
              <a:t>times</a:t>
            </a:r>
          </a:p>
          <a:p>
            <a:pPr marL="0" indent="0">
              <a:buNone/>
            </a:pPr>
            <a:r>
              <a:rPr lang="en-US" sz="2400" dirty="0" smtClean="0">
                <a:cs typeface="Courier New" panose="02070309020205020404" pitchFamily="49" charset="0"/>
              </a:rPr>
              <a:t>\: - the character “:” … meant to trick you</a:t>
            </a:r>
            <a:endParaRPr lang="en-US" sz="24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a:t>
            </a:fld>
            <a:endParaRPr lang="en-US"/>
          </a:p>
        </p:txBody>
      </p:sp>
    </p:spTree>
    <p:extLst>
      <p:ext uri="{BB962C8B-B14F-4D97-AF65-F5344CB8AC3E}">
        <p14:creationId xmlns:p14="http://schemas.microsoft.com/office/powerpoint/2010/main" val="339075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option </a:t>
            </a:r>
            <a:r>
              <a:rPr lang="en-US" dirty="0" smtClean="0"/>
              <a:t>word</a:t>
            </a:r>
            <a:endParaRPr lang="en-US" dirty="0"/>
          </a:p>
        </p:txBody>
      </p:sp>
      <p:sp>
        <p:nvSpPr>
          <p:cNvPr id="5" name="Subtitle 2"/>
          <p:cNvSpPr txBox="1">
            <a:spLocks/>
          </p:cNvSpPr>
          <p:nvPr/>
        </p:nvSpPr>
        <p:spPr>
          <a:xfrm>
            <a:off x="457200" y="1371600"/>
            <a:ext cx="80772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Advanced </a:t>
            </a:r>
            <a:r>
              <a:rPr lang="en-US" sz="2400" dirty="0" smtClean="0"/>
              <a:t>users </a:t>
            </a:r>
            <a:r>
              <a:rPr lang="en-US" sz="2400" dirty="0"/>
              <a:t>who would read the original PCRE documentation are sure to find named option bits.  Those bits could be used to signal slight behavior changes.  These bits, depend on </a:t>
            </a:r>
            <a:r>
              <a:rPr lang="en-US" sz="2400" smtClean="0"/>
              <a:t>the particular </a:t>
            </a:r>
            <a:r>
              <a:rPr lang="en-US" sz="2400" dirty="0"/>
              <a:t>one, could be applied in compile time, match time and / or substitute time through option words.  You are encouraged to read the PCRE documentation and determine whether you want to use them.</a:t>
            </a:r>
          </a:p>
          <a:p>
            <a:pPr marL="0" indent="0">
              <a:buNone/>
            </a:pPr>
            <a:r>
              <a:rPr lang="en-US" sz="2400" dirty="0"/>
              <a:t>We provide a simple way to help create such option word with some minimal error checking.  You may create such option words manually on your own.</a:t>
            </a:r>
          </a:p>
        </p:txBody>
      </p:sp>
      <p:sp>
        <p:nvSpPr>
          <p:cNvPr id="2" name="Slide Number Placeholder 1"/>
          <p:cNvSpPr>
            <a:spLocks noGrp="1"/>
          </p:cNvSpPr>
          <p:nvPr>
            <p:ph type="sldNum" sz="quarter" idx="12"/>
          </p:nvPr>
        </p:nvSpPr>
        <p:spPr/>
        <p:txBody>
          <a:bodyPr/>
          <a:lstStyle/>
          <a:p>
            <a:fld id="{1D1606DC-E3D5-477E-8A2F-FECB8CD17567}" type="slidenum">
              <a:rPr lang="en-US" smtClean="0"/>
              <a:t>20</a:t>
            </a:fld>
            <a:endParaRPr lang="en-US"/>
          </a:p>
        </p:txBody>
      </p:sp>
    </p:spTree>
    <p:extLst>
      <p:ext uri="{BB962C8B-B14F-4D97-AF65-F5344CB8AC3E}">
        <p14:creationId xmlns:p14="http://schemas.microsoft.com/office/powerpoint/2010/main" val="3747638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rPr>
              <a:t>RXPCRE2O</a:t>
            </a:r>
            <a:endParaRPr lang="en-US" dirty="0">
              <a:solidFill>
                <a:prstClr val="black"/>
              </a:solidFill>
            </a:endParaRPr>
          </a:p>
        </p:txBody>
      </p:sp>
      <p:sp>
        <p:nvSpPr>
          <p:cNvPr id="5" name="Subtitle 2"/>
          <p:cNvSpPr txBox="1">
            <a:spLocks/>
          </p:cNvSpPr>
          <p:nvPr/>
        </p:nvSpPr>
        <p:spPr>
          <a:xfrm>
            <a:off x="457200" y="1371600"/>
            <a:ext cx="8077200" cy="464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prstClr val="black"/>
                </a:solidFill>
                <a:cs typeface="Courier New" panose="02070309020205020404" pitchFamily="49" charset="0"/>
              </a:rPr>
              <a:t>We want to create option word.  There is no specific meaning to the chosen option in the example, just to demonstrate the function.</a:t>
            </a:r>
            <a:endParaRPr lang="en-US" sz="2400" dirty="0">
              <a:solidFill>
                <a:prstClr val="black"/>
              </a:solidFill>
              <a:cs typeface="Courier New" panose="02070309020205020404" pitchFamily="49" charset="0"/>
            </a:endParaRPr>
          </a:p>
          <a:p>
            <a:pPr marL="0" indent="0">
              <a:buFont typeface="Arial" panose="020B0604020202020204" pitchFamily="34" charset="0"/>
              <a:buNone/>
            </a:pPr>
            <a:endParaRPr lang="en-US" sz="2400"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op_t.1 = 'PCRE2_DOLLAR_ENDONLY'</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op_t.2 = 'PCRE2_DOTALL'</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op_t.3 = 'PCRE2_DUPNAMES'</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op_t.0 = '3'</a:t>
            </a:r>
          </a:p>
          <a:p>
            <a:pPr marL="0" indent="0">
              <a:buFont typeface="Arial" panose="020B0604020202020204" pitchFamily="34" charset="0"/>
              <a:buNone/>
            </a:pP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err="1" smtClean="0">
                <a:solidFill>
                  <a:prstClr val="black"/>
                </a:solidFill>
                <a:latin typeface="Courier New" panose="02070309020205020404" pitchFamily="49" charset="0"/>
                <a:cs typeface="Courier New" panose="02070309020205020404" pitchFamily="49" charset="0"/>
              </a:rPr>
              <a:t>r_c</a:t>
            </a:r>
            <a:r>
              <a:rPr lang="en-US" sz="2400" dirty="0" smtClean="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 RXPCRE2O('OP_T','VAR_NAM</a:t>
            </a:r>
            <a:r>
              <a:rPr lang="en-US" sz="2400"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smtClean="0">
                <a:solidFill>
                  <a:prstClr val="black"/>
                </a:solidFill>
              </a:rPr>
              <a:t>A variable named </a:t>
            </a:r>
            <a:r>
              <a:rPr lang="en-US" sz="2400" dirty="0" err="1" smtClean="0">
                <a:solidFill>
                  <a:prstClr val="black"/>
                </a:solidFill>
              </a:rPr>
              <a:t>var_nam</a:t>
            </a:r>
            <a:r>
              <a:rPr lang="en-US" sz="2400" dirty="0" smtClean="0">
                <a:solidFill>
                  <a:prstClr val="black"/>
                </a:solidFill>
              </a:rPr>
              <a:t> will contain 8 bytes of hex display, representing a 32 bit integer that could be supplied to the appropriate function call.</a:t>
            </a:r>
            <a:endParaRPr lang="en-US" sz="2400" dirty="0">
              <a:solidFill>
                <a:prstClr val="black"/>
              </a:solidFill>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21</a:t>
            </a:fld>
            <a:endParaRPr lang="en-US"/>
          </a:p>
        </p:txBody>
      </p:sp>
    </p:spTree>
    <p:extLst>
      <p:ext uri="{BB962C8B-B14F-4D97-AF65-F5344CB8AC3E}">
        <p14:creationId xmlns:p14="http://schemas.microsoft.com/office/powerpoint/2010/main" val="3835068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rPr>
              <a:t>A note about the match stem</a:t>
            </a:r>
            <a:endParaRPr lang="en-US" dirty="0">
              <a:solidFill>
                <a:prstClr val="black"/>
              </a:solidFill>
            </a:endParaRPr>
          </a:p>
        </p:txBody>
      </p:sp>
      <p:sp>
        <p:nvSpPr>
          <p:cNvPr id="5" name="Subtitle 2"/>
          <p:cNvSpPr txBox="1">
            <a:spLocks/>
          </p:cNvSpPr>
          <p:nvPr/>
        </p:nvSpPr>
        <p:spPr>
          <a:xfrm>
            <a:off x="304800" y="1371600"/>
            <a:ext cx="8686800" cy="5410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prstClr val="black"/>
                </a:solidFill>
              </a:rPr>
              <a:t>The captured groups are presented in the stem.  Let’s consider this RegEx (not the best for the purpose) -</a:t>
            </a:r>
          </a:p>
          <a:p>
            <a:pPr marL="0" indent="0">
              <a:buNone/>
            </a:pPr>
            <a:r>
              <a:rPr lang="en-US" sz="2400" dirty="0" err="1" smtClean="0">
                <a:solidFill>
                  <a:prstClr val="black"/>
                </a:solidFill>
                <a:latin typeface="Courier New" panose="02070309020205020404" pitchFamily="49" charset="0"/>
                <a:cs typeface="Courier New" panose="02070309020205020404" pitchFamily="49" charset="0"/>
              </a:rPr>
              <a:t>Reg_Ex</a:t>
            </a:r>
            <a:r>
              <a:rPr lang="en-US" sz="2400" dirty="0" smtClean="0">
                <a:solidFill>
                  <a:prstClr val="black"/>
                </a:solidFill>
                <a:latin typeface="Courier New" panose="02070309020205020404" pitchFamily="49" charset="0"/>
                <a:cs typeface="Courier New" panose="02070309020205020404" pitchFamily="49" charset="0"/>
              </a:rPr>
              <a:t>="(</a:t>
            </a:r>
            <a:r>
              <a:rPr lang="en-US" sz="2400" dirty="0" err="1" smtClean="0">
                <a:solidFill>
                  <a:prstClr val="black"/>
                </a:solidFill>
                <a:latin typeface="Courier New" panose="02070309020205020404" pitchFamily="49" charset="0"/>
                <a:cs typeface="Courier New" panose="02070309020205020404" pitchFamily="49" charset="0"/>
              </a:rPr>
              <a:t>Mr</a:t>
            </a:r>
            <a:r>
              <a:rPr lang="en-US" sz="2400" dirty="0" smtClean="0">
                <a:solidFill>
                  <a:prstClr val="black"/>
                </a:solidFill>
                <a:latin typeface="Courier New" panose="02070309020205020404" pitchFamily="49" charset="0"/>
                <a:cs typeface="Courier New" panose="02070309020205020404" pitchFamily="49" charset="0"/>
              </a:rPr>
              <a:t>\.\s(</a:t>
            </a:r>
            <a:r>
              <a:rPr lang="en-US" sz="2400" dirty="0" err="1" smtClean="0">
                <a:solidFill>
                  <a:prstClr val="black"/>
                </a:solidFill>
                <a:latin typeface="Courier New" panose="02070309020205020404" pitchFamily="49" charset="0"/>
                <a:cs typeface="Courier New" panose="02070309020205020404" pitchFamily="49" charset="0"/>
              </a:rPr>
              <a:t>John|Alfred</a:t>
            </a:r>
            <a:r>
              <a:rPr lang="en-US" sz="2400" dirty="0" smtClean="0">
                <a:solidFill>
                  <a:prstClr val="black"/>
                </a:solidFill>
                <a:latin typeface="Courier New" panose="02070309020205020404" pitchFamily="49" charset="0"/>
                <a:cs typeface="Courier New" panose="02070309020205020404" pitchFamily="49" charset="0"/>
              </a:rPr>
              <a:t>)\s(?:</a:t>
            </a:r>
            <a:r>
              <a:rPr lang="en-US" sz="2400" dirty="0" err="1" smtClean="0">
                <a:solidFill>
                  <a:prstClr val="black"/>
                </a:solidFill>
                <a:latin typeface="Courier New" panose="02070309020205020404" pitchFamily="49" charset="0"/>
                <a:cs typeface="Courier New" panose="02070309020205020404" pitchFamily="49" charset="0"/>
              </a:rPr>
              <a:t>Sr</a:t>
            </a:r>
            <a:r>
              <a:rPr lang="en-US" sz="2400" dirty="0" smtClean="0">
                <a:solidFill>
                  <a:prstClr val="black"/>
                </a:solidFill>
                <a:latin typeface="Courier New" panose="02070309020205020404" pitchFamily="49" charset="0"/>
                <a:cs typeface="Courier New" panose="02070309020205020404" pitchFamily="49" charset="0"/>
              </a:rPr>
              <a:t>\.|Jr\.))"</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smtClean="0">
                <a:solidFill>
                  <a:prstClr val="black"/>
                </a:solidFill>
                <a:latin typeface="Courier New" panose="02070309020205020404" pitchFamily="49" charset="0"/>
                <a:cs typeface="Courier New" panose="02070309020205020404" pitchFamily="49" charset="0"/>
              </a:rPr>
              <a:t>       1      2           2  3           31</a:t>
            </a:r>
          </a:p>
          <a:p>
            <a:pPr marL="0" indent="0">
              <a:buFont typeface="Arial" panose="020B0604020202020204" pitchFamily="34" charset="0"/>
              <a:buNone/>
            </a:pPr>
            <a:r>
              <a:rPr lang="en-US" sz="2400" dirty="0" smtClean="0">
                <a:solidFill>
                  <a:prstClr val="black"/>
                </a:solidFill>
                <a:cs typeface="Courier New" panose="02070309020205020404" pitchFamily="49" charset="0"/>
              </a:rPr>
              <a:t>We want to capture ‘Mr. John Sr.’, ‘Mr. Alfred Jr.’, etc. and we want to know whether it was John or Alfred.  We do not care about John in ‘John went to the game’ as it is not prefixed with Mr.  In the subject string </a:t>
            </a:r>
            <a:r>
              <a:rPr lang="en-US" sz="2400" b="1" dirty="0" smtClean="0">
                <a:solidFill>
                  <a:prstClr val="black"/>
                </a:solidFill>
                <a:cs typeface="Courier New" panose="02070309020205020404" pitchFamily="49" charset="0"/>
              </a:rPr>
              <a:t>‘Alfred went to visit Mr. John Jr.’</a:t>
            </a:r>
            <a:r>
              <a:rPr lang="en-US" sz="2400" dirty="0" smtClean="0">
                <a:solidFill>
                  <a:prstClr val="black"/>
                </a:solidFill>
                <a:cs typeface="Courier New" panose="02070309020205020404" pitchFamily="49" charset="0"/>
              </a:rPr>
              <a:t> we want ‘Mr. John Jr.’ and ‘John’.  Let’s count parentheses as demonstrated below the RegEx.</a:t>
            </a:r>
          </a:p>
          <a:p>
            <a:pPr marL="0" indent="0">
              <a:buFont typeface="Arial" panose="020B0604020202020204" pitchFamily="34" charset="0"/>
              <a:buNone/>
            </a:pPr>
            <a:r>
              <a:rPr lang="en-US" sz="2400" dirty="0" smtClean="0">
                <a:solidFill>
                  <a:prstClr val="black"/>
                </a:solidFill>
                <a:cs typeface="Courier New" panose="02070309020205020404" pitchFamily="49" charset="0"/>
              </a:rPr>
              <a:t>In stem_string.1 we’ll find he whole match ‘Mr. John Jr.’, in 22,12.</a:t>
            </a:r>
          </a:p>
          <a:p>
            <a:pPr marL="0" indent="0">
              <a:buFont typeface="Arial" panose="020B0604020202020204" pitchFamily="34" charset="0"/>
              <a:buNone/>
            </a:pPr>
            <a:r>
              <a:rPr lang="en-US" sz="2400" dirty="0" smtClean="0">
                <a:solidFill>
                  <a:prstClr val="black"/>
                </a:solidFill>
                <a:cs typeface="Courier New" panose="02070309020205020404" pitchFamily="49" charset="0"/>
              </a:rPr>
              <a:t>In stem_string.2 we’ll find the same since our all RegEx is the same as parentheses #1.</a:t>
            </a:r>
          </a:p>
          <a:p>
            <a:pPr marL="0" indent="0">
              <a:buFont typeface="Arial" panose="020B0604020202020204" pitchFamily="34" charset="0"/>
              <a:buNone/>
            </a:pPr>
            <a:r>
              <a:rPr lang="en-US" sz="2400" dirty="0" smtClean="0">
                <a:solidFill>
                  <a:prstClr val="black"/>
                </a:solidFill>
                <a:cs typeface="Courier New" panose="02070309020205020404" pitchFamily="49" charset="0"/>
              </a:rPr>
              <a:t>In Stem_string.2 we’ll find ‘John’, in 26,4.</a:t>
            </a:r>
          </a:p>
          <a:p>
            <a:pPr marL="0" indent="0">
              <a:buFont typeface="Arial" panose="020B0604020202020204" pitchFamily="34" charset="0"/>
              <a:buNone/>
            </a:pPr>
            <a:r>
              <a:rPr lang="en-US" sz="2400" dirty="0" smtClean="0">
                <a:solidFill>
                  <a:prstClr val="black"/>
                </a:solidFill>
                <a:cs typeface="Courier New" panose="02070309020205020404" pitchFamily="49" charset="0"/>
              </a:rPr>
              <a:t>There won’t be stem_string.4 because Parentheses #3 are non-capturing.</a:t>
            </a:r>
          </a:p>
          <a:p>
            <a:pPr marL="0" indent="0">
              <a:buFont typeface="Arial" panose="020B0604020202020204" pitchFamily="34" charset="0"/>
              <a:buNone/>
            </a:pPr>
            <a:r>
              <a:rPr lang="en-US" sz="2400" dirty="0" smtClean="0">
                <a:solidFill>
                  <a:prstClr val="black"/>
                </a:solidFill>
                <a:cs typeface="Courier New" panose="02070309020205020404" pitchFamily="49" charset="0"/>
              </a:rPr>
              <a:t>stem_...1 corresponds to the whole match, </a:t>
            </a:r>
            <a:r>
              <a:rPr lang="en-US" sz="2400" dirty="0">
                <a:solidFill>
                  <a:prstClr val="black"/>
                </a:solidFill>
                <a:cs typeface="Courier New" panose="02070309020205020404" pitchFamily="49" charset="0"/>
              </a:rPr>
              <a:t>stem</a:t>
            </a:r>
            <a:r>
              <a:rPr lang="en-US" sz="2400" dirty="0" smtClean="0">
                <a:solidFill>
                  <a:prstClr val="black"/>
                </a:solidFill>
                <a:cs typeface="Courier New" panose="02070309020205020404" pitchFamily="49" charset="0"/>
              </a:rPr>
              <a:t>_...2 </a:t>
            </a:r>
            <a:r>
              <a:rPr lang="en-US" sz="2400" dirty="0">
                <a:solidFill>
                  <a:prstClr val="black"/>
                </a:solidFill>
                <a:cs typeface="Courier New" panose="02070309020205020404" pitchFamily="49" charset="0"/>
              </a:rPr>
              <a:t>corresponds to </a:t>
            </a:r>
            <a:r>
              <a:rPr lang="en-US" sz="2400" dirty="0" smtClean="0">
                <a:solidFill>
                  <a:prstClr val="black"/>
                </a:solidFill>
                <a:cs typeface="Courier New" panose="02070309020205020404" pitchFamily="49" charset="0"/>
              </a:rPr>
              <a:t>captured group #1, and so on.</a:t>
            </a:r>
          </a:p>
          <a:p>
            <a:pPr marL="0" indent="0">
              <a:buFont typeface="Arial" panose="020B0604020202020204" pitchFamily="34" charset="0"/>
              <a:buNone/>
            </a:pPr>
            <a:r>
              <a:rPr lang="en-US" sz="2400" dirty="0" smtClean="0">
                <a:solidFill>
                  <a:prstClr val="black"/>
                </a:solidFill>
                <a:cs typeface="Courier New" panose="02070309020205020404" pitchFamily="49" charset="0"/>
              </a:rPr>
              <a:t>So the stem provides a vector of the matches and captured groups in the Rexx way!</a:t>
            </a:r>
            <a:endParaRPr lang="en-US" sz="2400" dirty="0">
              <a:solidFill>
                <a:prstClr val="black"/>
              </a:solidFill>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22</a:t>
            </a:fld>
            <a:endParaRPr lang="en-US"/>
          </a:p>
        </p:txBody>
      </p:sp>
    </p:spTree>
    <p:extLst>
      <p:ext uri="{BB962C8B-B14F-4D97-AF65-F5344CB8AC3E}">
        <p14:creationId xmlns:p14="http://schemas.microsoft.com/office/powerpoint/2010/main" val="281027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the result stem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 SAY WANG.0</a:t>
            </a:r>
          </a:p>
          <a:p>
            <a:pPr marL="0" indent="0">
              <a:buNone/>
            </a:pPr>
            <a:r>
              <a:rPr lang="en-US" dirty="0">
                <a:latin typeface="Courier New" panose="02070309020205020404" pitchFamily="49" charset="0"/>
                <a:cs typeface="Courier New" panose="02070309020205020404" pitchFamily="49" charset="0"/>
              </a:rPr>
              <a:t> do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wang.0</a:t>
            </a:r>
          </a:p>
          <a:p>
            <a:pPr marL="0" indent="0">
              <a:buNone/>
            </a:pPr>
            <a:r>
              <a:rPr lang="en-US" dirty="0">
                <a:latin typeface="Courier New" panose="02070309020205020404" pitchFamily="49" charset="0"/>
                <a:cs typeface="Courier New" panose="02070309020205020404" pitchFamily="49" charset="0"/>
              </a:rPr>
              <a:t>   say</a:t>
            </a:r>
          </a:p>
          <a:p>
            <a:pPr marL="0" indent="0">
              <a:buNone/>
            </a:pPr>
            <a:r>
              <a:rPr lang="en-US" dirty="0">
                <a:latin typeface="Courier New" panose="02070309020205020404" pitchFamily="49" charset="0"/>
                <a:cs typeface="Courier New" panose="02070309020205020404" pitchFamily="49" charset="0"/>
              </a:rPr>
              <a:t>   say </a:t>
            </a:r>
            <a:r>
              <a:rPr lang="en-US" dirty="0" err="1">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SAY </a:t>
            </a:r>
            <a:r>
              <a:rPr lang="en-US" dirty="0" err="1">
                <a:latin typeface="Courier New" panose="02070309020205020404" pitchFamily="49" charset="0"/>
                <a:cs typeface="Courier New" panose="02070309020205020404" pitchFamily="49" charset="0"/>
              </a:rPr>
              <a:t>WANG_string.i</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SAY </a:t>
            </a:r>
            <a:r>
              <a:rPr lang="en-US" dirty="0" err="1">
                <a:latin typeface="Courier New" panose="02070309020205020404" pitchFamily="49" charset="0"/>
                <a:cs typeface="Courier New" panose="02070309020205020404" pitchFamily="49" charset="0"/>
              </a:rPr>
              <a:t>WANG_pos.i</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SAY </a:t>
            </a:r>
            <a:r>
              <a:rPr lang="en-US" dirty="0" err="1">
                <a:latin typeface="Courier New" panose="02070309020205020404" pitchFamily="49" charset="0"/>
                <a:cs typeface="Courier New" panose="02070309020205020404" pitchFamily="49" charset="0"/>
              </a:rPr>
              <a:t>WANG_name.i</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end</a:t>
            </a:r>
          </a:p>
        </p:txBody>
      </p:sp>
      <p:sp>
        <p:nvSpPr>
          <p:cNvPr id="4" name="Slide Number Placeholder 3"/>
          <p:cNvSpPr>
            <a:spLocks noGrp="1"/>
          </p:cNvSpPr>
          <p:nvPr>
            <p:ph type="sldNum" sz="quarter" idx="12"/>
          </p:nvPr>
        </p:nvSpPr>
        <p:spPr/>
        <p:txBody>
          <a:bodyPr/>
          <a:lstStyle/>
          <a:p>
            <a:fld id="{1D1606DC-E3D5-477E-8A2F-FECB8CD17567}" type="slidenum">
              <a:rPr lang="en-US" smtClean="0"/>
              <a:t>23</a:t>
            </a:fld>
            <a:endParaRPr lang="en-US"/>
          </a:p>
        </p:txBody>
      </p:sp>
    </p:spTree>
    <p:extLst>
      <p:ext uri="{BB962C8B-B14F-4D97-AF65-F5344CB8AC3E}">
        <p14:creationId xmlns:p14="http://schemas.microsoft.com/office/powerpoint/2010/main" val="465940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rPr>
              <a:t>A note about named groups</a:t>
            </a:r>
            <a:r>
              <a:rPr lang="en-US" dirty="0">
                <a:solidFill>
                  <a:prstClr val="black"/>
                </a:solidFill>
                <a:cs typeface="Courier New" panose="02070309020205020404" pitchFamily="49" charset="0"/>
              </a:rPr>
              <a:t> Case #1:</a:t>
            </a:r>
            <a:endParaRPr lang="en-US" dirty="0">
              <a:solidFill>
                <a:prstClr val="black"/>
              </a:solidFill>
            </a:endParaRPr>
          </a:p>
        </p:txBody>
      </p:sp>
      <p:sp>
        <p:nvSpPr>
          <p:cNvPr id="5" name="Subtitle 2"/>
          <p:cNvSpPr txBox="1">
            <a:spLocks/>
          </p:cNvSpPr>
          <p:nvPr/>
        </p:nvSpPr>
        <p:spPr>
          <a:xfrm>
            <a:off x="304800" y="1371600"/>
            <a:ext cx="8534400" cy="51054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prstClr val="black"/>
                </a:solidFill>
                <a:cs typeface="Courier New" panose="02070309020205020404" pitchFamily="49" charset="0"/>
              </a:rPr>
              <a:t>We see above that we have to count parentheses in order to know where we are.  This could become complicated.</a:t>
            </a:r>
          </a:p>
          <a:p>
            <a:pPr marL="0" indent="0">
              <a:buFont typeface="Arial" panose="020B0604020202020204" pitchFamily="34" charset="0"/>
              <a:buNone/>
            </a:pPr>
            <a:r>
              <a:rPr lang="en-US" sz="2400" dirty="0" smtClean="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Mr</a:t>
            </a:r>
            <a:r>
              <a:rPr lang="en-US" sz="2400" dirty="0">
                <a:solidFill>
                  <a:prstClr val="black"/>
                </a:solidFill>
                <a:latin typeface="Courier New" panose="02070309020205020404" pitchFamily="49" charset="0"/>
                <a:cs typeface="Courier New" panose="02070309020205020404" pitchFamily="49" charset="0"/>
              </a:rPr>
              <a:t>\.\s(</a:t>
            </a:r>
            <a:r>
              <a:rPr lang="en-US" sz="2400" dirty="0" err="1">
                <a:solidFill>
                  <a:prstClr val="black"/>
                </a:solidFill>
                <a:latin typeface="Courier New" panose="02070309020205020404" pitchFamily="49" charset="0"/>
                <a:cs typeface="Courier New" panose="02070309020205020404" pitchFamily="49" charset="0"/>
              </a:rPr>
              <a:t>John|Alfred</a:t>
            </a:r>
            <a:r>
              <a:rPr lang="en-US" sz="2400" dirty="0">
                <a:solidFill>
                  <a:prstClr val="black"/>
                </a:solidFill>
                <a:latin typeface="Courier New" panose="02070309020205020404" pitchFamily="49" charset="0"/>
                <a:cs typeface="Courier New" panose="02070309020205020404" pitchFamily="49" charset="0"/>
              </a:rPr>
              <a:t>)\s(?:</a:t>
            </a:r>
            <a:r>
              <a:rPr lang="en-US" sz="2400" dirty="0" err="1">
                <a:solidFill>
                  <a:prstClr val="black"/>
                </a:solidFill>
                <a:latin typeface="Courier New" panose="02070309020205020404" pitchFamily="49" charset="0"/>
                <a:cs typeface="Courier New" panose="02070309020205020404" pitchFamily="49" charset="0"/>
              </a:rPr>
              <a:t>Sr</a:t>
            </a:r>
            <a:r>
              <a:rPr lang="en-US" sz="2400" dirty="0">
                <a:solidFill>
                  <a:prstClr val="black"/>
                </a:solidFill>
                <a:latin typeface="Courier New" panose="02070309020205020404" pitchFamily="49" charset="0"/>
                <a:cs typeface="Courier New" panose="02070309020205020404" pitchFamily="49" charset="0"/>
              </a:rPr>
              <a:t>\.|Jr\.))             </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Alfred went to </a:t>
            </a:r>
            <a:r>
              <a:rPr lang="en-US" sz="2400" dirty="0" smtClean="0">
                <a:solidFill>
                  <a:prstClr val="black"/>
                </a:solidFill>
                <a:latin typeface="Courier New" panose="02070309020205020404" pitchFamily="49" charset="0"/>
                <a:cs typeface="Courier New" panose="02070309020205020404" pitchFamily="49" charset="0"/>
              </a:rPr>
              <a:t>visit Mr</a:t>
            </a:r>
            <a:r>
              <a:rPr lang="en-US" sz="2400" dirty="0">
                <a:solidFill>
                  <a:prstClr val="black"/>
                </a:solidFill>
                <a:latin typeface="Courier New" panose="02070309020205020404" pitchFamily="49" charset="0"/>
                <a:cs typeface="Courier New" panose="02070309020205020404" pitchFamily="49" charset="0"/>
              </a:rPr>
              <a:t>. John Jr. and Mr. Alfred Sr.   </a:t>
            </a:r>
          </a:p>
          <a:p>
            <a:pPr marL="0" indent="0">
              <a:buFont typeface="Arial" panose="020B0604020202020204" pitchFamily="34" charset="0"/>
              <a:buNone/>
            </a:pPr>
            <a:r>
              <a:rPr lang="en-US" sz="2400" dirty="0" err="1">
                <a:solidFill>
                  <a:prstClr val="black"/>
                </a:solidFill>
                <a:latin typeface="Courier New" panose="02070309020205020404" pitchFamily="49" charset="0"/>
                <a:cs typeface="Courier New" panose="02070309020205020404" pitchFamily="49" charset="0"/>
              </a:rPr>
              <a:t>i</a:t>
            </a:r>
            <a:r>
              <a:rPr lang="en-US" sz="2400" dirty="0">
                <a:solidFill>
                  <a:prstClr val="black"/>
                </a:solidFill>
                <a:latin typeface="Courier New" panose="02070309020205020404" pitchFamily="49" charset="0"/>
                <a:cs typeface="Courier New" panose="02070309020205020404" pitchFamily="49" charset="0"/>
              </a:rPr>
              <a:t>   </a:t>
            </a:r>
            <a:r>
              <a:rPr lang="en-US" sz="24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2400" dirty="0">
                <a:solidFill>
                  <a:prstClr val="black"/>
                </a:solidFill>
                <a:latin typeface="Courier New" panose="02070309020205020404" pitchFamily="49" charset="0"/>
                <a:cs typeface="Courier New" panose="02070309020205020404" pitchFamily="49" charset="0"/>
                <a:sym typeface="Wingdings" panose="05000000000000000000" pitchFamily="2" charset="2"/>
              </a:rPr>
              <a:t> </a:t>
            </a:r>
            <a:r>
              <a:rPr lang="en-US" sz="24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option</a:t>
            </a:r>
            <a:r>
              <a:rPr lang="en-US" sz="2400" dirty="0" smtClean="0">
                <a:solidFill>
                  <a:prstClr val="black"/>
                </a:solidFill>
                <a:latin typeface="Courier New" panose="02070309020205020404" pitchFamily="49" charset="0"/>
                <a:cs typeface="Courier New" panose="02070309020205020404" pitchFamily="49" charset="0"/>
              </a:rPr>
              <a:t>        </a:t>
            </a: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3 </a:t>
            </a:r>
            <a:r>
              <a:rPr lang="en-US" sz="2400" dirty="0" smtClean="0">
                <a:solidFill>
                  <a:prstClr val="black"/>
                </a:solidFill>
                <a:latin typeface="Courier New" panose="02070309020205020404" pitchFamily="49" charset="0"/>
                <a:cs typeface="Courier New" panose="02070309020205020404" pitchFamily="49" charset="0"/>
              </a:rPr>
              <a:t>  </a:t>
            </a:r>
            <a:r>
              <a:rPr lang="en-US" sz="24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2400" dirty="0" smtClean="0">
                <a:solidFill>
                  <a:prstClr val="black"/>
                </a:solidFill>
                <a:latin typeface="Courier New" panose="02070309020205020404" pitchFamily="49" charset="0"/>
                <a:cs typeface="Courier New" panose="02070309020205020404" pitchFamily="49" charset="0"/>
              </a:rPr>
              <a:t> elements found        </a:t>
            </a: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1   </a:t>
            </a:r>
            <a:r>
              <a:rPr lang="en-US" sz="2400" dirty="0" smtClean="0">
                <a:solidFill>
                  <a:prstClr val="black"/>
                </a:solidFill>
                <a:latin typeface="Courier New" panose="02070309020205020404" pitchFamily="49" charset="0"/>
                <a:cs typeface="Courier New" panose="02070309020205020404" pitchFamily="49" charset="0"/>
              </a:rPr>
              <a:t>&lt;----&lt;&lt;&lt; the whole match group           </a:t>
            </a: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2400" dirty="0" smtClean="0">
                <a:solidFill>
                  <a:prstClr val="black"/>
                </a:solidFill>
                <a:latin typeface="Courier New" panose="02070309020205020404" pitchFamily="49" charset="0"/>
                <a:cs typeface="Courier New" panose="02070309020205020404" pitchFamily="49" charset="0"/>
              </a:rPr>
              <a:t>22,12          </a:t>
            </a:r>
            <a:endParaRPr lang="en-US" sz="2400" dirty="0">
              <a:solidFill>
                <a:prstClr val="black"/>
              </a:solidFill>
              <a:latin typeface="Courier New" panose="02070309020205020404" pitchFamily="49" charset="0"/>
              <a:cs typeface="Courier New" panose="02070309020205020404" pitchFamily="49" charset="0"/>
            </a:endParaRPr>
          </a:p>
          <a:p>
            <a:pPr marL="0" indent="0">
              <a:buNone/>
            </a:pPr>
            <a:r>
              <a:rPr lang="en-US" sz="2400" dirty="0" smtClean="0">
                <a:solidFill>
                  <a:prstClr val="black"/>
                </a:solidFill>
                <a:latin typeface="Courier New" panose="02070309020205020404" pitchFamily="49" charset="0"/>
                <a:cs typeface="Courier New" panose="02070309020205020404" pitchFamily="49" charset="0"/>
              </a:rPr>
              <a:t>2   &lt;----&lt;&lt;&lt; First Parentheses          </a:t>
            </a: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2400" dirty="0" smtClean="0">
                <a:solidFill>
                  <a:prstClr val="black"/>
                </a:solidFill>
                <a:latin typeface="Courier New" panose="02070309020205020404" pitchFamily="49" charset="0"/>
                <a:cs typeface="Courier New" panose="02070309020205020404" pitchFamily="49" charset="0"/>
              </a:rPr>
              <a:t>22,12          </a:t>
            </a:r>
            <a:endParaRPr lang="en-US" sz="2400" dirty="0">
              <a:solidFill>
                <a:prstClr val="black"/>
              </a:solidFill>
              <a:latin typeface="Courier New" panose="02070309020205020404" pitchFamily="49" charset="0"/>
              <a:cs typeface="Courier New" panose="02070309020205020404" pitchFamily="49" charset="0"/>
            </a:endParaRPr>
          </a:p>
          <a:p>
            <a:pPr marL="0" indent="0">
              <a:buNone/>
            </a:pPr>
            <a:r>
              <a:rPr lang="en-US" sz="2400" dirty="0" smtClean="0">
                <a:solidFill>
                  <a:prstClr val="black"/>
                </a:solidFill>
                <a:latin typeface="Courier New" panose="02070309020205020404" pitchFamily="49" charset="0"/>
                <a:cs typeface="Courier New" panose="02070309020205020404" pitchFamily="49" charset="0"/>
              </a:rPr>
              <a:t>3   &lt;----&lt;&lt;&lt; Second Parentheses         </a:t>
            </a:r>
            <a:endParaRPr lang="en-US" sz="24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prstClr val="black"/>
                </a:solidFill>
                <a:latin typeface="Courier New" panose="02070309020205020404" pitchFamily="49" charset="0"/>
                <a:cs typeface="Courier New" panose="02070309020205020404" pitchFamily="49" charset="0"/>
              </a:rPr>
              <a:t>John           </a:t>
            </a:r>
          </a:p>
          <a:p>
            <a:pPr marL="0" indent="0">
              <a:buFont typeface="Arial" panose="020B0604020202020204" pitchFamily="34" charset="0"/>
              <a:buNone/>
            </a:pPr>
            <a:r>
              <a:rPr lang="en-US" sz="2400" dirty="0" smtClean="0">
                <a:solidFill>
                  <a:prstClr val="black"/>
                </a:solidFill>
                <a:latin typeface="Courier New" panose="02070309020205020404" pitchFamily="49" charset="0"/>
                <a:cs typeface="Courier New" panose="02070309020205020404" pitchFamily="49" charset="0"/>
              </a:rPr>
              <a:t>26,4 </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24</a:t>
            </a:fld>
            <a:endParaRPr lang="en-US"/>
          </a:p>
        </p:txBody>
      </p:sp>
    </p:spTree>
    <p:extLst>
      <p:ext uri="{BB962C8B-B14F-4D97-AF65-F5344CB8AC3E}">
        <p14:creationId xmlns:p14="http://schemas.microsoft.com/office/powerpoint/2010/main" val="319807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52400"/>
            <a:ext cx="7772400" cy="5334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prstClr val="black"/>
                </a:solidFill>
              </a:rPr>
              <a:t>A note about named groups </a:t>
            </a:r>
            <a:r>
              <a:rPr lang="en-US" sz="3200" dirty="0">
                <a:solidFill>
                  <a:prstClr val="black"/>
                </a:solidFill>
                <a:cs typeface="Courier New" panose="02070309020205020404" pitchFamily="49" charset="0"/>
              </a:rPr>
              <a:t>Case </a:t>
            </a:r>
            <a:r>
              <a:rPr lang="en-US" sz="3200" dirty="0" smtClean="0">
                <a:solidFill>
                  <a:prstClr val="black"/>
                </a:solidFill>
                <a:cs typeface="Courier New" panose="02070309020205020404" pitchFamily="49" charset="0"/>
              </a:rPr>
              <a:t>#2:</a:t>
            </a:r>
            <a:endParaRPr lang="en-US" sz="3200" dirty="0">
              <a:solidFill>
                <a:prstClr val="black"/>
              </a:solidFill>
            </a:endParaRPr>
          </a:p>
        </p:txBody>
      </p:sp>
      <p:sp>
        <p:nvSpPr>
          <p:cNvPr id="5" name="Subtitle 2"/>
          <p:cNvSpPr txBox="1">
            <a:spLocks/>
          </p:cNvSpPr>
          <p:nvPr/>
        </p:nvSpPr>
        <p:spPr>
          <a:xfrm>
            <a:off x="320040" y="685800"/>
            <a:ext cx="867156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a:t>
            </a:r>
            <a:r>
              <a:rPr lang="en-US" sz="1500" dirty="0" err="1">
                <a:solidFill>
                  <a:prstClr val="black"/>
                </a:solidFill>
                <a:latin typeface="Courier New" panose="02070309020205020404" pitchFamily="49" charset="0"/>
                <a:cs typeface="Courier New" panose="02070309020205020404" pitchFamily="49" charset="0"/>
              </a:rPr>
              <a:t>Mr</a:t>
            </a:r>
            <a:r>
              <a:rPr lang="en-US" sz="1500" dirty="0">
                <a:solidFill>
                  <a:prstClr val="black"/>
                </a:solidFill>
                <a:latin typeface="Courier New" panose="02070309020205020404" pitchFamily="49" charset="0"/>
                <a:cs typeface="Courier New" panose="02070309020205020404" pitchFamily="49" charset="0"/>
              </a:rPr>
              <a:t>\.\s(</a:t>
            </a:r>
            <a:r>
              <a:rPr lang="en-US" sz="1500" dirty="0" err="1">
                <a:solidFill>
                  <a:prstClr val="black"/>
                </a:solidFill>
                <a:latin typeface="Courier New" panose="02070309020205020404" pitchFamily="49" charset="0"/>
                <a:cs typeface="Courier New" panose="02070309020205020404" pitchFamily="49" charset="0"/>
              </a:rPr>
              <a:t>John|Alfred</a:t>
            </a:r>
            <a:r>
              <a:rPr lang="en-US" sz="1500" dirty="0">
                <a:solidFill>
                  <a:prstClr val="black"/>
                </a:solidFill>
                <a:latin typeface="Courier New" panose="02070309020205020404" pitchFamily="49" charset="0"/>
                <a:cs typeface="Courier New" panose="02070309020205020404" pitchFamily="49" charset="0"/>
              </a:rPr>
              <a:t>)\s(?:</a:t>
            </a:r>
            <a:r>
              <a:rPr lang="en-US" sz="1500" dirty="0" err="1">
                <a:solidFill>
                  <a:prstClr val="black"/>
                </a:solidFill>
                <a:latin typeface="Courier New" panose="02070309020205020404" pitchFamily="49" charset="0"/>
                <a:cs typeface="Courier New" panose="02070309020205020404" pitchFamily="49" charset="0"/>
              </a:rPr>
              <a:t>Sr</a:t>
            </a:r>
            <a:r>
              <a:rPr lang="en-US" sz="1500" dirty="0">
                <a:solidFill>
                  <a:prstClr val="black"/>
                </a:solidFill>
                <a:latin typeface="Courier New" panose="02070309020205020404" pitchFamily="49" charset="0"/>
                <a:cs typeface="Courier New" panose="02070309020205020404" pitchFamily="49" charset="0"/>
              </a:rPr>
              <a:t>\.|Jr\.))                           </a:t>
            </a:r>
          </a:p>
          <a:p>
            <a:pPr marL="0" indent="0">
              <a:buNone/>
            </a:pPr>
            <a:r>
              <a:rPr lang="en-US" sz="1500" dirty="0">
                <a:solidFill>
                  <a:prstClr val="black"/>
                </a:solidFill>
                <a:latin typeface="Courier New" panose="02070309020205020404" pitchFamily="49" charset="0"/>
                <a:cs typeface="Courier New" panose="02070309020205020404" pitchFamily="49" charset="0"/>
              </a:rPr>
              <a:t>Alfred went to visit Mr. John Jr. and Mr. Alfred sr</a:t>
            </a:r>
            <a:r>
              <a:rPr lang="en-US" sz="1500" dirty="0" smtClean="0">
                <a:solidFill>
                  <a:prstClr val="black"/>
                </a:solidFill>
                <a:latin typeface="Courier New" panose="02070309020205020404" pitchFamily="49" charset="0"/>
                <a:cs typeface="Courier New" panose="02070309020205020404" pitchFamily="49" charset="0"/>
              </a:rPr>
              <a:t>.</a:t>
            </a:r>
          </a:p>
          <a:p>
            <a:pPr marL="0" indent="0">
              <a:buNone/>
            </a:pPr>
            <a:r>
              <a:rPr lang="en-US" sz="1500" dirty="0" err="1" smtClean="0">
                <a:solidFill>
                  <a:prstClr val="black"/>
                </a:solidFill>
                <a:latin typeface="Courier New" panose="02070309020205020404" pitchFamily="49" charset="0"/>
                <a:cs typeface="Courier New" panose="02070309020205020404" pitchFamily="49" charset="0"/>
              </a:rPr>
              <a:t>gi</a:t>
            </a:r>
            <a:r>
              <a:rPr lang="en-US" sz="1500" dirty="0" smtClean="0">
                <a:solidFill>
                  <a:prstClr val="black"/>
                </a:solidFill>
                <a:latin typeface="Courier New" panose="02070309020205020404" pitchFamily="49" charset="0"/>
                <a:cs typeface="Courier New" panose="02070309020205020404" pitchFamily="49" charset="0"/>
              </a:rPr>
              <a:t>      </a:t>
            </a:r>
            <a:r>
              <a:rPr lang="en-US" sz="15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 option, here we want to find all of them</a:t>
            </a:r>
            <a:r>
              <a:rPr lang="en-US" sz="1500" dirty="0" smtClean="0">
                <a:solidFill>
                  <a:prstClr val="black"/>
                </a:solidFill>
                <a:latin typeface="Courier New" panose="02070309020205020404" pitchFamily="49" charset="0"/>
                <a:cs typeface="Courier New" panose="02070309020205020404" pitchFamily="49" charset="0"/>
              </a:rPr>
              <a:t>     </a:t>
            </a:r>
            <a:endParaRPr lang="en-US" sz="15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6 </a:t>
            </a:r>
            <a:r>
              <a:rPr lang="en-US" sz="1500" dirty="0" smtClean="0">
                <a:solidFill>
                  <a:prstClr val="black"/>
                </a:solidFill>
                <a:latin typeface="Courier New" panose="02070309020205020404" pitchFamily="49" charset="0"/>
                <a:cs typeface="Courier New" panose="02070309020205020404" pitchFamily="49" charset="0"/>
              </a:rPr>
              <a:t>      </a:t>
            </a:r>
            <a:r>
              <a:rPr lang="en-US" sz="15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500" dirty="0" smtClean="0">
                <a:solidFill>
                  <a:prstClr val="black"/>
                </a:solidFill>
                <a:latin typeface="Courier New" panose="02070309020205020404" pitchFamily="49" charset="0"/>
                <a:cs typeface="Courier New" panose="02070309020205020404" pitchFamily="49" charset="0"/>
              </a:rPr>
              <a:t> </a:t>
            </a:r>
            <a:r>
              <a:rPr lang="en-US" sz="1500" dirty="0">
                <a:solidFill>
                  <a:prstClr val="black"/>
                </a:solidFill>
                <a:latin typeface="Courier New" panose="02070309020205020404" pitchFamily="49" charset="0"/>
                <a:cs typeface="Courier New" panose="02070309020205020404" pitchFamily="49" charset="0"/>
              </a:rPr>
              <a:t>elements </a:t>
            </a:r>
            <a:r>
              <a:rPr lang="en-US" sz="1500" dirty="0" smtClean="0">
                <a:solidFill>
                  <a:prstClr val="black"/>
                </a:solidFill>
                <a:latin typeface="Courier New" panose="02070309020205020404" pitchFamily="49" charset="0"/>
                <a:cs typeface="Courier New" panose="02070309020205020404" pitchFamily="49" charset="0"/>
              </a:rPr>
              <a:t>found, now it becomes complicated</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1       &lt;----&lt;&lt;&lt; </a:t>
            </a:r>
            <a:r>
              <a:rPr lang="en-US" sz="1500" dirty="0">
                <a:solidFill>
                  <a:prstClr val="black"/>
                </a:solidFill>
                <a:latin typeface="Courier New" panose="02070309020205020404" pitchFamily="49" charset="0"/>
                <a:cs typeface="Courier New" panose="02070309020205020404" pitchFamily="49" charset="0"/>
              </a:rPr>
              <a:t>the whole match </a:t>
            </a:r>
            <a:r>
              <a:rPr lang="en-US" sz="1500" dirty="0" smtClean="0">
                <a:solidFill>
                  <a:prstClr val="black"/>
                </a:solidFill>
                <a:latin typeface="Courier New" panose="02070309020205020404" pitchFamily="49" charset="0"/>
                <a:cs typeface="Courier New" panose="02070309020205020404" pitchFamily="49" charset="0"/>
              </a:rPr>
              <a:t>group; first time   </a:t>
            </a:r>
            <a:endParaRPr lang="en-US" sz="15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22,12         </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2       &lt;----&lt;&lt;&lt; </a:t>
            </a:r>
            <a:r>
              <a:rPr lang="en-US" sz="1500" dirty="0">
                <a:solidFill>
                  <a:prstClr val="black"/>
                </a:solidFill>
                <a:latin typeface="Courier New" panose="02070309020205020404" pitchFamily="49" charset="0"/>
                <a:cs typeface="Courier New" panose="02070309020205020404" pitchFamily="49" charset="0"/>
              </a:rPr>
              <a:t>First </a:t>
            </a:r>
            <a:r>
              <a:rPr lang="en-US" sz="1500" dirty="0" smtClean="0">
                <a:solidFill>
                  <a:prstClr val="black"/>
                </a:solidFill>
                <a:latin typeface="Courier New" panose="02070309020205020404" pitchFamily="49" charset="0"/>
                <a:cs typeface="Courier New" panose="02070309020205020404" pitchFamily="49" charset="0"/>
              </a:rPr>
              <a:t>Parentheses; first time     </a:t>
            </a:r>
            <a:endParaRPr lang="en-US" sz="15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22,12         </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3       &lt;----&lt;&lt;&lt; Second </a:t>
            </a:r>
            <a:r>
              <a:rPr lang="en-US" sz="1500" dirty="0">
                <a:solidFill>
                  <a:prstClr val="black"/>
                </a:solidFill>
                <a:latin typeface="Courier New" panose="02070309020205020404" pitchFamily="49" charset="0"/>
                <a:cs typeface="Courier New" panose="02070309020205020404" pitchFamily="49" charset="0"/>
              </a:rPr>
              <a:t>Parentheses; first time</a:t>
            </a:r>
            <a:r>
              <a:rPr lang="en-US" sz="1500" dirty="0" smtClean="0">
                <a:solidFill>
                  <a:prstClr val="black"/>
                </a:solidFill>
                <a:latin typeface="Courier New" panose="02070309020205020404" pitchFamily="49" charset="0"/>
                <a:cs typeface="Courier New" panose="02070309020205020404" pitchFamily="49" charset="0"/>
              </a:rPr>
              <a:t>       </a:t>
            </a:r>
            <a:endParaRPr lang="en-US" sz="15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John          </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26,4          </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4       &lt;----&lt;&lt;&lt; </a:t>
            </a:r>
            <a:r>
              <a:rPr lang="en-US" sz="1500" dirty="0">
                <a:solidFill>
                  <a:prstClr val="black"/>
                </a:solidFill>
                <a:latin typeface="Courier New" panose="02070309020205020404" pitchFamily="49" charset="0"/>
                <a:cs typeface="Courier New" panose="02070309020205020404" pitchFamily="49" charset="0"/>
              </a:rPr>
              <a:t>the whole match group; </a:t>
            </a:r>
            <a:r>
              <a:rPr lang="en-US" sz="1500" dirty="0" smtClean="0">
                <a:solidFill>
                  <a:prstClr val="black"/>
                </a:solidFill>
                <a:latin typeface="Courier New" panose="02070309020205020404" pitchFamily="49" charset="0"/>
                <a:cs typeface="Courier New" panose="02070309020205020404" pitchFamily="49" charset="0"/>
              </a:rPr>
              <a:t>second </a:t>
            </a:r>
            <a:r>
              <a:rPr lang="en-US" sz="1500" dirty="0">
                <a:solidFill>
                  <a:prstClr val="black"/>
                </a:solidFill>
                <a:latin typeface="Courier New" panose="02070309020205020404" pitchFamily="49" charset="0"/>
                <a:cs typeface="Courier New" panose="02070309020205020404" pitchFamily="49" charset="0"/>
              </a:rPr>
              <a:t>time</a:t>
            </a: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Mr. Alfred Sr.</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39,14         </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5       &lt;----&lt;&lt;&lt; </a:t>
            </a:r>
            <a:r>
              <a:rPr lang="en-US" sz="1500" dirty="0">
                <a:solidFill>
                  <a:prstClr val="black"/>
                </a:solidFill>
                <a:latin typeface="Courier New" panose="02070309020205020404" pitchFamily="49" charset="0"/>
                <a:cs typeface="Courier New" panose="02070309020205020404" pitchFamily="49" charset="0"/>
              </a:rPr>
              <a:t>First Parentheses; </a:t>
            </a:r>
            <a:r>
              <a:rPr lang="en-US" sz="1500" dirty="0" smtClean="0">
                <a:solidFill>
                  <a:prstClr val="black"/>
                </a:solidFill>
                <a:latin typeface="Courier New" panose="02070309020205020404" pitchFamily="49" charset="0"/>
                <a:cs typeface="Courier New" panose="02070309020205020404" pitchFamily="49" charset="0"/>
              </a:rPr>
              <a:t>second </a:t>
            </a:r>
            <a:r>
              <a:rPr lang="en-US" sz="1500" dirty="0">
                <a:solidFill>
                  <a:prstClr val="black"/>
                </a:solidFill>
                <a:latin typeface="Courier New" panose="02070309020205020404" pitchFamily="49" charset="0"/>
                <a:cs typeface="Courier New" panose="02070309020205020404" pitchFamily="49" charset="0"/>
              </a:rPr>
              <a:t>time</a:t>
            </a: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Mr. Alfred Sr.</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39,14         </a:t>
            </a:r>
            <a:endParaRPr lang="en-US" sz="1500" dirty="0">
              <a:solidFill>
                <a:prstClr val="black"/>
              </a:solidFill>
              <a:latin typeface="Courier New" panose="02070309020205020404" pitchFamily="49" charset="0"/>
              <a:cs typeface="Courier New" panose="02070309020205020404" pitchFamily="49" charset="0"/>
            </a:endParaRPr>
          </a:p>
          <a:p>
            <a:pPr marL="0" indent="0">
              <a:buNone/>
            </a:pPr>
            <a:r>
              <a:rPr lang="en-US" sz="1500" dirty="0" smtClean="0">
                <a:solidFill>
                  <a:prstClr val="black"/>
                </a:solidFill>
                <a:latin typeface="Courier New" panose="02070309020205020404" pitchFamily="49" charset="0"/>
                <a:cs typeface="Courier New" panose="02070309020205020404" pitchFamily="49" charset="0"/>
              </a:rPr>
              <a:t>6       &lt;----&lt;&lt;&lt; Second </a:t>
            </a:r>
            <a:r>
              <a:rPr lang="en-US" sz="1500" dirty="0">
                <a:solidFill>
                  <a:prstClr val="black"/>
                </a:solidFill>
                <a:latin typeface="Courier New" panose="02070309020205020404" pitchFamily="49" charset="0"/>
                <a:cs typeface="Courier New" panose="02070309020205020404" pitchFamily="49" charset="0"/>
              </a:rPr>
              <a:t>Parentheses; second </a:t>
            </a:r>
            <a:r>
              <a:rPr lang="en-US" sz="1500" dirty="0" smtClean="0">
                <a:solidFill>
                  <a:prstClr val="black"/>
                </a:solidFill>
                <a:latin typeface="Courier New" panose="02070309020205020404" pitchFamily="49" charset="0"/>
                <a:cs typeface="Courier New" panose="02070309020205020404" pitchFamily="49" charset="0"/>
              </a:rPr>
              <a:t>time</a:t>
            </a:r>
            <a:endParaRPr lang="en-US" sz="15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500" dirty="0">
                <a:solidFill>
                  <a:prstClr val="black"/>
                </a:solidFill>
                <a:latin typeface="Courier New" panose="02070309020205020404" pitchFamily="49" charset="0"/>
                <a:cs typeface="Courier New" panose="02070309020205020404" pitchFamily="49" charset="0"/>
              </a:rPr>
              <a:t>Alfred        </a:t>
            </a:r>
          </a:p>
          <a:p>
            <a:pPr marL="0" indent="0">
              <a:buFont typeface="Arial" panose="020B0604020202020204" pitchFamily="34" charset="0"/>
              <a:buNone/>
            </a:pPr>
            <a:r>
              <a:rPr lang="en-US" sz="1500" dirty="0" smtClean="0">
                <a:solidFill>
                  <a:prstClr val="black"/>
                </a:solidFill>
                <a:latin typeface="Courier New" panose="02070309020205020404" pitchFamily="49" charset="0"/>
                <a:cs typeface="Courier New" panose="02070309020205020404" pitchFamily="49" charset="0"/>
              </a:rPr>
              <a:t>43,6 </a:t>
            </a:r>
            <a:endParaRPr lang="en-US" sz="1500" dirty="0">
              <a:solidFill>
                <a:prstClr val="black"/>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25</a:t>
            </a:fld>
            <a:endParaRPr lang="en-US"/>
          </a:p>
        </p:txBody>
      </p:sp>
    </p:spTree>
    <p:extLst>
      <p:ext uri="{BB962C8B-B14F-4D97-AF65-F5344CB8AC3E}">
        <p14:creationId xmlns:p14="http://schemas.microsoft.com/office/powerpoint/2010/main" val="1041916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
            <a:ext cx="7772400" cy="533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prstClr val="black"/>
                </a:solidFill>
              </a:rPr>
              <a:t>A note about named groups </a:t>
            </a:r>
            <a:r>
              <a:rPr lang="en-US" sz="2400" dirty="0">
                <a:solidFill>
                  <a:prstClr val="black"/>
                </a:solidFill>
                <a:cs typeface="Courier New" panose="02070309020205020404" pitchFamily="49" charset="0"/>
              </a:rPr>
              <a:t>Case </a:t>
            </a:r>
            <a:r>
              <a:rPr lang="en-US" sz="2400" dirty="0" smtClean="0">
                <a:solidFill>
                  <a:prstClr val="black"/>
                </a:solidFill>
                <a:cs typeface="Courier New" panose="02070309020205020404" pitchFamily="49" charset="0"/>
              </a:rPr>
              <a:t>#3 (named groups):</a:t>
            </a:r>
            <a:endParaRPr lang="en-US" sz="2400" dirty="0">
              <a:solidFill>
                <a:prstClr val="black"/>
              </a:solidFill>
            </a:endParaRPr>
          </a:p>
        </p:txBody>
      </p:sp>
      <p:sp>
        <p:nvSpPr>
          <p:cNvPr id="5" name="Subtitle 2"/>
          <p:cNvSpPr txBox="1">
            <a:spLocks/>
          </p:cNvSpPr>
          <p:nvPr/>
        </p:nvSpPr>
        <p:spPr>
          <a:xfrm>
            <a:off x="320040" y="571500"/>
            <a:ext cx="8534400" cy="6286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dirty="0">
                <a:solidFill>
                  <a:prstClr val="black"/>
                </a:solidFill>
                <a:latin typeface="Courier New" panose="02070309020205020404" pitchFamily="49" charset="0"/>
                <a:cs typeface="Courier New" panose="02070309020205020404" pitchFamily="49" charset="0"/>
              </a:rPr>
              <a:t>(?&lt;paren1&gt;</a:t>
            </a:r>
            <a:r>
              <a:rPr lang="en-US" sz="1300" dirty="0" err="1">
                <a:solidFill>
                  <a:prstClr val="black"/>
                </a:solidFill>
                <a:latin typeface="Courier New" panose="02070309020205020404" pitchFamily="49" charset="0"/>
                <a:cs typeface="Courier New" panose="02070309020205020404" pitchFamily="49" charset="0"/>
              </a:rPr>
              <a:t>Mr</a:t>
            </a:r>
            <a:r>
              <a:rPr lang="en-US" sz="1300" dirty="0">
                <a:solidFill>
                  <a:prstClr val="black"/>
                </a:solidFill>
                <a:latin typeface="Courier New" panose="02070309020205020404" pitchFamily="49" charset="0"/>
                <a:cs typeface="Courier New" panose="02070309020205020404" pitchFamily="49" charset="0"/>
              </a:rPr>
              <a:t>\.\s(?&lt;paren2&gt;</a:t>
            </a:r>
            <a:r>
              <a:rPr lang="en-US" sz="1300" dirty="0" err="1">
                <a:solidFill>
                  <a:prstClr val="black"/>
                </a:solidFill>
                <a:latin typeface="Courier New" panose="02070309020205020404" pitchFamily="49" charset="0"/>
                <a:cs typeface="Courier New" panose="02070309020205020404" pitchFamily="49" charset="0"/>
              </a:rPr>
              <a:t>John|Alfred</a:t>
            </a:r>
            <a:r>
              <a:rPr lang="en-US" sz="1300" dirty="0">
                <a:solidFill>
                  <a:prstClr val="black"/>
                </a:solidFill>
                <a:latin typeface="Courier New" panose="02070309020205020404" pitchFamily="49" charset="0"/>
                <a:cs typeface="Courier New" panose="02070309020205020404" pitchFamily="49" charset="0"/>
              </a:rPr>
              <a:t>)\s(?:</a:t>
            </a:r>
            <a:r>
              <a:rPr lang="en-US" sz="1300" dirty="0" err="1">
                <a:solidFill>
                  <a:prstClr val="black"/>
                </a:solidFill>
                <a:latin typeface="Courier New" panose="02070309020205020404" pitchFamily="49" charset="0"/>
                <a:cs typeface="Courier New" panose="02070309020205020404" pitchFamily="49" charset="0"/>
              </a:rPr>
              <a:t>Sr</a:t>
            </a:r>
            <a:r>
              <a:rPr lang="en-US" sz="1300" dirty="0">
                <a:solidFill>
                  <a:prstClr val="black"/>
                </a:solidFill>
                <a:latin typeface="Courier New" panose="02070309020205020404" pitchFamily="49" charset="0"/>
                <a:cs typeface="Courier New" panose="02070309020205020404" pitchFamily="49" charset="0"/>
              </a:rPr>
              <a:t>\.|Jr\.))    </a:t>
            </a:r>
          </a:p>
          <a:p>
            <a:pPr marL="0" indent="0">
              <a:buNone/>
            </a:pPr>
            <a:r>
              <a:rPr lang="en-US" sz="1300" dirty="0">
                <a:solidFill>
                  <a:prstClr val="black"/>
                </a:solidFill>
                <a:latin typeface="Courier New" panose="02070309020205020404" pitchFamily="49" charset="0"/>
                <a:cs typeface="Courier New" panose="02070309020205020404" pitchFamily="49" charset="0"/>
              </a:rPr>
              <a:t>Alfred went to visit Mr. John Jr. and Mr. Alfred sr</a:t>
            </a:r>
            <a:r>
              <a:rPr lang="en-US" sz="1300" dirty="0" smtClean="0">
                <a:solidFill>
                  <a:prstClr val="black"/>
                </a:solidFill>
                <a:latin typeface="Courier New" panose="02070309020205020404" pitchFamily="49" charset="0"/>
                <a:cs typeface="Courier New" panose="02070309020205020404" pitchFamily="49" charset="0"/>
              </a:rPr>
              <a:t>.</a:t>
            </a:r>
          </a:p>
          <a:p>
            <a:pPr marL="0" indent="0">
              <a:buNone/>
            </a:pPr>
            <a:r>
              <a:rPr lang="en-US" sz="1300" b="1" dirty="0" err="1" smtClean="0">
                <a:solidFill>
                  <a:prstClr val="black"/>
                </a:solidFill>
                <a:latin typeface="Courier New" panose="02070309020205020404" pitchFamily="49" charset="0"/>
                <a:cs typeface="Courier New" panose="02070309020205020404" pitchFamily="49" charset="0"/>
              </a:rPr>
              <a:t>gi</a:t>
            </a:r>
            <a:r>
              <a:rPr lang="en-US" sz="1300" b="1" dirty="0" smtClean="0">
                <a:solidFill>
                  <a:prstClr val="black"/>
                </a:solidFill>
                <a:latin typeface="Courier New" panose="02070309020205020404" pitchFamily="49" charset="0"/>
                <a:cs typeface="Courier New" panose="02070309020205020404" pitchFamily="49" charset="0"/>
              </a:rPr>
              <a:t>    </a:t>
            </a:r>
            <a:r>
              <a:rPr lang="en-US" sz="1300" b="1"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 </a:t>
            </a:r>
            <a:r>
              <a:rPr lang="en-US" sz="13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option</a:t>
            </a:r>
            <a:r>
              <a:rPr lang="en-US" sz="1300" b="1" dirty="0" smtClean="0">
                <a:solidFill>
                  <a:prstClr val="black"/>
                </a:solidFill>
                <a:latin typeface="Courier New" panose="02070309020205020404" pitchFamily="49" charset="0"/>
                <a:cs typeface="Courier New" panose="02070309020205020404" pitchFamily="49" charset="0"/>
              </a:rPr>
              <a:t>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6     </a:t>
            </a:r>
            <a:r>
              <a:rPr lang="en-US" sz="1300" b="1"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300" b="1" dirty="0" smtClean="0">
                <a:solidFill>
                  <a:prstClr val="black"/>
                </a:solidFill>
                <a:latin typeface="Courier New" panose="02070309020205020404" pitchFamily="49" charset="0"/>
                <a:cs typeface="Courier New" panose="02070309020205020404" pitchFamily="49" charset="0"/>
              </a:rPr>
              <a:t> </a:t>
            </a:r>
            <a:r>
              <a:rPr lang="en-US" sz="1300" b="1" dirty="0">
                <a:solidFill>
                  <a:prstClr val="black"/>
                </a:solidFill>
                <a:latin typeface="Courier New" panose="02070309020205020404" pitchFamily="49" charset="0"/>
                <a:cs typeface="Courier New" panose="02070309020205020404" pitchFamily="49" charset="0"/>
              </a:rPr>
              <a:t>elements </a:t>
            </a:r>
            <a:r>
              <a:rPr lang="en-US" sz="1300" b="1" dirty="0" smtClean="0">
                <a:solidFill>
                  <a:prstClr val="black"/>
                </a:solidFill>
                <a:latin typeface="Courier New" panose="02070309020205020404" pitchFamily="49" charset="0"/>
                <a:cs typeface="Courier New" panose="02070309020205020404" pitchFamily="49" charset="0"/>
              </a:rPr>
              <a:t>found; the named groups help in simplifying the result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1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22,12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2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Mr. John Jr.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22,12          </a:t>
            </a:r>
            <a:endParaRPr lang="en-US" sz="1300" b="1" dirty="0">
              <a:solidFill>
                <a:prstClr val="black"/>
              </a:solidFill>
              <a:latin typeface="Courier New" panose="02070309020205020404" pitchFamily="49" charset="0"/>
              <a:cs typeface="Courier New" panose="02070309020205020404" pitchFamily="49" charset="0"/>
            </a:endParaRPr>
          </a:p>
          <a:p>
            <a:pPr marL="0" indent="0">
              <a:buNone/>
            </a:pPr>
            <a:r>
              <a:rPr lang="en-US" sz="1300" b="1" dirty="0">
                <a:solidFill>
                  <a:prstClr val="black"/>
                </a:solidFill>
                <a:latin typeface="Courier New" panose="02070309020205020404" pitchFamily="49" charset="0"/>
                <a:cs typeface="Courier New" panose="02070309020205020404" pitchFamily="49" charset="0"/>
              </a:rPr>
              <a:t>paren1 </a:t>
            </a:r>
            <a:r>
              <a:rPr lang="en-US" sz="13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300" b="1" dirty="0" smtClean="0">
                <a:solidFill>
                  <a:prstClr val="black"/>
                </a:solidFill>
                <a:latin typeface="Courier New" panose="02070309020205020404" pitchFamily="49" charset="0"/>
                <a:cs typeface="Courier New" panose="02070309020205020404" pitchFamily="49" charset="0"/>
              </a:rPr>
              <a:t> named group 1, 1st time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3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John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26,4           </a:t>
            </a:r>
            <a:endParaRPr lang="en-US" sz="1300" b="1" dirty="0">
              <a:solidFill>
                <a:prstClr val="black"/>
              </a:solidFill>
              <a:latin typeface="Courier New" panose="02070309020205020404" pitchFamily="49" charset="0"/>
              <a:cs typeface="Courier New" panose="02070309020205020404" pitchFamily="49" charset="0"/>
            </a:endParaRPr>
          </a:p>
          <a:p>
            <a:pPr marL="0" indent="0">
              <a:buNone/>
            </a:pPr>
            <a:r>
              <a:rPr lang="en-US" sz="1300" b="1" dirty="0">
                <a:solidFill>
                  <a:prstClr val="black"/>
                </a:solidFill>
                <a:latin typeface="Courier New" panose="02070309020205020404" pitchFamily="49" charset="0"/>
                <a:cs typeface="Courier New" panose="02070309020205020404" pitchFamily="49" charset="0"/>
              </a:rPr>
              <a:t>paren2 </a:t>
            </a:r>
            <a:r>
              <a:rPr lang="en-US" sz="13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300" b="1" dirty="0">
                <a:solidFill>
                  <a:prstClr val="black"/>
                </a:solidFill>
                <a:latin typeface="Courier New" panose="02070309020205020404" pitchFamily="49" charset="0"/>
                <a:cs typeface="Courier New" panose="02070309020205020404" pitchFamily="49" charset="0"/>
              </a:rPr>
              <a:t> named group </a:t>
            </a:r>
            <a:r>
              <a:rPr lang="en-US" sz="1300" b="1" dirty="0" smtClean="0">
                <a:solidFill>
                  <a:prstClr val="black"/>
                </a:solidFill>
                <a:latin typeface="Courier New" panose="02070309020205020404" pitchFamily="49" charset="0"/>
                <a:cs typeface="Courier New" panose="02070309020205020404" pitchFamily="49" charset="0"/>
              </a:rPr>
              <a:t>2, 1st </a:t>
            </a:r>
            <a:r>
              <a:rPr lang="en-US" sz="1300" b="1" dirty="0">
                <a:solidFill>
                  <a:prstClr val="black"/>
                </a:solidFill>
                <a:latin typeface="Courier New" panose="02070309020205020404" pitchFamily="49" charset="0"/>
                <a:cs typeface="Courier New" panose="02070309020205020404" pitchFamily="49" charset="0"/>
              </a:rPr>
              <a:t>time       </a:t>
            </a: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4              </a:t>
            </a: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Mr. Alfred Sr.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39,14        </a:t>
            </a:r>
            <a:endParaRPr lang="en-US" sz="13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5              </a:t>
            </a: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Mr. Alfred Sr.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39,14          </a:t>
            </a:r>
            <a:endParaRPr lang="en-US" sz="1300" b="1" dirty="0">
              <a:solidFill>
                <a:prstClr val="black"/>
              </a:solidFill>
              <a:latin typeface="Courier New" panose="02070309020205020404" pitchFamily="49" charset="0"/>
              <a:cs typeface="Courier New" panose="02070309020205020404" pitchFamily="49" charset="0"/>
            </a:endParaRPr>
          </a:p>
          <a:p>
            <a:pPr marL="0" indent="0">
              <a:buNone/>
            </a:pPr>
            <a:r>
              <a:rPr lang="en-US" sz="1300" b="1" dirty="0">
                <a:solidFill>
                  <a:prstClr val="black"/>
                </a:solidFill>
                <a:latin typeface="Courier New" panose="02070309020205020404" pitchFamily="49" charset="0"/>
                <a:cs typeface="Courier New" panose="02070309020205020404" pitchFamily="49" charset="0"/>
              </a:rPr>
              <a:t>paren1 </a:t>
            </a:r>
            <a:r>
              <a:rPr lang="en-US" sz="13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300" b="1" dirty="0">
                <a:solidFill>
                  <a:prstClr val="black"/>
                </a:solidFill>
                <a:latin typeface="Courier New" panose="02070309020205020404" pitchFamily="49" charset="0"/>
                <a:cs typeface="Courier New" panose="02070309020205020404" pitchFamily="49" charset="0"/>
              </a:rPr>
              <a:t> named group 1, </a:t>
            </a:r>
            <a:r>
              <a:rPr lang="en-US" sz="1300" b="1" dirty="0" smtClean="0">
                <a:solidFill>
                  <a:prstClr val="black"/>
                </a:solidFill>
                <a:latin typeface="Courier New" panose="02070309020205020404" pitchFamily="49" charset="0"/>
                <a:cs typeface="Courier New" panose="02070309020205020404" pitchFamily="49" charset="0"/>
              </a:rPr>
              <a:t>2nd </a:t>
            </a:r>
            <a:r>
              <a:rPr lang="en-US" sz="1300" b="1" dirty="0">
                <a:solidFill>
                  <a:prstClr val="black"/>
                </a:solidFill>
                <a:latin typeface="Courier New" panose="02070309020205020404" pitchFamily="49" charset="0"/>
                <a:cs typeface="Courier New" panose="02070309020205020404" pitchFamily="49" charset="0"/>
              </a:rPr>
              <a:t>time    </a:t>
            </a: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6              </a:t>
            </a:r>
          </a:p>
          <a:p>
            <a:pPr marL="0" indent="0">
              <a:buFont typeface="Arial" panose="020B0604020202020204" pitchFamily="34" charset="0"/>
              <a:buNone/>
            </a:pPr>
            <a:r>
              <a:rPr lang="en-US" sz="1300" b="1" dirty="0">
                <a:solidFill>
                  <a:prstClr val="black"/>
                </a:solidFill>
                <a:latin typeface="Courier New" panose="02070309020205020404" pitchFamily="49" charset="0"/>
                <a:cs typeface="Courier New" panose="02070309020205020404" pitchFamily="49" charset="0"/>
              </a:rPr>
              <a:t>Alfred         </a:t>
            </a:r>
          </a:p>
          <a:p>
            <a:pPr marL="0" indent="0">
              <a:buFont typeface="Arial" panose="020B0604020202020204" pitchFamily="34" charset="0"/>
              <a:buNone/>
            </a:pPr>
            <a:r>
              <a:rPr lang="en-US" sz="1300" b="1" dirty="0" smtClean="0">
                <a:solidFill>
                  <a:prstClr val="black"/>
                </a:solidFill>
                <a:latin typeface="Courier New" panose="02070309020205020404" pitchFamily="49" charset="0"/>
                <a:cs typeface="Courier New" panose="02070309020205020404" pitchFamily="49" charset="0"/>
              </a:rPr>
              <a:t>43,6           </a:t>
            </a:r>
            <a:endParaRPr lang="en-US" sz="1300" b="1" dirty="0">
              <a:solidFill>
                <a:prstClr val="black"/>
              </a:solidFill>
              <a:latin typeface="Courier New" panose="02070309020205020404" pitchFamily="49" charset="0"/>
              <a:cs typeface="Courier New" panose="02070309020205020404" pitchFamily="49" charset="0"/>
            </a:endParaRPr>
          </a:p>
          <a:p>
            <a:pPr marL="0" indent="0">
              <a:buNone/>
            </a:pPr>
            <a:r>
              <a:rPr lang="en-US" sz="1300" b="1" dirty="0">
                <a:solidFill>
                  <a:prstClr val="black"/>
                </a:solidFill>
                <a:latin typeface="Courier New" panose="02070309020205020404" pitchFamily="49" charset="0"/>
                <a:cs typeface="Courier New" panose="02070309020205020404" pitchFamily="49" charset="0"/>
              </a:rPr>
              <a:t>paren2 </a:t>
            </a:r>
            <a:r>
              <a:rPr lang="en-US" sz="13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300" b="1" dirty="0">
                <a:solidFill>
                  <a:prstClr val="black"/>
                </a:solidFill>
                <a:latin typeface="Courier New" panose="02070309020205020404" pitchFamily="49" charset="0"/>
                <a:cs typeface="Courier New" panose="02070309020205020404" pitchFamily="49" charset="0"/>
              </a:rPr>
              <a:t> named group </a:t>
            </a:r>
            <a:r>
              <a:rPr lang="en-US" sz="1300" b="1" dirty="0" smtClean="0">
                <a:solidFill>
                  <a:prstClr val="black"/>
                </a:solidFill>
                <a:latin typeface="Courier New" panose="02070309020205020404" pitchFamily="49" charset="0"/>
                <a:cs typeface="Courier New" panose="02070309020205020404" pitchFamily="49" charset="0"/>
              </a:rPr>
              <a:t>2, </a:t>
            </a:r>
            <a:r>
              <a:rPr lang="en-US" sz="1300" b="1" dirty="0">
                <a:solidFill>
                  <a:prstClr val="black"/>
                </a:solidFill>
                <a:latin typeface="Courier New" panose="02070309020205020404" pitchFamily="49" charset="0"/>
                <a:cs typeface="Courier New" panose="02070309020205020404" pitchFamily="49" charset="0"/>
              </a:rPr>
              <a:t>2nd time </a:t>
            </a:r>
          </a:p>
        </p:txBody>
      </p:sp>
      <p:sp>
        <p:nvSpPr>
          <p:cNvPr id="2" name="Slide Number Placeholder 1"/>
          <p:cNvSpPr>
            <a:spLocks noGrp="1"/>
          </p:cNvSpPr>
          <p:nvPr>
            <p:ph type="sldNum" sz="quarter" idx="12"/>
          </p:nvPr>
        </p:nvSpPr>
        <p:spPr/>
        <p:txBody>
          <a:bodyPr/>
          <a:lstStyle/>
          <a:p>
            <a:fld id="{1D1606DC-E3D5-477E-8A2F-FECB8CD17567}" type="slidenum">
              <a:rPr lang="en-US" smtClean="0"/>
              <a:t>26</a:t>
            </a:fld>
            <a:endParaRPr lang="en-US"/>
          </a:p>
        </p:txBody>
      </p:sp>
    </p:spTree>
    <p:extLst>
      <p:ext uri="{BB962C8B-B14F-4D97-AF65-F5344CB8AC3E}">
        <p14:creationId xmlns:p14="http://schemas.microsoft.com/office/powerpoint/2010/main" val="3884331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
            <a:ext cx="7772400" cy="533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prstClr val="black"/>
                </a:solidFill>
              </a:rPr>
              <a:t>A note about named groups </a:t>
            </a:r>
            <a:r>
              <a:rPr lang="en-US" sz="2400" dirty="0">
                <a:solidFill>
                  <a:prstClr val="black"/>
                </a:solidFill>
                <a:cs typeface="Courier New" panose="02070309020205020404" pitchFamily="49" charset="0"/>
              </a:rPr>
              <a:t>Case </a:t>
            </a:r>
            <a:r>
              <a:rPr lang="en-US" sz="2400" dirty="0" smtClean="0">
                <a:solidFill>
                  <a:prstClr val="black"/>
                </a:solidFill>
                <a:cs typeface="Courier New" panose="02070309020205020404" pitchFamily="49" charset="0"/>
              </a:rPr>
              <a:t>#4 (named groups):</a:t>
            </a:r>
            <a:endParaRPr lang="en-US" sz="2400" dirty="0">
              <a:solidFill>
                <a:prstClr val="black"/>
              </a:solidFill>
            </a:endParaRPr>
          </a:p>
        </p:txBody>
      </p:sp>
      <p:sp>
        <p:nvSpPr>
          <p:cNvPr id="5" name="Subtitle 2"/>
          <p:cNvSpPr txBox="1">
            <a:spLocks/>
          </p:cNvSpPr>
          <p:nvPr/>
        </p:nvSpPr>
        <p:spPr>
          <a:xfrm>
            <a:off x="320040" y="685800"/>
            <a:ext cx="8534400" cy="5943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solidFill>
                  <a:prstClr val="black"/>
                </a:solidFill>
                <a:cs typeface="Courier New" panose="02070309020205020404" pitchFamily="49" charset="0"/>
              </a:rPr>
              <a:t>Without names this would be very hard to handle.  Note, we found Alfred, but not the III</a:t>
            </a:r>
          </a:p>
          <a:p>
            <a:pPr marL="0" indent="0">
              <a:buFont typeface="Arial" panose="020B0604020202020204" pitchFamily="34" charset="0"/>
              <a:buNone/>
            </a:pPr>
            <a:r>
              <a:rPr lang="en-US" sz="1600" dirty="0" smtClean="0">
                <a:solidFill>
                  <a:prstClr val="black"/>
                </a:solidFill>
                <a:latin typeface="Courier New" panose="02070309020205020404" pitchFamily="49" charset="0"/>
                <a:cs typeface="Courier New" panose="02070309020205020404" pitchFamily="49" charset="0"/>
              </a:rPr>
              <a:t>now </a:t>
            </a:r>
            <a:r>
              <a:rPr lang="en-US" sz="1600" dirty="0">
                <a:solidFill>
                  <a:prstClr val="black"/>
                </a:solidFill>
                <a:latin typeface="Courier New" panose="02070309020205020404" pitchFamily="49" charset="0"/>
                <a:cs typeface="Courier New" panose="02070309020205020404" pitchFamily="49" charset="0"/>
              </a:rPr>
              <a:t>the third parentheses are capturing but </a:t>
            </a:r>
            <a:r>
              <a:rPr lang="en-US" sz="1600" dirty="0" smtClean="0">
                <a:solidFill>
                  <a:prstClr val="black"/>
                </a:solidFill>
                <a:latin typeface="Courier New" panose="02070309020205020404" pitchFamily="49" charset="0"/>
                <a:cs typeface="Courier New" panose="02070309020205020404" pitchFamily="49" charset="0"/>
              </a:rPr>
              <a:t>optional</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(?&lt;paren1&gt;</a:t>
            </a:r>
            <a:r>
              <a:rPr lang="en-US" sz="1600" dirty="0" err="1">
                <a:solidFill>
                  <a:prstClr val="black"/>
                </a:solidFill>
                <a:latin typeface="Courier New" panose="02070309020205020404" pitchFamily="49" charset="0"/>
                <a:cs typeface="Courier New" panose="02070309020205020404" pitchFamily="49" charset="0"/>
              </a:rPr>
              <a:t>Mr</a:t>
            </a:r>
            <a:r>
              <a:rPr lang="en-US" sz="1600" dirty="0">
                <a:solidFill>
                  <a:prstClr val="black"/>
                </a:solidFill>
                <a:latin typeface="Courier New" panose="02070309020205020404" pitchFamily="49" charset="0"/>
                <a:cs typeface="Courier New" panose="02070309020205020404" pitchFamily="49" charset="0"/>
              </a:rPr>
              <a:t>\.\s(?&lt;paren2&gt;</a:t>
            </a:r>
            <a:r>
              <a:rPr lang="en-US" sz="1600" dirty="0" err="1">
                <a:solidFill>
                  <a:prstClr val="black"/>
                </a:solidFill>
                <a:latin typeface="Courier New" panose="02070309020205020404" pitchFamily="49" charset="0"/>
                <a:cs typeface="Courier New" panose="02070309020205020404" pitchFamily="49" charset="0"/>
              </a:rPr>
              <a:t>John|Alfred</a:t>
            </a:r>
            <a:r>
              <a:rPr lang="en-US" sz="1600" dirty="0">
                <a:solidFill>
                  <a:prstClr val="black"/>
                </a:solidFill>
                <a:latin typeface="Courier New" panose="02070309020205020404" pitchFamily="49" charset="0"/>
                <a:cs typeface="Courier New" panose="02070309020205020404" pitchFamily="49" charset="0"/>
              </a:rPr>
              <a:t>)\s(?&lt;paren3&gt;</a:t>
            </a:r>
            <a:r>
              <a:rPr lang="en-US" sz="1600" dirty="0" err="1">
                <a:solidFill>
                  <a:prstClr val="black"/>
                </a:solidFill>
                <a:latin typeface="Courier New" panose="02070309020205020404" pitchFamily="49" charset="0"/>
                <a:cs typeface="Courier New" panose="02070309020205020404" pitchFamily="49" charset="0"/>
              </a:rPr>
              <a:t>Sr</a:t>
            </a:r>
            <a:r>
              <a:rPr lang="en-US" sz="1600" dirty="0">
                <a:solidFill>
                  <a:prstClr val="black"/>
                </a:solidFill>
                <a:latin typeface="Courier New" panose="02070309020205020404" pitchFamily="49" charset="0"/>
                <a:cs typeface="Courier New" panose="02070309020205020404" pitchFamily="49" charset="0"/>
              </a:rPr>
              <a:t>\.|Jr\.)?)</a:t>
            </a:r>
          </a:p>
          <a:p>
            <a:pPr marL="0" indent="0">
              <a:buNone/>
            </a:pPr>
            <a:r>
              <a:rPr lang="en-US" sz="1600" dirty="0">
                <a:solidFill>
                  <a:prstClr val="black"/>
                </a:solidFill>
                <a:latin typeface="Courier New" panose="02070309020205020404" pitchFamily="49" charset="0"/>
                <a:cs typeface="Courier New" panose="02070309020205020404" pitchFamily="49" charset="0"/>
              </a:rPr>
              <a:t>Alfred went to visit Mr. John Jr. and Mr. Alfred </a:t>
            </a:r>
            <a:r>
              <a:rPr lang="en-US" sz="1600" dirty="0" smtClean="0">
                <a:solidFill>
                  <a:prstClr val="black"/>
                </a:solidFill>
                <a:latin typeface="Courier New" panose="02070309020205020404" pitchFamily="49" charset="0"/>
                <a:cs typeface="Courier New" panose="02070309020205020404" pitchFamily="49" charset="0"/>
              </a:rPr>
              <a:t>III</a:t>
            </a:r>
          </a:p>
          <a:p>
            <a:pPr marL="0" indent="0">
              <a:buNone/>
            </a:pPr>
            <a:r>
              <a:rPr lang="en-US" sz="1600" dirty="0" err="1" smtClean="0">
                <a:solidFill>
                  <a:prstClr val="black"/>
                </a:solidFill>
                <a:latin typeface="Courier New" panose="02070309020205020404" pitchFamily="49" charset="0"/>
                <a:cs typeface="Courier New" panose="02070309020205020404" pitchFamily="49" charset="0"/>
              </a:rPr>
              <a:t>gi</a:t>
            </a:r>
            <a:r>
              <a:rPr lang="en-US" sz="1600" dirty="0" smtClean="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 </a:t>
            </a:r>
            <a:r>
              <a:rPr lang="en-US" sz="1600" dirty="0">
                <a:solidFill>
                  <a:prstClr val="black"/>
                </a:solidFill>
                <a:latin typeface="Courier New" panose="02070309020205020404" pitchFamily="49" charset="0"/>
                <a:cs typeface="Courier New" panose="02070309020205020404" pitchFamily="49" charset="0"/>
                <a:sym typeface="Wingdings" panose="05000000000000000000" pitchFamily="2" charset="2"/>
              </a:rPr>
              <a:t>option</a:t>
            </a:r>
            <a:r>
              <a:rPr lang="en-US" sz="1600" dirty="0" smtClean="0">
                <a:solidFill>
                  <a:prstClr val="black"/>
                </a:solidFill>
                <a:latin typeface="Courier New" panose="02070309020205020404" pitchFamily="49" charset="0"/>
                <a:cs typeface="Courier New" panose="02070309020205020404" pitchFamily="49" charset="0"/>
              </a:rPr>
              <a:t>                                                      </a:t>
            </a:r>
            <a:endParaRPr lang="en-US" sz="1600" dirty="0">
              <a:solidFill>
                <a:prstClr val="black"/>
              </a:solidFill>
              <a:latin typeface="Courier New" panose="02070309020205020404" pitchFamily="49" charset="0"/>
              <a:cs typeface="Courier New" panose="02070309020205020404" pitchFamily="49" charset="0"/>
            </a:endParaRPr>
          </a:p>
          <a:p>
            <a:pPr marL="0" indent="0">
              <a:buNone/>
            </a:pPr>
            <a:r>
              <a:rPr lang="en-US" sz="1600" dirty="0">
                <a:solidFill>
                  <a:prstClr val="black"/>
                </a:solidFill>
                <a:latin typeface="Courier New" panose="02070309020205020404" pitchFamily="49" charset="0"/>
                <a:cs typeface="Courier New" panose="02070309020205020404" pitchFamily="49" charset="0"/>
              </a:rPr>
              <a:t>7 </a:t>
            </a:r>
            <a:r>
              <a:rPr lang="en-US" sz="1600" dirty="0" smtClean="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600" dirty="0" smtClean="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elements </a:t>
            </a:r>
            <a:r>
              <a:rPr lang="en-US" sz="1600" dirty="0" smtClean="0">
                <a:solidFill>
                  <a:prstClr val="black"/>
                </a:solidFill>
                <a:latin typeface="Courier New" panose="02070309020205020404" pitchFamily="49" charset="0"/>
                <a:cs typeface="Courier New" panose="02070309020205020404" pitchFamily="49" charset="0"/>
              </a:rPr>
              <a:t>found</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1             </a:t>
            </a:r>
            <a:r>
              <a:rPr lang="en-US" sz="1600" dirty="0" smtClean="0">
                <a:solidFill>
                  <a:prstClr val="black"/>
                </a:solidFill>
                <a:latin typeface="Courier New" panose="02070309020205020404" pitchFamily="49" charset="0"/>
                <a:cs typeface="Courier New" panose="02070309020205020404" pitchFamily="49" charset="0"/>
              </a:rPr>
              <a:t>             |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Mr. John Jr. </a:t>
            </a: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5            </a:t>
            </a:r>
          </a:p>
          <a:p>
            <a:pPr marL="0" indent="0">
              <a:buNone/>
            </a:pPr>
            <a:r>
              <a:rPr lang="en-US" sz="1600" dirty="0" smtClean="0">
                <a:solidFill>
                  <a:prstClr val="black"/>
                </a:solidFill>
                <a:latin typeface="Courier New" panose="02070309020205020404" pitchFamily="49" charset="0"/>
                <a:cs typeface="Courier New" panose="02070309020205020404" pitchFamily="49" charset="0"/>
              </a:rPr>
              <a:t>22,12                      </a:t>
            </a:r>
            <a:r>
              <a:rPr lang="en-US" sz="1600" dirty="0">
                <a:solidFill>
                  <a:prstClr val="black"/>
                </a:solidFill>
                <a:latin typeface="Courier New" panose="02070309020205020404" pitchFamily="49" charset="0"/>
                <a:cs typeface="Courier New" panose="02070309020205020404" pitchFamily="49" charset="0"/>
              </a:rPr>
              <a:t>|  Mr. </a:t>
            </a:r>
            <a:r>
              <a:rPr lang="en-US" sz="1600" dirty="0" smtClean="0">
                <a:solidFill>
                  <a:prstClr val="black"/>
                </a:solidFill>
                <a:latin typeface="Courier New" panose="02070309020205020404" pitchFamily="49" charset="0"/>
                <a:cs typeface="Courier New" panose="02070309020205020404" pitchFamily="49" charset="0"/>
              </a:rPr>
              <a:t>Alfred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             |  39,11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2             </a:t>
            </a:r>
            <a:r>
              <a:rPr lang="en-US" sz="1600" dirty="0" smtClean="0">
                <a:solidFill>
                  <a:prstClr val="black"/>
                </a:solidFill>
                <a:latin typeface="Courier New" panose="02070309020205020404" pitchFamily="49" charset="0"/>
                <a:cs typeface="Courier New" panose="02070309020205020404" pitchFamily="49" charset="0"/>
              </a:rPr>
              <a:t>             |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Mr. John Jr.  </a:t>
            </a: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6            </a:t>
            </a:r>
          </a:p>
          <a:p>
            <a:pPr marL="0" indent="0">
              <a:buNone/>
            </a:pPr>
            <a:r>
              <a:rPr lang="en-US" sz="1600" dirty="0" smtClean="0">
                <a:solidFill>
                  <a:prstClr val="black"/>
                </a:solidFill>
                <a:latin typeface="Courier New" panose="02070309020205020404" pitchFamily="49" charset="0"/>
                <a:cs typeface="Courier New" panose="02070309020205020404" pitchFamily="49" charset="0"/>
              </a:rPr>
              <a:t>22,12                      |  </a:t>
            </a:r>
            <a:r>
              <a:rPr lang="en-US" sz="1600" dirty="0">
                <a:solidFill>
                  <a:prstClr val="black"/>
                </a:solidFill>
                <a:latin typeface="Courier New" panose="02070309020205020404" pitchFamily="49" charset="0"/>
                <a:cs typeface="Courier New" panose="02070309020205020404" pitchFamily="49" charset="0"/>
              </a:rPr>
              <a:t>Mr. </a:t>
            </a:r>
            <a:r>
              <a:rPr lang="en-US" sz="1600" dirty="0" smtClean="0">
                <a:solidFill>
                  <a:prstClr val="black"/>
                </a:solidFill>
                <a:latin typeface="Courier New" panose="02070309020205020404" pitchFamily="49" charset="0"/>
                <a:cs typeface="Courier New" panose="02070309020205020404" pitchFamily="49" charset="0"/>
              </a:rPr>
              <a:t>Alfred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paren1        </a:t>
            </a:r>
            <a:r>
              <a:rPr lang="en-US" sz="1600" dirty="0" smtClean="0">
                <a:solidFill>
                  <a:prstClr val="black"/>
                </a:solidFill>
                <a:latin typeface="Courier New" panose="02070309020205020404" pitchFamily="49" charset="0"/>
                <a:cs typeface="Courier New" panose="02070309020205020404" pitchFamily="49" charset="0"/>
              </a:rPr>
              <a:t>             |  39,11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paren1       </a:t>
            </a: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3             </a:t>
            </a:r>
            <a:r>
              <a:rPr lang="en-US" sz="1600" dirty="0" smtClean="0">
                <a:solidFill>
                  <a:prstClr val="black"/>
                </a:solidFill>
                <a:latin typeface="Courier New" panose="02070309020205020404" pitchFamily="49" charset="0"/>
                <a:cs typeface="Courier New" panose="02070309020205020404" pitchFamily="49" charset="0"/>
              </a:rPr>
              <a:t>             |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John          </a:t>
            </a: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7            </a:t>
            </a:r>
          </a:p>
          <a:p>
            <a:pPr marL="0" indent="0">
              <a:buFont typeface="Arial" panose="020B0604020202020204" pitchFamily="34" charset="0"/>
              <a:buNone/>
            </a:pPr>
            <a:r>
              <a:rPr lang="en-US" sz="1600" dirty="0" smtClean="0">
                <a:solidFill>
                  <a:prstClr val="black"/>
                </a:solidFill>
                <a:latin typeface="Courier New" panose="02070309020205020404" pitchFamily="49" charset="0"/>
                <a:cs typeface="Courier New" panose="02070309020205020404" pitchFamily="49" charset="0"/>
              </a:rPr>
              <a:t>26,4                       |  </a:t>
            </a:r>
            <a:r>
              <a:rPr lang="en-US" sz="1600" dirty="0">
                <a:solidFill>
                  <a:prstClr val="black"/>
                </a:solidFill>
                <a:latin typeface="Courier New" panose="02070309020205020404" pitchFamily="49" charset="0"/>
                <a:cs typeface="Courier New" panose="02070309020205020404" pitchFamily="49" charset="0"/>
              </a:rPr>
              <a:t>Alfred       </a:t>
            </a: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paren2        </a:t>
            </a:r>
            <a:r>
              <a:rPr lang="en-US" sz="1600" dirty="0" smtClean="0">
                <a:solidFill>
                  <a:prstClr val="black"/>
                </a:solidFill>
                <a:latin typeface="Courier New" panose="02070309020205020404" pitchFamily="49" charset="0"/>
                <a:cs typeface="Courier New" panose="02070309020205020404" pitchFamily="49" charset="0"/>
              </a:rPr>
              <a:t>             |  43,6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paren2       </a:t>
            </a:r>
          </a:p>
          <a:p>
            <a:pPr marL="0" indent="0">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4             </a:t>
            </a:r>
            <a:r>
              <a:rPr lang="en-US" sz="1600" dirty="0" smtClean="0">
                <a:solidFill>
                  <a:prstClr val="black"/>
                </a:solidFill>
                <a:latin typeface="Courier New" panose="02070309020205020404" pitchFamily="49" charset="0"/>
                <a:cs typeface="Courier New" panose="02070309020205020404" pitchFamily="49" charset="0"/>
              </a:rPr>
              <a:t>   </a:t>
            </a:r>
            <a:r>
              <a:rPr lang="en-US" sz="1600" b="1" dirty="0" smtClean="0">
                <a:solidFill>
                  <a:prstClr val="black"/>
                </a:solidFill>
                <a:latin typeface="Courier New" panose="02070309020205020404" pitchFamily="49" charset="0"/>
                <a:cs typeface="Courier New" panose="02070309020205020404" pitchFamily="49" charset="0"/>
              </a:rPr>
              <a:t>        </a:t>
            </a:r>
            <a:endParaRPr lang="en-US" sz="16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dirty="0">
                <a:solidFill>
                  <a:prstClr val="black"/>
                </a:solidFill>
                <a:latin typeface="Courier New" panose="02070309020205020404" pitchFamily="49" charset="0"/>
                <a:cs typeface="Courier New" panose="02070309020205020404" pitchFamily="49" charset="0"/>
              </a:rPr>
              <a:t>Jr.           </a:t>
            </a:r>
            <a:r>
              <a:rPr lang="en-US" sz="1600" b="1" dirty="0" smtClean="0">
                <a:solidFill>
                  <a:prstClr val="black"/>
                </a:solidFill>
                <a:latin typeface="Courier New" panose="02070309020205020404" pitchFamily="49" charset="0"/>
                <a:cs typeface="Courier New" panose="02070309020205020404" pitchFamily="49" charset="0"/>
              </a:rPr>
              <a:t>              </a:t>
            </a:r>
            <a:endParaRPr lang="en-US" sz="1600" b="1"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600" b="1" dirty="0" smtClean="0">
                <a:solidFill>
                  <a:prstClr val="black"/>
                </a:solidFill>
                <a:latin typeface="Courier New" panose="02070309020205020404" pitchFamily="49" charset="0"/>
                <a:cs typeface="Courier New" panose="02070309020205020404" pitchFamily="49" charset="0"/>
              </a:rPr>
              <a:t>31,3             </a:t>
            </a:r>
            <a:r>
              <a:rPr lang="en-US" sz="1600" dirty="0" smtClean="0">
                <a:solidFill>
                  <a:prstClr val="black"/>
                </a:solidFill>
                <a:latin typeface="Courier New" panose="02070309020205020404" pitchFamily="49" charset="0"/>
                <a:cs typeface="Courier New" panose="02070309020205020404" pitchFamily="49" charset="0"/>
              </a:rPr>
              <a:t>              </a:t>
            </a:r>
            <a:endParaRPr lang="en-US" sz="1600" dirty="0">
              <a:solidFill>
                <a:prstClr val="black"/>
              </a:solidFill>
              <a:latin typeface="Courier New" panose="02070309020205020404" pitchFamily="49" charset="0"/>
              <a:cs typeface="Courier New" panose="02070309020205020404" pitchFamily="49" charset="0"/>
            </a:endParaRPr>
          </a:p>
          <a:p>
            <a:pPr marL="0" indent="0">
              <a:buNone/>
            </a:pPr>
            <a:r>
              <a:rPr lang="en-US" sz="1600" dirty="0">
                <a:solidFill>
                  <a:prstClr val="black"/>
                </a:solidFill>
                <a:latin typeface="Courier New" panose="02070309020205020404" pitchFamily="49" charset="0"/>
                <a:cs typeface="Courier New" panose="02070309020205020404" pitchFamily="49" charset="0"/>
              </a:rPr>
              <a:t>paren3 </a:t>
            </a:r>
            <a:r>
              <a:rPr lang="en-US" sz="1600" b="1" dirty="0">
                <a:solidFill>
                  <a:prstClr val="black"/>
                </a:solidFill>
                <a:latin typeface="Courier New" panose="02070309020205020404" pitchFamily="49" charset="0"/>
                <a:cs typeface="Courier New" panose="02070309020205020404" pitchFamily="49" charset="0"/>
                <a:sym typeface="Wingdings" panose="05000000000000000000" pitchFamily="2" charset="2"/>
              </a:rPr>
              <a:t>&lt;----&lt;&lt;&lt;</a:t>
            </a:r>
            <a:r>
              <a:rPr lang="en-US" sz="1600" b="1" dirty="0">
                <a:solidFill>
                  <a:prstClr val="black"/>
                </a:solidFill>
                <a:latin typeface="Courier New" panose="02070309020205020404" pitchFamily="49" charset="0"/>
                <a:cs typeface="Courier New" panose="02070309020205020404" pitchFamily="49" charset="0"/>
              </a:rPr>
              <a:t> named group </a:t>
            </a:r>
            <a:r>
              <a:rPr lang="en-US" sz="1600" b="1" dirty="0" smtClean="0">
                <a:solidFill>
                  <a:prstClr val="black"/>
                </a:solidFill>
                <a:latin typeface="Courier New" panose="02070309020205020404" pitchFamily="49" charset="0"/>
                <a:cs typeface="Courier New" panose="02070309020205020404" pitchFamily="49" charset="0"/>
              </a:rPr>
              <a:t>3, 1st and only </a:t>
            </a:r>
            <a:r>
              <a:rPr lang="en-US" sz="1600" b="1" dirty="0">
                <a:solidFill>
                  <a:prstClr val="black"/>
                </a:solidFill>
                <a:latin typeface="Courier New" panose="02070309020205020404" pitchFamily="49" charset="0"/>
                <a:cs typeface="Courier New" panose="02070309020205020404" pitchFamily="49" charset="0"/>
              </a:rPr>
              <a:t>time</a:t>
            </a:r>
            <a:r>
              <a:rPr lang="en-US" sz="1600" dirty="0" smtClean="0">
                <a:solidFill>
                  <a:prstClr val="black"/>
                </a:solidFill>
                <a:latin typeface="Courier New" panose="02070309020205020404" pitchFamily="49" charset="0"/>
                <a:cs typeface="Courier New" panose="02070309020205020404" pitchFamily="49" charset="0"/>
              </a:rPr>
              <a:t>                       </a:t>
            </a:r>
            <a:endParaRPr lang="en-US" sz="1600" dirty="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300" dirty="0">
                <a:solidFill>
                  <a:prstClr val="black"/>
                </a:solidFill>
                <a:latin typeface="Courier New" panose="02070309020205020404" pitchFamily="49" charset="0"/>
                <a:cs typeface="Courier New" panose="02070309020205020404" pitchFamily="49" charset="0"/>
              </a:rPr>
              <a:t>              </a:t>
            </a:r>
            <a:r>
              <a:rPr lang="en-US" sz="1300" dirty="0" smtClean="0">
                <a:solidFill>
                  <a:prstClr val="black"/>
                </a:solidFill>
                <a:latin typeface="Courier New" panose="02070309020205020404" pitchFamily="49" charset="0"/>
                <a:cs typeface="Courier New" panose="02070309020205020404" pitchFamily="49" charset="0"/>
              </a:rPr>
              <a:t>    </a:t>
            </a:r>
            <a:endParaRPr lang="en-US" sz="1300" dirty="0">
              <a:solidFill>
                <a:prstClr val="black"/>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27</a:t>
            </a:fld>
            <a:endParaRPr lang="en-US"/>
          </a:p>
        </p:txBody>
      </p:sp>
    </p:spTree>
    <p:extLst>
      <p:ext uri="{BB962C8B-B14F-4D97-AF65-F5344CB8AC3E}">
        <p14:creationId xmlns:p14="http://schemas.microsoft.com/office/powerpoint/2010/main" val="919083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28600" y="1600200"/>
            <a:ext cx="8763000" cy="4953000"/>
          </a:xfrm>
        </p:spPr>
        <p:txBody>
          <a:bodyPr/>
          <a:lstStyle/>
          <a:p>
            <a:r>
              <a:rPr lang="en-US" sz="2000" dirty="0"/>
              <a:t>PCRE documentation: </a:t>
            </a:r>
            <a:r>
              <a:rPr lang="en-US" sz="2000" dirty="0">
                <a:hlinkClick r:id="rId2"/>
              </a:rPr>
              <a:t>https://www.pcre.org/current/doc/html</a:t>
            </a:r>
            <a:r>
              <a:rPr lang="en-US" sz="2000" dirty="0" smtClean="0">
                <a:hlinkClick r:id="rId2"/>
              </a:rPr>
              <a:t>/</a:t>
            </a:r>
            <a:endParaRPr lang="en-US" sz="2000" dirty="0" smtClean="0"/>
          </a:p>
          <a:p>
            <a:r>
              <a:rPr lang="en-US" sz="2000" dirty="0" smtClean="0"/>
              <a:t>RegEx, </a:t>
            </a:r>
            <a:r>
              <a:rPr lang="en-US" sz="2000" dirty="0"/>
              <a:t>The Perl standard: </a:t>
            </a:r>
            <a:r>
              <a:rPr lang="en-US" sz="2000" dirty="0">
                <a:hlinkClick r:id="rId3"/>
              </a:rPr>
              <a:t>https://perldoc.perl.org/perlre.html</a:t>
            </a:r>
            <a:endParaRPr lang="en-US" sz="2000" dirty="0"/>
          </a:p>
          <a:p>
            <a:r>
              <a:rPr lang="en-US" sz="2000" dirty="0" smtClean="0"/>
              <a:t>RegEx </a:t>
            </a:r>
            <a:r>
              <a:rPr lang="en-US" sz="2000" dirty="0"/>
              <a:t>Tester: </a:t>
            </a:r>
            <a:r>
              <a:rPr lang="en-US" sz="2000" dirty="0">
                <a:hlinkClick r:id="rId4"/>
              </a:rPr>
              <a:t>https://</a:t>
            </a:r>
            <a:r>
              <a:rPr lang="en-US" sz="2000" dirty="0" smtClean="0">
                <a:hlinkClick r:id="rId4"/>
              </a:rPr>
              <a:t>www.regexplanet.com/advanced/perl/index.html</a:t>
            </a:r>
            <a:r>
              <a:rPr lang="en-US" sz="2000" dirty="0" smtClean="0"/>
              <a:t> or </a:t>
            </a:r>
            <a:r>
              <a:rPr lang="en-US" sz="2000" dirty="0" smtClean="0">
                <a:hlinkClick r:id="rId5"/>
              </a:rPr>
              <a:t>https</a:t>
            </a:r>
            <a:r>
              <a:rPr lang="en-US" sz="2000" dirty="0">
                <a:hlinkClick r:id="rId5"/>
              </a:rPr>
              <a:t>://regex101.com</a:t>
            </a:r>
            <a:r>
              <a:rPr lang="en-US" sz="2000" dirty="0" smtClean="0">
                <a:hlinkClick r:id="rId5"/>
              </a:rPr>
              <a:t>/</a:t>
            </a:r>
            <a:r>
              <a:rPr lang="en-US" sz="2000" dirty="0"/>
              <a:t> or </a:t>
            </a:r>
            <a:r>
              <a:rPr lang="en-US" sz="2000" dirty="0">
                <a:hlinkClick r:id="rId6"/>
              </a:rPr>
              <a:t>https://www.regexpal.com</a:t>
            </a:r>
            <a:r>
              <a:rPr lang="en-US" sz="2000" dirty="0" smtClean="0">
                <a:hlinkClick r:id="rId6"/>
              </a:rPr>
              <a:t>/</a:t>
            </a:r>
            <a:endParaRPr lang="en-US" sz="2000" dirty="0" smtClean="0"/>
          </a:p>
          <a:p>
            <a:r>
              <a:rPr lang="en-US" sz="2000" dirty="0" smtClean="0"/>
              <a:t>Posix BRE &amp; ERE: </a:t>
            </a:r>
            <a:r>
              <a:rPr lang="en-US" sz="2000" dirty="0">
                <a:hlinkClick r:id="rId7"/>
              </a:rPr>
              <a:t>https://</a:t>
            </a:r>
            <a:r>
              <a:rPr lang="en-US" sz="2000" dirty="0" smtClean="0">
                <a:hlinkClick r:id="rId7"/>
              </a:rPr>
              <a:t>en.wikibooks.org/wiki/Regular_Expressions/POSIX_Basic_Regular_Expressions</a:t>
            </a:r>
            <a:r>
              <a:rPr lang="en-US" sz="2000" dirty="0"/>
              <a:t> and </a:t>
            </a:r>
            <a:r>
              <a:rPr lang="en-US" sz="2000" dirty="0">
                <a:hlinkClick r:id="rId8"/>
              </a:rPr>
              <a:t>https://</a:t>
            </a:r>
            <a:r>
              <a:rPr lang="en-US" sz="2000" dirty="0" smtClean="0">
                <a:hlinkClick r:id="rId8"/>
              </a:rPr>
              <a:t>en.wikibooks.org/wiki/Regular_Expressions/POSIX-Extended_Regular_Expressions</a:t>
            </a:r>
            <a:endParaRPr lang="en-US" sz="2000" dirty="0" smtClean="0"/>
          </a:p>
          <a:p>
            <a:r>
              <a:rPr lang="en-US" sz="2000" dirty="0"/>
              <a:t>P</a:t>
            </a:r>
            <a:r>
              <a:rPr lang="en-US" sz="2000" dirty="0" smtClean="0"/>
              <a:t>CRE for z/OS (</a:t>
            </a:r>
            <a:r>
              <a:rPr lang="en-US" sz="2000" dirty="0"/>
              <a:t>current version): </a:t>
            </a:r>
            <a:r>
              <a:rPr lang="en-US" sz="2000" dirty="0">
                <a:hlinkClick r:id="rId9"/>
              </a:rPr>
              <a:t>http://</a:t>
            </a:r>
            <a:r>
              <a:rPr lang="en-US" sz="2000" dirty="0" smtClean="0">
                <a:hlinkClick r:id="rId9"/>
              </a:rPr>
              <a:t>cbttape.org/ftp/updates/CBT939.zip</a:t>
            </a:r>
            <a:endParaRPr lang="en-US" sz="2000" dirty="0"/>
          </a:p>
          <a:p>
            <a:r>
              <a:rPr lang="en-US" sz="2000" dirty="0" smtClean="0"/>
              <a:t>RegEx </a:t>
            </a:r>
            <a:r>
              <a:rPr lang="en-US" sz="2000" dirty="0"/>
              <a:t>Engines comparison: </a:t>
            </a:r>
            <a:r>
              <a:rPr lang="en-US" sz="2000" dirty="0">
                <a:hlinkClick r:id="rId10"/>
              </a:rPr>
              <a:t>https://</a:t>
            </a:r>
            <a:r>
              <a:rPr lang="en-US" sz="2000" dirty="0" smtClean="0">
                <a:hlinkClick r:id="rId10"/>
              </a:rPr>
              <a:t>en.wikipedia.org/wiki/Comparison_of_regular-expression_engines</a:t>
            </a:r>
            <a:endParaRPr lang="en-US" sz="2000" dirty="0" smtClean="0"/>
          </a:p>
          <a:p>
            <a:r>
              <a:rPr lang="en-US" sz="2000" dirty="0" smtClean="0"/>
              <a:t>The best printed book is “Mastering Regular Expressions” by Jeffery </a:t>
            </a:r>
            <a:r>
              <a:rPr lang="en-US" sz="2000" dirty="0" err="1" smtClean="0"/>
              <a:t>Friedl</a:t>
            </a:r>
            <a:r>
              <a:rPr lang="en-US" sz="2000" dirty="0" smtClean="0"/>
              <a:t>, 3</a:t>
            </a:r>
            <a:r>
              <a:rPr lang="en-US" sz="2000" baseline="30000" dirty="0" smtClean="0"/>
              <a:t>rd</a:t>
            </a:r>
            <a:r>
              <a:rPr lang="en-US" sz="2000" dirty="0" smtClean="0"/>
              <a:t> Edition 2006, O’Reilly; it begins to age, but is still the best.</a:t>
            </a:r>
          </a:p>
          <a:p>
            <a:r>
              <a:rPr lang="en-US" sz="2000" dirty="0" smtClean="0"/>
              <a:t>The paper that was submitted for </a:t>
            </a:r>
            <a:r>
              <a:rPr lang="en-US" sz="2000" smtClean="0"/>
              <a:t>this Symposium.</a:t>
            </a:r>
            <a:endParaRPr lang="en-US" sz="2000" dirty="0" smtClean="0"/>
          </a:p>
          <a:p>
            <a:endParaRPr lang="en-US" sz="2000" dirty="0"/>
          </a:p>
          <a:p>
            <a:endParaRPr lang="en-US" sz="2000" dirty="0"/>
          </a:p>
          <a:p>
            <a:endParaRPr lang="en-US" sz="2000"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1D1606DC-E3D5-477E-8A2F-FECB8CD17567}" type="slidenum">
              <a:rPr lang="en-US" smtClean="0"/>
              <a:t>28</a:t>
            </a:fld>
            <a:endParaRPr lang="en-US"/>
          </a:p>
        </p:txBody>
      </p:sp>
    </p:spTree>
    <p:extLst>
      <p:ext uri="{BB962C8B-B14F-4D97-AF65-F5344CB8AC3E}">
        <p14:creationId xmlns:p14="http://schemas.microsoft.com/office/powerpoint/2010/main" val="1671624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 statement for C messages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2471011"/>
              </p:ext>
            </p:extLst>
          </p:nvPr>
        </p:nvGraphicFramePr>
        <p:xfrm>
          <a:off x="457200" y="1523996"/>
          <a:ext cx="8229600" cy="4495803"/>
        </p:xfrm>
        <a:graphic>
          <a:graphicData uri="http://schemas.openxmlformats.org/drawingml/2006/table">
            <a:tbl>
              <a:tblPr/>
              <a:tblGrid>
                <a:gridCol w="1662758"/>
                <a:gridCol w="4525228"/>
                <a:gridCol w="2041614"/>
              </a:tblGrid>
              <a:tr h="807840">
                <a:tc>
                  <a:txBody>
                    <a:bodyPr/>
                    <a:lstStyle/>
                    <a:p>
                      <a:pPr algn="l"/>
                      <a:r>
                        <a:rPr lang="en-US" dirty="0"/>
                        <a:t>Standard stream</a:t>
                      </a:r>
                    </a:p>
                  </a:txBody>
                  <a:tcPr marL="38100" marR="38100" marT="38100" marB="38100" anchor="b">
                    <a:lnL>
                      <a:noFill/>
                    </a:lnL>
                    <a:lnR>
                      <a:noFill/>
                    </a:lnR>
                    <a:lnT>
                      <a:noFill/>
                    </a:lnT>
                    <a:lnB>
                      <a:noFill/>
                    </a:lnB>
                  </a:tcPr>
                </a:tc>
                <a:tc>
                  <a:txBody>
                    <a:bodyPr/>
                    <a:lstStyle/>
                    <a:p>
                      <a:pPr algn="l"/>
                      <a:r>
                        <a:rPr lang="en-US"/>
                        <a:t>ddname</a:t>
                      </a:r>
                    </a:p>
                  </a:txBody>
                  <a:tcPr marL="38100" marR="38100" marT="38100" marB="38100" anchor="b">
                    <a:lnL>
                      <a:noFill/>
                    </a:lnL>
                    <a:lnR>
                      <a:noFill/>
                    </a:lnR>
                    <a:lnT>
                      <a:noFill/>
                    </a:lnT>
                    <a:lnB>
                      <a:noFill/>
                    </a:lnB>
                  </a:tcPr>
                </a:tc>
                <a:tc>
                  <a:txBody>
                    <a:bodyPr/>
                    <a:lstStyle/>
                    <a:p>
                      <a:pPr algn="l"/>
                      <a:r>
                        <a:rPr lang="en-US" dirty="0"/>
                        <a:t>Alternate </a:t>
                      </a:r>
                      <a:r>
                        <a:rPr lang="en-US" dirty="0" err="1"/>
                        <a:t>ddname</a:t>
                      </a:r>
                      <a:endParaRPr lang="en-US" dirty="0"/>
                    </a:p>
                  </a:txBody>
                  <a:tcPr marL="38100" marR="38100" marT="38100" marB="38100" anchor="b">
                    <a:lnL>
                      <a:noFill/>
                    </a:lnL>
                    <a:lnR>
                      <a:noFill/>
                    </a:lnR>
                    <a:lnT>
                      <a:noFill/>
                    </a:lnT>
                    <a:lnB>
                      <a:noFill/>
                    </a:lnB>
                  </a:tcPr>
                </a:tc>
              </a:tr>
              <a:tr h="807840">
                <a:tc>
                  <a:txBody>
                    <a:bodyPr/>
                    <a:lstStyle/>
                    <a:p>
                      <a:pPr algn="l"/>
                      <a:r>
                        <a:rPr lang="en-US"/>
                        <a:t>stdin</a:t>
                      </a:r>
                    </a:p>
                  </a:txBody>
                  <a:tcPr marL="38100" marR="38100" marT="38100" marB="38100">
                    <a:lnL>
                      <a:noFill/>
                    </a:lnL>
                    <a:lnR>
                      <a:noFill/>
                    </a:lnR>
                    <a:lnT>
                      <a:noFill/>
                    </a:lnT>
                    <a:lnB>
                      <a:noFill/>
                    </a:lnB>
                  </a:tcPr>
                </a:tc>
                <a:tc>
                  <a:txBody>
                    <a:bodyPr/>
                    <a:lstStyle/>
                    <a:p>
                      <a:pPr algn="l"/>
                      <a:r>
                        <a:rPr lang="en-US"/>
                        <a:t>SYSIN</a:t>
                      </a:r>
                    </a:p>
                  </a:txBody>
                  <a:tcPr marL="38100" marR="38100" marT="38100" marB="38100">
                    <a:lnL>
                      <a:noFill/>
                    </a:lnL>
                    <a:lnR>
                      <a:noFill/>
                    </a:lnR>
                    <a:lnT>
                      <a:noFill/>
                    </a:lnT>
                    <a:lnB>
                      <a:noFill/>
                    </a:lnB>
                  </a:tcPr>
                </a:tc>
                <a:tc>
                  <a:txBody>
                    <a:bodyPr/>
                    <a:lstStyle/>
                    <a:p>
                      <a:pPr algn="l"/>
                      <a:r>
                        <a:rPr lang="en-US"/>
                        <a:t>none</a:t>
                      </a:r>
                    </a:p>
                  </a:txBody>
                  <a:tcPr marL="38100" marR="38100" marT="38100" marB="38100">
                    <a:lnL>
                      <a:noFill/>
                    </a:lnL>
                    <a:lnR>
                      <a:noFill/>
                    </a:lnR>
                    <a:lnT>
                      <a:noFill/>
                    </a:lnT>
                    <a:lnB>
                      <a:noFill/>
                    </a:lnB>
                  </a:tcPr>
                </a:tc>
              </a:tr>
              <a:tr h="807840">
                <a:tc>
                  <a:txBody>
                    <a:bodyPr/>
                    <a:lstStyle/>
                    <a:p>
                      <a:pPr algn="l"/>
                      <a:r>
                        <a:rPr lang="en-US"/>
                        <a:t>stdout</a:t>
                      </a:r>
                    </a:p>
                  </a:txBody>
                  <a:tcPr marL="38100" marR="38100" marT="38100" marB="38100">
                    <a:lnL>
                      <a:noFill/>
                    </a:lnL>
                    <a:lnR>
                      <a:noFill/>
                    </a:lnR>
                    <a:lnT>
                      <a:noFill/>
                    </a:lnT>
                    <a:lnB>
                      <a:noFill/>
                    </a:lnB>
                  </a:tcPr>
                </a:tc>
                <a:tc>
                  <a:txBody>
                    <a:bodyPr/>
                    <a:lstStyle/>
                    <a:p>
                      <a:pPr algn="l"/>
                      <a:r>
                        <a:rPr lang="en-US"/>
                        <a:t>SYSPRINT</a:t>
                      </a:r>
                    </a:p>
                  </a:txBody>
                  <a:tcPr marL="38100" marR="38100" marT="38100" marB="38100">
                    <a:lnL>
                      <a:noFill/>
                    </a:lnL>
                    <a:lnR>
                      <a:noFill/>
                    </a:lnR>
                    <a:lnT>
                      <a:noFill/>
                    </a:lnT>
                    <a:lnB>
                      <a:noFill/>
                    </a:lnB>
                  </a:tcPr>
                </a:tc>
                <a:tc>
                  <a:txBody>
                    <a:bodyPr/>
                    <a:lstStyle/>
                    <a:p>
                      <a:pPr algn="l"/>
                      <a:r>
                        <a:rPr lang="en-US"/>
                        <a:t>SYSTERM, SYSERR</a:t>
                      </a:r>
                    </a:p>
                  </a:txBody>
                  <a:tcPr marL="38100" marR="38100" marT="38100" marB="38100">
                    <a:lnL>
                      <a:noFill/>
                    </a:lnL>
                    <a:lnR>
                      <a:noFill/>
                    </a:lnR>
                    <a:lnT>
                      <a:noFill/>
                    </a:lnT>
                    <a:lnB>
                      <a:noFill/>
                    </a:lnB>
                  </a:tcPr>
                </a:tc>
              </a:tr>
              <a:tr h="2072283">
                <a:tc>
                  <a:txBody>
                    <a:bodyPr/>
                    <a:lstStyle/>
                    <a:p>
                      <a:pPr algn="l"/>
                      <a:r>
                        <a:rPr lang="en-US"/>
                        <a:t>stderr</a:t>
                      </a:r>
                    </a:p>
                  </a:txBody>
                  <a:tcPr marL="38100" marR="38100" marT="38100" marB="38100">
                    <a:lnL>
                      <a:noFill/>
                    </a:lnL>
                    <a:lnR>
                      <a:noFill/>
                    </a:lnR>
                    <a:lnT>
                      <a:noFill/>
                    </a:lnT>
                    <a:lnB>
                      <a:noFill/>
                    </a:lnB>
                  </a:tcPr>
                </a:tc>
                <a:tc>
                  <a:txBody>
                    <a:bodyPr/>
                    <a:lstStyle/>
                    <a:p>
                      <a:pPr algn="l"/>
                      <a:r>
                        <a:rPr lang="en-US" dirty="0"/>
                        <a:t>DD associated with MSGFILE. For AMODE 64 applications </a:t>
                      </a:r>
                      <a:r>
                        <a:rPr lang="en-US" dirty="0" err="1"/>
                        <a:t>stderr</a:t>
                      </a:r>
                      <a:r>
                        <a:rPr lang="en-US" dirty="0"/>
                        <a:t> is SYSOUT, and there is no alternate </a:t>
                      </a:r>
                      <a:r>
                        <a:rPr lang="en-US" dirty="0" err="1"/>
                        <a:t>ddname</a:t>
                      </a:r>
                      <a:r>
                        <a:rPr lang="en-US" dirty="0"/>
                        <a:t>.</a:t>
                      </a:r>
                    </a:p>
                  </a:txBody>
                  <a:tcPr marL="38100" marR="38100" marT="38100" marB="38100">
                    <a:lnL>
                      <a:noFill/>
                    </a:lnL>
                    <a:lnR>
                      <a:noFill/>
                    </a:lnR>
                    <a:lnT>
                      <a:noFill/>
                    </a:lnT>
                    <a:lnB>
                      <a:noFill/>
                    </a:lnB>
                  </a:tcPr>
                </a:tc>
                <a:tc>
                  <a:txBody>
                    <a:bodyPr/>
                    <a:lstStyle/>
                    <a:p>
                      <a:endParaRPr lang="en-US" dirty="0"/>
                    </a:p>
                  </a:txBody>
                  <a:tcPr>
                    <a:lnL>
                      <a:noFill/>
                    </a:lnL>
                    <a:lnT>
                      <a:noFill/>
                    </a:lnT>
                  </a:tcPr>
                </a:tc>
              </a:tr>
            </a:tbl>
          </a:graphicData>
        </a:graphic>
      </p:graphicFrame>
      <p:sp>
        <p:nvSpPr>
          <p:cNvPr id="3" name="Slide Number Placeholder 2"/>
          <p:cNvSpPr>
            <a:spLocks noGrp="1"/>
          </p:cNvSpPr>
          <p:nvPr>
            <p:ph type="sldNum" sz="quarter" idx="12"/>
          </p:nvPr>
        </p:nvSpPr>
        <p:spPr/>
        <p:txBody>
          <a:bodyPr/>
          <a:lstStyle/>
          <a:p>
            <a:fld id="{1D1606DC-E3D5-477E-8A2F-FECB8CD17567}" type="slidenum">
              <a:rPr lang="en-US" smtClean="0"/>
              <a:t>29</a:t>
            </a:fld>
            <a:endParaRPr lang="en-US"/>
          </a:p>
        </p:txBody>
      </p:sp>
    </p:spTree>
    <p:extLst>
      <p:ext uri="{BB962C8B-B14F-4D97-AF65-F5344CB8AC3E}">
        <p14:creationId xmlns:p14="http://schemas.microsoft.com/office/powerpoint/2010/main" val="350897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1"/>
            <a:ext cx="7772400" cy="685799"/>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What are Regular Expressions</a:t>
            </a:r>
          </a:p>
        </p:txBody>
      </p:sp>
      <p:sp>
        <p:nvSpPr>
          <p:cNvPr id="5" name="Subtitle 2"/>
          <p:cNvSpPr txBox="1">
            <a:spLocks/>
          </p:cNvSpPr>
          <p:nvPr/>
        </p:nvSpPr>
        <p:spPr>
          <a:xfrm>
            <a:off x="609600" y="1219200"/>
            <a:ext cx="7772400" cy="5029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cs typeface="Courier New" panose="02070309020205020404" pitchFamily="49" charset="0"/>
              </a:rPr>
              <a:t>OK, but what is a group?</a:t>
            </a:r>
          </a:p>
          <a:p>
            <a:pPr marL="0" indent="0">
              <a:buNone/>
            </a:pPr>
            <a:r>
              <a:rPr lang="en-US" sz="2400" dirty="0">
                <a:cs typeface="Courier New" panose="02070309020205020404" pitchFamily="49" charset="0"/>
              </a:rPr>
              <a:t>A pattern grouped by parentheses, and the (?:xxx) means that it is non-capturing group, because the default, simple (xxx) is a capturing group.</a:t>
            </a:r>
          </a:p>
          <a:p>
            <a:pPr marL="0" indent="0">
              <a:buNone/>
            </a:pPr>
            <a:r>
              <a:rPr lang="en-US" sz="2400" dirty="0">
                <a:cs typeface="Courier New" panose="02070309020205020404" pitchFamily="49" charset="0"/>
              </a:rPr>
              <a:t>So we have a means to capture portions of the matching pattern.</a:t>
            </a:r>
          </a:p>
          <a:p>
            <a:pPr marL="0" indent="0">
              <a:buNone/>
            </a:pPr>
            <a:r>
              <a:rPr lang="en-US" sz="2400" dirty="0">
                <a:cs typeface="Courier New" panose="02070309020205020404" pitchFamily="49" charset="0"/>
              </a:rPr>
              <a:t>And if we have a means to capture these groups selectively we could do two major things:</a:t>
            </a:r>
          </a:p>
          <a:p>
            <a:pPr marL="457200" indent="-457200">
              <a:buAutoNum type="arabicPeriod"/>
            </a:pPr>
            <a:r>
              <a:rPr lang="en-US" sz="2400" dirty="0">
                <a:cs typeface="Courier New" panose="02070309020205020404" pitchFamily="49" charset="0"/>
              </a:rPr>
              <a:t>To present a vector of captured </a:t>
            </a:r>
            <a:r>
              <a:rPr lang="en-US" sz="2400" dirty="0" smtClean="0">
                <a:cs typeface="Courier New" panose="02070309020205020404" pitchFamily="49" charset="0"/>
              </a:rPr>
              <a:t>groups in addition to the whole match, ordered by the parentheses count.</a:t>
            </a:r>
            <a:endParaRPr lang="en-US" sz="2400" dirty="0">
              <a:cs typeface="Courier New" panose="02070309020205020404" pitchFamily="49" charset="0"/>
            </a:endParaRPr>
          </a:p>
          <a:p>
            <a:pPr marL="457200" indent="-457200">
              <a:buFont typeface="+mj-lt"/>
              <a:buAutoNum type="arabicPeriod"/>
            </a:pPr>
            <a:r>
              <a:rPr lang="en-US" sz="2400" dirty="0">
                <a:cs typeface="Courier New" panose="02070309020205020404" pitchFamily="49" charset="0"/>
              </a:rPr>
              <a:t>To substitute these groups, or the whole pattern with something else.</a:t>
            </a:r>
          </a:p>
          <a:p>
            <a:pPr marL="0" indent="0">
              <a:buNone/>
            </a:pPr>
            <a:r>
              <a:rPr lang="en-US" sz="2400" dirty="0">
                <a:cs typeface="Courier New" panose="02070309020205020404" pitchFamily="49" charset="0"/>
              </a:rPr>
              <a:t>We can even name the groups if we do not like to </a:t>
            </a:r>
            <a:r>
              <a:rPr lang="en-US" sz="2400" dirty="0" smtClean="0">
                <a:cs typeface="Courier New" panose="02070309020205020404" pitchFamily="49" charset="0"/>
              </a:rPr>
              <a:t>count parentheses.</a:t>
            </a:r>
            <a:endParaRPr lang="en-US" sz="24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D1606DC-E3D5-477E-8A2F-FECB8CD17567}" type="slidenum">
              <a:rPr lang="en-US" smtClean="0"/>
              <a:t>3</a:t>
            </a:fld>
            <a:endParaRPr lang="en-US"/>
          </a:p>
        </p:txBody>
      </p:sp>
    </p:spTree>
    <p:extLst>
      <p:ext uri="{BB962C8B-B14F-4D97-AF65-F5344CB8AC3E}">
        <p14:creationId xmlns:p14="http://schemas.microsoft.com/office/powerpoint/2010/main" val="1914104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1"/>
            <a:ext cx="7772400" cy="685799"/>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How popular are Regular Expressions</a:t>
            </a:r>
          </a:p>
        </p:txBody>
      </p:sp>
      <p:sp>
        <p:nvSpPr>
          <p:cNvPr id="5" name="Subtitle 2"/>
          <p:cNvSpPr txBox="1">
            <a:spLocks/>
          </p:cNvSpPr>
          <p:nvPr/>
        </p:nvSpPr>
        <p:spPr>
          <a:xfrm>
            <a:off x="609600" y="762000"/>
            <a:ext cx="8077200" cy="594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950" dirty="0">
                <a:cs typeface="Courier New" panose="02070309020205020404" pitchFamily="49" charset="0"/>
              </a:rPr>
              <a:t>For the </a:t>
            </a:r>
            <a:r>
              <a:rPr lang="en-US" sz="1950" dirty="0" smtClean="0">
                <a:cs typeface="Courier New" panose="02070309020205020404" pitchFamily="49" charset="0"/>
              </a:rPr>
              <a:t>uninitiated, </a:t>
            </a:r>
            <a:r>
              <a:rPr lang="en-US" sz="1950" dirty="0">
                <a:cs typeface="Courier New" panose="02070309020205020404" pitchFamily="49" charset="0"/>
              </a:rPr>
              <a:t>this may seem to be quite cryptic and </a:t>
            </a:r>
            <a:r>
              <a:rPr lang="en-US" sz="1950" dirty="0" smtClean="0">
                <a:cs typeface="Courier New" panose="02070309020205020404" pitchFamily="49" charset="0"/>
              </a:rPr>
              <a:t>unsavory</a:t>
            </a:r>
            <a:r>
              <a:rPr lang="en-US" sz="1950" dirty="0">
                <a:cs typeface="Courier New" panose="02070309020205020404" pitchFamily="49" charset="0"/>
              </a:rPr>
              <a:t>.  Yet, it is the most popular </a:t>
            </a:r>
            <a:r>
              <a:rPr lang="en-US" sz="1950" dirty="0" smtClean="0">
                <a:cs typeface="Courier New" panose="02070309020205020404" pitchFamily="49" charset="0"/>
              </a:rPr>
              <a:t>method of pattern matching.  Let’s examine usage in first fifteen </a:t>
            </a:r>
            <a:r>
              <a:rPr lang="en-US" sz="1950" dirty="0">
                <a:cs typeface="Courier New" panose="02070309020205020404" pitchFamily="49" charset="0"/>
              </a:rPr>
              <a:t>most popular </a:t>
            </a:r>
            <a:r>
              <a:rPr lang="en-US" sz="1950" dirty="0" smtClean="0">
                <a:cs typeface="Courier New" panose="02070309020205020404" pitchFamily="49" charset="0"/>
              </a:rPr>
              <a:t>languages (*):</a:t>
            </a:r>
            <a:endParaRPr lang="en-US" sz="1950" dirty="0">
              <a:cs typeface="Courier New" panose="02070309020205020404" pitchFamily="49" charset="0"/>
            </a:endParaRPr>
          </a:p>
          <a:p>
            <a:pPr lvl="0"/>
            <a:r>
              <a:rPr lang="en-US" sz="1950" dirty="0"/>
              <a:t>C - Native Posix functions, PCRE, other 3rd party libraries</a:t>
            </a:r>
          </a:p>
          <a:p>
            <a:pPr lvl="0"/>
            <a:r>
              <a:rPr lang="en-US" sz="1950" dirty="0"/>
              <a:t>Java - native class '</a:t>
            </a:r>
            <a:r>
              <a:rPr lang="en-US" sz="1950" dirty="0" err="1"/>
              <a:t>java.util.regex</a:t>
            </a:r>
            <a:r>
              <a:rPr lang="en-US" sz="1950" dirty="0"/>
              <a:t>'</a:t>
            </a:r>
          </a:p>
          <a:p>
            <a:pPr lvl="0"/>
            <a:r>
              <a:rPr lang="en-US" sz="1950" dirty="0"/>
              <a:t>Python - native class 'import re'</a:t>
            </a:r>
          </a:p>
          <a:p>
            <a:pPr lvl="0"/>
            <a:r>
              <a:rPr lang="en-US" sz="1950" dirty="0"/>
              <a:t>C++ - native classes '&lt;regex&gt;'</a:t>
            </a:r>
          </a:p>
          <a:p>
            <a:pPr lvl="0"/>
            <a:r>
              <a:rPr lang="en-US" sz="1950" dirty="0"/>
              <a:t>C# - native class 'public class Regex'</a:t>
            </a:r>
          </a:p>
          <a:p>
            <a:pPr lvl="0"/>
            <a:r>
              <a:rPr lang="en-US" sz="1950" dirty="0"/>
              <a:t>Visual Basic - native class 'Imports </a:t>
            </a:r>
            <a:r>
              <a:rPr lang="en-US" sz="1950" dirty="0" err="1"/>
              <a:t>System.Text.RegularExpressions</a:t>
            </a:r>
            <a:r>
              <a:rPr lang="en-US" sz="1950" dirty="0"/>
              <a:t>'</a:t>
            </a:r>
          </a:p>
          <a:p>
            <a:pPr lvl="0"/>
            <a:r>
              <a:rPr lang="en-US" sz="1950" dirty="0"/>
              <a:t>JavaScript - native operators, '</a:t>
            </a:r>
            <a:r>
              <a:rPr lang="en-US" sz="1950" dirty="0" err="1"/>
              <a:t>RegExp</a:t>
            </a:r>
            <a:r>
              <a:rPr lang="en-US" sz="1950" dirty="0"/>
              <a:t>' object</a:t>
            </a:r>
          </a:p>
          <a:p>
            <a:pPr lvl="0"/>
            <a:r>
              <a:rPr lang="en-US" sz="1950" dirty="0"/>
              <a:t>R - Native Posix functions, PCRE</a:t>
            </a:r>
          </a:p>
          <a:p>
            <a:pPr lvl="0"/>
            <a:r>
              <a:rPr lang="en-US" sz="1950" dirty="0"/>
              <a:t>PHP </a:t>
            </a:r>
            <a:r>
              <a:rPr lang="en-US" sz="1950" dirty="0" smtClean="0"/>
              <a:t>– PCRE   …</a:t>
            </a:r>
            <a:endParaRPr lang="en-US" sz="1950" dirty="0"/>
          </a:p>
          <a:p>
            <a:r>
              <a:rPr lang="en-US" sz="1950" dirty="0"/>
              <a:t>Perl - native operators</a:t>
            </a:r>
          </a:p>
          <a:p>
            <a:r>
              <a:rPr lang="en-US" sz="1950" dirty="0"/>
              <a:t>Ruby - native </a:t>
            </a:r>
            <a:r>
              <a:rPr lang="en-US" sz="1950" dirty="0" smtClean="0"/>
              <a:t>operators</a:t>
            </a:r>
          </a:p>
          <a:p>
            <a:pPr marL="0" indent="0">
              <a:buNone/>
            </a:pPr>
            <a:r>
              <a:rPr lang="en-US" sz="1950" dirty="0"/>
              <a:t>For a </a:t>
            </a:r>
            <a:r>
              <a:rPr lang="en-US" sz="1950" dirty="0" smtClean="0"/>
              <a:t>perspective, </a:t>
            </a:r>
            <a:r>
              <a:rPr lang="en-US" sz="1950" dirty="0"/>
              <a:t>COBOL is number 28, PL/I is number 137 </a:t>
            </a:r>
            <a:r>
              <a:rPr lang="en-US" sz="1950" dirty="0" smtClean="0"/>
              <a:t>and Rexx </a:t>
            </a:r>
            <a:r>
              <a:rPr lang="en-US" sz="1950" dirty="0"/>
              <a:t>does not even make it to the first </a:t>
            </a:r>
            <a:r>
              <a:rPr lang="en-US" sz="1950" dirty="0" smtClean="0"/>
              <a:t>150 languages.</a:t>
            </a:r>
          </a:p>
          <a:p>
            <a:pPr marL="0" indent="0">
              <a:buNone/>
            </a:pPr>
            <a:r>
              <a:rPr lang="en-US" sz="1950" dirty="0" smtClean="0"/>
              <a:t>(*) source TIOBE index [</a:t>
            </a:r>
            <a:r>
              <a:rPr lang="en-US" sz="1950" dirty="0">
                <a:hlinkClick r:id="rId2"/>
              </a:rPr>
              <a:t>https://www.tiobe.com/tiobe-index</a:t>
            </a:r>
            <a:r>
              <a:rPr lang="en-US" sz="1950" dirty="0" smtClean="0">
                <a:hlinkClick r:id="rId2"/>
              </a:rPr>
              <a:t>/</a:t>
            </a:r>
            <a:r>
              <a:rPr lang="en-US" sz="1950" dirty="0" smtClean="0"/>
              <a:t>] August 2020</a:t>
            </a:r>
            <a:endParaRPr lang="en-US" sz="1950" dirty="0"/>
          </a:p>
        </p:txBody>
      </p:sp>
      <p:sp>
        <p:nvSpPr>
          <p:cNvPr id="2" name="Slide Number Placeholder 1"/>
          <p:cNvSpPr>
            <a:spLocks noGrp="1"/>
          </p:cNvSpPr>
          <p:nvPr>
            <p:ph type="sldNum" sz="quarter" idx="12"/>
          </p:nvPr>
        </p:nvSpPr>
        <p:spPr/>
        <p:txBody>
          <a:bodyPr/>
          <a:lstStyle/>
          <a:p>
            <a:fld id="{1D1606DC-E3D5-477E-8A2F-FECB8CD17567}" type="slidenum">
              <a:rPr lang="en-US" smtClean="0"/>
              <a:t>4</a:t>
            </a:fld>
            <a:endParaRPr lang="en-US"/>
          </a:p>
        </p:txBody>
      </p:sp>
    </p:spTree>
    <p:extLst>
      <p:ext uri="{BB962C8B-B14F-4D97-AF65-F5344CB8AC3E}">
        <p14:creationId xmlns:p14="http://schemas.microsoft.com/office/powerpoint/2010/main" val="91983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Regular Expressions in Rexx</a:t>
            </a:r>
          </a:p>
        </p:txBody>
      </p:sp>
      <p:sp>
        <p:nvSpPr>
          <p:cNvPr id="5" name="Subtitle 2"/>
          <p:cNvSpPr txBox="1">
            <a:spLocks/>
          </p:cNvSpPr>
          <p:nvPr/>
        </p:nvSpPr>
        <p:spPr>
          <a:xfrm>
            <a:off x="1066800" y="1295400"/>
            <a:ext cx="7086600" cy="5105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400" dirty="0" smtClean="0"/>
              <a:t>Surprisingly, or not, we are not the first to introduce Regular Expressions into Rexx.</a:t>
            </a:r>
          </a:p>
          <a:p>
            <a:pPr lvl="0"/>
            <a:r>
              <a:rPr lang="en-US" sz="2400" dirty="0" err="1" smtClean="0"/>
              <a:t>OORexx</a:t>
            </a:r>
            <a:r>
              <a:rPr lang="en-US" sz="2400" dirty="0" smtClean="0"/>
              <a:t> </a:t>
            </a:r>
            <a:r>
              <a:rPr lang="en-US" sz="2400" dirty="0"/>
              <a:t>comes with </a:t>
            </a:r>
            <a:r>
              <a:rPr lang="en-US" sz="2400" dirty="0" err="1"/>
              <a:t>RxRegExp</a:t>
            </a:r>
            <a:r>
              <a:rPr lang="en-US" sz="2400" dirty="0"/>
              <a:t> - An external function package providing search capabilities with Regular Expressions.</a:t>
            </a:r>
          </a:p>
          <a:p>
            <a:pPr lvl="0"/>
            <a:r>
              <a:rPr lang="en-US" sz="2400" dirty="0"/>
              <a:t>Regina Rexx - you may download </a:t>
            </a:r>
            <a:r>
              <a:rPr lang="en-US" sz="2400" dirty="0" err="1"/>
              <a:t>RexxUtil</a:t>
            </a:r>
            <a:r>
              <a:rPr lang="en-US" sz="2400" dirty="0"/>
              <a:t> for Regina which includes </a:t>
            </a:r>
            <a:r>
              <a:rPr lang="en-US" sz="2400" dirty="0" err="1"/>
              <a:t>RexxRE</a:t>
            </a:r>
            <a:r>
              <a:rPr lang="en-US" sz="2400" dirty="0"/>
              <a:t> Regular Expression Library that provides POSIX regular expressions for Rexx.</a:t>
            </a:r>
          </a:p>
          <a:p>
            <a:pPr lvl="0"/>
            <a:r>
              <a:rPr lang="en-US" sz="2400" dirty="0" err="1"/>
              <a:t>NetRexx</a:t>
            </a:r>
            <a:r>
              <a:rPr lang="en-US" sz="2400" dirty="0"/>
              <a:t> may use the Java classes (see Java above)</a:t>
            </a:r>
          </a:p>
          <a:p>
            <a:pPr marL="0" indent="0">
              <a:buNone/>
            </a:pPr>
            <a:r>
              <a:rPr lang="en-US" sz="2400" dirty="0"/>
              <a:t>I will not weigh here </a:t>
            </a:r>
            <a:r>
              <a:rPr lang="en-US" sz="2400" dirty="0" smtClean="0"/>
              <a:t>on </a:t>
            </a:r>
            <a:r>
              <a:rPr lang="en-US" sz="2400" dirty="0"/>
              <a:t>the relative qualities of Regular Expressions vs. using ‘parse’ as this is a pointless discussion.  Instead, I would say, use whatever works for you but you should have the opportunity to use any or both.</a:t>
            </a:r>
          </a:p>
          <a:p>
            <a:pPr marL="0" lvl="0" indent="0">
              <a:buNone/>
            </a:pP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5</a:t>
            </a:fld>
            <a:endParaRPr lang="en-US"/>
          </a:p>
        </p:txBody>
      </p:sp>
    </p:spTree>
    <p:extLst>
      <p:ext uri="{BB962C8B-B14F-4D97-AF65-F5344CB8AC3E}">
        <p14:creationId xmlns:p14="http://schemas.microsoft.com/office/powerpoint/2010/main" val="2941339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PCRE and Why Using It</a:t>
            </a:r>
          </a:p>
        </p:txBody>
      </p:sp>
      <p:sp>
        <p:nvSpPr>
          <p:cNvPr id="5" name="Subtitle 2"/>
          <p:cNvSpPr txBox="1">
            <a:spLocks/>
          </p:cNvSpPr>
          <p:nvPr/>
        </p:nvSpPr>
        <p:spPr>
          <a:xfrm>
            <a:off x="762000" y="1371600"/>
            <a:ext cx="7620000" cy="5257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500" dirty="0" smtClean="0"/>
              <a:t>There is more </a:t>
            </a:r>
            <a:r>
              <a:rPr lang="en-US" sz="2500" dirty="0"/>
              <a:t>than one flavor of Regular Expression.  Few of the aforementioned languages have slightly different flavors but the most popular flavors are Posix compliant and Perl.</a:t>
            </a:r>
          </a:p>
          <a:p>
            <a:pPr marL="0" lvl="0" indent="0">
              <a:buNone/>
            </a:pPr>
            <a:r>
              <a:rPr lang="en-US" sz="2500" dirty="0"/>
              <a:t>The Perl standard is basically the gold standard.</a:t>
            </a:r>
          </a:p>
          <a:p>
            <a:pPr marL="0" lvl="0" indent="0">
              <a:buNone/>
            </a:pPr>
            <a:r>
              <a:rPr lang="en-US" sz="2500" dirty="0"/>
              <a:t>PCRE </a:t>
            </a:r>
            <a:r>
              <a:rPr lang="en-US" sz="2500" dirty="0" smtClean="0"/>
              <a:t>(now in PCRE2 level) was </a:t>
            </a:r>
            <a:r>
              <a:rPr lang="en-US" sz="2500" dirty="0"/>
              <a:t>developed in C to provide Perl compatible RegEx processing engine and many languages such as PHP and R and many products use it</a:t>
            </a:r>
            <a:r>
              <a:rPr lang="en-US" sz="2500" dirty="0" smtClean="0"/>
              <a:t>.  It comes pre-installed in most distros of Linux.</a:t>
            </a:r>
            <a:endParaRPr lang="en-US" sz="2500" dirty="0"/>
          </a:p>
          <a:p>
            <a:pPr marL="0" indent="0">
              <a:buNone/>
            </a:pPr>
            <a:r>
              <a:rPr lang="en-US" sz="2500" dirty="0"/>
              <a:t>I’ve ported PCRE to Classic z/OS and EBCDIC on 2012 and I keep it current since then.  It is available on CBTTAPE.org file 939 [Always look at the update page</a:t>
            </a:r>
            <a:r>
              <a:rPr lang="en-US" sz="2500" dirty="0" smtClean="0"/>
              <a:t>].  </a:t>
            </a:r>
            <a:r>
              <a:rPr lang="en-US" sz="2500" dirty="0"/>
              <a:t>It is now PCRE2 version </a:t>
            </a:r>
            <a:r>
              <a:rPr lang="en-US" sz="2500" dirty="0" smtClean="0"/>
              <a:t>10.35a.  </a:t>
            </a:r>
            <a:r>
              <a:rPr lang="en-US" sz="2500" dirty="0"/>
              <a:t>Older versions of PCRE are not supported.  I use only the IBM C/C++ compiler</a:t>
            </a:r>
            <a:r>
              <a:rPr lang="en-US" sz="2500" dirty="0" smtClean="0"/>
              <a:t>.  </a:t>
            </a: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6</a:t>
            </a:fld>
            <a:endParaRPr lang="en-US"/>
          </a:p>
        </p:txBody>
      </p:sp>
    </p:spTree>
    <p:extLst>
      <p:ext uri="{BB962C8B-B14F-4D97-AF65-F5344CB8AC3E}">
        <p14:creationId xmlns:p14="http://schemas.microsoft.com/office/powerpoint/2010/main" val="351412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PCRE and Why Using It</a:t>
            </a:r>
          </a:p>
        </p:txBody>
      </p:sp>
      <p:sp>
        <p:nvSpPr>
          <p:cNvPr id="5" name="Subtitle 2"/>
          <p:cNvSpPr txBox="1">
            <a:spLocks/>
          </p:cNvSpPr>
          <p:nvPr/>
        </p:nvSpPr>
        <p:spPr>
          <a:xfrm>
            <a:off x="609600" y="1371600"/>
            <a:ext cx="7924800" cy="4876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400" dirty="0" smtClean="0"/>
              <a:t>The original PCRE library is interpretative and handles 8 bit ASCII, UTF-8, UTF-16 and UTF-32.  It also has a JIT (Just In Time compiler) counterpart that can handle Intel x86, SPARC, MIPS, ARM and PPC hardware.</a:t>
            </a:r>
          </a:p>
          <a:p>
            <a:pPr marL="0" lvl="0" indent="0">
              <a:buNone/>
            </a:pPr>
            <a:r>
              <a:rPr lang="en-US" sz="2400" dirty="0" smtClean="0"/>
              <a:t>My aim with my port was to address EBCDIC systems and the poor souls that were stuck with ancient COBOL (and PL/I) programs on Classic z/OS.</a:t>
            </a:r>
          </a:p>
          <a:p>
            <a:pPr marL="0" lvl="0" indent="0">
              <a:buNone/>
            </a:pPr>
            <a:r>
              <a:rPr lang="en-US" sz="2400" dirty="0" smtClean="0"/>
              <a:t>At the time I did not develop JIT for the IBM z series as we considered it to be too complicated, requires knowledge  that we did not possess (about the hardware) and of too little demand.</a:t>
            </a:r>
          </a:p>
          <a:p>
            <a:pPr marL="0" lvl="0" indent="0">
              <a:buNone/>
            </a:pPr>
            <a:r>
              <a:rPr lang="en-US" sz="2400" dirty="0" smtClean="0"/>
              <a:t>Thus, the current port is interpretative and handles 8 bit EBCDIC only.</a:t>
            </a: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7</a:t>
            </a:fld>
            <a:endParaRPr lang="en-US"/>
          </a:p>
        </p:txBody>
      </p:sp>
    </p:spTree>
    <p:extLst>
      <p:ext uri="{BB962C8B-B14F-4D97-AF65-F5344CB8AC3E}">
        <p14:creationId xmlns:p14="http://schemas.microsoft.com/office/powerpoint/2010/main" val="128840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PCRE and Why Using It</a:t>
            </a:r>
          </a:p>
        </p:txBody>
      </p:sp>
      <p:sp>
        <p:nvSpPr>
          <p:cNvPr id="5" name="Subtitle 2"/>
          <p:cNvSpPr txBox="1">
            <a:spLocks/>
          </p:cNvSpPr>
          <p:nvPr/>
        </p:nvSpPr>
        <p:spPr>
          <a:xfrm>
            <a:off x="762000" y="1371600"/>
            <a:ext cx="7772400" cy="4876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500" dirty="0" smtClean="0"/>
              <a:t>A very interesting new development as of 8/21/2020:</a:t>
            </a:r>
          </a:p>
          <a:p>
            <a:pPr marL="0" lvl="0" indent="0">
              <a:buNone/>
            </a:pPr>
            <a:r>
              <a:rPr lang="en-US" sz="2500" dirty="0" smtClean="0"/>
              <a:t>IBM contacted the PCRE development team and published this contribution that is aimed to:</a:t>
            </a:r>
          </a:p>
          <a:p>
            <a:pPr marL="0" lvl="0" indent="0">
              <a:buNone/>
            </a:pPr>
            <a:r>
              <a:rPr lang="en-US" sz="2500" dirty="0" smtClean="0">
                <a:solidFill>
                  <a:schemeClr val="accent5">
                    <a:lumMod val="75000"/>
                  </a:schemeClr>
                </a:solidFill>
              </a:rPr>
              <a:t>“Enable </a:t>
            </a:r>
            <a:r>
              <a:rPr lang="en-US" sz="2500" dirty="0">
                <a:solidFill>
                  <a:schemeClr val="accent5">
                    <a:lumMod val="75000"/>
                  </a:schemeClr>
                </a:solidFill>
              </a:rPr>
              <a:t>PCRE2 JIT on Linux on </a:t>
            </a:r>
            <a:r>
              <a:rPr lang="en-US" sz="2500" dirty="0" err="1">
                <a:solidFill>
                  <a:schemeClr val="accent5">
                    <a:lumMod val="75000"/>
                  </a:schemeClr>
                </a:solidFill>
              </a:rPr>
              <a:t>IBMz</a:t>
            </a:r>
            <a:r>
              <a:rPr lang="en-US" sz="2500" dirty="0">
                <a:solidFill>
                  <a:schemeClr val="accent5">
                    <a:lumMod val="75000"/>
                  </a:schemeClr>
                </a:solidFill>
              </a:rPr>
              <a:t> (s390x-linux) and optimize to </a:t>
            </a:r>
            <a:r>
              <a:rPr lang="en-US" sz="2500" dirty="0" smtClean="0">
                <a:solidFill>
                  <a:schemeClr val="accent5">
                    <a:lumMod val="75000"/>
                  </a:schemeClr>
                </a:solidFill>
              </a:rPr>
              <a:t>achieve equivalent </a:t>
            </a:r>
            <a:r>
              <a:rPr lang="en-US" sz="2500" dirty="0">
                <a:solidFill>
                  <a:schemeClr val="accent5">
                    <a:lumMod val="75000"/>
                  </a:schemeClr>
                </a:solidFill>
              </a:rPr>
              <a:t>speedup over non-JIT code as x86_64.  Goal is full functionality </a:t>
            </a:r>
            <a:r>
              <a:rPr lang="en-US" sz="2500" dirty="0" smtClean="0">
                <a:solidFill>
                  <a:schemeClr val="accent5">
                    <a:lumMod val="75000"/>
                  </a:schemeClr>
                </a:solidFill>
              </a:rPr>
              <a:t>and passing test suite </a:t>
            </a:r>
            <a:r>
              <a:rPr lang="en-US" sz="2500" dirty="0">
                <a:solidFill>
                  <a:schemeClr val="accent5">
                    <a:lumMod val="75000"/>
                  </a:schemeClr>
                </a:solidFill>
              </a:rPr>
              <a:t>with JIT enabled</a:t>
            </a:r>
            <a:r>
              <a:rPr lang="en-US" sz="2500" dirty="0" smtClean="0">
                <a:solidFill>
                  <a:schemeClr val="accent5">
                    <a:lumMod val="75000"/>
                  </a:schemeClr>
                </a:solidFill>
              </a:rPr>
              <a:t>.</a:t>
            </a:r>
            <a:endParaRPr lang="en-US" sz="2500" dirty="0">
              <a:solidFill>
                <a:schemeClr val="accent5">
                  <a:lumMod val="75000"/>
                </a:schemeClr>
              </a:solidFill>
            </a:endParaRPr>
          </a:p>
          <a:p>
            <a:pPr marL="0" lvl="0" indent="0">
              <a:buNone/>
            </a:pPr>
            <a:r>
              <a:rPr lang="en-US" sz="2500" dirty="0">
                <a:solidFill>
                  <a:schemeClr val="accent5">
                    <a:lumMod val="75000"/>
                  </a:schemeClr>
                </a:solidFill>
              </a:rPr>
              <a:t>An unfinished port of PCRE2 JIT to s390x exists in the Linux-on-IBM-z </a:t>
            </a:r>
            <a:r>
              <a:rPr lang="en-US" sz="2500" dirty="0" err="1" smtClean="0">
                <a:solidFill>
                  <a:schemeClr val="accent5">
                    <a:lumMod val="75000"/>
                  </a:schemeClr>
                </a:solidFill>
              </a:rPr>
              <a:t>Github</a:t>
            </a:r>
            <a:r>
              <a:rPr lang="en-US" sz="2500" dirty="0" smtClean="0">
                <a:solidFill>
                  <a:schemeClr val="accent5">
                    <a:lumMod val="75000"/>
                  </a:schemeClr>
                </a:solidFill>
              </a:rPr>
              <a:t> account </a:t>
            </a:r>
            <a:r>
              <a:rPr lang="en-US" sz="2500" dirty="0">
                <a:solidFill>
                  <a:schemeClr val="accent5">
                    <a:lumMod val="75000"/>
                  </a:schemeClr>
                </a:solidFill>
              </a:rPr>
              <a:t>and can be used as a starting point.  IBM will contribute the code </a:t>
            </a:r>
            <a:r>
              <a:rPr lang="en-US" sz="2500" dirty="0" smtClean="0">
                <a:solidFill>
                  <a:schemeClr val="accent5">
                    <a:lumMod val="75000"/>
                  </a:schemeClr>
                </a:solidFill>
              </a:rPr>
              <a:t>as necessary.”</a:t>
            </a:r>
          </a:p>
          <a:p>
            <a:pPr marL="0" lvl="0" indent="0">
              <a:buNone/>
            </a:pPr>
            <a:r>
              <a:rPr lang="en-US" sz="2500" dirty="0" smtClean="0"/>
              <a:t>In other words, IBM is endorsing the PCRE2 library on </a:t>
            </a:r>
            <a:r>
              <a:rPr lang="en-US" sz="2500" dirty="0" err="1" smtClean="0"/>
              <a:t>IBMz</a:t>
            </a:r>
            <a:r>
              <a:rPr lang="en-US" sz="2500" dirty="0" smtClean="0"/>
              <a:t> systems.  I will probably try to incorporate the JIT in my port when available.</a:t>
            </a:r>
          </a:p>
          <a:p>
            <a:pPr marL="0" lvl="0" indent="0">
              <a:buNone/>
            </a:pPr>
            <a:endParaRPr lang="en-US" sz="2400" dirty="0"/>
          </a:p>
        </p:txBody>
      </p:sp>
      <p:sp>
        <p:nvSpPr>
          <p:cNvPr id="2" name="Slide Number Placeholder 1"/>
          <p:cNvSpPr>
            <a:spLocks noGrp="1"/>
          </p:cNvSpPr>
          <p:nvPr>
            <p:ph type="sldNum" sz="quarter" idx="12"/>
          </p:nvPr>
        </p:nvSpPr>
        <p:spPr/>
        <p:txBody>
          <a:bodyPr/>
          <a:lstStyle/>
          <a:p>
            <a:fld id="{1D1606DC-E3D5-477E-8A2F-FECB8CD17567}" type="slidenum">
              <a:rPr lang="en-US" smtClean="0"/>
              <a:t>8</a:t>
            </a:fld>
            <a:endParaRPr lang="en-US"/>
          </a:p>
        </p:txBody>
      </p:sp>
    </p:spTree>
    <p:extLst>
      <p:ext uri="{BB962C8B-B14F-4D97-AF65-F5344CB8AC3E}">
        <p14:creationId xmlns:p14="http://schemas.microsoft.com/office/powerpoint/2010/main" val="366932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TSO Rexx API for PCRE</a:t>
            </a:r>
          </a:p>
        </p:txBody>
      </p:sp>
      <p:sp>
        <p:nvSpPr>
          <p:cNvPr id="5" name="Subtitle 2"/>
          <p:cNvSpPr txBox="1">
            <a:spLocks/>
          </p:cNvSpPr>
          <p:nvPr/>
        </p:nvSpPr>
        <p:spPr>
          <a:xfrm>
            <a:off x="381000" y="1219200"/>
            <a:ext cx="8458200"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en-US" sz="2300" dirty="0"/>
              <a:t>After completing the port and developing a full API for LE languages, the next natural step was to develop an API for TSO Rexx.  With John </a:t>
            </a:r>
            <a:r>
              <a:rPr lang="en-US" sz="2300" dirty="0" err="1"/>
              <a:t>Gateley’s</a:t>
            </a:r>
            <a:r>
              <a:rPr lang="en-US" sz="2300" dirty="0"/>
              <a:t> help we have accomplished that goal.</a:t>
            </a:r>
          </a:p>
          <a:p>
            <a:pPr marL="0" lvl="0" indent="0">
              <a:buNone/>
            </a:pPr>
            <a:r>
              <a:rPr lang="en-US" sz="2300" dirty="0" smtClean="0"/>
              <a:t>Our </a:t>
            </a:r>
            <a:r>
              <a:rPr lang="en-US" sz="2300" dirty="0"/>
              <a:t>design goals were</a:t>
            </a:r>
          </a:p>
          <a:p>
            <a:pPr marL="457200" lvl="0" indent="-457200">
              <a:buFont typeface="+mj-lt"/>
              <a:buAutoNum type="arabicPeriod"/>
            </a:pPr>
            <a:r>
              <a:rPr lang="en-US" sz="2300" dirty="0"/>
              <a:t>Provide the main functionality of the </a:t>
            </a:r>
            <a:r>
              <a:rPr lang="en-US" sz="2300" dirty="0" smtClean="0"/>
              <a:t>package (i.e</a:t>
            </a:r>
            <a:r>
              <a:rPr lang="en-US" sz="2300" dirty="0"/>
              <a:t>. compile of Regular Expression, search and substitute</a:t>
            </a:r>
            <a:r>
              <a:rPr lang="en-US" sz="2300" dirty="0" smtClean="0"/>
              <a:t>,) </a:t>
            </a:r>
            <a:r>
              <a:rPr lang="en-US" sz="2300" dirty="0"/>
              <a:t>while hiding the gory details</a:t>
            </a:r>
            <a:r>
              <a:rPr lang="en-US" sz="2300" dirty="0" smtClean="0"/>
              <a:t>.</a:t>
            </a:r>
            <a:endParaRPr lang="en-US" sz="2300" dirty="0"/>
          </a:p>
          <a:p>
            <a:pPr marL="457200" indent="-457200">
              <a:buFont typeface="+mj-lt"/>
              <a:buAutoNum type="arabicPeriod"/>
            </a:pPr>
            <a:r>
              <a:rPr lang="en-US" sz="2300" dirty="0"/>
              <a:t>Provide results in native Rexx way, Rexx stems and variables.</a:t>
            </a:r>
          </a:p>
          <a:p>
            <a:pPr marL="457200" lvl="0" indent="-457200">
              <a:buFont typeface="+mj-lt"/>
              <a:buAutoNum type="arabicPeriod"/>
            </a:pPr>
            <a:r>
              <a:rPr lang="en-US" sz="2300" dirty="0"/>
              <a:t>Seamless handling of the horror story named EBCDIC code pages</a:t>
            </a:r>
            <a:r>
              <a:rPr lang="en-US" sz="2300" dirty="0" smtClean="0"/>
              <a:t>.  For example the $ in IBM-1047 is the same code point of the </a:t>
            </a:r>
            <a:r>
              <a:rPr lang="en-US" sz="2300" dirty="0"/>
              <a:t>£, </a:t>
            </a:r>
            <a:r>
              <a:rPr lang="en-US" sz="2300" dirty="0" smtClean="0"/>
              <a:t>while the IBM-285 $ is the same code point as </a:t>
            </a:r>
            <a:r>
              <a:rPr lang="en-US" sz="2300" dirty="0"/>
              <a:t>the American </a:t>
            </a:r>
            <a:r>
              <a:rPr lang="en-US" sz="2300" dirty="0" smtClean="0"/>
              <a:t>¢.</a:t>
            </a:r>
            <a:endParaRPr lang="en-US" sz="2300" dirty="0"/>
          </a:p>
          <a:p>
            <a:pPr marL="0" lvl="0" indent="0">
              <a:buNone/>
            </a:pPr>
            <a:r>
              <a:rPr lang="en-US" sz="2300" dirty="0"/>
              <a:t>The whole package is licensed in the permissive BSD and NOT in the restrictive GPL.</a:t>
            </a:r>
          </a:p>
        </p:txBody>
      </p:sp>
      <p:sp>
        <p:nvSpPr>
          <p:cNvPr id="2" name="Slide Number Placeholder 1"/>
          <p:cNvSpPr>
            <a:spLocks noGrp="1"/>
          </p:cNvSpPr>
          <p:nvPr>
            <p:ph type="sldNum" sz="quarter" idx="12"/>
          </p:nvPr>
        </p:nvSpPr>
        <p:spPr/>
        <p:txBody>
          <a:bodyPr/>
          <a:lstStyle/>
          <a:p>
            <a:fld id="{1D1606DC-E3D5-477E-8A2F-FECB8CD17567}" type="slidenum">
              <a:rPr lang="en-US" smtClean="0"/>
              <a:t>9</a:t>
            </a:fld>
            <a:endParaRPr lang="en-US"/>
          </a:p>
        </p:txBody>
      </p:sp>
    </p:spTree>
    <p:extLst>
      <p:ext uri="{BB962C8B-B14F-4D97-AF65-F5344CB8AC3E}">
        <p14:creationId xmlns:p14="http://schemas.microsoft.com/office/powerpoint/2010/main" val="297134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1575</TotalTime>
  <Words>3338</Words>
  <Application>Microsoft Office PowerPoint</Application>
  <PresentationFormat>On-screen Show (4:3)</PresentationFormat>
  <Paragraphs>334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What are 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the result stem</vt:lpstr>
      <vt:lpstr>PowerPoint Presentation</vt:lpstr>
      <vt:lpstr>PowerPoint Presentation</vt:lpstr>
      <vt:lpstr>PowerPoint Presentation</vt:lpstr>
      <vt:lpstr>PowerPoint Presentation</vt:lpstr>
      <vt:lpstr>References</vt:lpstr>
      <vt:lpstr>DD statement for C messages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Regular Expressions</dc:title>
  <dc:creator>Susan</dc:creator>
  <cp:lastModifiedBy>Susan</cp:lastModifiedBy>
  <cp:revision>127</cp:revision>
  <dcterms:created xsi:type="dcterms:W3CDTF">2020-08-03T23:42:10Z</dcterms:created>
  <dcterms:modified xsi:type="dcterms:W3CDTF">2020-09-27T04:54:01Z</dcterms:modified>
</cp:coreProperties>
</file>