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0" d="100"/>
          <a:sy n="60" d="100"/>
        </p:scale>
        <p:origin x="2550"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B75996-BE60-0122-7DF2-9B3AA8FA636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2465742-4777-67A6-CE12-16385A8BB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227BC6D-8682-0CFD-5AB4-8B92FA1CC98C}"/>
              </a:ext>
            </a:extLst>
          </p:cNvPr>
          <p:cNvSpPr>
            <a:spLocks noGrp="1"/>
          </p:cNvSpPr>
          <p:nvPr>
            <p:ph type="dt" sz="half" idx="10"/>
          </p:nvPr>
        </p:nvSpPr>
        <p:spPr/>
        <p:txBody>
          <a:bodyPr/>
          <a:lstStyle/>
          <a:p>
            <a:fld id="{3DC2F8F5-BBF3-48A8-B2BD-237B5AEF687F}" type="datetimeFigureOut">
              <a:rPr lang="pt-BR" smtClean="0"/>
              <a:t>19/01/2024</a:t>
            </a:fld>
            <a:endParaRPr lang="pt-BR"/>
          </a:p>
        </p:txBody>
      </p:sp>
      <p:sp>
        <p:nvSpPr>
          <p:cNvPr id="5" name="Espaço Reservado para Rodapé 4">
            <a:extLst>
              <a:ext uri="{FF2B5EF4-FFF2-40B4-BE49-F238E27FC236}">
                <a16:creationId xmlns:a16="http://schemas.microsoft.com/office/drawing/2014/main" id="{7081514F-96A8-55CA-6B6C-BA575D24778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5C1D991-087F-ACF4-A2FD-5EB2373E7EEF}"/>
              </a:ext>
            </a:extLst>
          </p:cNvPr>
          <p:cNvSpPr>
            <a:spLocks noGrp="1"/>
          </p:cNvSpPr>
          <p:nvPr>
            <p:ph type="sldNum" sz="quarter" idx="12"/>
          </p:nvPr>
        </p:nvSpPr>
        <p:spPr/>
        <p:txBody>
          <a:bodyPr/>
          <a:lstStyle/>
          <a:p>
            <a:fld id="{36865561-3A31-408F-A888-F5B06A6F0F18}" type="slidenum">
              <a:rPr lang="pt-BR" smtClean="0"/>
              <a:t>‹nº›</a:t>
            </a:fld>
            <a:endParaRPr lang="pt-BR"/>
          </a:p>
        </p:txBody>
      </p:sp>
    </p:spTree>
    <p:extLst>
      <p:ext uri="{BB962C8B-B14F-4D97-AF65-F5344CB8AC3E}">
        <p14:creationId xmlns:p14="http://schemas.microsoft.com/office/powerpoint/2010/main" val="384308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C06997-7281-CC60-876D-1F3AD08C470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7FCAE8F-23AB-15A4-C47B-3CE32188C29A}"/>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DD311BA-E132-B6ED-0A6B-B3D2BBEC4805}"/>
              </a:ext>
            </a:extLst>
          </p:cNvPr>
          <p:cNvSpPr>
            <a:spLocks noGrp="1"/>
          </p:cNvSpPr>
          <p:nvPr>
            <p:ph type="dt" sz="half" idx="10"/>
          </p:nvPr>
        </p:nvSpPr>
        <p:spPr/>
        <p:txBody>
          <a:bodyPr/>
          <a:lstStyle/>
          <a:p>
            <a:fld id="{3DC2F8F5-BBF3-48A8-B2BD-237B5AEF687F}" type="datetimeFigureOut">
              <a:rPr lang="pt-BR" smtClean="0"/>
              <a:t>19/01/2024</a:t>
            </a:fld>
            <a:endParaRPr lang="pt-BR"/>
          </a:p>
        </p:txBody>
      </p:sp>
      <p:sp>
        <p:nvSpPr>
          <p:cNvPr id="5" name="Espaço Reservado para Rodapé 4">
            <a:extLst>
              <a:ext uri="{FF2B5EF4-FFF2-40B4-BE49-F238E27FC236}">
                <a16:creationId xmlns:a16="http://schemas.microsoft.com/office/drawing/2014/main" id="{30C52721-5769-6591-43DB-11D39A595EA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E46EA32-A3BF-EA44-671A-E2D94CDC6A39}"/>
              </a:ext>
            </a:extLst>
          </p:cNvPr>
          <p:cNvSpPr>
            <a:spLocks noGrp="1"/>
          </p:cNvSpPr>
          <p:nvPr>
            <p:ph type="sldNum" sz="quarter" idx="12"/>
          </p:nvPr>
        </p:nvSpPr>
        <p:spPr/>
        <p:txBody>
          <a:bodyPr/>
          <a:lstStyle/>
          <a:p>
            <a:fld id="{36865561-3A31-408F-A888-F5B06A6F0F18}" type="slidenum">
              <a:rPr lang="pt-BR" smtClean="0"/>
              <a:t>‹nº›</a:t>
            </a:fld>
            <a:endParaRPr lang="pt-BR"/>
          </a:p>
        </p:txBody>
      </p:sp>
    </p:spTree>
    <p:extLst>
      <p:ext uri="{BB962C8B-B14F-4D97-AF65-F5344CB8AC3E}">
        <p14:creationId xmlns:p14="http://schemas.microsoft.com/office/powerpoint/2010/main" val="353632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A6876E-407D-DC05-582E-6281C91685F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7534092-DB0D-05A9-F6B2-51C8143BE07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C4A19C2-670B-659D-E6B2-E743E2D26D0F}"/>
              </a:ext>
            </a:extLst>
          </p:cNvPr>
          <p:cNvSpPr>
            <a:spLocks noGrp="1"/>
          </p:cNvSpPr>
          <p:nvPr>
            <p:ph type="dt" sz="half" idx="10"/>
          </p:nvPr>
        </p:nvSpPr>
        <p:spPr/>
        <p:txBody>
          <a:bodyPr/>
          <a:lstStyle/>
          <a:p>
            <a:fld id="{3DC2F8F5-BBF3-48A8-B2BD-237B5AEF687F}" type="datetimeFigureOut">
              <a:rPr lang="pt-BR" smtClean="0"/>
              <a:t>19/01/2024</a:t>
            </a:fld>
            <a:endParaRPr lang="pt-BR"/>
          </a:p>
        </p:txBody>
      </p:sp>
      <p:sp>
        <p:nvSpPr>
          <p:cNvPr id="5" name="Espaço Reservado para Rodapé 4">
            <a:extLst>
              <a:ext uri="{FF2B5EF4-FFF2-40B4-BE49-F238E27FC236}">
                <a16:creationId xmlns:a16="http://schemas.microsoft.com/office/drawing/2014/main" id="{C1AC6593-37C5-338E-AEBF-9476987AF80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C1ACD8-ADB3-F80F-60A6-F94640C6CDC5}"/>
              </a:ext>
            </a:extLst>
          </p:cNvPr>
          <p:cNvSpPr>
            <a:spLocks noGrp="1"/>
          </p:cNvSpPr>
          <p:nvPr>
            <p:ph type="sldNum" sz="quarter" idx="12"/>
          </p:nvPr>
        </p:nvSpPr>
        <p:spPr/>
        <p:txBody>
          <a:bodyPr/>
          <a:lstStyle/>
          <a:p>
            <a:fld id="{36865561-3A31-408F-A888-F5B06A6F0F18}" type="slidenum">
              <a:rPr lang="pt-BR" smtClean="0"/>
              <a:t>‹nº›</a:t>
            </a:fld>
            <a:endParaRPr lang="pt-BR"/>
          </a:p>
        </p:txBody>
      </p:sp>
    </p:spTree>
    <p:extLst>
      <p:ext uri="{BB962C8B-B14F-4D97-AF65-F5344CB8AC3E}">
        <p14:creationId xmlns:p14="http://schemas.microsoft.com/office/powerpoint/2010/main" val="355578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D1E96-9091-442A-8AC8-22060664746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CC7C366-CF07-FE8F-EED2-3E6E219CAAA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1EEBD75-A4B3-586F-BBFC-4884C7364BE7}"/>
              </a:ext>
            </a:extLst>
          </p:cNvPr>
          <p:cNvSpPr>
            <a:spLocks noGrp="1"/>
          </p:cNvSpPr>
          <p:nvPr>
            <p:ph type="dt" sz="half" idx="10"/>
          </p:nvPr>
        </p:nvSpPr>
        <p:spPr/>
        <p:txBody>
          <a:bodyPr/>
          <a:lstStyle/>
          <a:p>
            <a:fld id="{3DC2F8F5-BBF3-48A8-B2BD-237B5AEF687F}" type="datetimeFigureOut">
              <a:rPr lang="pt-BR" smtClean="0"/>
              <a:t>19/01/2024</a:t>
            </a:fld>
            <a:endParaRPr lang="pt-BR"/>
          </a:p>
        </p:txBody>
      </p:sp>
      <p:sp>
        <p:nvSpPr>
          <p:cNvPr id="5" name="Espaço Reservado para Rodapé 4">
            <a:extLst>
              <a:ext uri="{FF2B5EF4-FFF2-40B4-BE49-F238E27FC236}">
                <a16:creationId xmlns:a16="http://schemas.microsoft.com/office/drawing/2014/main" id="{36989F97-9C3D-9B4B-23CE-D244ED8E400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9F44E22-977A-A1E5-BF9B-9050830FB8D1}"/>
              </a:ext>
            </a:extLst>
          </p:cNvPr>
          <p:cNvSpPr>
            <a:spLocks noGrp="1"/>
          </p:cNvSpPr>
          <p:nvPr>
            <p:ph type="sldNum" sz="quarter" idx="12"/>
          </p:nvPr>
        </p:nvSpPr>
        <p:spPr/>
        <p:txBody>
          <a:bodyPr/>
          <a:lstStyle/>
          <a:p>
            <a:fld id="{36865561-3A31-408F-A888-F5B06A6F0F18}" type="slidenum">
              <a:rPr lang="pt-BR" smtClean="0"/>
              <a:t>‹nº›</a:t>
            </a:fld>
            <a:endParaRPr lang="pt-BR"/>
          </a:p>
        </p:txBody>
      </p:sp>
    </p:spTree>
    <p:extLst>
      <p:ext uri="{BB962C8B-B14F-4D97-AF65-F5344CB8AC3E}">
        <p14:creationId xmlns:p14="http://schemas.microsoft.com/office/powerpoint/2010/main" val="174813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8C60ED-51B4-6471-0528-2AB477F8A29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8F6589A-80A8-EF59-AA87-E32344951A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D2F6E7D-7B7F-2650-4A84-4ECFF940DB93}"/>
              </a:ext>
            </a:extLst>
          </p:cNvPr>
          <p:cNvSpPr>
            <a:spLocks noGrp="1"/>
          </p:cNvSpPr>
          <p:nvPr>
            <p:ph type="dt" sz="half" idx="10"/>
          </p:nvPr>
        </p:nvSpPr>
        <p:spPr/>
        <p:txBody>
          <a:bodyPr/>
          <a:lstStyle/>
          <a:p>
            <a:fld id="{3DC2F8F5-BBF3-48A8-B2BD-237B5AEF687F}" type="datetimeFigureOut">
              <a:rPr lang="pt-BR" smtClean="0"/>
              <a:t>19/01/2024</a:t>
            </a:fld>
            <a:endParaRPr lang="pt-BR"/>
          </a:p>
        </p:txBody>
      </p:sp>
      <p:sp>
        <p:nvSpPr>
          <p:cNvPr id="5" name="Espaço Reservado para Rodapé 4">
            <a:extLst>
              <a:ext uri="{FF2B5EF4-FFF2-40B4-BE49-F238E27FC236}">
                <a16:creationId xmlns:a16="http://schemas.microsoft.com/office/drawing/2014/main" id="{2BDF7A90-8128-F296-7207-69D3277F4CF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DB1CA8C-CE05-9432-42D2-2ED4C22A83A4}"/>
              </a:ext>
            </a:extLst>
          </p:cNvPr>
          <p:cNvSpPr>
            <a:spLocks noGrp="1"/>
          </p:cNvSpPr>
          <p:nvPr>
            <p:ph type="sldNum" sz="quarter" idx="12"/>
          </p:nvPr>
        </p:nvSpPr>
        <p:spPr/>
        <p:txBody>
          <a:bodyPr/>
          <a:lstStyle/>
          <a:p>
            <a:fld id="{36865561-3A31-408F-A888-F5B06A6F0F18}" type="slidenum">
              <a:rPr lang="pt-BR" smtClean="0"/>
              <a:t>‹nº›</a:t>
            </a:fld>
            <a:endParaRPr lang="pt-BR"/>
          </a:p>
        </p:txBody>
      </p:sp>
    </p:spTree>
    <p:extLst>
      <p:ext uri="{BB962C8B-B14F-4D97-AF65-F5344CB8AC3E}">
        <p14:creationId xmlns:p14="http://schemas.microsoft.com/office/powerpoint/2010/main" val="161108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DED59-F782-07CF-BE6C-381C698F44B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C04B432-228C-F971-1EEA-F62EB2D2F2E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D597298-079D-4B4C-1E2B-F02E411E7A5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63A755E-61C1-DD5B-7734-E78495D850AB}"/>
              </a:ext>
            </a:extLst>
          </p:cNvPr>
          <p:cNvSpPr>
            <a:spLocks noGrp="1"/>
          </p:cNvSpPr>
          <p:nvPr>
            <p:ph type="dt" sz="half" idx="10"/>
          </p:nvPr>
        </p:nvSpPr>
        <p:spPr/>
        <p:txBody>
          <a:bodyPr/>
          <a:lstStyle/>
          <a:p>
            <a:fld id="{3DC2F8F5-BBF3-48A8-B2BD-237B5AEF687F}" type="datetimeFigureOut">
              <a:rPr lang="pt-BR" smtClean="0"/>
              <a:t>19/01/2024</a:t>
            </a:fld>
            <a:endParaRPr lang="pt-BR"/>
          </a:p>
        </p:txBody>
      </p:sp>
      <p:sp>
        <p:nvSpPr>
          <p:cNvPr id="6" name="Espaço Reservado para Rodapé 5">
            <a:extLst>
              <a:ext uri="{FF2B5EF4-FFF2-40B4-BE49-F238E27FC236}">
                <a16:creationId xmlns:a16="http://schemas.microsoft.com/office/drawing/2014/main" id="{4A3153E5-4A3E-86B4-B4AD-F38E689647E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BA7AB80-7578-5E54-8A95-A34F0B351716}"/>
              </a:ext>
            </a:extLst>
          </p:cNvPr>
          <p:cNvSpPr>
            <a:spLocks noGrp="1"/>
          </p:cNvSpPr>
          <p:nvPr>
            <p:ph type="sldNum" sz="quarter" idx="12"/>
          </p:nvPr>
        </p:nvSpPr>
        <p:spPr/>
        <p:txBody>
          <a:bodyPr/>
          <a:lstStyle/>
          <a:p>
            <a:fld id="{36865561-3A31-408F-A888-F5B06A6F0F18}" type="slidenum">
              <a:rPr lang="pt-BR" smtClean="0"/>
              <a:t>‹nº›</a:t>
            </a:fld>
            <a:endParaRPr lang="pt-BR"/>
          </a:p>
        </p:txBody>
      </p:sp>
    </p:spTree>
    <p:extLst>
      <p:ext uri="{BB962C8B-B14F-4D97-AF65-F5344CB8AC3E}">
        <p14:creationId xmlns:p14="http://schemas.microsoft.com/office/powerpoint/2010/main" val="419275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E4360-A91B-1919-A1DE-60AAFD8FE630}"/>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BC2FB91-F405-3D66-6678-A8CC02C502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6691E2E-C9D0-7068-3524-92C216B7321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CCE6380-BD6A-EFFB-6933-49C57AFE5C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D7E162F-D633-A278-F37D-1AA2322E0D3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DB8E1FF-F12F-1F19-808E-33178310FADE}"/>
              </a:ext>
            </a:extLst>
          </p:cNvPr>
          <p:cNvSpPr>
            <a:spLocks noGrp="1"/>
          </p:cNvSpPr>
          <p:nvPr>
            <p:ph type="dt" sz="half" idx="10"/>
          </p:nvPr>
        </p:nvSpPr>
        <p:spPr/>
        <p:txBody>
          <a:bodyPr/>
          <a:lstStyle/>
          <a:p>
            <a:fld id="{3DC2F8F5-BBF3-48A8-B2BD-237B5AEF687F}" type="datetimeFigureOut">
              <a:rPr lang="pt-BR" smtClean="0"/>
              <a:t>19/01/2024</a:t>
            </a:fld>
            <a:endParaRPr lang="pt-BR"/>
          </a:p>
        </p:txBody>
      </p:sp>
      <p:sp>
        <p:nvSpPr>
          <p:cNvPr id="8" name="Espaço Reservado para Rodapé 7">
            <a:extLst>
              <a:ext uri="{FF2B5EF4-FFF2-40B4-BE49-F238E27FC236}">
                <a16:creationId xmlns:a16="http://schemas.microsoft.com/office/drawing/2014/main" id="{995932D4-E150-B6C3-FE1C-02DD9BFEFF7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3C0BED0-5E0F-70AF-D9A6-971B85FC219F}"/>
              </a:ext>
            </a:extLst>
          </p:cNvPr>
          <p:cNvSpPr>
            <a:spLocks noGrp="1"/>
          </p:cNvSpPr>
          <p:nvPr>
            <p:ph type="sldNum" sz="quarter" idx="12"/>
          </p:nvPr>
        </p:nvSpPr>
        <p:spPr/>
        <p:txBody>
          <a:bodyPr/>
          <a:lstStyle/>
          <a:p>
            <a:fld id="{36865561-3A31-408F-A888-F5B06A6F0F18}" type="slidenum">
              <a:rPr lang="pt-BR" smtClean="0"/>
              <a:t>‹nº›</a:t>
            </a:fld>
            <a:endParaRPr lang="pt-BR"/>
          </a:p>
        </p:txBody>
      </p:sp>
    </p:spTree>
    <p:extLst>
      <p:ext uri="{BB962C8B-B14F-4D97-AF65-F5344CB8AC3E}">
        <p14:creationId xmlns:p14="http://schemas.microsoft.com/office/powerpoint/2010/main" val="162357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6A8A9-3194-8943-618D-8E6D9BF1634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C029CEA-9C1A-B9D3-5C28-81050F66B6B1}"/>
              </a:ext>
            </a:extLst>
          </p:cNvPr>
          <p:cNvSpPr>
            <a:spLocks noGrp="1"/>
          </p:cNvSpPr>
          <p:nvPr>
            <p:ph type="dt" sz="half" idx="10"/>
          </p:nvPr>
        </p:nvSpPr>
        <p:spPr/>
        <p:txBody>
          <a:bodyPr/>
          <a:lstStyle/>
          <a:p>
            <a:fld id="{3DC2F8F5-BBF3-48A8-B2BD-237B5AEF687F}" type="datetimeFigureOut">
              <a:rPr lang="pt-BR" smtClean="0"/>
              <a:t>19/01/2024</a:t>
            </a:fld>
            <a:endParaRPr lang="pt-BR"/>
          </a:p>
        </p:txBody>
      </p:sp>
      <p:sp>
        <p:nvSpPr>
          <p:cNvPr id="4" name="Espaço Reservado para Rodapé 3">
            <a:extLst>
              <a:ext uri="{FF2B5EF4-FFF2-40B4-BE49-F238E27FC236}">
                <a16:creationId xmlns:a16="http://schemas.microsoft.com/office/drawing/2014/main" id="{5FDEB689-5DF5-FD5B-46F3-F61FDBBF902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20648D4-CB1C-4C64-6910-F939275A84DB}"/>
              </a:ext>
            </a:extLst>
          </p:cNvPr>
          <p:cNvSpPr>
            <a:spLocks noGrp="1"/>
          </p:cNvSpPr>
          <p:nvPr>
            <p:ph type="sldNum" sz="quarter" idx="12"/>
          </p:nvPr>
        </p:nvSpPr>
        <p:spPr/>
        <p:txBody>
          <a:bodyPr/>
          <a:lstStyle/>
          <a:p>
            <a:fld id="{36865561-3A31-408F-A888-F5B06A6F0F18}" type="slidenum">
              <a:rPr lang="pt-BR" smtClean="0"/>
              <a:t>‹nº›</a:t>
            </a:fld>
            <a:endParaRPr lang="pt-BR"/>
          </a:p>
        </p:txBody>
      </p:sp>
    </p:spTree>
    <p:extLst>
      <p:ext uri="{BB962C8B-B14F-4D97-AF65-F5344CB8AC3E}">
        <p14:creationId xmlns:p14="http://schemas.microsoft.com/office/powerpoint/2010/main" val="185570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05FE3E1-99E1-A56A-9EF7-689B62299D33}"/>
              </a:ext>
            </a:extLst>
          </p:cNvPr>
          <p:cNvSpPr>
            <a:spLocks noGrp="1"/>
          </p:cNvSpPr>
          <p:nvPr>
            <p:ph type="dt" sz="half" idx="10"/>
          </p:nvPr>
        </p:nvSpPr>
        <p:spPr/>
        <p:txBody>
          <a:bodyPr/>
          <a:lstStyle/>
          <a:p>
            <a:fld id="{3DC2F8F5-BBF3-48A8-B2BD-237B5AEF687F}" type="datetimeFigureOut">
              <a:rPr lang="pt-BR" smtClean="0"/>
              <a:t>19/01/2024</a:t>
            </a:fld>
            <a:endParaRPr lang="pt-BR"/>
          </a:p>
        </p:txBody>
      </p:sp>
      <p:sp>
        <p:nvSpPr>
          <p:cNvPr id="3" name="Espaço Reservado para Rodapé 2">
            <a:extLst>
              <a:ext uri="{FF2B5EF4-FFF2-40B4-BE49-F238E27FC236}">
                <a16:creationId xmlns:a16="http://schemas.microsoft.com/office/drawing/2014/main" id="{A2576131-889F-B3DD-FC4B-F4C46B189EF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5E00A61-02FA-920A-2E80-7179BC70DB46}"/>
              </a:ext>
            </a:extLst>
          </p:cNvPr>
          <p:cNvSpPr>
            <a:spLocks noGrp="1"/>
          </p:cNvSpPr>
          <p:nvPr>
            <p:ph type="sldNum" sz="quarter" idx="12"/>
          </p:nvPr>
        </p:nvSpPr>
        <p:spPr/>
        <p:txBody>
          <a:bodyPr/>
          <a:lstStyle/>
          <a:p>
            <a:fld id="{36865561-3A31-408F-A888-F5B06A6F0F18}" type="slidenum">
              <a:rPr lang="pt-BR" smtClean="0"/>
              <a:t>‹nº›</a:t>
            </a:fld>
            <a:endParaRPr lang="pt-BR"/>
          </a:p>
        </p:txBody>
      </p:sp>
    </p:spTree>
    <p:extLst>
      <p:ext uri="{BB962C8B-B14F-4D97-AF65-F5344CB8AC3E}">
        <p14:creationId xmlns:p14="http://schemas.microsoft.com/office/powerpoint/2010/main" val="90911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7DFE0-854F-E78A-EC30-2042586286A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EB0AC5B-E11C-4751-168F-B64609BF0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D1221CD-B4AF-7B85-C6D2-5815FD7AF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EBEFE57-69AE-285F-A88D-3C29EF6DCF68}"/>
              </a:ext>
            </a:extLst>
          </p:cNvPr>
          <p:cNvSpPr>
            <a:spLocks noGrp="1"/>
          </p:cNvSpPr>
          <p:nvPr>
            <p:ph type="dt" sz="half" idx="10"/>
          </p:nvPr>
        </p:nvSpPr>
        <p:spPr/>
        <p:txBody>
          <a:bodyPr/>
          <a:lstStyle/>
          <a:p>
            <a:fld id="{3DC2F8F5-BBF3-48A8-B2BD-237B5AEF687F}" type="datetimeFigureOut">
              <a:rPr lang="pt-BR" smtClean="0"/>
              <a:t>19/01/2024</a:t>
            </a:fld>
            <a:endParaRPr lang="pt-BR"/>
          </a:p>
        </p:txBody>
      </p:sp>
      <p:sp>
        <p:nvSpPr>
          <p:cNvPr id="6" name="Espaço Reservado para Rodapé 5">
            <a:extLst>
              <a:ext uri="{FF2B5EF4-FFF2-40B4-BE49-F238E27FC236}">
                <a16:creationId xmlns:a16="http://schemas.microsoft.com/office/drawing/2014/main" id="{A6AB6CEB-FBBA-E577-8877-358B9152562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BC94A2-3A6D-9A25-E8B0-6844B40E99A3}"/>
              </a:ext>
            </a:extLst>
          </p:cNvPr>
          <p:cNvSpPr>
            <a:spLocks noGrp="1"/>
          </p:cNvSpPr>
          <p:nvPr>
            <p:ph type="sldNum" sz="quarter" idx="12"/>
          </p:nvPr>
        </p:nvSpPr>
        <p:spPr/>
        <p:txBody>
          <a:bodyPr/>
          <a:lstStyle/>
          <a:p>
            <a:fld id="{36865561-3A31-408F-A888-F5B06A6F0F18}" type="slidenum">
              <a:rPr lang="pt-BR" smtClean="0"/>
              <a:t>‹nº›</a:t>
            </a:fld>
            <a:endParaRPr lang="pt-BR"/>
          </a:p>
        </p:txBody>
      </p:sp>
    </p:spTree>
    <p:extLst>
      <p:ext uri="{BB962C8B-B14F-4D97-AF65-F5344CB8AC3E}">
        <p14:creationId xmlns:p14="http://schemas.microsoft.com/office/powerpoint/2010/main" val="4164991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8544C6-24A9-B0C4-DC32-171134428F7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42D78E8-9B5D-544A-05E5-C9FF0B1088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63A1555-136F-3F5F-4DCC-2DA48A9CB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00BE3E4-C30C-2F69-70D2-F137FBAD4054}"/>
              </a:ext>
            </a:extLst>
          </p:cNvPr>
          <p:cNvSpPr>
            <a:spLocks noGrp="1"/>
          </p:cNvSpPr>
          <p:nvPr>
            <p:ph type="dt" sz="half" idx="10"/>
          </p:nvPr>
        </p:nvSpPr>
        <p:spPr/>
        <p:txBody>
          <a:bodyPr/>
          <a:lstStyle/>
          <a:p>
            <a:fld id="{3DC2F8F5-BBF3-48A8-B2BD-237B5AEF687F}" type="datetimeFigureOut">
              <a:rPr lang="pt-BR" smtClean="0"/>
              <a:t>19/01/2024</a:t>
            </a:fld>
            <a:endParaRPr lang="pt-BR"/>
          </a:p>
        </p:txBody>
      </p:sp>
      <p:sp>
        <p:nvSpPr>
          <p:cNvPr id="6" name="Espaço Reservado para Rodapé 5">
            <a:extLst>
              <a:ext uri="{FF2B5EF4-FFF2-40B4-BE49-F238E27FC236}">
                <a16:creationId xmlns:a16="http://schemas.microsoft.com/office/drawing/2014/main" id="{A1C741DD-E902-47DE-E22C-07E879AC8EC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7BA34B4-93E7-5A0E-FE85-0582D2F8B854}"/>
              </a:ext>
            </a:extLst>
          </p:cNvPr>
          <p:cNvSpPr>
            <a:spLocks noGrp="1"/>
          </p:cNvSpPr>
          <p:nvPr>
            <p:ph type="sldNum" sz="quarter" idx="12"/>
          </p:nvPr>
        </p:nvSpPr>
        <p:spPr/>
        <p:txBody>
          <a:bodyPr/>
          <a:lstStyle/>
          <a:p>
            <a:fld id="{36865561-3A31-408F-A888-F5B06A6F0F18}" type="slidenum">
              <a:rPr lang="pt-BR" smtClean="0"/>
              <a:t>‹nº›</a:t>
            </a:fld>
            <a:endParaRPr lang="pt-BR"/>
          </a:p>
        </p:txBody>
      </p:sp>
    </p:spTree>
    <p:extLst>
      <p:ext uri="{BB962C8B-B14F-4D97-AF65-F5344CB8AC3E}">
        <p14:creationId xmlns:p14="http://schemas.microsoft.com/office/powerpoint/2010/main" val="208959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946DA6B-3BEE-F18C-0814-08D19E349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A6AD0C83-6A35-058B-3E60-7E9E3B244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9DD6F54-72E2-B00B-77A6-1C8106BB23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2F8F5-BBF3-48A8-B2BD-237B5AEF687F}" type="datetimeFigureOut">
              <a:rPr lang="pt-BR" smtClean="0"/>
              <a:t>19/01/2024</a:t>
            </a:fld>
            <a:endParaRPr lang="pt-BR"/>
          </a:p>
        </p:txBody>
      </p:sp>
      <p:sp>
        <p:nvSpPr>
          <p:cNvPr id="5" name="Espaço Reservado para Rodapé 4">
            <a:extLst>
              <a:ext uri="{FF2B5EF4-FFF2-40B4-BE49-F238E27FC236}">
                <a16:creationId xmlns:a16="http://schemas.microsoft.com/office/drawing/2014/main" id="{90F77193-8C2E-BF89-1E1C-AC9B9E8CBD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0CDEAAC-0357-4826-0FDD-6C0CA1BAEF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65561-3A31-408F-A888-F5B06A6F0F18}" type="slidenum">
              <a:rPr lang="pt-BR" smtClean="0"/>
              <a:t>‹nº›</a:t>
            </a:fld>
            <a:endParaRPr lang="pt-BR"/>
          </a:p>
        </p:txBody>
      </p:sp>
    </p:spTree>
    <p:extLst>
      <p:ext uri="{BB962C8B-B14F-4D97-AF65-F5344CB8AC3E}">
        <p14:creationId xmlns:p14="http://schemas.microsoft.com/office/powerpoint/2010/main" val="4672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10.png"/><Relationship Id="rId5" Type="http://schemas.openxmlformats.org/officeDocument/2006/relationships/image" Target="../media/image7.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m 13">
            <a:extLst>
              <a:ext uri="{FF2B5EF4-FFF2-40B4-BE49-F238E27FC236}">
                <a16:creationId xmlns:a16="http://schemas.microsoft.com/office/drawing/2014/main" id="{2F3D2F52-96B0-3489-7088-A1FB8927FF82}"/>
              </a:ext>
            </a:extLst>
          </p:cNvPr>
          <p:cNvPicPr>
            <a:picLocks noChangeAspect="1"/>
          </p:cNvPicPr>
          <p:nvPr/>
        </p:nvPicPr>
        <p:blipFill rotWithShape="1">
          <a:blip r:embed="rId2"/>
          <a:srcRect l="39183" t="39129" r="27383" b="25108"/>
          <a:stretch/>
        </p:blipFill>
        <p:spPr>
          <a:xfrm>
            <a:off x="-11106" y="0"/>
            <a:ext cx="12192000" cy="6858000"/>
          </a:xfrm>
          <a:prstGeom prst="rect">
            <a:avLst/>
          </a:prstGeom>
        </p:spPr>
      </p:pic>
      <p:sp>
        <p:nvSpPr>
          <p:cNvPr id="17" name="CaixaDeTexto 16">
            <a:extLst>
              <a:ext uri="{FF2B5EF4-FFF2-40B4-BE49-F238E27FC236}">
                <a16:creationId xmlns:a16="http://schemas.microsoft.com/office/drawing/2014/main" id="{5950B9E4-27AE-562E-BA75-3938426936D4}"/>
              </a:ext>
            </a:extLst>
          </p:cNvPr>
          <p:cNvSpPr txBox="1"/>
          <p:nvPr/>
        </p:nvSpPr>
        <p:spPr>
          <a:xfrm>
            <a:off x="11106" y="2316358"/>
            <a:ext cx="7103227" cy="2708434"/>
          </a:xfrm>
          <a:prstGeom prst="rect">
            <a:avLst/>
          </a:prstGeom>
          <a:noFill/>
        </p:spPr>
        <p:txBody>
          <a:bodyPr wrap="none" rtlCol="0">
            <a:spAutoFit/>
          </a:bodyPr>
          <a:lstStyle/>
          <a:p>
            <a:r>
              <a:rPr lang="pt-BR" sz="8500" dirty="0">
                <a:latin typeface="Corbel Light" panose="020B0303020204020204" pitchFamily="34" charset="0"/>
              </a:rPr>
              <a:t>TRABALHO DE </a:t>
            </a:r>
          </a:p>
          <a:p>
            <a:r>
              <a:rPr lang="pt-BR" sz="8500" dirty="0">
                <a:latin typeface="Corbel Light" panose="020B0303020204020204" pitchFamily="34" charset="0"/>
              </a:rPr>
              <a:t>INFORMÁTICA </a:t>
            </a:r>
          </a:p>
        </p:txBody>
      </p:sp>
    </p:spTree>
    <p:extLst>
      <p:ext uri="{BB962C8B-B14F-4D97-AF65-F5344CB8AC3E}">
        <p14:creationId xmlns:p14="http://schemas.microsoft.com/office/powerpoint/2010/main" val="138958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35561"/>
            <a:ext cx="12192000" cy="6822439"/>
          </a:xfrm>
          <a:prstGeom prst="rect">
            <a:avLst/>
          </a:prstGeom>
        </p:spPr>
      </p:pic>
      <p:sp>
        <p:nvSpPr>
          <p:cNvPr id="2" name="Rectangle 2">
            <a:extLst>
              <a:ext uri="{FF2B5EF4-FFF2-40B4-BE49-F238E27FC236}">
                <a16:creationId xmlns:a16="http://schemas.microsoft.com/office/drawing/2014/main" id="{399C16D6-9DF4-3CE5-9C2E-A8F97516A4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4" name="CaixaDeTexto 3">
            <a:extLst>
              <a:ext uri="{FF2B5EF4-FFF2-40B4-BE49-F238E27FC236}">
                <a16:creationId xmlns:a16="http://schemas.microsoft.com/office/drawing/2014/main" id="{4AE083A1-543C-7890-7ECE-0E884E525537}"/>
              </a:ext>
            </a:extLst>
          </p:cNvPr>
          <p:cNvSpPr txBox="1"/>
          <p:nvPr/>
        </p:nvSpPr>
        <p:spPr>
          <a:xfrm>
            <a:off x="265447" y="2405880"/>
            <a:ext cx="7122695" cy="4154984"/>
          </a:xfrm>
          <a:prstGeom prst="rect">
            <a:avLst/>
          </a:prstGeom>
          <a:noFill/>
        </p:spPr>
        <p:txBody>
          <a:bodyPr wrap="square" rtlCol="0">
            <a:spAutoFit/>
          </a:bodyPr>
          <a:lstStyle/>
          <a:p>
            <a:r>
              <a:rPr lang="pt-BR" sz="2400" dirty="0"/>
              <a:t>Skype for Business (anteriormente Microsoft Lync e Office Communicator) é um aplicativo de software corporativo para mensagens instantâneas e </a:t>
            </a:r>
            <a:r>
              <a:rPr lang="pt-BR" sz="2400" dirty="0" err="1"/>
              <a:t>videotelefonia</a:t>
            </a:r>
            <a:r>
              <a:rPr lang="pt-BR" sz="2400" dirty="0"/>
              <a:t> desenvolvido pela Microsoft como parte do pacote Microsoft 365 (anteriormente Office). Ele foi projetado para uso com o software Skype for Business Server local e uma versão de software como serviço oferecida como parte do 365. Ele oferece suporte a bate-papo de texto, áudio e vídeo e se integra a componentes do Microsoft 365, como Exchange e SharePoint.</a:t>
            </a:r>
          </a:p>
        </p:txBody>
      </p:sp>
      <p:sp>
        <p:nvSpPr>
          <p:cNvPr id="5" name="Rectangle 2">
            <a:extLst>
              <a:ext uri="{FF2B5EF4-FFF2-40B4-BE49-F238E27FC236}">
                <a16:creationId xmlns:a16="http://schemas.microsoft.com/office/drawing/2014/main" id="{2E8EAF36-E4DF-4564-A905-A19471692800}"/>
              </a:ext>
            </a:extLst>
          </p:cNvPr>
          <p:cNvSpPr>
            <a:spLocks noChangeArrowheads="1"/>
          </p:cNvSpPr>
          <p:nvPr/>
        </p:nvSpPr>
        <p:spPr bwMode="auto">
          <a:xfrm>
            <a:off x="265447"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3" name="Imagem 2" descr="Skype For Business Web App Chrome Mac - interiorsenergy">
            <a:extLst>
              <a:ext uri="{FF2B5EF4-FFF2-40B4-BE49-F238E27FC236}">
                <a16:creationId xmlns:a16="http://schemas.microsoft.com/office/drawing/2014/main" id="{5AA2F6E2-C20D-6865-A5BC-241BC510E94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447" y="742481"/>
            <a:ext cx="1574497" cy="1574497"/>
          </a:xfrm>
          <a:prstGeom prst="rect">
            <a:avLst/>
          </a:prstGeom>
          <a:noFill/>
          <a:ln>
            <a:noFill/>
          </a:ln>
        </p:spPr>
      </p:pic>
      <p:sp>
        <p:nvSpPr>
          <p:cNvPr id="8" name="CaixaDeTexto 7">
            <a:extLst>
              <a:ext uri="{FF2B5EF4-FFF2-40B4-BE49-F238E27FC236}">
                <a16:creationId xmlns:a16="http://schemas.microsoft.com/office/drawing/2014/main" id="{F19FCA7B-FCD6-258A-1385-57549E21C5C1}"/>
              </a:ext>
            </a:extLst>
          </p:cNvPr>
          <p:cNvSpPr txBox="1"/>
          <p:nvPr/>
        </p:nvSpPr>
        <p:spPr>
          <a:xfrm>
            <a:off x="1839944" y="1530432"/>
            <a:ext cx="6232358" cy="830997"/>
          </a:xfrm>
          <a:prstGeom prst="rect">
            <a:avLst/>
          </a:prstGeom>
          <a:noFill/>
        </p:spPr>
        <p:txBody>
          <a:bodyPr wrap="square">
            <a:spAutoFit/>
          </a:bodyPr>
          <a:lstStyle/>
          <a:p>
            <a:r>
              <a:rPr lang="pt-BR" sz="4800" kern="0" dirty="0">
                <a:solidFill>
                  <a:srgbClr val="00B0F0"/>
                </a:solidFill>
                <a:effectLst/>
                <a:latin typeface="Calibri" panose="020F0502020204030204" pitchFamily="34" charset="0"/>
                <a:ea typeface="Times New Roman" panose="02020603050405020304" pitchFamily="18" charset="0"/>
              </a:rPr>
              <a:t>SKYPE FOR BUSINESS</a:t>
            </a:r>
            <a:endParaRPr lang="pt-BR" sz="4800" dirty="0"/>
          </a:p>
        </p:txBody>
      </p:sp>
    </p:spTree>
    <p:extLst>
      <p:ext uri="{BB962C8B-B14F-4D97-AF65-F5344CB8AC3E}">
        <p14:creationId xmlns:p14="http://schemas.microsoft.com/office/powerpoint/2010/main" val="307005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35561"/>
            <a:ext cx="12192000" cy="6822439"/>
          </a:xfrm>
          <a:prstGeom prst="rect">
            <a:avLst/>
          </a:prstGeom>
        </p:spPr>
      </p:pic>
      <p:sp>
        <p:nvSpPr>
          <p:cNvPr id="2" name="Rectangle 2">
            <a:extLst>
              <a:ext uri="{FF2B5EF4-FFF2-40B4-BE49-F238E27FC236}">
                <a16:creationId xmlns:a16="http://schemas.microsoft.com/office/drawing/2014/main" id="{399C16D6-9DF4-3CE5-9C2E-A8F97516A4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5" name="Rectangle 2">
            <a:extLst>
              <a:ext uri="{FF2B5EF4-FFF2-40B4-BE49-F238E27FC236}">
                <a16:creationId xmlns:a16="http://schemas.microsoft.com/office/drawing/2014/main" id="{2E8EAF36-E4DF-4564-A905-A19471692800}"/>
              </a:ext>
            </a:extLst>
          </p:cNvPr>
          <p:cNvSpPr>
            <a:spLocks noChangeArrowheads="1"/>
          </p:cNvSpPr>
          <p:nvPr/>
        </p:nvSpPr>
        <p:spPr bwMode="auto">
          <a:xfrm>
            <a:off x="265447"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7" name="Imagem 6">
            <a:extLst>
              <a:ext uri="{FF2B5EF4-FFF2-40B4-BE49-F238E27FC236}">
                <a16:creationId xmlns:a16="http://schemas.microsoft.com/office/drawing/2014/main" id="{004337D5-2457-21B2-6840-399B7115887A}"/>
              </a:ext>
            </a:extLst>
          </p:cNvPr>
          <p:cNvPicPr>
            <a:picLocks noChangeAspect="1"/>
          </p:cNvPicPr>
          <p:nvPr/>
        </p:nvPicPr>
        <p:blipFill rotWithShape="1">
          <a:blip r:embed="rId3"/>
          <a:srcRect l="35378" t="16102" r="36178" b="20124"/>
          <a:stretch/>
        </p:blipFill>
        <p:spPr>
          <a:xfrm>
            <a:off x="0" y="0"/>
            <a:ext cx="5810250" cy="6946733"/>
          </a:xfrm>
          <a:prstGeom prst="rect">
            <a:avLst/>
          </a:prstGeom>
        </p:spPr>
      </p:pic>
      <p:sp>
        <p:nvSpPr>
          <p:cNvPr id="9" name="CaixaDeTexto 8">
            <a:extLst>
              <a:ext uri="{FF2B5EF4-FFF2-40B4-BE49-F238E27FC236}">
                <a16:creationId xmlns:a16="http://schemas.microsoft.com/office/drawing/2014/main" id="{5C975277-DE80-1EE6-015A-35F9FFDF2C0E}"/>
              </a:ext>
            </a:extLst>
          </p:cNvPr>
          <p:cNvSpPr txBox="1"/>
          <p:nvPr/>
        </p:nvSpPr>
        <p:spPr>
          <a:xfrm>
            <a:off x="6076734" y="1255973"/>
            <a:ext cx="5848781" cy="3939540"/>
          </a:xfrm>
          <a:prstGeom prst="rect">
            <a:avLst/>
          </a:prstGeom>
          <a:noFill/>
        </p:spPr>
        <p:txBody>
          <a:bodyPr wrap="none" rtlCol="0">
            <a:spAutoFit/>
          </a:bodyPr>
          <a:lstStyle/>
          <a:p>
            <a:r>
              <a:rPr lang="pt-BR" sz="8000" dirty="0">
                <a:latin typeface="Corbel Light" panose="020B0303020204020204" pitchFamily="34" charset="0"/>
              </a:rPr>
              <a:t>MODELO</a:t>
            </a:r>
            <a:r>
              <a:rPr lang="pt-BR" sz="8000" dirty="0"/>
              <a:t> </a:t>
            </a:r>
          </a:p>
          <a:p>
            <a:r>
              <a:rPr lang="pt-BR" sz="8500" dirty="0">
                <a:latin typeface="Corbel Light" panose="020B0303020204020204" pitchFamily="34" charset="0"/>
              </a:rPr>
              <a:t>DE </a:t>
            </a:r>
          </a:p>
          <a:p>
            <a:r>
              <a:rPr lang="pt-BR" sz="8500" dirty="0">
                <a:latin typeface="Corbel Light" panose="020B0303020204020204" pitchFamily="34" charset="0"/>
              </a:rPr>
              <a:t>CURRÍCULO </a:t>
            </a:r>
          </a:p>
        </p:txBody>
      </p:sp>
    </p:spTree>
    <p:extLst>
      <p:ext uri="{BB962C8B-B14F-4D97-AF65-F5344CB8AC3E}">
        <p14:creationId xmlns:p14="http://schemas.microsoft.com/office/powerpoint/2010/main" val="412447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35561"/>
            <a:ext cx="12192000" cy="6822439"/>
          </a:xfrm>
          <a:prstGeom prst="rect">
            <a:avLst/>
          </a:prstGeom>
        </p:spPr>
      </p:pic>
      <p:sp>
        <p:nvSpPr>
          <p:cNvPr id="2" name="Rectangle 2">
            <a:extLst>
              <a:ext uri="{FF2B5EF4-FFF2-40B4-BE49-F238E27FC236}">
                <a16:creationId xmlns:a16="http://schemas.microsoft.com/office/drawing/2014/main" id="{399C16D6-9DF4-3CE5-9C2E-A8F97516A4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5" name="Rectangle 2">
            <a:extLst>
              <a:ext uri="{FF2B5EF4-FFF2-40B4-BE49-F238E27FC236}">
                <a16:creationId xmlns:a16="http://schemas.microsoft.com/office/drawing/2014/main" id="{2E8EAF36-E4DF-4564-A905-A19471692800}"/>
              </a:ext>
            </a:extLst>
          </p:cNvPr>
          <p:cNvSpPr>
            <a:spLocks noChangeArrowheads="1"/>
          </p:cNvSpPr>
          <p:nvPr/>
        </p:nvSpPr>
        <p:spPr bwMode="auto">
          <a:xfrm>
            <a:off x="265447"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9" name="CaixaDeTexto 8">
            <a:extLst>
              <a:ext uri="{FF2B5EF4-FFF2-40B4-BE49-F238E27FC236}">
                <a16:creationId xmlns:a16="http://schemas.microsoft.com/office/drawing/2014/main" id="{5C975277-DE80-1EE6-015A-35F9FFDF2C0E}"/>
              </a:ext>
            </a:extLst>
          </p:cNvPr>
          <p:cNvSpPr txBox="1"/>
          <p:nvPr/>
        </p:nvSpPr>
        <p:spPr>
          <a:xfrm>
            <a:off x="6076734" y="1255973"/>
            <a:ext cx="4443845" cy="3939540"/>
          </a:xfrm>
          <a:prstGeom prst="rect">
            <a:avLst/>
          </a:prstGeom>
          <a:noFill/>
        </p:spPr>
        <p:txBody>
          <a:bodyPr wrap="none" rtlCol="0">
            <a:spAutoFit/>
          </a:bodyPr>
          <a:lstStyle/>
          <a:p>
            <a:r>
              <a:rPr lang="pt-BR" sz="8000" dirty="0">
                <a:latin typeface="Corbel Light" panose="020B0303020204020204" pitchFamily="34" charset="0"/>
              </a:rPr>
              <a:t>MODELO</a:t>
            </a:r>
            <a:r>
              <a:rPr lang="pt-BR" sz="8000" dirty="0"/>
              <a:t> </a:t>
            </a:r>
          </a:p>
          <a:p>
            <a:r>
              <a:rPr lang="pt-BR" sz="8500" dirty="0">
                <a:latin typeface="Corbel Light" panose="020B0303020204020204" pitchFamily="34" charset="0"/>
              </a:rPr>
              <a:t>DE </a:t>
            </a:r>
          </a:p>
          <a:p>
            <a:r>
              <a:rPr lang="pt-BR" sz="8500" dirty="0">
                <a:latin typeface="Corbel Light" panose="020B0303020204020204" pitchFamily="34" charset="0"/>
              </a:rPr>
              <a:t>ATA </a:t>
            </a:r>
          </a:p>
        </p:txBody>
      </p:sp>
      <p:pic>
        <p:nvPicPr>
          <p:cNvPr id="3" name="Imagem 2">
            <a:extLst>
              <a:ext uri="{FF2B5EF4-FFF2-40B4-BE49-F238E27FC236}">
                <a16:creationId xmlns:a16="http://schemas.microsoft.com/office/drawing/2014/main" id="{D47157BE-E891-7E7F-0A4C-5D5E48D81E2C}"/>
              </a:ext>
            </a:extLst>
          </p:cNvPr>
          <p:cNvPicPr>
            <a:picLocks noChangeAspect="1"/>
          </p:cNvPicPr>
          <p:nvPr/>
        </p:nvPicPr>
        <p:blipFill rotWithShape="1">
          <a:blip r:embed="rId3"/>
          <a:srcRect l="36175" t="19588" r="37843" b="12817"/>
          <a:stretch/>
        </p:blipFill>
        <p:spPr>
          <a:xfrm>
            <a:off x="0" y="0"/>
            <a:ext cx="5665487" cy="6858000"/>
          </a:xfrm>
          <a:prstGeom prst="rect">
            <a:avLst/>
          </a:prstGeom>
        </p:spPr>
      </p:pic>
    </p:spTree>
    <p:extLst>
      <p:ext uri="{BB962C8B-B14F-4D97-AF65-F5344CB8AC3E}">
        <p14:creationId xmlns:p14="http://schemas.microsoft.com/office/powerpoint/2010/main" val="1216187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35561"/>
            <a:ext cx="12192000" cy="6822439"/>
          </a:xfrm>
          <a:prstGeom prst="rect">
            <a:avLst/>
          </a:prstGeom>
        </p:spPr>
      </p:pic>
      <p:sp>
        <p:nvSpPr>
          <p:cNvPr id="2" name="Rectangle 2">
            <a:extLst>
              <a:ext uri="{FF2B5EF4-FFF2-40B4-BE49-F238E27FC236}">
                <a16:creationId xmlns:a16="http://schemas.microsoft.com/office/drawing/2014/main" id="{399C16D6-9DF4-3CE5-9C2E-A8F97516A4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5" name="Rectangle 2">
            <a:extLst>
              <a:ext uri="{FF2B5EF4-FFF2-40B4-BE49-F238E27FC236}">
                <a16:creationId xmlns:a16="http://schemas.microsoft.com/office/drawing/2014/main" id="{2E8EAF36-E4DF-4564-A905-A19471692800}"/>
              </a:ext>
            </a:extLst>
          </p:cNvPr>
          <p:cNvSpPr>
            <a:spLocks noChangeArrowheads="1"/>
          </p:cNvSpPr>
          <p:nvPr/>
        </p:nvSpPr>
        <p:spPr bwMode="auto">
          <a:xfrm>
            <a:off x="265447"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9" name="CaixaDeTexto 8">
            <a:extLst>
              <a:ext uri="{FF2B5EF4-FFF2-40B4-BE49-F238E27FC236}">
                <a16:creationId xmlns:a16="http://schemas.microsoft.com/office/drawing/2014/main" id="{5C975277-DE80-1EE6-015A-35F9FFDF2C0E}"/>
              </a:ext>
            </a:extLst>
          </p:cNvPr>
          <p:cNvSpPr txBox="1"/>
          <p:nvPr/>
        </p:nvSpPr>
        <p:spPr>
          <a:xfrm>
            <a:off x="5903495" y="1459230"/>
            <a:ext cx="6564506" cy="3739485"/>
          </a:xfrm>
          <a:prstGeom prst="rect">
            <a:avLst/>
          </a:prstGeom>
          <a:noFill/>
        </p:spPr>
        <p:txBody>
          <a:bodyPr wrap="square" rtlCol="0">
            <a:spAutoFit/>
          </a:bodyPr>
          <a:lstStyle/>
          <a:p>
            <a:r>
              <a:rPr lang="pt-BR" sz="7900" dirty="0">
                <a:latin typeface="Corbel Light" panose="020B0303020204020204" pitchFamily="34" charset="0"/>
              </a:rPr>
              <a:t>MODELO</a:t>
            </a:r>
            <a:r>
              <a:rPr lang="pt-BR" sz="7900" dirty="0"/>
              <a:t> </a:t>
            </a:r>
          </a:p>
          <a:p>
            <a:r>
              <a:rPr lang="pt-BR" sz="7900" dirty="0">
                <a:latin typeface="Corbel Light" panose="020B0303020204020204" pitchFamily="34" charset="0"/>
              </a:rPr>
              <a:t>DE </a:t>
            </a:r>
          </a:p>
          <a:p>
            <a:r>
              <a:rPr lang="pt-BR" sz="7900" dirty="0">
                <a:latin typeface="Corbel Light" panose="020B0303020204020204" pitchFamily="34" charset="0"/>
              </a:rPr>
              <a:t>MEMORANDO </a:t>
            </a:r>
          </a:p>
        </p:txBody>
      </p:sp>
      <p:pic>
        <p:nvPicPr>
          <p:cNvPr id="3" name="Imagem 2">
            <a:extLst>
              <a:ext uri="{FF2B5EF4-FFF2-40B4-BE49-F238E27FC236}">
                <a16:creationId xmlns:a16="http://schemas.microsoft.com/office/drawing/2014/main" id="{495924E0-438A-1F39-0D0E-6D5D6D4D9EAA}"/>
              </a:ext>
            </a:extLst>
          </p:cNvPr>
          <p:cNvPicPr>
            <a:picLocks noChangeAspect="1"/>
          </p:cNvPicPr>
          <p:nvPr/>
        </p:nvPicPr>
        <p:blipFill rotWithShape="1">
          <a:blip r:embed="rId3"/>
          <a:srcRect l="34955" t="16740" r="36396" b="11188"/>
          <a:stretch/>
        </p:blipFill>
        <p:spPr>
          <a:xfrm>
            <a:off x="0" y="0"/>
            <a:ext cx="5400040" cy="6858000"/>
          </a:xfrm>
          <a:prstGeom prst="rect">
            <a:avLst/>
          </a:prstGeom>
        </p:spPr>
      </p:pic>
    </p:spTree>
    <p:extLst>
      <p:ext uri="{BB962C8B-B14F-4D97-AF65-F5344CB8AC3E}">
        <p14:creationId xmlns:p14="http://schemas.microsoft.com/office/powerpoint/2010/main" val="4622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0"/>
            <a:ext cx="12192000" cy="6822439"/>
          </a:xfrm>
          <a:prstGeom prst="rect">
            <a:avLst/>
          </a:prstGeom>
        </p:spPr>
      </p:pic>
      <p:sp>
        <p:nvSpPr>
          <p:cNvPr id="2" name="Rectangle 2">
            <a:extLst>
              <a:ext uri="{FF2B5EF4-FFF2-40B4-BE49-F238E27FC236}">
                <a16:creationId xmlns:a16="http://schemas.microsoft.com/office/drawing/2014/main" id="{399C16D6-9DF4-3CE5-9C2E-A8F97516A4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5" name="Rectangle 2">
            <a:extLst>
              <a:ext uri="{FF2B5EF4-FFF2-40B4-BE49-F238E27FC236}">
                <a16:creationId xmlns:a16="http://schemas.microsoft.com/office/drawing/2014/main" id="{2E8EAF36-E4DF-4564-A905-A19471692800}"/>
              </a:ext>
            </a:extLst>
          </p:cNvPr>
          <p:cNvSpPr>
            <a:spLocks noChangeArrowheads="1"/>
          </p:cNvSpPr>
          <p:nvPr/>
        </p:nvSpPr>
        <p:spPr bwMode="auto">
          <a:xfrm>
            <a:off x="265447"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4" name="CaixaDeTexto 3">
            <a:extLst>
              <a:ext uri="{FF2B5EF4-FFF2-40B4-BE49-F238E27FC236}">
                <a16:creationId xmlns:a16="http://schemas.microsoft.com/office/drawing/2014/main" id="{706D4E2D-374A-8908-0D88-D6440A244E23}"/>
              </a:ext>
            </a:extLst>
          </p:cNvPr>
          <p:cNvSpPr txBox="1"/>
          <p:nvPr/>
        </p:nvSpPr>
        <p:spPr>
          <a:xfrm>
            <a:off x="373355" y="291697"/>
            <a:ext cx="9015994" cy="584775"/>
          </a:xfrm>
          <a:prstGeom prst="rect">
            <a:avLst/>
          </a:prstGeom>
          <a:noFill/>
        </p:spPr>
        <p:txBody>
          <a:bodyPr wrap="none" rtlCol="0">
            <a:spAutoFit/>
          </a:bodyPr>
          <a:lstStyle/>
          <a:p>
            <a:r>
              <a:rPr lang="pt-BR" sz="3200" dirty="0"/>
              <a:t>DIFERENÇA ENTRE ATA, CURRÍCULO E MEMORANDO </a:t>
            </a:r>
          </a:p>
        </p:txBody>
      </p:sp>
      <p:sp>
        <p:nvSpPr>
          <p:cNvPr id="7" name="CaixaDeTexto 6">
            <a:extLst>
              <a:ext uri="{FF2B5EF4-FFF2-40B4-BE49-F238E27FC236}">
                <a16:creationId xmlns:a16="http://schemas.microsoft.com/office/drawing/2014/main" id="{2715FC95-DDBD-01C6-B75C-324029FB7F49}"/>
              </a:ext>
            </a:extLst>
          </p:cNvPr>
          <p:cNvSpPr txBox="1"/>
          <p:nvPr/>
        </p:nvSpPr>
        <p:spPr>
          <a:xfrm>
            <a:off x="373355" y="1436235"/>
            <a:ext cx="8800178" cy="4801314"/>
          </a:xfrm>
          <a:prstGeom prst="rect">
            <a:avLst/>
          </a:prstGeom>
          <a:noFill/>
        </p:spPr>
        <p:txBody>
          <a:bodyPr wrap="square" rtlCol="0">
            <a:spAutoFit/>
          </a:bodyPr>
          <a:lstStyle/>
          <a:p>
            <a:r>
              <a:rPr lang="pt-BR" sz="3600" kern="100" dirty="0">
                <a:effectLst/>
                <a:latin typeface="+mj-lt"/>
                <a:ea typeface="Calibri" panose="020F0502020204030204" pitchFamily="34" charset="0"/>
                <a:cs typeface="Calibri" panose="020F0502020204030204" pitchFamily="34" charset="0"/>
              </a:rPr>
              <a:t>Uma </a:t>
            </a:r>
            <a:r>
              <a:rPr lang="pt-BR" sz="3600" b="1" kern="100" dirty="0">
                <a:effectLst/>
                <a:latin typeface="+mj-lt"/>
                <a:ea typeface="Calibri" panose="020F0502020204030204" pitchFamily="34" charset="0"/>
                <a:cs typeface="Calibri" panose="020F0502020204030204" pitchFamily="34" charset="0"/>
              </a:rPr>
              <a:t>ATA</a:t>
            </a:r>
            <a:r>
              <a:rPr lang="pt-BR" sz="3600" kern="100" dirty="0">
                <a:effectLst/>
                <a:latin typeface="+mj-lt"/>
                <a:ea typeface="Calibri" panose="020F0502020204030204" pitchFamily="34" charset="0"/>
                <a:cs typeface="Calibri" panose="020F0502020204030204" pitchFamily="34" charset="0"/>
              </a:rPr>
              <a:t> é um registro formal e detalhado de uma reunião, conferência ou assembleia, onde são registrados os assuntos discutidos, decisões tomadas e os nomes dos participantes presentes. Ela serve como um documento oficial que documenta os eventos ocorridos durante a reunião e também pode ser utilizado como referência futura.</a:t>
            </a:r>
            <a:endParaRPr lang="pt-BR" sz="3600" kern="100" dirty="0">
              <a:effectLst/>
              <a:latin typeface="+mj-lt"/>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00506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0"/>
            <a:ext cx="12192000" cy="6822439"/>
          </a:xfrm>
          <a:prstGeom prst="rect">
            <a:avLst/>
          </a:prstGeom>
        </p:spPr>
      </p:pic>
      <p:sp>
        <p:nvSpPr>
          <p:cNvPr id="2" name="Rectangle 2">
            <a:extLst>
              <a:ext uri="{FF2B5EF4-FFF2-40B4-BE49-F238E27FC236}">
                <a16:creationId xmlns:a16="http://schemas.microsoft.com/office/drawing/2014/main" id="{399C16D6-9DF4-3CE5-9C2E-A8F97516A4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5" name="Rectangle 2">
            <a:extLst>
              <a:ext uri="{FF2B5EF4-FFF2-40B4-BE49-F238E27FC236}">
                <a16:creationId xmlns:a16="http://schemas.microsoft.com/office/drawing/2014/main" id="{2E8EAF36-E4DF-4564-A905-A19471692800}"/>
              </a:ext>
            </a:extLst>
          </p:cNvPr>
          <p:cNvSpPr>
            <a:spLocks noChangeArrowheads="1"/>
          </p:cNvSpPr>
          <p:nvPr/>
        </p:nvSpPr>
        <p:spPr bwMode="auto">
          <a:xfrm>
            <a:off x="265447"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4" name="CaixaDeTexto 3">
            <a:extLst>
              <a:ext uri="{FF2B5EF4-FFF2-40B4-BE49-F238E27FC236}">
                <a16:creationId xmlns:a16="http://schemas.microsoft.com/office/drawing/2014/main" id="{706D4E2D-374A-8908-0D88-D6440A244E23}"/>
              </a:ext>
            </a:extLst>
          </p:cNvPr>
          <p:cNvSpPr txBox="1"/>
          <p:nvPr/>
        </p:nvSpPr>
        <p:spPr>
          <a:xfrm>
            <a:off x="373355" y="291697"/>
            <a:ext cx="9015994" cy="584775"/>
          </a:xfrm>
          <a:prstGeom prst="rect">
            <a:avLst/>
          </a:prstGeom>
          <a:noFill/>
        </p:spPr>
        <p:txBody>
          <a:bodyPr wrap="none" rtlCol="0">
            <a:spAutoFit/>
          </a:bodyPr>
          <a:lstStyle/>
          <a:p>
            <a:r>
              <a:rPr lang="pt-BR" sz="3200" dirty="0"/>
              <a:t>DIFERENÇA ENTRE ATA, CURRÍCULO E MEMORANDO </a:t>
            </a:r>
          </a:p>
        </p:txBody>
      </p:sp>
      <p:sp>
        <p:nvSpPr>
          <p:cNvPr id="7" name="CaixaDeTexto 6">
            <a:extLst>
              <a:ext uri="{FF2B5EF4-FFF2-40B4-BE49-F238E27FC236}">
                <a16:creationId xmlns:a16="http://schemas.microsoft.com/office/drawing/2014/main" id="{2715FC95-DDBD-01C6-B75C-324029FB7F49}"/>
              </a:ext>
            </a:extLst>
          </p:cNvPr>
          <p:cNvSpPr txBox="1"/>
          <p:nvPr/>
        </p:nvSpPr>
        <p:spPr>
          <a:xfrm>
            <a:off x="132722" y="1487990"/>
            <a:ext cx="10920287" cy="5078313"/>
          </a:xfrm>
          <a:prstGeom prst="rect">
            <a:avLst/>
          </a:prstGeom>
          <a:noFill/>
        </p:spPr>
        <p:txBody>
          <a:bodyPr wrap="square" rtlCol="0">
            <a:spAutoFit/>
          </a:bodyPr>
          <a:lstStyle/>
          <a:p>
            <a:r>
              <a:rPr lang="pt-BR" sz="3600" kern="100" dirty="0">
                <a:effectLst/>
                <a:latin typeface="+mj-lt"/>
                <a:ea typeface="Calibri" panose="020F0502020204030204" pitchFamily="34" charset="0"/>
                <a:cs typeface="Calibri" panose="020F0502020204030204" pitchFamily="34" charset="0"/>
              </a:rPr>
              <a:t>Um CURRÍCULO, por outro lado, é um documento pessoal que apresenta informações sobre a formação acadêmica, experiência profissional, habilidades, conquistas e outras qualificações de um indivíduo. O currículo é usado principalmente ao se candidatar a empregos, bolsas de estudo, estágios ou outras oportunidades profissionais. Ele destaca as qualificações relevantes e fornece um panorama resumido das realizações e habilidades de um indivíduo.</a:t>
            </a:r>
            <a:endParaRPr lang="pt-BR" dirty="0"/>
          </a:p>
        </p:txBody>
      </p:sp>
    </p:spTree>
    <p:extLst>
      <p:ext uri="{BB962C8B-B14F-4D97-AF65-F5344CB8AC3E}">
        <p14:creationId xmlns:p14="http://schemas.microsoft.com/office/powerpoint/2010/main" val="125047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0"/>
            <a:ext cx="12192000" cy="6822439"/>
          </a:xfrm>
          <a:prstGeom prst="rect">
            <a:avLst/>
          </a:prstGeom>
        </p:spPr>
      </p:pic>
      <p:sp>
        <p:nvSpPr>
          <p:cNvPr id="2" name="Rectangle 2">
            <a:extLst>
              <a:ext uri="{FF2B5EF4-FFF2-40B4-BE49-F238E27FC236}">
                <a16:creationId xmlns:a16="http://schemas.microsoft.com/office/drawing/2014/main" id="{399C16D6-9DF4-3CE5-9C2E-A8F97516A4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5" name="Rectangle 2">
            <a:extLst>
              <a:ext uri="{FF2B5EF4-FFF2-40B4-BE49-F238E27FC236}">
                <a16:creationId xmlns:a16="http://schemas.microsoft.com/office/drawing/2014/main" id="{2E8EAF36-E4DF-4564-A905-A19471692800}"/>
              </a:ext>
            </a:extLst>
          </p:cNvPr>
          <p:cNvSpPr>
            <a:spLocks noChangeArrowheads="1"/>
          </p:cNvSpPr>
          <p:nvPr/>
        </p:nvSpPr>
        <p:spPr bwMode="auto">
          <a:xfrm>
            <a:off x="265447"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4" name="CaixaDeTexto 3">
            <a:extLst>
              <a:ext uri="{FF2B5EF4-FFF2-40B4-BE49-F238E27FC236}">
                <a16:creationId xmlns:a16="http://schemas.microsoft.com/office/drawing/2014/main" id="{706D4E2D-374A-8908-0D88-D6440A244E23}"/>
              </a:ext>
            </a:extLst>
          </p:cNvPr>
          <p:cNvSpPr txBox="1"/>
          <p:nvPr/>
        </p:nvSpPr>
        <p:spPr>
          <a:xfrm>
            <a:off x="373355" y="291697"/>
            <a:ext cx="9015994" cy="584775"/>
          </a:xfrm>
          <a:prstGeom prst="rect">
            <a:avLst/>
          </a:prstGeom>
          <a:noFill/>
        </p:spPr>
        <p:txBody>
          <a:bodyPr wrap="none" rtlCol="0">
            <a:spAutoFit/>
          </a:bodyPr>
          <a:lstStyle/>
          <a:p>
            <a:r>
              <a:rPr lang="pt-BR" sz="3200" dirty="0"/>
              <a:t>DIFERENÇA ENTRE ATA, CURRÍCULO E MEMORANDO </a:t>
            </a:r>
          </a:p>
        </p:txBody>
      </p:sp>
      <p:sp>
        <p:nvSpPr>
          <p:cNvPr id="7" name="CaixaDeTexto 6">
            <a:extLst>
              <a:ext uri="{FF2B5EF4-FFF2-40B4-BE49-F238E27FC236}">
                <a16:creationId xmlns:a16="http://schemas.microsoft.com/office/drawing/2014/main" id="{2715FC95-DDBD-01C6-B75C-324029FB7F49}"/>
              </a:ext>
            </a:extLst>
          </p:cNvPr>
          <p:cNvSpPr txBox="1"/>
          <p:nvPr/>
        </p:nvSpPr>
        <p:spPr>
          <a:xfrm>
            <a:off x="265447" y="1377662"/>
            <a:ext cx="10471108" cy="4524315"/>
          </a:xfrm>
          <a:prstGeom prst="rect">
            <a:avLst/>
          </a:prstGeom>
          <a:noFill/>
        </p:spPr>
        <p:txBody>
          <a:bodyPr wrap="square" rtlCol="0">
            <a:spAutoFit/>
          </a:bodyPr>
          <a:lstStyle/>
          <a:p>
            <a:r>
              <a:rPr lang="pt-BR" sz="3200" kern="100" dirty="0">
                <a:effectLst/>
                <a:latin typeface="+mj-lt"/>
                <a:ea typeface="Calibri" panose="020F0502020204030204" pitchFamily="34" charset="0"/>
                <a:cs typeface="Calibri" panose="020F0502020204030204" pitchFamily="34" charset="0"/>
              </a:rPr>
              <a:t>Já um MEMORANDO é um tipo de comunicação interna, geralmente utilizado dentro de uma organização ou empresa, para transmitir informações formais entre diferentes membros ou departamentos. O memorando é um meio de comunicação escrita que pode abordar questões administrativas, diretrizes, atualizações de projetos, solicitações, relatórios ou qualquer outro tipo de comunicação interna. Ele apresenta um formato estruturado com cabeçalho, destinatário, remetente, data e um corpo de texto conciso.</a:t>
            </a:r>
            <a:endParaRPr lang="pt-BR" sz="3200" dirty="0"/>
          </a:p>
        </p:txBody>
      </p:sp>
    </p:spTree>
    <p:extLst>
      <p:ext uri="{BB962C8B-B14F-4D97-AF65-F5344CB8AC3E}">
        <p14:creationId xmlns:p14="http://schemas.microsoft.com/office/powerpoint/2010/main" val="3072444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0"/>
            <a:ext cx="12192000" cy="6822439"/>
          </a:xfrm>
          <a:prstGeom prst="rect">
            <a:avLst/>
          </a:prstGeom>
        </p:spPr>
      </p:pic>
      <p:sp>
        <p:nvSpPr>
          <p:cNvPr id="2" name="Rectangle 2">
            <a:extLst>
              <a:ext uri="{FF2B5EF4-FFF2-40B4-BE49-F238E27FC236}">
                <a16:creationId xmlns:a16="http://schemas.microsoft.com/office/drawing/2014/main" id="{399C16D6-9DF4-3CE5-9C2E-A8F97516A4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5" name="Rectangle 2">
            <a:extLst>
              <a:ext uri="{FF2B5EF4-FFF2-40B4-BE49-F238E27FC236}">
                <a16:creationId xmlns:a16="http://schemas.microsoft.com/office/drawing/2014/main" id="{2E8EAF36-E4DF-4564-A905-A19471692800}"/>
              </a:ext>
            </a:extLst>
          </p:cNvPr>
          <p:cNvSpPr>
            <a:spLocks noChangeArrowheads="1"/>
          </p:cNvSpPr>
          <p:nvPr/>
        </p:nvSpPr>
        <p:spPr bwMode="auto">
          <a:xfrm>
            <a:off x="265447"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8194" name="Picture 2" descr="Joelma é a nova Gretchen? Meme com a cantora vira sucesso lá fora">
            <a:extLst>
              <a:ext uri="{FF2B5EF4-FFF2-40B4-BE49-F238E27FC236}">
                <a16:creationId xmlns:a16="http://schemas.microsoft.com/office/drawing/2014/main" id="{2711DA94-EA0B-14AE-ECD8-FC7D9A294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607"/>
            <a:ext cx="12192000" cy="6937607"/>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F8B57489-85A5-531D-A41D-26B4F872F12F}"/>
              </a:ext>
            </a:extLst>
          </p:cNvPr>
          <p:cNvSpPr txBox="1"/>
          <p:nvPr/>
        </p:nvSpPr>
        <p:spPr>
          <a:xfrm>
            <a:off x="0" y="-159214"/>
            <a:ext cx="3366819" cy="1107996"/>
          </a:xfrm>
          <a:prstGeom prst="rect">
            <a:avLst/>
          </a:prstGeom>
          <a:noFill/>
        </p:spPr>
        <p:txBody>
          <a:bodyPr wrap="none" rtlCol="0">
            <a:spAutoFit/>
          </a:bodyPr>
          <a:lstStyle/>
          <a:p>
            <a:r>
              <a:rPr lang="pt-BR" sz="6600" dirty="0"/>
              <a:t>ACABOU </a:t>
            </a:r>
          </a:p>
        </p:txBody>
      </p:sp>
      <p:sp>
        <p:nvSpPr>
          <p:cNvPr id="8" name="CaixaDeTexto 7">
            <a:extLst>
              <a:ext uri="{FF2B5EF4-FFF2-40B4-BE49-F238E27FC236}">
                <a16:creationId xmlns:a16="http://schemas.microsoft.com/office/drawing/2014/main" id="{34483F2A-A151-242C-58FC-B072C4C33618}"/>
              </a:ext>
            </a:extLst>
          </p:cNvPr>
          <p:cNvSpPr txBox="1"/>
          <p:nvPr/>
        </p:nvSpPr>
        <p:spPr>
          <a:xfrm>
            <a:off x="6919910" y="5842337"/>
            <a:ext cx="5404813" cy="1015663"/>
          </a:xfrm>
          <a:prstGeom prst="rect">
            <a:avLst/>
          </a:prstGeom>
          <a:noFill/>
        </p:spPr>
        <p:txBody>
          <a:bodyPr wrap="none" rtlCol="0">
            <a:spAutoFit/>
          </a:bodyPr>
          <a:lstStyle/>
          <a:p>
            <a:r>
              <a:rPr lang="pt-BR" sz="6000" dirty="0"/>
              <a:t>GRAÇAS A DEUS </a:t>
            </a:r>
          </a:p>
        </p:txBody>
      </p:sp>
    </p:spTree>
    <p:extLst>
      <p:ext uri="{BB962C8B-B14F-4D97-AF65-F5344CB8AC3E}">
        <p14:creationId xmlns:p14="http://schemas.microsoft.com/office/powerpoint/2010/main" val="197876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288758" y="-11760"/>
            <a:ext cx="12192000" cy="6822439"/>
          </a:xfrm>
          <a:prstGeom prst="rect">
            <a:avLst/>
          </a:prstGeom>
        </p:spPr>
      </p:pic>
      <p:sp>
        <p:nvSpPr>
          <p:cNvPr id="7" name="CaixaDeTexto 6">
            <a:extLst>
              <a:ext uri="{FF2B5EF4-FFF2-40B4-BE49-F238E27FC236}">
                <a16:creationId xmlns:a16="http://schemas.microsoft.com/office/drawing/2014/main" id="{EFAEE63A-5535-F37D-353A-010E4AA04FFE}"/>
              </a:ext>
            </a:extLst>
          </p:cNvPr>
          <p:cNvSpPr txBox="1"/>
          <p:nvPr/>
        </p:nvSpPr>
        <p:spPr>
          <a:xfrm>
            <a:off x="3076875" y="35561"/>
            <a:ext cx="5429692" cy="830997"/>
          </a:xfrm>
          <a:prstGeom prst="rect">
            <a:avLst/>
          </a:prstGeom>
          <a:noFill/>
        </p:spPr>
        <p:txBody>
          <a:bodyPr wrap="none" rtlCol="0">
            <a:spAutoFit/>
          </a:bodyPr>
          <a:lstStyle/>
          <a:p>
            <a:r>
              <a:rPr lang="pt-BR" sz="4800" dirty="0"/>
              <a:t>A DIFERENÇA ENTRE </a:t>
            </a:r>
          </a:p>
        </p:txBody>
      </p:sp>
      <p:sp>
        <p:nvSpPr>
          <p:cNvPr id="8" name="CaixaDeTexto 7">
            <a:extLst>
              <a:ext uri="{FF2B5EF4-FFF2-40B4-BE49-F238E27FC236}">
                <a16:creationId xmlns:a16="http://schemas.microsoft.com/office/drawing/2014/main" id="{993071EB-A69C-EDE0-9D3E-945AD8A36042}"/>
              </a:ext>
            </a:extLst>
          </p:cNvPr>
          <p:cNvSpPr txBox="1"/>
          <p:nvPr/>
        </p:nvSpPr>
        <p:spPr>
          <a:xfrm rot="19583261">
            <a:off x="317073" y="1505045"/>
            <a:ext cx="1300356" cy="1569660"/>
          </a:xfrm>
          <a:prstGeom prst="rect">
            <a:avLst/>
          </a:prstGeom>
          <a:noFill/>
        </p:spPr>
        <p:txBody>
          <a:bodyPr wrap="none" rtlCol="0">
            <a:spAutoFit/>
          </a:bodyPr>
          <a:lstStyle/>
          <a:p>
            <a:r>
              <a:rPr lang="pt-BR" sz="9600" b="1" dirty="0"/>
              <a:t>W</a:t>
            </a:r>
          </a:p>
        </p:txBody>
      </p:sp>
      <p:sp>
        <p:nvSpPr>
          <p:cNvPr id="9" name="CaixaDeTexto 8">
            <a:extLst>
              <a:ext uri="{FF2B5EF4-FFF2-40B4-BE49-F238E27FC236}">
                <a16:creationId xmlns:a16="http://schemas.microsoft.com/office/drawing/2014/main" id="{F608764A-C73C-5E33-CCFA-0B3E91FBE14F}"/>
              </a:ext>
            </a:extLst>
          </p:cNvPr>
          <p:cNvSpPr txBox="1"/>
          <p:nvPr/>
        </p:nvSpPr>
        <p:spPr>
          <a:xfrm rot="20535222">
            <a:off x="1371606" y="1026695"/>
            <a:ext cx="1016625" cy="1569660"/>
          </a:xfrm>
          <a:prstGeom prst="rect">
            <a:avLst/>
          </a:prstGeom>
          <a:noFill/>
        </p:spPr>
        <p:txBody>
          <a:bodyPr wrap="none" rtlCol="0">
            <a:spAutoFit/>
          </a:bodyPr>
          <a:lstStyle/>
          <a:p>
            <a:r>
              <a:rPr lang="pt-BR" sz="9600" b="1" dirty="0"/>
              <a:t>O</a:t>
            </a:r>
          </a:p>
        </p:txBody>
      </p:sp>
      <p:sp>
        <p:nvSpPr>
          <p:cNvPr id="10" name="CaixaDeTexto 9">
            <a:extLst>
              <a:ext uri="{FF2B5EF4-FFF2-40B4-BE49-F238E27FC236}">
                <a16:creationId xmlns:a16="http://schemas.microsoft.com/office/drawing/2014/main" id="{B299057A-58F6-5E6E-7ECC-4631AC40A5B7}"/>
              </a:ext>
            </a:extLst>
          </p:cNvPr>
          <p:cNvSpPr txBox="1"/>
          <p:nvPr/>
        </p:nvSpPr>
        <p:spPr>
          <a:xfrm rot="706726">
            <a:off x="2441380" y="1026695"/>
            <a:ext cx="877163" cy="1569660"/>
          </a:xfrm>
          <a:prstGeom prst="rect">
            <a:avLst/>
          </a:prstGeom>
          <a:noFill/>
        </p:spPr>
        <p:txBody>
          <a:bodyPr wrap="none" rtlCol="0">
            <a:spAutoFit/>
          </a:bodyPr>
          <a:lstStyle/>
          <a:p>
            <a:r>
              <a:rPr lang="pt-BR" sz="9600" b="1" dirty="0"/>
              <a:t>R</a:t>
            </a:r>
          </a:p>
        </p:txBody>
      </p:sp>
      <p:sp>
        <p:nvSpPr>
          <p:cNvPr id="11" name="CaixaDeTexto 10">
            <a:extLst>
              <a:ext uri="{FF2B5EF4-FFF2-40B4-BE49-F238E27FC236}">
                <a16:creationId xmlns:a16="http://schemas.microsoft.com/office/drawing/2014/main" id="{6C46073E-3E1E-5B61-9B84-500419C5FF8C}"/>
              </a:ext>
            </a:extLst>
          </p:cNvPr>
          <p:cNvSpPr txBox="1"/>
          <p:nvPr/>
        </p:nvSpPr>
        <p:spPr>
          <a:xfrm rot="1293704">
            <a:off x="3279577" y="1441184"/>
            <a:ext cx="960519" cy="1569660"/>
          </a:xfrm>
          <a:prstGeom prst="rect">
            <a:avLst/>
          </a:prstGeom>
          <a:noFill/>
        </p:spPr>
        <p:txBody>
          <a:bodyPr wrap="none" rtlCol="0">
            <a:spAutoFit/>
          </a:bodyPr>
          <a:lstStyle/>
          <a:p>
            <a:r>
              <a:rPr lang="pt-BR" sz="9600" b="1" dirty="0"/>
              <a:t>D</a:t>
            </a:r>
          </a:p>
        </p:txBody>
      </p:sp>
      <p:pic>
        <p:nvPicPr>
          <p:cNvPr id="1026" name="Picture 2" descr="Logo Microsoft Word – Logos PNG">
            <a:extLst>
              <a:ext uri="{FF2B5EF4-FFF2-40B4-BE49-F238E27FC236}">
                <a16:creationId xmlns:a16="http://schemas.microsoft.com/office/drawing/2014/main" id="{15D75B70-6B68-A35E-BDDE-ECD4E881CD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242" y="2522592"/>
            <a:ext cx="1812815" cy="1812815"/>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F275DB71-9E17-D45A-40C3-32FF1232C054}"/>
              </a:ext>
            </a:extLst>
          </p:cNvPr>
          <p:cNvSpPr txBox="1"/>
          <p:nvPr/>
        </p:nvSpPr>
        <p:spPr>
          <a:xfrm>
            <a:off x="5384398" y="2811054"/>
            <a:ext cx="814647" cy="1200329"/>
          </a:xfrm>
          <a:prstGeom prst="rect">
            <a:avLst/>
          </a:prstGeom>
          <a:noFill/>
        </p:spPr>
        <p:txBody>
          <a:bodyPr wrap="none" rtlCol="0">
            <a:spAutoFit/>
          </a:bodyPr>
          <a:lstStyle/>
          <a:p>
            <a:r>
              <a:rPr lang="pt-BR" sz="7200" dirty="0"/>
              <a:t>&amp;</a:t>
            </a:r>
          </a:p>
        </p:txBody>
      </p:sp>
      <p:pic>
        <p:nvPicPr>
          <p:cNvPr id="15" name="Imagem 14">
            <a:extLst>
              <a:ext uri="{FF2B5EF4-FFF2-40B4-BE49-F238E27FC236}">
                <a16:creationId xmlns:a16="http://schemas.microsoft.com/office/drawing/2014/main" id="{FE91794F-CA84-3FA8-B053-3553C854614D}"/>
              </a:ext>
            </a:extLst>
          </p:cNvPr>
          <p:cNvPicPr>
            <a:picLocks noChangeAspect="1"/>
          </p:cNvPicPr>
          <p:nvPr/>
        </p:nvPicPr>
        <p:blipFill>
          <a:blip r:embed="rId4"/>
          <a:stretch>
            <a:fillRect/>
          </a:stretch>
        </p:blipFill>
        <p:spPr>
          <a:xfrm>
            <a:off x="7914094" y="4731274"/>
            <a:ext cx="1812815" cy="1812815"/>
          </a:xfrm>
          <a:prstGeom prst="rect">
            <a:avLst/>
          </a:prstGeom>
        </p:spPr>
      </p:pic>
      <p:sp>
        <p:nvSpPr>
          <p:cNvPr id="16" name="CaixaDeTexto 15">
            <a:extLst>
              <a:ext uri="{FF2B5EF4-FFF2-40B4-BE49-F238E27FC236}">
                <a16:creationId xmlns:a16="http://schemas.microsoft.com/office/drawing/2014/main" id="{458769F2-CEA3-22B9-086A-120F0D839705}"/>
              </a:ext>
            </a:extLst>
          </p:cNvPr>
          <p:cNvSpPr txBox="1"/>
          <p:nvPr/>
        </p:nvSpPr>
        <p:spPr>
          <a:xfrm rot="17725000">
            <a:off x="6052094" y="4365486"/>
            <a:ext cx="1300356" cy="1569660"/>
          </a:xfrm>
          <a:prstGeom prst="rect">
            <a:avLst/>
          </a:prstGeom>
          <a:noFill/>
        </p:spPr>
        <p:txBody>
          <a:bodyPr wrap="none" rtlCol="0">
            <a:spAutoFit/>
          </a:bodyPr>
          <a:lstStyle/>
          <a:p>
            <a:r>
              <a:rPr lang="pt-BR" sz="9600" b="1" dirty="0"/>
              <a:t>W</a:t>
            </a:r>
          </a:p>
        </p:txBody>
      </p:sp>
      <p:sp>
        <p:nvSpPr>
          <p:cNvPr id="18" name="CaixaDeTexto 17">
            <a:extLst>
              <a:ext uri="{FF2B5EF4-FFF2-40B4-BE49-F238E27FC236}">
                <a16:creationId xmlns:a16="http://schemas.microsoft.com/office/drawing/2014/main" id="{BE7DBEFE-AC95-5BA8-6D4F-7B6582E51680}"/>
              </a:ext>
            </a:extLst>
          </p:cNvPr>
          <p:cNvSpPr txBox="1"/>
          <p:nvPr/>
        </p:nvSpPr>
        <p:spPr>
          <a:xfrm rot="19276179">
            <a:off x="6727016" y="3497659"/>
            <a:ext cx="1016625" cy="1569660"/>
          </a:xfrm>
          <a:prstGeom prst="rect">
            <a:avLst/>
          </a:prstGeom>
          <a:noFill/>
        </p:spPr>
        <p:txBody>
          <a:bodyPr wrap="none" rtlCol="0">
            <a:spAutoFit/>
          </a:bodyPr>
          <a:lstStyle/>
          <a:p>
            <a:r>
              <a:rPr lang="pt-BR" sz="9600" b="1" dirty="0"/>
              <a:t>O</a:t>
            </a:r>
          </a:p>
        </p:txBody>
      </p:sp>
      <p:sp>
        <p:nvSpPr>
          <p:cNvPr id="19" name="CaixaDeTexto 18">
            <a:extLst>
              <a:ext uri="{FF2B5EF4-FFF2-40B4-BE49-F238E27FC236}">
                <a16:creationId xmlns:a16="http://schemas.microsoft.com/office/drawing/2014/main" id="{24BAA4B1-DE0A-DA2A-195D-696EA6B363D0}"/>
              </a:ext>
            </a:extLst>
          </p:cNvPr>
          <p:cNvSpPr txBox="1"/>
          <p:nvPr/>
        </p:nvSpPr>
        <p:spPr>
          <a:xfrm rot="19865135">
            <a:off x="7445221" y="3004957"/>
            <a:ext cx="877163" cy="1569660"/>
          </a:xfrm>
          <a:prstGeom prst="rect">
            <a:avLst/>
          </a:prstGeom>
          <a:noFill/>
        </p:spPr>
        <p:txBody>
          <a:bodyPr wrap="none" rtlCol="0">
            <a:spAutoFit/>
          </a:bodyPr>
          <a:lstStyle/>
          <a:p>
            <a:r>
              <a:rPr lang="pt-BR" sz="9600" b="1" dirty="0"/>
              <a:t>R</a:t>
            </a:r>
          </a:p>
        </p:txBody>
      </p:sp>
      <p:sp>
        <p:nvSpPr>
          <p:cNvPr id="20" name="CaixaDeTexto 19">
            <a:extLst>
              <a:ext uri="{FF2B5EF4-FFF2-40B4-BE49-F238E27FC236}">
                <a16:creationId xmlns:a16="http://schemas.microsoft.com/office/drawing/2014/main" id="{5297B7D7-4361-586B-873B-C0014DA14C05}"/>
              </a:ext>
            </a:extLst>
          </p:cNvPr>
          <p:cNvSpPr txBox="1"/>
          <p:nvPr/>
        </p:nvSpPr>
        <p:spPr>
          <a:xfrm>
            <a:off x="8413454" y="2807647"/>
            <a:ext cx="960519" cy="1569660"/>
          </a:xfrm>
          <a:prstGeom prst="rect">
            <a:avLst/>
          </a:prstGeom>
          <a:noFill/>
        </p:spPr>
        <p:txBody>
          <a:bodyPr wrap="none" rtlCol="0">
            <a:spAutoFit/>
          </a:bodyPr>
          <a:lstStyle/>
          <a:p>
            <a:r>
              <a:rPr lang="pt-BR" sz="9600" b="1" dirty="0"/>
              <a:t>D</a:t>
            </a:r>
          </a:p>
        </p:txBody>
      </p:sp>
      <p:sp>
        <p:nvSpPr>
          <p:cNvPr id="21" name="CaixaDeTexto 20">
            <a:extLst>
              <a:ext uri="{FF2B5EF4-FFF2-40B4-BE49-F238E27FC236}">
                <a16:creationId xmlns:a16="http://schemas.microsoft.com/office/drawing/2014/main" id="{B14DD24D-22BA-C539-568D-96840E8D18FC}"/>
              </a:ext>
            </a:extLst>
          </p:cNvPr>
          <p:cNvSpPr txBox="1"/>
          <p:nvPr/>
        </p:nvSpPr>
        <p:spPr>
          <a:xfrm rot="933428">
            <a:off x="9326879" y="2939549"/>
            <a:ext cx="840295" cy="1569660"/>
          </a:xfrm>
          <a:prstGeom prst="rect">
            <a:avLst/>
          </a:prstGeom>
          <a:noFill/>
        </p:spPr>
        <p:txBody>
          <a:bodyPr wrap="none" rtlCol="0">
            <a:spAutoFit/>
          </a:bodyPr>
          <a:lstStyle/>
          <a:p>
            <a:r>
              <a:rPr lang="pt-BR" sz="9600" b="1" dirty="0"/>
              <a:t>P</a:t>
            </a:r>
          </a:p>
        </p:txBody>
      </p:sp>
      <p:sp>
        <p:nvSpPr>
          <p:cNvPr id="22" name="CaixaDeTexto 21">
            <a:extLst>
              <a:ext uri="{FF2B5EF4-FFF2-40B4-BE49-F238E27FC236}">
                <a16:creationId xmlns:a16="http://schemas.microsoft.com/office/drawing/2014/main" id="{CEBADD1F-91B9-E95B-E4DA-1DE725A998EE}"/>
              </a:ext>
            </a:extLst>
          </p:cNvPr>
          <p:cNvSpPr txBox="1"/>
          <p:nvPr/>
        </p:nvSpPr>
        <p:spPr>
          <a:xfrm rot="2202086">
            <a:off x="10061893" y="3443094"/>
            <a:ext cx="930063" cy="1569660"/>
          </a:xfrm>
          <a:prstGeom prst="rect">
            <a:avLst/>
          </a:prstGeom>
          <a:noFill/>
        </p:spPr>
        <p:txBody>
          <a:bodyPr wrap="none" rtlCol="0">
            <a:spAutoFit/>
          </a:bodyPr>
          <a:lstStyle/>
          <a:p>
            <a:r>
              <a:rPr lang="pt-BR" sz="9600" b="1" dirty="0"/>
              <a:t>A</a:t>
            </a:r>
          </a:p>
        </p:txBody>
      </p:sp>
      <p:sp>
        <p:nvSpPr>
          <p:cNvPr id="23" name="CaixaDeTexto 22">
            <a:extLst>
              <a:ext uri="{FF2B5EF4-FFF2-40B4-BE49-F238E27FC236}">
                <a16:creationId xmlns:a16="http://schemas.microsoft.com/office/drawing/2014/main" id="{F4918B66-0F65-24A1-FC07-B7D5F07BCC64}"/>
              </a:ext>
            </a:extLst>
          </p:cNvPr>
          <p:cNvSpPr txBox="1"/>
          <p:nvPr/>
        </p:nvSpPr>
        <p:spPr>
          <a:xfrm rot="3374051">
            <a:off x="10556844" y="4427933"/>
            <a:ext cx="960519" cy="1569660"/>
          </a:xfrm>
          <a:prstGeom prst="rect">
            <a:avLst/>
          </a:prstGeom>
          <a:noFill/>
        </p:spPr>
        <p:txBody>
          <a:bodyPr wrap="none" rtlCol="0">
            <a:spAutoFit/>
          </a:bodyPr>
          <a:lstStyle/>
          <a:p>
            <a:r>
              <a:rPr lang="pt-BR" sz="9600" b="1" dirty="0"/>
              <a:t>D</a:t>
            </a:r>
          </a:p>
        </p:txBody>
      </p:sp>
    </p:spTree>
    <p:extLst>
      <p:ext uri="{BB962C8B-B14F-4D97-AF65-F5344CB8AC3E}">
        <p14:creationId xmlns:p14="http://schemas.microsoft.com/office/powerpoint/2010/main" val="128098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35560"/>
            <a:ext cx="12192000" cy="6822439"/>
          </a:xfrm>
          <a:prstGeom prst="rect">
            <a:avLst/>
          </a:prstGeom>
        </p:spPr>
      </p:pic>
      <p:pic>
        <p:nvPicPr>
          <p:cNvPr id="3" name="Imagem 2">
            <a:extLst>
              <a:ext uri="{FF2B5EF4-FFF2-40B4-BE49-F238E27FC236}">
                <a16:creationId xmlns:a16="http://schemas.microsoft.com/office/drawing/2014/main" id="{443A54DC-2D9A-D462-E518-555CF31983A9}"/>
              </a:ext>
            </a:extLst>
          </p:cNvPr>
          <p:cNvPicPr>
            <a:picLocks noChangeAspect="1"/>
          </p:cNvPicPr>
          <p:nvPr/>
        </p:nvPicPr>
        <p:blipFill>
          <a:blip r:embed="rId3"/>
          <a:stretch>
            <a:fillRect/>
          </a:stretch>
        </p:blipFill>
        <p:spPr>
          <a:xfrm>
            <a:off x="0" y="18288"/>
            <a:ext cx="12192000" cy="6821424"/>
          </a:xfrm>
          <a:prstGeom prst="rect">
            <a:avLst/>
          </a:prstGeom>
        </p:spPr>
      </p:pic>
      <p:sp>
        <p:nvSpPr>
          <p:cNvPr id="5" name="CaixaDeTexto 4">
            <a:extLst>
              <a:ext uri="{FF2B5EF4-FFF2-40B4-BE49-F238E27FC236}">
                <a16:creationId xmlns:a16="http://schemas.microsoft.com/office/drawing/2014/main" id="{2AD719F5-260D-F1D0-D8E6-C7FD85D42761}"/>
              </a:ext>
            </a:extLst>
          </p:cNvPr>
          <p:cNvSpPr txBox="1"/>
          <p:nvPr/>
        </p:nvSpPr>
        <p:spPr>
          <a:xfrm>
            <a:off x="409075" y="1228091"/>
            <a:ext cx="9456820" cy="4154984"/>
          </a:xfrm>
          <a:prstGeom prst="rect">
            <a:avLst/>
          </a:prstGeom>
          <a:noFill/>
        </p:spPr>
        <p:txBody>
          <a:bodyPr wrap="square">
            <a:spAutoFit/>
          </a:bodyPr>
          <a:lstStyle/>
          <a:p>
            <a:r>
              <a:rPr lang="pt-BR" sz="2400" dirty="0">
                <a:cs typeface="Arial" panose="020B0604020202020204" pitchFamily="34" charset="0"/>
              </a:rPr>
              <a:t>O </a:t>
            </a:r>
            <a:r>
              <a:rPr lang="pt-BR" sz="2400" b="1" dirty="0">
                <a:cs typeface="Arial" panose="020B0604020202020204" pitchFamily="34" charset="0"/>
              </a:rPr>
              <a:t>Word</a:t>
            </a:r>
            <a:r>
              <a:rPr lang="pt-BR" sz="2400" dirty="0">
                <a:cs typeface="Arial" panose="020B0604020202020204" pitchFamily="34" charset="0"/>
              </a:rPr>
              <a:t> e o </a:t>
            </a:r>
            <a:r>
              <a:rPr lang="pt-BR" sz="2400" b="1" dirty="0" err="1">
                <a:cs typeface="Arial" panose="020B0604020202020204" pitchFamily="34" charset="0"/>
              </a:rPr>
              <a:t>WordPad</a:t>
            </a:r>
            <a:r>
              <a:rPr lang="pt-BR" sz="2400" dirty="0">
                <a:cs typeface="Arial" panose="020B0604020202020204" pitchFamily="34" charset="0"/>
              </a:rPr>
              <a:t> são dois programas de processamento de texto da Microsoft. As principais diferenças entre eles são1:</a:t>
            </a:r>
          </a:p>
          <a:p>
            <a:endParaRPr lang="pt-BR" sz="2400" dirty="0">
              <a:cs typeface="Arial" panose="020B0604020202020204" pitchFamily="34" charset="0"/>
            </a:endParaRPr>
          </a:p>
          <a:p>
            <a:pPr marL="342900" indent="-342900">
              <a:buFont typeface="Arial" panose="020B0604020202020204" pitchFamily="34" charset="0"/>
              <a:buChar char="•"/>
            </a:pPr>
            <a:r>
              <a:rPr lang="pt-BR" sz="2400" dirty="0">
                <a:cs typeface="Arial" panose="020B0604020202020204" pitchFamily="34" charset="0"/>
              </a:rPr>
              <a:t>O Word é constituído por vários recursos, enquanto o </a:t>
            </a:r>
            <a:r>
              <a:rPr lang="pt-BR" sz="2400" dirty="0" err="1">
                <a:cs typeface="Arial" panose="020B0604020202020204" pitchFamily="34" charset="0"/>
              </a:rPr>
              <a:t>WordPad</a:t>
            </a:r>
            <a:r>
              <a:rPr lang="pt-BR" sz="2400" dirty="0">
                <a:cs typeface="Arial" panose="020B0604020202020204" pitchFamily="34" charset="0"/>
              </a:rPr>
              <a:t> possui recursos limitados e menores.</a:t>
            </a:r>
          </a:p>
          <a:p>
            <a:endParaRPr lang="pt-BR" sz="2400" dirty="0">
              <a:cs typeface="Arial" panose="020B0604020202020204" pitchFamily="34" charset="0"/>
            </a:endParaRPr>
          </a:p>
          <a:p>
            <a:pPr marL="342900" indent="-342900">
              <a:buFont typeface="Arial" panose="020B0604020202020204" pitchFamily="34" charset="0"/>
              <a:buChar char="•"/>
            </a:pPr>
            <a:r>
              <a:rPr lang="pt-BR" sz="2400" dirty="0">
                <a:cs typeface="Arial" panose="020B0604020202020204" pitchFamily="34" charset="0"/>
              </a:rPr>
              <a:t>O Word é executado com base na licença </a:t>
            </a:r>
            <a:r>
              <a:rPr lang="pt-BR" sz="2400" dirty="0" err="1">
                <a:cs typeface="Arial" panose="020B0604020202020204" pitchFamily="34" charset="0"/>
              </a:rPr>
              <a:t>Trialware</a:t>
            </a:r>
            <a:r>
              <a:rPr lang="pt-BR" sz="2400" dirty="0">
                <a:cs typeface="Arial" panose="020B0604020202020204" pitchFamily="34" charset="0"/>
              </a:rPr>
              <a:t>, enquanto o </a:t>
            </a:r>
            <a:r>
              <a:rPr lang="pt-BR" sz="2400" dirty="0" err="1">
                <a:cs typeface="Arial" panose="020B0604020202020204" pitchFamily="34" charset="0"/>
              </a:rPr>
              <a:t>WordPad</a:t>
            </a:r>
            <a:r>
              <a:rPr lang="pt-BR" sz="2400" dirty="0">
                <a:cs typeface="Arial" panose="020B0604020202020204" pitchFamily="34" charset="0"/>
              </a:rPr>
              <a:t> usa uma licença </a:t>
            </a:r>
            <a:r>
              <a:rPr lang="pt-BR" sz="2400" dirty="0" err="1">
                <a:cs typeface="Arial" panose="020B0604020202020204" pitchFamily="34" charset="0"/>
              </a:rPr>
              <a:t>Freemium</a:t>
            </a:r>
            <a:r>
              <a:rPr lang="pt-BR" sz="2400" dirty="0">
                <a:cs typeface="Arial" panose="020B0604020202020204" pitchFamily="34" charset="0"/>
              </a:rPr>
              <a:t>.</a:t>
            </a:r>
          </a:p>
          <a:p>
            <a:endParaRPr lang="pt-BR" sz="2400" dirty="0">
              <a:cs typeface="Arial" panose="020B0604020202020204" pitchFamily="34" charset="0"/>
            </a:endParaRPr>
          </a:p>
          <a:p>
            <a:pPr marL="342900" indent="-342900">
              <a:buFont typeface="Arial" panose="020B0604020202020204" pitchFamily="34" charset="0"/>
              <a:buChar char="•"/>
            </a:pPr>
            <a:r>
              <a:rPr lang="pt-BR" sz="2400" dirty="0">
                <a:cs typeface="Arial" panose="020B0604020202020204" pitchFamily="34" charset="0"/>
              </a:rPr>
              <a:t>O Word foi apresentado ao mercado em 1983, enquanto o </a:t>
            </a:r>
            <a:r>
              <a:rPr lang="pt-BR" sz="2400" dirty="0" err="1">
                <a:cs typeface="Arial" panose="020B0604020202020204" pitchFamily="34" charset="0"/>
              </a:rPr>
              <a:t>WordPad</a:t>
            </a:r>
            <a:r>
              <a:rPr lang="pt-BR" sz="2400" dirty="0">
                <a:cs typeface="Arial" panose="020B0604020202020204" pitchFamily="34" charset="0"/>
              </a:rPr>
              <a:t> estabeleceu suas raízes em 1989.</a:t>
            </a:r>
          </a:p>
        </p:txBody>
      </p:sp>
    </p:spTree>
    <p:extLst>
      <p:ext uri="{BB962C8B-B14F-4D97-AF65-F5344CB8AC3E}">
        <p14:creationId xmlns:p14="http://schemas.microsoft.com/office/powerpoint/2010/main" val="274731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35560"/>
            <a:ext cx="12192000" cy="6822439"/>
          </a:xfrm>
          <a:prstGeom prst="rect">
            <a:avLst/>
          </a:prstGeom>
        </p:spPr>
      </p:pic>
      <p:sp>
        <p:nvSpPr>
          <p:cNvPr id="2" name="CaixaDeTexto 1">
            <a:extLst>
              <a:ext uri="{FF2B5EF4-FFF2-40B4-BE49-F238E27FC236}">
                <a16:creationId xmlns:a16="http://schemas.microsoft.com/office/drawing/2014/main" id="{D4E57E25-1359-309E-CFE0-7B770C6DAE20}"/>
              </a:ext>
            </a:extLst>
          </p:cNvPr>
          <p:cNvSpPr txBox="1"/>
          <p:nvPr/>
        </p:nvSpPr>
        <p:spPr>
          <a:xfrm>
            <a:off x="417094" y="0"/>
            <a:ext cx="8947001" cy="830997"/>
          </a:xfrm>
          <a:prstGeom prst="rect">
            <a:avLst/>
          </a:prstGeom>
          <a:noFill/>
        </p:spPr>
        <p:txBody>
          <a:bodyPr wrap="none" rtlCol="0">
            <a:spAutoFit/>
          </a:bodyPr>
          <a:lstStyle/>
          <a:p>
            <a:r>
              <a:rPr lang="pt-BR" sz="4800" dirty="0"/>
              <a:t>FERRAMENTAS DO PACOTE OFFICE </a:t>
            </a:r>
          </a:p>
        </p:txBody>
      </p:sp>
      <p:pic>
        <p:nvPicPr>
          <p:cNvPr id="3" name="Imagem 2">
            <a:extLst>
              <a:ext uri="{FF2B5EF4-FFF2-40B4-BE49-F238E27FC236}">
                <a16:creationId xmlns:a16="http://schemas.microsoft.com/office/drawing/2014/main" id="{46A28C79-7C77-BC7C-048C-587B89644D9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842" b="91579" l="5000" r="96316">
                        <a14:foregroundMark x1="20263" y1="21842" x2="13158" y2="65789"/>
                        <a14:foregroundMark x1="5263" y1="17105" x2="7632" y2="73421"/>
                        <a14:foregroundMark x1="7632" y1="73421" x2="5263" y2="80263"/>
                        <a14:foregroundMark x1="48158" y1="92105" x2="48158" y2="92105"/>
                        <a14:foregroundMark x1="52105" y1="7105" x2="52105" y2="7105"/>
                        <a14:foregroundMark x1="96316" y1="15789" x2="96316" y2="15789"/>
                        <a14:foregroundMark x1="79474" y1="27105" x2="79474" y2="27105"/>
                        <a14:foregroundMark x1="77895" y1="39474" x2="77895" y2="39474"/>
                        <a14:foregroundMark x1="79211" y1="49737" x2="79211" y2="49737"/>
                        <a14:foregroundMark x1="77895" y1="61316" x2="77895" y2="61316"/>
                        <a14:foregroundMark x1="78684" y1="71842" x2="78684" y2="71842"/>
                      </a14:backgroundRemoval>
                    </a14:imgEffect>
                  </a14:imgLayer>
                </a14:imgProps>
              </a:ext>
            </a:extLst>
          </a:blip>
          <a:stretch>
            <a:fillRect/>
          </a:stretch>
        </p:blipFill>
        <p:spPr>
          <a:xfrm>
            <a:off x="589045" y="1530383"/>
            <a:ext cx="1898617" cy="1898617"/>
          </a:xfrm>
          <a:prstGeom prst="rect">
            <a:avLst/>
          </a:prstGeom>
        </p:spPr>
      </p:pic>
      <p:pic>
        <p:nvPicPr>
          <p:cNvPr id="4" name="Picture 2" descr="What is PowerPoint?">
            <a:extLst>
              <a:ext uri="{FF2B5EF4-FFF2-40B4-BE49-F238E27FC236}">
                <a16:creationId xmlns:a16="http://schemas.microsoft.com/office/drawing/2014/main" id="{E81A98BC-5833-A8BC-3455-E3C54B7A7B7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292" b="96996" l="2000" r="96800">
                        <a14:foregroundMark x1="6400" y1="39485" x2="6400" y2="39485"/>
                        <a14:foregroundMark x1="2000" y1="35193" x2="2000" y2="35193"/>
                        <a14:foregroundMark x1="72000" y1="29614" x2="72000" y2="29614"/>
                        <a14:foregroundMark x1="66800" y1="84120" x2="66800" y2="18026"/>
                        <a14:foregroundMark x1="35600" y1="7725" x2="77200" y2="15880"/>
                        <a14:foregroundMark x1="77200" y1="15880" x2="90800" y2="39485"/>
                        <a14:foregroundMark x1="90800" y1="39485" x2="81200" y2="72532"/>
                        <a14:foregroundMark x1="81200" y1="72532" x2="48000" y2="90129"/>
                        <a14:foregroundMark x1="48000" y1="90129" x2="28800" y2="87983"/>
                        <a14:foregroundMark x1="52800" y1="89700" x2="82400" y2="76395"/>
                        <a14:foregroundMark x1="82400" y1="76395" x2="96800" y2="47210"/>
                        <a14:foregroundMark x1="59200" y1="88841" x2="54800" y2="96996"/>
                        <a14:foregroundMark x1="56000" y1="4292" x2="74400" y2="21030"/>
                        <a14:foregroundMark x1="74400" y1="21030" x2="83600" y2="56223"/>
                        <a14:foregroundMark x1="12000" y1="32189" x2="12000" y2="32189"/>
                        <a14:foregroundMark x1="23200" y1="42489" x2="23200" y2="42489"/>
                        <a14:foregroundMark x1="16000" y1="30472" x2="16000" y2="30472"/>
                        <a14:foregroundMark x1="24400" y1="28755" x2="7600" y2="25322"/>
                      </a14:backgroundRemoval>
                    </a14:imgEffect>
                  </a14:imgLayer>
                </a14:imgProps>
              </a:ext>
              <a:ext uri="{28A0092B-C50C-407E-A947-70E740481C1C}">
                <a14:useLocalDpi xmlns:a14="http://schemas.microsoft.com/office/drawing/2010/main" val="0"/>
              </a:ext>
            </a:extLst>
          </a:blip>
          <a:srcRect/>
          <a:stretch>
            <a:fillRect/>
          </a:stretch>
        </p:blipFill>
        <p:spPr bwMode="auto">
          <a:xfrm>
            <a:off x="2121577" y="3985237"/>
            <a:ext cx="1898617" cy="1769140"/>
          </a:xfrm>
          <a:prstGeom prst="rect">
            <a:avLst/>
          </a:prstGeom>
          <a:noFill/>
        </p:spPr>
      </p:pic>
      <p:pic>
        <p:nvPicPr>
          <p:cNvPr id="5" name="Picture 4" descr="Onenote Icon Logo Png">
            <a:extLst>
              <a:ext uri="{FF2B5EF4-FFF2-40B4-BE49-F238E27FC236}">
                <a16:creationId xmlns:a16="http://schemas.microsoft.com/office/drawing/2014/main" id="{0928D752-7AAF-4911-EDB3-CD6F419CE8D5}"/>
              </a:ext>
            </a:extLst>
          </p:cNvPr>
          <p:cNvPicPr>
            <a:picLocks noChangeAspect="1"/>
          </p:cNvPicPr>
          <p:nvPr/>
        </p:nvPicPr>
        <p:blipFill>
          <a:blip r:embed="rId7" cstate="print">
            <a:extLst>
              <a:ext uri="{BEBA8EAE-BF5A-486C-A8C5-ECC9F3942E4B}">
                <a14:imgProps xmlns:a14="http://schemas.microsoft.com/office/drawing/2010/main">
                  <a14:imgLayer r:embed="rId8">
                    <a14:imgEffect>
                      <a14:backgroundRemoval t="3797" b="97257" l="1055" r="98101">
                        <a14:foregroundMark x1="1055" y1="21308" x2="33122" y2="20042"/>
                        <a14:foregroundMark x1="35021" y1="18143" x2="35021" y2="40084"/>
                        <a14:foregroundMark x1="93249" y1="17722" x2="93249" y2="17722"/>
                        <a14:foregroundMark x1="96414" y1="35232" x2="94515" y2="16456"/>
                        <a14:foregroundMark x1="87975" y1="17089" x2="73629" y2="12447"/>
                        <a14:foregroundMark x1="73629" y1="12447" x2="58228" y2="14979"/>
                        <a14:foregroundMark x1="58228" y1="14979" x2="52321" y2="30802"/>
                        <a14:foregroundMark x1="52321" y1="30802" x2="46624" y2="85654"/>
                        <a14:foregroundMark x1="46624" y1="85654" x2="14979" y2="79114"/>
                        <a14:foregroundMark x1="14979" y1="79114" x2="11603" y2="51266"/>
                        <a14:foregroundMark x1="11603" y1="51266" x2="22152" y2="29536"/>
                        <a14:foregroundMark x1="22152" y1="29536" x2="37975" y2="67300"/>
                        <a14:foregroundMark x1="23418" y1="64346" x2="47890" y2="56329"/>
                        <a14:foregroundMark x1="47890" y1="56329" x2="37342" y2="33755"/>
                        <a14:foregroundMark x1="37342" y1="33755" x2="45781" y2="56329"/>
                        <a14:foregroundMark x1="47468" y1="90295" x2="47468" y2="90295"/>
                        <a14:foregroundMark x1="52743" y1="97679" x2="52743" y2="97679"/>
                        <a14:foregroundMark x1="57173" y1="4008" x2="57173" y2="4008"/>
                        <a14:foregroundMark x1="98101" y1="54219" x2="98101" y2="54219"/>
                      </a14:backgroundRemoval>
                    </a14:imgEffect>
                  </a14:imgLayer>
                </a14:imgProps>
              </a:ext>
              <a:ext uri="{28A0092B-C50C-407E-A947-70E740481C1C}">
                <a14:useLocalDpi xmlns:a14="http://schemas.microsoft.com/office/drawing/2010/main" val="0"/>
              </a:ext>
            </a:extLst>
          </a:blip>
          <a:srcRect/>
          <a:stretch>
            <a:fillRect/>
          </a:stretch>
        </p:blipFill>
        <p:spPr bwMode="auto">
          <a:xfrm>
            <a:off x="3451148" y="1585976"/>
            <a:ext cx="1898617" cy="1898617"/>
          </a:xfrm>
          <a:prstGeom prst="rect">
            <a:avLst/>
          </a:prstGeom>
          <a:noFill/>
        </p:spPr>
      </p:pic>
      <p:pic>
        <p:nvPicPr>
          <p:cNvPr id="7" name="Picture 6" descr="Email Clients &amp; Features: History of Microsoft Outlook &amp; different versions">
            <a:extLst>
              <a:ext uri="{FF2B5EF4-FFF2-40B4-BE49-F238E27FC236}">
                <a16:creationId xmlns:a16="http://schemas.microsoft.com/office/drawing/2014/main" id="{9E5325C1-3F10-9A47-2096-F04768B6F2AD}"/>
              </a:ext>
            </a:extLst>
          </p:cNvPr>
          <p:cNvPicPr>
            <a:picLocks noChangeAspect="1"/>
          </p:cNvPicPr>
          <p:nvPr/>
        </p:nvPicPr>
        <p:blipFill>
          <a:blip r:embed="rId9" cstate="print">
            <a:extLst>
              <a:ext uri="{BEBA8EAE-BF5A-486C-A8C5-ECC9F3942E4B}">
                <a14:imgProps xmlns:a14="http://schemas.microsoft.com/office/drawing/2010/main">
                  <a14:imgLayer r:embed="rId10">
                    <a14:imgEffect>
                      <a14:backgroundRemoval t="3516" b="96875" l="2860" r="97140">
                        <a14:foregroundMark x1="10947" y1="19336" x2="4043" y2="47852"/>
                        <a14:foregroundMark x1="6312" y1="28223" x2="34813" y2="11719"/>
                        <a14:foregroundMark x1="34813" y1="11719" x2="42604" y2="29004"/>
                        <a14:foregroundMark x1="42604" y1="29004" x2="42604" y2="62598"/>
                        <a14:foregroundMark x1="42604" y1="62598" x2="35700" y2="85059"/>
                        <a14:foregroundMark x1="35700" y1="85059" x2="16864" y2="76953"/>
                        <a14:foregroundMark x1="16864" y1="76953" x2="13116" y2="42383"/>
                        <a14:foregroundMark x1="13116" y1="42383" x2="30473" y2="21777"/>
                        <a14:foregroundMark x1="30473" y1="21777" x2="44773" y2="41602"/>
                        <a14:foregroundMark x1="44773" y1="41602" x2="19428" y2="71777"/>
                        <a14:foregroundMark x1="19428" y1="71777" x2="22584" y2="28711"/>
                        <a14:foregroundMark x1="22584" y1="28711" x2="14300" y2="68359"/>
                        <a14:foregroundMark x1="14300" y1="68359" x2="7199" y2="25781"/>
                        <a14:foregroundMark x1="7199" y1="25781" x2="29290" y2="28809"/>
                        <a14:foregroundMark x1="29290" y1="28809" x2="11538" y2="69531"/>
                        <a14:foregroundMark x1="11538" y1="69531" x2="7298" y2="49512"/>
                        <a14:foregroundMark x1="7298" y1="49512" x2="44083" y2="43262"/>
                        <a14:foregroundMark x1="44083" y1="43262" x2="42209" y2="53516"/>
                        <a14:foregroundMark x1="50690" y1="6641" x2="49704" y2="81445"/>
                        <a14:foregroundMark x1="54438" y1="94531" x2="62229" y2="5566"/>
                        <a14:foregroundMark x1="62229" y1="5566" x2="21893" y2="18555"/>
                        <a14:foregroundMark x1="21893" y1="18555" x2="12722" y2="29004"/>
                        <a14:foregroundMark x1="56016" y1="3516" x2="56016" y2="3516"/>
                        <a14:foregroundMark x1="2860" y1="30566" x2="2860" y2="30566"/>
                        <a14:foregroundMark x1="39941" y1="92090" x2="39941" y2="92090"/>
                        <a14:foregroundMark x1="53748" y1="96875" x2="53748" y2="96875"/>
                        <a14:foregroundMark x1="92899" y1="51953" x2="92899" y2="51953"/>
                        <a14:foregroundMark x1="63511" y1="49609" x2="71302" y2="69824"/>
                        <a14:foregroundMark x1="71302" y1="69824" x2="97140" y2="60059"/>
                        <a14:foregroundMark x1="97140" y1="60059" x2="78501" y2="55371"/>
                        <a14:foregroundMark x1="78501" y1="55371" x2="70217" y2="55566"/>
                        <a14:foregroundMark x1="69527" y1="34570" x2="69527" y2="34570"/>
                        <a14:foregroundMark x1="68442" y1="39355" x2="81164" y2="22754"/>
                        <a14:foregroundMark x1="81164" y1="22754" x2="69231" y2="34570"/>
                      </a14:backgroundRemoval>
                    </a14:imgEffect>
                  </a14:imgLayer>
                </a14:imgProps>
              </a:ext>
              <a:ext uri="{28A0092B-C50C-407E-A947-70E740481C1C}">
                <a14:useLocalDpi xmlns:a14="http://schemas.microsoft.com/office/drawing/2010/main" val="0"/>
              </a:ext>
            </a:extLst>
          </a:blip>
          <a:srcRect/>
          <a:stretch>
            <a:fillRect/>
          </a:stretch>
        </p:blipFill>
        <p:spPr bwMode="auto">
          <a:xfrm>
            <a:off x="5742836" y="3836714"/>
            <a:ext cx="1898617" cy="1917663"/>
          </a:xfrm>
          <a:prstGeom prst="rect">
            <a:avLst/>
          </a:prstGeom>
          <a:noFill/>
        </p:spPr>
      </p:pic>
      <p:pic>
        <p:nvPicPr>
          <p:cNvPr id="8" name="Imagem 7" descr="Microsoft Access Logo - PNG y Vector">
            <a:extLst>
              <a:ext uri="{FF2B5EF4-FFF2-40B4-BE49-F238E27FC236}">
                <a16:creationId xmlns:a16="http://schemas.microsoft.com/office/drawing/2014/main" id="{5BCE1B34-529F-08C6-87CE-708528B615CA}"/>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7905110" y="1582899"/>
            <a:ext cx="2009335" cy="1898617"/>
          </a:xfrm>
          <a:prstGeom prst="rect">
            <a:avLst/>
          </a:prstGeom>
          <a:noFill/>
          <a:ln>
            <a:noFill/>
          </a:ln>
        </p:spPr>
      </p:pic>
      <p:pic>
        <p:nvPicPr>
          <p:cNvPr id="9" name="Imagem 8" descr="Skype For Business Web App Chrome Mac - interiorsenergy">
            <a:extLst>
              <a:ext uri="{FF2B5EF4-FFF2-40B4-BE49-F238E27FC236}">
                <a16:creationId xmlns:a16="http://schemas.microsoft.com/office/drawing/2014/main" id="{EFE76B89-456D-913D-36EF-A8AE2A59439D}"/>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364095" y="3779340"/>
            <a:ext cx="1917662" cy="1917662"/>
          </a:xfrm>
          <a:prstGeom prst="rect">
            <a:avLst/>
          </a:prstGeom>
          <a:noFill/>
          <a:ln>
            <a:noFill/>
          </a:ln>
        </p:spPr>
      </p:pic>
    </p:spTree>
    <p:extLst>
      <p:ext uri="{BB962C8B-B14F-4D97-AF65-F5344CB8AC3E}">
        <p14:creationId xmlns:p14="http://schemas.microsoft.com/office/powerpoint/2010/main" val="79105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0"/>
            <a:ext cx="12192000" cy="6822439"/>
          </a:xfrm>
          <a:prstGeom prst="rect">
            <a:avLst/>
          </a:prstGeom>
        </p:spPr>
      </p:pic>
      <p:sp>
        <p:nvSpPr>
          <p:cNvPr id="2" name="CaixaDeTexto 1">
            <a:extLst>
              <a:ext uri="{FF2B5EF4-FFF2-40B4-BE49-F238E27FC236}">
                <a16:creationId xmlns:a16="http://schemas.microsoft.com/office/drawing/2014/main" id="{34495DC9-0165-4FE9-B127-A86587B4A0B8}"/>
              </a:ext>
            </a:extLst>
          </p:cNvPr>
          <p:cNvSpPr txBox="1"/>
          <p:nvPr/>
        </p:nvSpPr>
        <p:spPr>
          <a:xfrm>
            <a:off x="393034" y="1980058"/>
            <a:ext cx="9023682" cy="4154984"/>
          </a:xfrm>
          <a:prstGeom prst="rect">
            <a:avLst/>
          </a:prstGeom>
          <a:noFill/>
        </p:spPr>
        <p:txBody>
          <a:bodyPr wrap="square" rtlCol="0">
            <a:spAutoFit/>
          </a:bodyPr>
          <a:lstStyle/>
          <a:p>
            <a:r>
              <a:rPr lang="pt-BR" sz="2400" dirty="0"/>
              <a:t>O Microsoft Excel é um editor de planilhas produzido pela Microsoft para computadores que utilizam o sistema operacional Microsoft Windows, além de computadores Macintosh da Apple Inc. e dispositivos móveis como o Windows Phone, Android ou o iOS. Seus recursos incluem uma interface intuitiva e capacitadas ferramentas de cálculo e de construção de tabelas que, juntamente com marketing agressivo, tornaram o Excel um dos mais populares aplicativos de computador até hoje. É, com grande vantagem, o aplicativo de planilha electrónica dominante, disponível para essas plataformas e o tem sido desde a versão 5 em 1993 e sua inclusão como parte do Microsoft Office.</a:t>
            </a:r>
          </a:p>
        </p:txBody>
      </p:sp>
      <p:sp>
        <p:nvSpPr>
          <p:cNvPr id="5" name="Rectangle 5">
            <a:extLst>
              <a:ext uri="{FF2B5EF4-FFF2-40B4-BE49-F238E27FC236}">
                <a16:creationId xmlns:a16="http://schemas.microsoft.com/office/drawing/2014/main" id="{1BA37B86-36B8-4061-61B5-0D006B75230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3076" name="Imagem 3">
            <a:extLst>
              <a:ext uri="{FF2B5EF4-FFF2-40B4-BE49-F238E27FC236}">
                <a16:creationId xmlns:a16="http://schemas.microsoft.com/office/drawing/2014/main" id="{E1A2F349-D10B-2A19-9E33-D5F95B8DD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34" y="1008508"/>
            <a:ext cx="971550" cy="9715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898E2D4-B5A5-F78B-D9AA-1E2E839EAF66}"/>
              </a:ext>
            </a:extLst>
          </p:cNvPr>
          <p:cNvSpPr>
            <a:spLocks noChangeArrowheads="1"/>
          </p:cNvSpPr>
          <p:nvPr/>
        </p:nvSpPr>
        <p:spPr bwMode="auto">
          <a:xfrm>
            <a:off x="1364584" y="1333727"/>
            <a:ext cx="8197516"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3600" b="0" i="0" u="none" strike="noStrike" cap="none" normalizeH="0" baseline="0" dirty="0">
                <a:ln>
                  <a:noFill/>
                </a:ln>
                <a:solidFill>
                  <a:srgbClr val="006600"/>
                </a:solidFill>
                <a:effectLst/>
                <a:latin typeface="Calibri" panose="020F0502020204030204" pitchFamily="34" charset="0"/>
                <a:ea typeface="Times New Roman" panose="02020603050405020304" pitchFamily="18" charset="0"/>
                <a:cs typeface="Calibri" panose="020F0502020204030204" pitchFamily="34" charset="0"/>
              </a:rPr>
              <a:t> EXCEL</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973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35560"/>
            <a:ext cx="12192000" cy="6822439"/>
          </a:xfrm>
          <a:prstGeom prst="rect">
            <a:avLst/>
          </a:prstGeom>
        </p:spPr>
      </p:pic>
      <p:sp>
        <p:nvSpPr>
          <p:cNvPr id="2" name="Rectangle 2">
            <a:extLst>
              <a:ext uri="{FF2B5EF4-FFF2-40B4-BE49-F238E27FC236}">
                <a16:creationId xmlns:a16="http://schemas.microsoft.com/office/drawing/2014/main" id="{399C16D6-9DF4-3CE5-9C2E-A8F97516A4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4097" name="Picture 2" descr="What is PowerPoint?">
            <a:extLst>
              <a:ext uri="{FF2B5EF4-FFF2-40B4-BE49-F238E27FC236}">
                <a16:creationId xmlns:a16="http://schemas.microsoft.com/office/drawing/2014/main" id="{CD32D0AC-3EA9-5A82-750C-375570E5A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47" y="1412708"/>
            <a:ext cx="1057275" cy="9810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8E3B99F-441A-7521-50F3-D0315A0E310F}"/>
              </a:ext>
            </a:extLst>
          </p:cNvPr>
          <p:cNvSpPr>
            <a:spLocks noChangeArrowheads="1"/>
          </p:cNvSpPr>
          <p:nvPr/>
        </p:nvSpPr>
        <p:spPr bwMode="auto">
          <a:xfrm>
            <a:off x="1322722" y="196841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pt-BR" altLang="pt-BR" sz="4800" b="0" i="0" u="none" strike="noStrike" cap="none" normalizeH="0" baseline="0" dirty="0">
                <a:ln>
                  <a:noFill/>
                </a:ln>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POWERPOINT</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4" name="CaixaDeTexto 3">
            <a:extLst>
              <a:ext uri="{FF2B5EF4-FFF2-40B4-BE49-F238E27FC236}">
                <a16:creationId xmlns:a16="http://schemas.microsoft.com/office/drawing/2014/main" id="{4AE083A1-543C-7890-7ECE-0E884E525537}"/>
              </a:ext>
            </a:extLst>
          </p:cNvPr>
          <p:cNvSpPr txBox="1"/>
          <p:nvPr/>
        </p:nvSpPr>
        <p:spPr>
          <a:xfrm>
            <a:off x="265447" y="2405880"/>
            <a:ext cx="7122695" cy="3416320"/>
          </a:xfrm>
          <a:prstGeom prst="rect">
            <a:avLst/>
          </a:prstGeom>
          <a:noFill/>
        </p:spPr>
        <p:txBody>
          <a:bodyPr wrap="square" rtlCol="0">
            <a:spAutoFit/>
          </a:bodyPr>
          <a:lstStyle/>
          <a:p>
            <a:r>
              <a:rPr lang="pt-BR" sz="2400" dirty="0"/>
              <a:t>O PowerPoint é usado em apresentações, cujo objetivo é informar sobre um determinado tema, podendo usar: imagens, sons, textos e vídeos que podem ser animados de diferentes maneiras. O PowerPoint tem suporte a objetos OLE e inclui uma ferramenta especial de formatação de texto (</a:t>
            </a:r>
            <a:r>
              <a:rPr lang="pt-BR" sz="2400" dirty="0" err="1"/>
              <a:t>WordArt</a:t>
            </a:r>
            <a:r>
              <a:rPr lang="pt-BR" sz="2400" dirty="0"/>
              <a:t>), modelos de apresentação pré-definidos, galeria de objetos gráficos e uma gama de efeitos de animação e composição de slides.</a:t>
            </a:r>
          </a:p>
        </p:txBody>
      </p:sp>
    </p:spTree>
    <p:extLst>
      <p:ext uri="{BB962C8B-B14F-4D97-AF65-F5344CB8AC3E}">
        <p14:creationId xmlns:p14="http://schemas.microsoft.com/office/powerpoint/2010/main" val="348435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17780"/>
            <a:ext cx="12192000" cy="6822439"/>
          </a:xfrm>
          <a:prstGeom prst="rect">
            <a:avLst/>
          </a:prstGeom>
        </p:spPr>
      </p:pic>
      <p:sp>
        <p:nvSpPr>
          <p:cNvPr id="2" name="Rectangle 2">
            <a:extLst>
              <a:ext uri="{FF2B5EF4-FFF2-40B4-BE49-F238E27FC236}">
                <a16:creationId xmlns:a16="http://schemas.microsoft.com/office/drawing/2014/main" id="{399C16D6-9DF4-3CE5-9C2E-A8F97516A4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4" name="CaixaDeTexto 3">
            <a:extLst>
              <a:ext uri="{FF2B5EF4-FFF2-40B4-BE49-F238E27FC236}">
                <a16:creationId xmlns:a16="http://schemas.microsoft.com/office/drawing/2014/main" id="{4AE083A1-543C-7890-7ECE-0E884E525537}"/>
              </a:ext>
            </a:extLst>
          </p:cNvPr>
          <p:cNvSpPr txBox="1"/>
          <p:nvPr/>
        </p:nvSpPr>
        <p:spPr>
          <a:xfrm>
            <a:off x="265447" y="2405880"/>
            <a:ext cx="10546932" cy="4154984"/>
          </a:xfrm>
          <a:prstGeom prst="rect">
            <a:avLst/>
          </a:prstGeom>
          <a:noFill/>
        </p:spPr>
        <p:txBody>
          <a:bodyPr wrap="square" rtlCol="0">
            <a:spAutoFit/>
          </a:bodyPr>
          <a:lstStyle/>
          <a:p>
            <a:r>
              <a:rPr lang="pt-BR" sz="2400" dirty="0"/>
              <a:t>O Microsoft OneNote é um programa de computador para o recolhimento de informação de forma livre e colaboração multiusuário. Ele recolhe as notas do usuário (manuscritas ou digitadas), desenhos, recortes de tela e comentários de áudio. </a:t>
            </a:r>
          </a:p>
          <a:p>
            <a:r>
              <a:rPr lang="pt-BR" sz="2400" dirty="0"/>
              <a:t>As notas podem ser compartilhadas com outros usuários do OneNote através da internet ou por uma rede.</a:t>
            </a:r>
          </a:p>
          <a:p>
            <a:r>
              <a:rPr lang="pt-BR" sz="2400" dirty="0"/>
              <a:t>O OneNote está disponível como parte do Microsoft Office e do Windows 10. Ele também está disponível como uma aplicação autônoma para Microsoft Windows, </a:t>
            </a:r>
            <a:r>
              <a:rPr lang="pt-BR" sz="2400" dirty="0" err="1"/>
              <a:t>macOS</a:t>
            </a:r>
            <a:r>
              <a:rPr lang="pt-BR" sz="2400" dirty="0"/>
              <a:t>, Windows RT, Windows Phone, iOS e Android. Uma versão baseada na web do OneNote é fornecida como parte do OneDrive ou do Office Online e permite que os usuários editem notas através de navegadores web.</a:t>
            </a:r>
          </a:p>
        </p:txBody>
      </p:sp>
      <p:sp>
        <p:nvSpPr>
          <p:cNvPr id="8" name="Rectangle 5">
            <a:extLst>
              <a:ext uri="{FF2B5EF4-FFF2-40B4-BE49-F238E27FC236}">
                <a16:creationId xmlns:a16="http://schemas.microsoft.com/office/drawing/2014/main" id="{6AC8D7E1-EA30-EE8E-7DEA-4F467A83B558}"/>
              </a:ext>
            </a:extLst>
          </p:cNvPr>
          <p:cNvSpPr>
            <a:spLocks noChangeArrowheads="1"/>
          </p:cNvSpPr>
          <p:nvPr/>
        </p:nvSpPr>
        <p:spPr bwMode="auto">
          <a:xfrm>
            <a:off x="265447" y="4016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5124" name="Picture 4" descr="Onenote Icon Logo Png">
            <a:extLst>
              <a:ext uri="{FF2B5EF4-FFF2-40B4-BE49-F238E27FC236}">
                <a16:creationId xmlns:a16="http://schemas.microsoft.com/office/drawing/2014/main" id="{DB260A53-D8D0-75E1-3BEA-798B866C8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47" y="1117999"/>
            <a:ext cx="1028700" cy="1028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8F931061-CC4F-9BD8-B5D6-C535E21F046A}"/>
              </a:ext>
            </a:extLst>
          </p:cNvPr>
          <p:cNvSpPr>
            <a:spLocks noChangeArrowheads="1"/>
          </p:cNvSpPr>
          <p:nvPr/>
        </p:nvSpPr>
        <p:spPr bwMode="auto">
          <a:xfrm>
            <a:off x="1292142" y="195827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pt-BR" altLang="pt-BR" sz="4800" b="0" i="0" u="none" strike="noStrike" cap="none" normalizeH="0" baseline="0" dirty="0">
                <a:ln>
                  <a:noFill/>
                </a:ln>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ONENOTE </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79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35560"/>
            <a:ext cx="12192000" cy="6822439"/>
          </a:xfrm>
          <a:prstGeom prst="rect">
            <a:avLst/>
          </a:prstGeom>
        </p:spPr>
      </p:pic>
      <p:sp>
        <p:nvSpPr>
          <p:cNvPr id="2" name="Rectangle 2">
            <a:extLst>
              <a:ext uri="{FF2B5EF4-FFF2-40B4-BE49-F238E27FC236}">
                <a16:creationId xmlns:a16="http://schemas.microsoft.com/office/drawing/2014/main" id="{399C16D6-9DF4-3CE5-9C2E-A8F97516A4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4" name="CaixaDeTexto 3">
            <a:extLst>
              <a:ext uri="{FF2B5EF4-FFF2-40B4-BE49-F238E27FC236}">
                <a16:creationId xmlns:a16="http://schemas.microsoft.com/office/drawing/2014/main" id="{4AE083A1-543C-7890-7ECE-0E884E525537}"/>
              </a:ext>
            </a:extLst>
          </p:cNvPr>
          <p:cNvSpPr txBox="1"/>
          <p:nvPr/>
        </p:nvSpPr>
        <p:spPr>
          <a:xfrm>
            <a:off x="265447" y="2405880"/>
            <a:ext cx="7122695" cy="3416320"/>
          </a:xfrm>
          <a:prstGeom prst="rect">
            <a:avLst/>
          </a:prstGeom>
          <a:noFill/>
        </p:spPr>
        <p:txBody>
          <a:bodyPr wrap="square" rtlCol="0">
            <a:spAutoFit/>
          </a:bodyPr>
          <a:lstStyle/>
          <a:p>
            <a:r>
              <a:rPr lang="pt-BR" sz="2400" dirty="0"/>
              <a:t>O Microsoft Outlook é um sistema de software de gerenciamento de informações pessoais da Microsoft, disponível como parte dos pacotes Microsoft Office e Microsoft 365. Embora seja principalmente um cliente de e-mail, o Outlook também inclui funções como calendário, gerenciamento de tarefas, gerenciamento de contatos, tomada de notas, registro de diários e navegação na Web. Tendo suporte nos sistemas operacionais Windows, </a:t>
            </a:r>
            <a:r>
              <a:rPr lang="pt-BR" sz="2400" dirty="0" err="1"/>
              <a:t>macOS</a:t>
            </a:r>
            <a:r>
              <a:rPr lang="pt-BR" sz="2400" dirty="0"/>
              <a:t>, iOS e Android.</a:t>
            </a:r>
          </a:p>
        </p:txBody>
      </p:sp>
      <p:sp>
        <p:nvSpPr>
          <p:cNvPr id="5" name="Rectangle 2">
            <a:extLst>
              <a:ext uri="{FF2B5EF4-FFF2-40B4-BE49-F238E27FC236}">
                <a16:creationId xmlns:a16="http://schemas.microsoft.com/office/drawing/2014/main" id="{2E8EAF36-E4DF-4564-A905-A19471692800}"/>
              </a:ext>
            </a:extLst>
          </p:cNvPr>
          <p:cNvSpPr>
            <a:spLocks noChangeArrowheads="1"/>
          </p:cNvSpPr>
          <p:nvPr/>
        </p:nvSpPr>
        <p:spPr bwMode="auto">
          <a:xfrm>
            <a:off x="265447"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6145" name="Picture 6" descr="Email Clients &amp; Features: History of Microsoft Outlook &amp; different versions">
            <a:extLst>
              <a:ext uri="{FF2B5EF4-FFF2-40B4-BE49-F238E27FC236}">
                <a16:creationId xmlns:a16="http://schemas.microsoft.com/office/drawing/2014/main" id="{E7EE2B58-C42A-E570-45AD-315383069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47" y="1186680"/>
            <a:ext cx="120015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5B0BA568-9F5C-605B-BF81-9C00A80BE46D}"/>
              </a:ext>
            </a:extLst>
          </p:cNvPr>
          <p:cNvSpPr>
            <a:spLocks noChangeArrowheads="1"/>
          </p:cNvSpPr>
          <p:nvPr/>
        </p:nvSpPr>
        <p:spPr bwMode="auto">
          <a:xfrm>
            <a:off x="1465597" y="19972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pt-BR" altLang="pt-BR" sz="4800" b="0"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rPr>
              <a:t>OUTLOOK</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661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6F3EEDD-CAE1-CCC5-DDB2-0D31B6FA199C}"/>
              </a:ext>
            </a:extLst>
          </p:cNvPr>
          <p:cNvPicPr>
            <a:picLocks noChangeAspect="1"/>
          </p:cNvPicPr>
          <p:nvPr/>
        </p:nvPicPr>
        <p:blipFill rotWithShape="1">
          <a:blip r:embed="rId2"/>
          <a:srcRect l="37632" t="34854" r="22894" b="26081"/>
          <a:stretch/>
        </p:blipFill>
        <p:spPr>
          <a:xfrm>
            <a:off x="0" y="35561"/>
            <a:ext cx="12192000" cy="6822439"/>
          </a:xfrm>
          <a:prstGeom prst="rect">
            <a:avLst/>
          </a:prstGeom>
        </p:spPr>
      </p:pic>
      <p:sp>
        <p:nvSpPr>
          <p:cNvPr id="2" name="Rectangle 2">
            <a:extLst>
              <a:ext uri="{FF2B5EF4-FFF2-40B4-BE49-F238E27FC236}">
                <a16:creationId xmlns:a16="http://schemas.microsoft.com/office/drawing/2014/main" id="{399C16D6-9DF4-3CE5-9C2E-A8F97516A46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4" name="CaixaDeTexto 3">
            <a:extLst>
              <a:ext uri="{FF2B5EF4-FFF2-40B4-BE49-F238E27FC236}">
                <a16:creationId xmlns:a16="http://schemas.microsoft.com/office/drawing/2014/main" id="{4AE083A1-543C-7890-7ECE-0E884E525537}"/>
              </a:ext>
            </a:extLst>
          </p:cNvPr>
          <p:cNvSpPr txBox="1"/>
          <p:nvPr/>
        </p:nvSpPr>
        <p:spPr>
          <a:xfrm>
            <a:off x="265447" y="2405880"/>
            <a:ext cx="7122695" cy="4154984"/>
          </a:xfrm>
          <a:prstGeom prst="rect">
            <a:avLst/>
          </a:prstGeom>
          <a:noFill/>
        </p:spPr>
        <p:txBody>
          <a:bodyPr wrap="square" rtlCol="0">
            <a:spAutoFit/>
          </a:bodyPr>
          <a:lstStyle/>
          <a:p>
            <a:r>
              <a:rPr lang="pt-BR" sz="2400" dirty="0"/>
              <a:t>Microsoft Access, conhecido por </a:t>
            </a:r>
            <a:r>
              <a:rPr lang="pt-BR" sz="2400" dirty="0" err="1"/>
              <a:t>MSAccess</a:t>
            </a:r>
            <a:r>
              <a:rPr lang="pt-BR" sz="2400" dirty="0"/>
              <a:t>, é um sistema de gerenciamento de banco de dados da Microsoft, incluído no pacote do Microsoft Office Professional, que combina o Microsoft Jet </a:t>
            </a:r>
            <a:r>
              <a:rPr lang="pt-BR" sz="2400" dirty="0" err="1"/>
              <a:t>Database</a:t>
            </a:r>
            <a:r>
              <a:rPr lang="pt-BR" sz="2400" dirty="0"/>
              <a:t> </a:t>
            </a:r>
            <a:r>
              <a:rPr lang="pt-BR" sz="2400" dirty="0" err="1"/>
              <a:t>Engine</a:t>
            </a:r>
            <a:r>
              <a:rPr lang="pt-BR" sz="2400" dirty="0"/>
              <a:t> com uma interface gráfica do utilizador (</a:t>
            </a:r>
            <a:r>
              <a:rPr lang="pt-BR" sz="2400" dirty="0" err="1"/>
              <a:t>graphical</a:t>
            </a:r>
            <a:r>
              <a:rPr lang="pt-BR" sz="2400" dirty="0"/>
              <a:t> </a:t>
            </a:r>
            <a:r>
              <a:rPr lang="pt-BR" sz="2400" dirty="0" err="1"/>
              <a:t>user</a:t>
            </a:r>
            <a:r>
              <a:rPr lang="pt-BR" sz="2400" dirty="0"/>
              <a:t> interface). Ele permite o desenvolvimento rápido de RAD (</a:t>
            </a:r>
            <a:r>
              <a:rPr lang="pt-BR" sz="2400" dirty="0" err="1"/>
              <a:t>Rapid</a:t>
            </a:r>
            <a:r>
              <a:rPr lang="pt-BR" sz="2400" dirty="0"/>
              <a:t> </a:t>
            </a:r>
            <a:r>
              <a:rPr lang="pt-BR" sz="2400" dirty="0" err="1"/>
              <a:t>Application</a:t>
            </a:r>
            <a:r>
              <a:rPr lang="pt-BR" sz="2400" dirty="0"/>
              <a:t> </a:t>
            </a:r>
            <a:r>
              <a:rPr lang="pt-BR" sz="2400" dirty="0" err="1"/>
              <a:t>Development</a:t>
            </a:r>
            <a:r>
              <a:rPr lang="pt-BR" sz="2400" dirty="0"/>
              <a:t>), que envolvem tanto de dados como também a interface a ser utilizada pelos usuários. Microsoft Access é capaz de usar dados guardados em qualquer recipiente de dados compatível com ODBC.</a:t>
            </a:r>
          </a:p>
        </p:txBody>
      </p:sp>
      <p:sp>
        <p:nvSpPr>
          <p:cNvPr id="5" name="Rectangle 2">
            <a:extLst>
              <a:ext uri="{FF2B5EF4-FFF2-40B4-BE49-F238E27FC236}">
                <a16:creationId xmlns:a16="http://schemas.microsoft.com/office/drawing/2014/main" id="{2E8EAF36-E4DF-4564-A905-A19471692800}"/>
              </a:ext>
            </a:extLst>
          </p:cNvPr>
          <p:cNvSpPr>
            <a:spLocks noChangeArrowheads="1"/>
          </p:cNvSpPr>
          <p:nvPr/>
        </p:nvSpPr>
        <p:spPr bwMode="auto">
          <a:xfrm>
            <a:off x="265447" y="3208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9" name="Imagem 8" descr="Microsoft Access Logo - PNG y Vector">
            <a:extLst>
              <a:ext uri="{FF2B5EF4-FFF2-40B4-BE49-F238E27FC236}">
                <a16:creationId xmlns:a16="http://schemas.microsoft.com/office/drawing/2014/main" id="{C8AFC3AD-E541-1954-9723-4B5A42C24F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65447" y="1091247"/>
            <a:ext cx="1201007" cy="1134829"/>
          </a:xfrm>
          <a:prstGeom prst="rect">
            <a:avLst/>
          </a:prstGeom>
          <a:noFill/>
          <a:ln>
            <a:noFill/>
          </a:ln>
        </p:spPr>
      </p:pic>
      <p:sp>
        <p:nvSpPr>
          <p:cNvPr id="11" name="CaixaDeTexto 10">
            <a:extLst>
              <a:ext uri="{FF2B5EF4-FFF2-40B4-BE49-F238E27FC236}">
                <a16:creationId xmlns:a16="http://schemas.microsoft.com/office/drawing/2014/main" id="{133261FB-7EEC-50C6-625C-D67E57A95C6A}"/>
              </a:ext>
            </a:extLst>
          </p:cNvPr>
          <p:cNvSpPr txBox="1"/>
          <p:nvPr/>
        </p:nvSpPr>
        <p:spPr>
          <a:xfrm>
            <a:off x="1466454" y="1188142"/>
            <a:ext cx="6288504" cy="1351139"/>
          </a:xfrm>
          <a:prstGeom prst="rect">
            <a:avLst/>
          </a:prstGeom>
          <a:noFill/>
        </p:spPr>
        <p:txBody>
          <a:bodyPr wrap="square">
            <a:spAutoFit/>
          </a:bodyPr>
          <a:lstStyle/>
          <a:p>
            <a:pPr>
              <a:lnSpc>
                <a:spcPct val="107000"/>
              </a:lnSpc>
              <a:spcBef>
                <a:spcPts val="600"/>
              </a:spcBef>
              <a:spcAft>
                <a:spcPts val="1200"/>
              </a:spcAft>
            </a:pPr>
            <a:r>
              <a:rPr lang="pt-BR" sz="8000" kern="100" dirty="0">
                <a:solidFill>
                  <a:srgbClr val="FF5050"/>
                </a:solidFill>
                <a:effectLst/>
                <a:latin typeface="Calibri" panose="020F0502020204030204" pitchFamily="34" charset="0"/>
                <a:ea typeface="Calibri" panose="020F0502020204030204" pitchFamily="34" charset="0"/>
                <a:cs typeface="Calibri" panose="020F0502020204030204" pitchFamily="34" charset="0"/>
              </a:rPr>
              <a:t>ACESS</a:t>
            </a:r>
            <a:endParaRPr lang="pt-BR" sz="8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761693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914</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17</vt:i4>
      </vt:variant>
    </vt:vector>
  </HeadingPairs>
  <TitlesOfParts>
    <vt:vector size="22" baseType="lpstr">
      <vt:lpstr>Arial</vt:lpstr>
      <vt:lpstr>Calibri</vt:lpstr>
      <vt:lpstr>Calibri Light</vt:lpstr>
      <vt:lpstr>Corbel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Aluno</dc:creator>
  <cp:lastModifiedBy>Aluno</cp:lastModifiedBy>
  <cp:revision>1</cp:revision>
  <dcterms:created xsi:type="dcterms:W3CDTF">2024-01-19T19:10:13Z</dcterms:created>
  <dcterms:modified xsi:type="dcterms:W3CDTF">2024-01-19T19:52:29Z</dcterms:modified>
</cp:coreProperties>
</file>