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1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9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E33A-050C-4462-AFC2-8D11F022A8A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B5CC2C-8398-4336-9E3F-AE9D9C879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847A52-24D9-4752-B494-653EEF47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印地音译调研工作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214B70C-EBF0-456A-A46B-0C025E1F4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March2018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63F7EA-5C48-454A-92FF-1FD99F5A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其他语种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776A7481-D11B-46AE-BEB5-5BA235F7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90459"/>
              </p:ext>
            </p:extLst>
          </p:nvPr>
        </p:nvGraphicFramePr>
        <p:xfrm>
          <a:off x="5832913" y="1853754"/>
          <a:ext cx="5221941" cy="490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011">
                  <a:extLst>
                    <a:ext uri="{9D8B030D-6E8A-4147-A177-3AD203B41FA5}">
                      <a16:colId xmlns:a16="http://schemas.microsoft.com/office/drawing/2014/main" xmlns="" val="3302911108"/>
                    </a:ext>
                  </a:extLst>
                </a:gridCol>
                <a:gridCol w="3193742">
                  <a:extLst>
                    <a:ext uri="{9D8B030D-6E8A-4147-A177-3AD203B41FA5}">
                      <a16:colId xmlns:a16="http://schemas.microsoft.com/office/drawing/2014/main" xmlns="" val="1680529900"/>
                    </a:ext>
                  </a:extLst>
                </a:gridCol>
                <a:gridCol w="1434188">
                  <a:extLst>
                    <a:ext uri="{9D8B030D-6E8A-4147-A177-3AD203B41FA5}">
                      <a16:colId xmlns:a16="http://schemas.microsoft.com/office/drawing/2014/main" xmlns="" val="458820886"/>
                    </a:ext>
                  </a:extLst>
                </a:gridCol>
              </a:tblGrid>
              <a:tr h="316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语言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</a:rPr>
                        <a:t>映射表制作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429599484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孟加拉语</a:t>
                      </a:r>
                      <a:r>
                        <a:rPr lang="en-US" sz="900" kern="100">
                          <a:effectLst/>
                        </a:rPr>
                        <a:t>Bangala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20705155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印地语 </a:t>
                      </a:r>
                      <a:r>
                        <a:rPr lang="en-US" sz="900" kern="100">
                          <a:effectLst/>
                        </a:rPr>
                        <a:t>Hindi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252289422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古吉拉特语 </a:t>
                      </a:r>
                      <a:r>
                        <a:rPr lang="en-US" sz="900" kern="100">
                          <a:effectLst/>
                        </a:rPr>
                        <a:t>Gujarati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108689328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坎纳达语 </a:t>
                      </a:r>
                      <a:r>
                        <a:rPr lang="en-US" sz="900" kern="100">
                          <a:effectLst/>
                        </a:rPr>
                        <a:t>Kannada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545863116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马拉雅拉姆语</a:t>
                      </a:r>
                      <a:r>
                        <a:rPr lang="en-US" sz="900" kern="100">
                          <a:effectLst/>
                        </a:rPr>
                        <a:t>Malayalam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793093610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马拉地语</a:t>
                      </a:r>
                      <a:r>
                        <a:rPr lang="en-US" sz="900" kern="100">
                          <a:effectLst/>
                        </a:rPr>
                        <a:t>Marathi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40658872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奥里亚语</a:t>
                      </a:r>
                      <a:r>
                        <a:rPr lang="en-US" sz="900" kern="100">
                          <a:effectLst/>
                        </a:rPr>
                        <a:t>Odia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4027786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旁遮普语</a:t>
                      </a:r>
                      <a:r>
                        <a:rPr lang="en-US" sz="900" kern="100">
                          <a:effectLst/>
                        </a:rPr>
                        <a:t>Punjabi </a:t>
                      </a:r>
                      <a:r>
                        <a:rPr lang="zh-CN" sz="900" kern="100">
                          <a:effectLst/>
                        </a:rPr>
                        <a:t>古木基文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862922507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泰米尔语</a:t>
                      </a:r>
                      <a:r>
                        <a:rPr lang="en-US" sz="900" kern="100">
                          <a:effectLst/>
                        </a:rPr>
                        <a:t>Tamil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567124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泰卢固语</a:t>
                      </a:r>
                      <a:r>
                        <a:rPr lang="en-US" sz="900" kern="100">
                          <a:effectLst/>
                        </a:rPr>
                        <a:t>Telugu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964982965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11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阿萨姆语</a:t>
                      </a:r>
                      <a:r>
                        <a:rPr lang="en-US" sz="900" kern="100">
                          <a:effectLst/>
                        </a:rPr>
                        <a:t>Assamese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71676475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12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迈蒂利语 </a:t>
                      </a:r>
                      <a:r>
                        <a:rPr lang="en-US" sz="900" kern="100">
                          <a:effectLst/>
                        </a:rPr>
                        <a:t>Maithili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895852414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13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尼泊尔语</a:t>
                      </a:r>
                      <a:r>
                        <a:rPr lang="en-US" sz="900" kern="100">
                          <a:effectLst/>
                        </a:rPr>
                        <a:t>Nepali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092710360"/>
                  </a:ext>
                </a:extLst>
              </a:tr>
              <a:tr h="1546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14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梵语</a:t>
                      </a:r>
                      <a:r>
                        <a:rPr lang="en-US" sz="900" kern="100">
                          <a:effectLst/>
                        </a:rPr>
                        <a:t>Sanskrit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zh-CN" sz="900" kern="100" dirty="0">
                          <a:effectLst/>
                        </a:rPr>
                        <a:t>是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41010063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15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博多语</a:t>
                      </a:r>
                      <a:r>
                        <a:rPr lang="en-US" sz="900" kern="100">
                          <a:effectLst/>
                        </a:rPr>
                        <a:t>Bodo </a:t>
                      </a:r>
                      <a:r>
                        <a:rPr lang="zh-CN" sz="900" kern="100">
                          <a:effectLst/>
                        </a:rPr>
                        <a:t>孟加拉文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1199068389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16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博多语</a:t>
                      </a:r>
                      <a:r>
                        <a:rPr lang="en-US" sz="900" kern="100">
                          <a:effectLst/>
                        </a:rPr>
                        <a:t>Bodo </a:t>
                      </a:r>
                      <a:r>
                        <a:rPr lang="zh-CN" sz="900" kern="100">
                          <a:effectLst/>
                        </a:rPr>
                        <a:t>天城文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85801312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17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多格来语</a:t>
                      </a:r>
                      <a:r>
                        <a:rPr lang="en-US" sz="900" kern="100">
                          <a:effectLst/>
                        </a:rPr>
                        <a:t>Dogri </a:t>
                      </a:r>
                      <a:r>
                        <a:rPr lang="zh-CN" sz="900" kern="100">
                          <a:effectLst/>
                        </a:rPr>
                        <a:t>阿拉伯文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1344623126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多格来语</a:t>
                      </a:r>
                      <a:r>
                        <a:rPr lang="en-US" sz="900" kern="100">
                          <a:effectLst/>
                        </a:rPr>
                        <a:t>Dogri </a:t>
                      </a:r>
                      <a:r>
                        <a:rPr lang="zh-CN" sz="900" kern="100">
                          <a:effectLst/>
                        </a:rPr>
                        <a:t>天城文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560820247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克什米尔语</a:t>
                      </a:r>
                      <a:r>
                        <a:rPr lang="en-US" sz="900" kern="100">
                          <a:effectLst/>
                        </a:rPr>
                        <a:t>Kashmiri </a:t>
                      </a:r>
                      <a:r>
                        <a:rPr lang="zh-CN" sz="900" kern="100">
                          <a:effectLst/>
                        </a:rPr>
                        <a:t>阿拉伯文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230587256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克什米尔语</a:t>
                      </a:r>
                      <a:r>
                        <a:rPr lang="en-US" sz="900" kern="100">
                          <a:effectLst/>
                        </a:rPr>
                        <a:t>Kashmiri </a:t>
                      </a:r>
                      <a:r>
                        <a:rPr lang="zh-CN" sz="900" kern="100">
                          <a:effectLst/>
                        </a:rPr>
                        <a:t>天城文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927658673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21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孔卡尼语</a:t>
                      </a:r>
                      <a:r>
                        <a:rPr lang="en-US" sz="900" kern="100">
                          <a:effectLst/>
                        </a:rPr>
                        <a:t>Konkani </a:t>
                      </a:r>
                      <a:r>
                        <a:rPr lang="zh-CN" sz="900" kern="100">
                          <a:effectLst/>
                        </a:rPr>
                        <a:t>天城文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919449698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22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曼尼普尔语</a:t>
                      </a:r>
                      <a:r>
                        <a:rPr lang="en-US" sz="900" kern="100">
                          <a:effectLst/>
                        </a:rPr>
                        <a:t>Manipuri</a:t>
                      </a:r>
                      <a:r>
                        <a:rPr lang="zh-CN" sz="900" kern="100">
                          <a:effectLst/>
                        </a:rPr>
                        <a:t>孟加拉文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054770596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23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旁遮普语</a:t>
                      </a:r>
                      <a:r>
                        <a:rPr lang="en-US" sz="900" kern="100">
                          <a:effectLst/>
                        </a:rPr>
                        <a:t>Punjabi</a:t>
                      </a:r>
                      <a:r>
                        <a:rPr lang="zh-CN" sz="900" kern="100">
                          <a:effectLst/>
                        </a:rPr>
                        <a:t>阿拉伯文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299506251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24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信德语</a:t>
                      </a:r>
                      <a:r>
                        <a:rPr lang="en-US" sz="900" kern="100">
                          <a:effectLst/>
                        </a:rPr>
                        <a:t>Sindhi </a:t>
                      </a:r>
                      <a:r>
                        <a:rPr lang="zh-CN" sz="900" kern="100">
                          <a:effectLst/>
                        </a:rPr>
                        <a:t>天城文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619860432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25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信德语</a:t>
                      </a:r>
                      <a:r>
                        <a:rPr lang="en-US" sz="900" kern="100">
                          <a:effectLst/>
                        </a:rPr>
                        <a:t>Sindhi </a:t>
                      </a:r>
                      <a:r>
                        <a:rPr lang="zh-CN" sz="900" kern="100">
                          <a:effectLst/>
                        </a:rPr>
                        <a:t>阿拉伯文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44660113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26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桑塔利语</a:t>
                      </a:r>
                      <a:r>
                        <a:rPr lang="en-US" sz="900" kern="100">
                          <a:effectLst/>
                        </a:rPr>
                        <a:t>Santali Ol Chiki</a:t>
                      </a:r>
                      <a:r>
                        <a:rPr lang="zh-CN" sz="900" kern="100">
                          <a:effectLst/>
                        </a:rPr>
                        <a:t>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3243036567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27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乌尔都语</a:t>
                      </a:r>
                      <a:r>
                        <a:rPr lang="en-US" sz="900" kern="100">
                          <a:effectLst/>
                        </a:rPr>
                        <a:t>Urdu </a:t>
                      </a:r>
                      <a:r>
                        <a:rPr lang="zh-CN" sz="900" kern="100">
                          <a:effectLst/>
                        </a:rPr>
                        <a:t>阿拉伯文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1769530375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希腊文</a:t>
                      </a:r>
                      <a:r>
                        <a:rPr lang="en-US" sz="900" kern="100">
                          <a:effectLst/>
                        </a:rPr>
                        <a:t>Greek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2704766459"/>
                  </a:ext>
                </a:extLst>
              </a:tr>
              <a:tr h="158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29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亚美尼亚语</a:t>
                      </a:r>
                      <a:r>
                        <a:rPr lang="en-US" sz="900" kern="100">
                          <a:effectLst/>
                        </a:rPr>
                        <a:t>Armenian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249" marR="60249" marT="0" marB="0" anchor="ctr"/>
                </a:tc>
                <a:extLst>
                  <a:ext uri="{0D108BD9-81ED-4DB2-BD59-A6C34878D82A}">
                    <a16:rowId xmlns:a16="http://schemas.microsoft.com/office/drawing/2014/main" xmlns="" val="1425123889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AC621D60-E453-4DDF-958B-13D31A5AB6C9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尝试在其他语种实现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目前已有</a:t>
            </a:r>
            <a:r>
              <a:rPr lang="en-US" altLang="zh-CN" dirty="0"/>
              <a:t>9</a:t>
            </a:r>
            <a:r>
              <a:rPr lang="zh-CN" altLang="en-US" dirty="0"/>
              <a:t>种映射关系表</a:t>
            </a:r>
            <a:endParaRPr lang="en-US" altLang="zh-CN" dirty="0"/>
          </a:p>
        </p:txBody>
      </p:sp>
      <p:pic>
        <p:nvPicPr>
          <p:cNvPr id="3073" name="Picture 1" descr="image002">
            <a:extLst>
              <a:ext uri="{FF2B5EF4-FFF2-40B4-BE49-F238E27FC236}">
                <a16:creationId xmlns:a16="http://schemas.microsoft.com/office/drawing/2014/main" xmlns="" id="{B24D2999-3238-4E4B-BE6A-30946F04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429000"/>
            <a:ext cx="1823898" cy="324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image003">
            <a:extLst>
              <a:ext uri="{FF2B5EF4-FFF2-40B4-BE49-F238E27FC236}">
                <a16:creationId xmlns:a16="http://schemas.microsoft.com/office/drawing/2014/main" xmlns="" id="{AC3F55BB-E998-493D-9B71-E3EF6048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46" y="3429000"/>
            <a:ext cx="1823898" cy="324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5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4B0A51-5E8F-44E7-80EA-5155DAA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音译转换方法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4165B6-C58D-429C-9397-379B93C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最长映射关系</a:t>
            </a:r>
            <a:endParaRPr lang="en-US" altLang="zh-CN" dirty="0"/>
          </a:p>
          <a:p>
            <a:r>
              <a:rPr lang="zh-CN" altLang="en-US" dirty="0"/>
              <a:t>最短映射关系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802189-2075-496A-B906-F7223DF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最长映射关系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D245EF-2983-4200-82DA-746D4B35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zh-CN" altLang="en-US" sz="2400" dirty="0" smtClean="0"/>
              <a:t>需要</a:t>
            </a:r>
            <a:r>
              <a:rPr lang="zh-CN" altLang="en-US" sz="2400" dirty="0"/>
              <a:t>把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可能组合的形式都采集下来</a:t>
            </a:r>
            <a:endParaRPr lang="en-US" altLang="zh-CN" sz="2400" dirty="0"/>
          </a:p>
          <a:p>
            <a:pPr algn="just"/>
            <a:r>
              <a:rPr lang="zh-CN" altLang="en-US" sz="2400" dirty="0"/>
              <a:t>最后编辑采集了</a:t>
            </a:r>
            <a:r>
              <a:rPr lang="en-US" altLang="zh-CN" sz="2400" dirty="0"/>
              <a:t>2180</a:t>
            </a:r>
            <a:r>
              <a:rPr lang="zh-CN" altLang="en-US" sz="2400" dirty="0"/>
              <a:t>个组合映射关系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hi-IN" sz="2000" dirty="0"/>
              <a:t>क् - </a:t>
            </a:r>
            <a:r>
              <a:rPr lang="en-US" sz="2000" dirty="0"/>
              <a:t>k	  </a:t>
            </a:r>
            <a:r>
              <a:rPr lang="hi-IN" sz="2000" dirty="0"/>
              <a:t>क - </a:t>
            </a:r>
            <a:r>
              <a:rPr lang="en-US" sz="2000" dirty="0"/>
              <a:t>ka	    </a:t>
            </a:r>
            <a:r>
              <a:rPr lang="hi-IN" sz="2000" dirty="0"/>
              <a:t>का – </a:t>
            </a:r>
            <a:r>
              <a:rPr lang="en-US" sz="2000" dirty="0" err="1"/>
              <a:t>kaa</a:t>
            </a:r>
            <a:r>
              <a:rPr lang="en-US" dirty="0"/>
              <a:t>     </a:t>
            </a:r>
            <a:r>
              <a:rPr lang="hi-IN" sz="2000" dirty="0"/>
              <a:t>कि् – </a:t>
            </a:r>
            <a:r>
              <a:rPr lang="en-US" sz="2000" dirty="0" err="1"/>
              <a:t>ki</a:t>
            </a:r>
            <a:r>
              <a:rPr lang="en-US" dirty="0"/>
              <a:t>    </a:t>
            </a:r>
            <a:r>
              <a:rPr lang="hi-IN" sz="2000" dirty="0"/>
              <a:t>की - </a:t>
            </a:r>
            <a:r>
              <a:rPr lang="en-US" sz="2000" dirty="0" err="1"/>
              <a:t>kee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hi-IN" sz="2000" dirty="0"/>
              <a:t>कु – </a:t>
            </a:r>
            <a:r>
              <a:rPr lang="en-US" sz="2000" dirty="0" err="1"/>
              <a:t>ku</a:t>
            </a:r>
            <a:r>
              <a:rPr lang="en-US" sz="2000" dirty="0"/>
              <a:t>	  </a:t>
            </a:r>
            <a:r>
              <a:rPr lang="hi-IN" sz="2000" dirty="0"/>
              <a:t>कू – </a:t>
            </a:r>
            <a:r>
              <a:rPr lang="en-US" sz="2000" dirty="0" err="1"/>
              <a:t>koo</a:t>
            </a:r>
            <a:r>
              <a:rPr lang="en-US" sz="2000" dirty="0"/>
              <a:t>	    </a:t>
            </a:r>
            <a:r>
              <a:rPr lang="hi-IN" sz="2000" dirty="0"/>
              <a:t>के - </a:t>
            </a:r>
            <a:r>
              <a:rPr lang="en-US" sz="2000" dirty="0" err="1"/>
              <a:t>ke</a:t>
            </a:r>
            <a:r>
              <a:rPr lang="en-US" sz="2000" dirty="0"/>
              <a:t>	       </a:t>
            </a:r>
            <a:r>
              <a:rPr lang="hi-IN" sz="2000" dirty="0"/>
              <a:t>कै – </a:t>
            </a:r>
            <a:r>
              <a:rPr lang="en-US" sz="2000" dirty="0"/>
              <a:t>kai</a:t>
            </a:r>
            <a:r>
              <a:rPr lang="en-US" dirty="0"/>
              <a:t>    </a:t>
            </a:r>
            <a:r>
              <a:rPr lang="hi-IN" sz="2000" dirty="0"/>
              <a:t>को - </a:t>
            </a:r>
            <a:r>
              <a:rPr lang="en-US" sz="2000" dirty="0" err="1"/>
              <a:t>ko</a:t>
            </a:r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hi-IN" sz="2000" dirty="0"/>
              <a:t>कौ - </a:t>
            </a:r>
            <a:r>
              <a:rPr lang="en-US" sz="2000" dirty="0"/>
              <a:t>kau	  </a:t>
            </a:r>
            <a:r>
              <a:rPr lang="hi-IN" sz="2000" dirty="0"/>
              <a:t>कं - </a:t>
            </a:r>
            <a:r>
              <a:rPr lang="en-US" sz="2000" dirty="0" err="1"/>
              <a:t>kan</a:t>
            </a:r>
            <a:r>
              <a:rPr lang="en-US" sz="2000" dirty="0"/>
              <a:t>	    </a:t>
            </a:r>
            <a:r>
              <a:rPr lang="hi-IN" sz="2000" dirty="0"/>
              <a:t>कः – </a:t>
            </a:r>
            <a:r>
              <a:rPr lang="en-US" sz="2000" dirty="0" err="1"/>
              <a:t>kah</a:t>
            </a:r>
            <a:r>
              <a:rPr lang="en-US" dirty="0"/>
              <a:t>     </a:t>
            </a:r>
            <a:r>
              <a:rPr lang="hi-IN" sz="2000" dirty="0"/>
              <a:t>ख् – </a:t>
            </a:r>
            <a:r>
              <a:rPr lang="en-US" sz="2000" dirty="0" err="1"/>
              <a:t>kh</a:t>
            </a:r>
            <a:r>
              <a:rPr lang="en-US" dirty="0"/>
              <a:t>    </a:t>
            </a:r>
            <a:r>
              <a:rPr lang="hi-IN" sz="2000" dirty="0"/>
              <a:t>ख - </a:t>
            </a:r>
            <a:r>
              <a:rPr lang="en-US" sz="2000" dirty="0"/>
              <a:t>kha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hi-IN" sz="2000" dirty="0"/>
              <a:t>खा – </a:t>
            </a:r>
            <a:r>
              <a:rPr lang="en-US" sz="2000" dirty="0" err="1"/>
              <a:t>khaa</a:t>
            </a:r>
            <a:r>
              <a:rPr lang="en-US" sz="2000" dirty="0"/>
              <a:t>  </a:t>
            </a:r>
            <a:r>
              <a:rPr lang="hi-IN" sz="2000" dirty="0"/>
              <a:t>खि - </a:t>
            </a:r>
            <a:r>
              <a:rPr lang="en-US" sz="2000" dirty="0" err="1"/>
              <a:t>khi</a:t>
            </a:r>
            <a:r>
              <a:rPr lang="en-US" sz="2000" dirty="0"/>
              <a:t>	    </a:t>
            </a:r>
            <a:r>
              <a:rPr lang="hi-IN" sz="2000" dirty="0"/>
              <a:t>खी – </a:t>
            </a:r>
            <a:r>
              <a:rPr lang="en-US" sz="2000" dirty="0" err="1"/>
              <a:t>khee</a:t>
            </a:r>
            <a:r>
              <a:rPr lang="en-US" dirty="0"/>
              <a:t>   </a:t>
            </a:r>
            <a:r>
              <a:rPr lang="hi-IN" sz="2000" dirty="0"/>
              <a:t>खु – </a:t>
            </a:r>
            <a:r>
              <a:rPr lang="en-US" sz="2000" dirty="0" err="1"/>
              <a:t>khu</a:t>
            </a:r>
            <a:r>
              <a:rPr lang="en-US" dirty="0"/>
              <a:t>   </a:t>
            </a:r>
            <a:r>
              <a:rPr lang="hi-IN" sz="2000" dirty="0"/>
              <a:t>खू - </a:t>
            </a:r>
            <a:r>
              <a:rPr lang="en-US" sz="2000" dirty="0" err="1"/>
              <a:t>khoo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hi-IN" sz="2000" dirty="0"/>
              <a:t>खे – </a:t>
            </a:r>
            <a:r>
              <a:rPr lang="en-US" sz="2000" dirty="0" err="1"/>
              <a:t>khe</a:t>
            </a:r>
            <a:r>
              <a:rPr lang="en-US" sz="2000" dirty="0"/>
              <a:t> …</a:t>
            </a:r>
            <a:endParaRPr lang="en-US" sz="2400" dirty="0"/>
          </a:p>
          <a:p>
            <a:pPr algn="just"/>
            <a:r>
              <a:rPr lang="zh-CN" altLang="en-US" sz="2400" dirty="0"/>
              <a:t>评测正确率（词表高频一万条，音译从谷歌翻译采集）</a:t>
            </a:r>
            <a:endParaRPr 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9D57CE0-4F85-4019-9102-D2F384BE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21878"/>
              </p:ext>
            </p:extLst>
          </p:nvPr>
        </p:nvGraphicFramePr>
        <p:xfrm>
          <a:off x="7962495" y="4740275"/>
          <a:ext cx="2692400" cy="1143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8949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2266406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15070612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映射关系词条数目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长度上线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正确率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1098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2463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548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253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375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174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69D637-3506-4B5D-B2BD-E26A325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最短映射关系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33F303-C24B-4993-8727-C78914A4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采用元音</a:t>
            </a:r>
            <a:r>
              <a:rPr lang="en-US" altLang="zh-CN" sz="1800" dirty="0"/>
              <a:t>vowels</a:t>
            </a:r>
            <a:r>
              <a:rPr lang="zh-CN" altLang="en-US" sz="1800" dirty="0"/>
              <a:t>和辅音</a:t>
            </a:r>
            <a:r>
              <a:rPr lang="en-US" altLang="zh-CN" sz="1800" dirty="0"/>
              <a:t>consonants</a:t>
            </a:r>
            <a:r>
              <a:rPr lang="zh-CN" altLang="en-US" sz="1800" dirty="0"/>
              <a:t>顺序规则</a:t>
            </a:r>
            <a:endParaRPr lang="en-US" altLang="zh-CN" sz="1800" dirty="0"/>
          </a:p>
          <a:p>
            <a:r>
              <a:rPr lang="zh-CN" altLang="en-US" sz="1800" dirty="0"/>
              <a:t>需要对不同字符而相同的音译进行区分</a:t>
            </a:r>
            <a:endParaRPr lang="en-US" altLang="zh-CN" sz="1800" dirty="0"/>
          </a:p>
          <a:p>
            <a:endParaRPr 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CBBE2A0-C7FC-4BFA-BA73-824B88E2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80" y="3117406"/>
            <a:ext cx="4831808" cy="3450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1606543-7BD8-45D6-8185-60542449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789" y="2994142"/>
            <a:ext cx="3750438" cy="36254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AA0ACA7-273F-446A-9542-FFCF1D15AE41}"/>
              </a:ext>
            </a:extLst>
          </p:cNvPr>
          <p:cNvSpPr/>
          <p:nvPr/>
        </p:nvSpPr>
        <p:spPr>
          <a:xfrm>
            <a:off x="5928817" y="5270403"/>
            <a:ext cx="522693" cy="391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80F3EA-964A-4D50-B554-6C939C8846A7}"/>
              </a:ext>
            </a:extLst>
          </p:cNvPr>
          <p:cNvSpPr/>
          <p:nvPr/>
        </p:nvSpPr>
        <p:spPr>
          <a:xfrm>
            <a:off x="9655245" y="4563486"/>
            <a:ext cx="579119" cy="1098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D6352C-7B3A-467C-A7E5-1872D4F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最短映射关系及规则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7A6F5B-DB1D-482B-B911-A634C497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sz="2600" dirty="0"/>
              <a:t>切割多个词串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使用 “</a:t>
            </a:r>
            <a:r>
              <a:rPr lang="en-US" sz="2600" dirty="0"/>
              <a:t>^[(vowels</a:t>
            </a:r>
            <a:r>
              <a:rPr lang="zh-CN" altLang="en-US" sz="2600" dirty="0"/>
              <a:t>元音</a:t>
            </a:r>
            <a:r>
              <a:rPr lang="en-US" sz="2600" dirty="0"/>
              <a:t>)(consonants</a:t>
            </a:r>
            <a:r>
              <a:rPr lang="zh-CN" altLang="en-US" sz="2600" dirty="0"/>
              <a:t>辅音</a:t>
            </a:r>
            <a:r>
              <a:rPr lang="en-US" sz="2600" dirty="0"/>
              <a:t>)]+</a:t>
            </a:r>
            <a:r>
              <a:rPr lang="zh-CN" altLang="en-US" sz="2600" dirty="0"/>
              <a:t>” 正则进行切割</a:t>
            </a:r>
            <a:endParaRPr lang="en-US" sz="2600" dirty="0"/>
          </a:p>
          <a:p>
            <a:pPr lvl="0">
              <a:lnSpc>
                <a:spcPct val="120000"/>
              </a:lnSpc>
            </a:pPr>
            <a:r>
              <a:rPr lang="zh-CN" altLang="en-US" sz="2600" dirty="0"/>
              <a:t>使用正则区分元音和辅音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en-US" sz="2600" b="1" dirty="0"/>
              <a:t>vowels</a:t>
            </a:r>
            <a:r>
              <a:rPr lang="en-US" sz="2600" dirty="0"/>
              <a:t> </a:t>
            </a:r>
            <a:r>
              <a:rPr lang="zh-CN" altLang="en-US" sz="2600" dirty="0"/>
              <a:t>元音 </a:t>
            </a:r>
            <a:r>
              <a:rPr lang="en-US" sz="2600" dirty="0"/>
              <a:t>= </a:t>
            </a:r>
            <a:r>
              <a:rPr lang="pt-BR" sz="2600" dirty="0"/>
              <a:t>"(A((O(M)?)|(o))?)|(En)|(H)|(I)|(M)|(TR)|(U)|(\\:)|(\\|(\\|)?)|(a((A)|(a)|(i)|(u))?)|(e(e)?)|(i)|(o(o)?)|(tR)|(u)"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en-US" sz="2600" b="1" dirty="0"/>
              <a:t>consonants</a:t>
            </a:r>
            <a:r>
              <a:rPr lang="en-US" sz="2600" dirty="0"/>
              <a:t> </a:t>
            </a:r>
            <a:r>
              <a:rPr lang="zh-CN" altLang="en-US" sz="2600" dirty="0"/>
              <a:t>辅音 </a:t>
            </a:r>
            <a:r>
              <a:rPr lang="en-US" sz="2600" dirty="0"/>
              <a:t>= "(B(h)?)|(Ch)|(D((</a:t>
            </a:r>
            <a:r>
              <a:rPr lang="en-US" sz="2600" dirty="0" err="1"/>
              <a:t>dD</a:t>
            </a:r>
            <a:r>
              <a:rPr lang="en-US" sz="2600" dirty="0"/>
              <a:t>)|(h))?)|(G)|(L(</a:t>
            </a:r>
            <a:r>
              <a:rPr lang="en-US" sz="2600" dirty="0" err="1"/>
              <a:t>lL</a:t>
            </a:r>
            <a:r>
              <a:rPr lang="en-US" sz="2600" dirty="0"/>
              <a:t>)?)|(N(</a:t>
            </a:r>
            <a:r>
              <a:rPr lang="en-US" sz="2600" dirty="0" err="1"/>
              <a:t>nN</a:t>
            </a:r>
            <a:r>
              <a:rPr lang="en-US" sz="2600" dirty="0"/>
              <a:t>)?)|(R(</a:t>
            </a:r>
            <a:r>
              <a:rPr lang="en-US" sz="2600" dirty="0" err="1"/>
              <a:t>rR</a:t>
            </a:r>
            <a:r>
              <a:rPr lang="en-US" sz="2600" dirty="0"/>
              <a:t>)?)|(</a:t>
            </a:r>
            <a:r>
              <a:rPr lang="en-US" sz="2600" dirty="0" err="1"/>
              <a:t>Sh</a:t>
            </a:r>
            <a:r>
              <a:rPr lang="en-US" sz="2600" dirty="0"/>
              <a:t>)|(T(h)?)|(Y)|(b(h)?)|(</a:t>
            </a:r>
            <a:r>
              <a:rPr lang="en-US" sz="2600" dirty="0" err="1"/>
              <a:t>ch</a:t>
            </a:r>
            <a:r>
              <a:rPr lang="en-US" sz="2600" dirty="0"/>
              <a:t>)|(d(h)?)|(f)|(g((G)|(h))?)|(h)|(j(h)?)|(k(h)?)|(l)|(m)|(n(Y)?)|(p(h)?)|(q(h)?)|(r)|(s(h)?)|(t(h)?)|(v)|(y)|(z)"</a:t>
            </a:r>
          </a:p>
          <a:p>
            <a:pPr lvl="0">
              <a:lnSpc>
                <a:spcPct val="120000"/>
              </a:lnSpc>
            </a:pPr>
            <a:r>
              <a:rPr lang="zh-CN" altLang="en-US" sz="2600" dirty="0"/>
              <a:t>元音和辅音顺序规则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一开始如果是元音及相邻是元音必须添加 “</a:t>
            </a:r>
            <a:r>
              <a:rPr lang="en-US" sz="2600" dirty="0"/>
              <a:t>~</a:t>
            </a:r>
            <a:r>
              <a:rPr lang="zh-CN" altLang="en-US" sz="2600" dirty="0"/>
              <a:t>” 符号区分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如果辅音后面是辅音，必须先加上 “</a:t>
            </a:r>
            <a:r>
              <a:rPr lang="en-US" sz="2600" dirty="0"/>
              <a:t>*</a:t>
            </a:r>
            <a:r>
              <a:rPr lang="zh-CN" altLang="en-US" sz="2600" dirty="0"/>
              <a:t>” 符号再加最后一个辅音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如果最后一个字是辅音，必须加上 “</a:t>
            </a:r>
            <a:r>
              <a:rPr lang="en-US" sz="2600" dirty="0"/>
              <a:t>*</a:t>
            </a:r>
            <a:r>
              <a:rPr lang="zh-CN" altLang="en-US" sz="2600" dirty="0"/>
              <a:t>” 符号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对组合不起来的字符组合进行过滤，如：</a:t>
            </a:r>
            <a:r>
              <a:rPr lang="hi-IN" altLang="zh-CN" sz="2600" dirty="0"/>
              <a:t>"ँा","ंा"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EB9493-80A3-4E18-8602-F07AE88E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最短映射关系兼容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6D57FA-4D8A-40D2-B4E2-E48DD294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1800" dirty="0"/>
              <a:t>相识</a:t>
            </a:r>
            <a:r>
              <a:rPr lang="en-US" altLang="zh-CN" sz="1800" dirty="0"/>
              <a:t>/</a:t>
            </a:r>
            <a:r>
              <a:rPr lang="zh-CN" altLang="en-US" sz="1800" dirty="0"/>
              <a:t>类似的音译都能够映射到对应的组合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忽略大小写或特殊组合的区分写法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sz="1200" b="1" dirty="0"/>
              <a:t>vowels</a:t>
            </a:r>
            <a:r>
              <a:rPr lang="en-US" sz="1200" dirty="0"/>
              <a:t> </a:t>
            </a:r>
            <a:r>
              <a:rPr lang="zh-CN" altLang="en-US" sz="1200" dirty="0"/>
              <a:t>元音 </a:t>
            </a:r>
            <a:r>
              <a:rPr lang="en-US" sz="1200" dirty="0"/>
              <a:t>= </a:t>
            </a:r>
            <a:r>
              <a:rPr lang="pt-BR" sz="1200" dirty="0"/>
              <a:t>"(</a:t>
            </a:r>
            <a:r>
              <a:rPr lang="pt-BR" sz="1200" dirty="0">
                <a:solidFill>
                  <a:srgbClr val="FF0000"/>
                </a:solidFill>
              </a:rPr>
              <a:t>A((O(M)?)</a:t>
            </a:r>
            <a:r>
              <a:rPr lang="pt-BR" sz="1200" dirty="0"/>
              <a:t>|(o))?)|</a:t>
            </a:r>
            <a:r>
              <a:rPr lang="pt-BR" sz="1200" dirty="0">
                <a:solidFill>
                  <a:srgbClr val="FF0000"/>
                </a:solidFill>
              </a:rPr>
              <a:t>(En)|(H)|(I)|(M)|(TR)|(U)</a:t>
            </a:r>
            <a:r>
              <a:rPr lang="pt-BR" sz="1200" dirty="0"/>
              <a:t>|(\\:)|(\\|(\\|)?)|(a(</a:t>
            </a:r>
            <a:r>
              <a:rPr lang="pt-BR" sz="1200" dirty="0">
                <a:solidFill>
                  <a:srgbClr val="FF0000"/>
                </a:solidFill>
              </a:rPr>
              <a:t>(A)|</a:t>
            </a:r>
            <a:r>
              <a:rPr lang="pt-BR" sz="1200" dirty="0"/>
              <a:t>(a)|(i)|(u))?)|(e(e)?)|(i)|(o(o)?)|</a:t>
            </a:r>
            <a:r>
              <a:rPr lang="pt-BR" sz="1200" dirty="0">
                <a:solidFill>
                  <a:srgbClr val="FF0000"/>
                </a:solidFill>
              </a:rPr>
              <a:t>(tR)|</a:t>
            </a:r>
            <a:r>
              <a:rPr lang="pt-BR" sz="1200" dirty="0"/>
              <a:t>(u)"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1200" b="1" dirty="0"/>
              <a:t>consonants</a:t>
            </a:r>
            <a:r>
              <a:rPr lang="en-US" sz="1200" dirty="0"/>
              <a:t> </a:t>
            </a:r>
            <a:r>
              <a:rPr lang="zh-CN" altLang="en-US" sz="1200" dirty="0"/>
              <a:t>辅音 </a:t>
            </a:r>
            <a:r>
              <a:rPr lang="en-US" sz="1200" dirty="0"/>
              <a:t>= "</a:t>
            </a:r>
            <a:r>
              <a:rPr lang="en-US" sz="1200" dirty="0">
                <a:solidFill>
                  <a:srgbClr val="FF0000"/>
                </a:solidFill>
              </a:rPr>
              <a:t>(B(h)?)|(Ch)|(D((</a:t>
            </a:r>
            <a:r>
              <a:rPr lang="en-US" sz="1200" dirty="0" err="1">
                <a:solidFill>
                  <a:srgbClr val="FF0000"/>
                </a:solidFill>
              </a:rPr>
              <a:t>dD</a:t>
            </a:r>
            <a:r>
              <a:rPr lang="en-US" sz="1200" dirty="0">
                <a:solidFill>
                  <a:srgbClr val="FF0000"/>
                </a:solidFill>
              </a:rPr>
              <a:t>)|(h))?)|(G)|(L(</a:t>
            </a:r>
            <a:r>
              <a:rPr lang="en-US" sz="1200" dirty="0" err="1">
                <a:solidFill>
                  <a:srgbClr val="FF0000"/>
                </a:solidFill>
              </a:rPr>
              <a:t>lL</a:t>
            </a:r>
            <a:r>
              <a:rPr lang="en-US" sz="1200" dirty="0">
                <a:solidFill>
                  <a:srgbClr val="FF0000"/>
                </a:solidFill>
              </a:rPr>
              <a:t>)?)|(N(</a:t>
            </a:r>
            <a:r>
              <a:rPr lang="en-US" sz="1200" dirty="0" err="1">
                <a:solidFill>
                  <a:srgbClr val="FF0000"/>
                </a:solidFill>
              </a:rPr>
              <a:t>nN</a:t>
            </a:r>
            <a:r>
              <a:rPr lang="en-US" sz="1200" dirty="0">
                <a:solidFill>
                  <a:srgbClr val="FF0000"/>
                </a:solidFill>
              </a:rPr>
              <a:t>)?)|(R(</a:t>
            </a:r>
            <a:r>
              <a:rPr lang="en-US" sz="1200" dirty="0" err="1">
                <a:solidFill>
                  <a:srgbClr val="FF0000"/>
                </a:solidFill>
              </a:rPr>
              <a:t>rR</a:t>
            </a:r>
            <a:r>
              <a:rPr lang="en-US" sz="1200" dirty="0">
                <a:solidFill>
                  <a:srgbClr val="FF0000"/>
                </a:solidFill>
              </a:rPr>
              <a:t>)?)|(</a:t>
            </a:r>
            <a:r>
              <a:rPr lang="en-US" sz="1200" dirty="0" err="1">
                <a:solidFill>
                  <a:srgbClr val="FF0000"/>
                </a:solidFill>
              </a:rPr>
              <a:t>Sh</a:t>
            </a:r>
            <a:r>
              <a:rPr lang="en-US" sz="1200" dirty="0">
                <a:solidFill>
                  <a:srgbClr val="FF0000"/>
                </a:solidFill>
              </a:rPr>
              <a:t>)|(T(h)?)|(Y)|</a:t>
            </a:r>
            <a:r>
              <a:rPr lang="en-US" sz="1200" dirty="0"/>
              <a:t>(b(h)?)|(</a:t>
            </a:r>
            <a:r>
              <a:rPr lang="en-US" sz="1200" dirty="0" err="1"/>
              <a:t>ch</a:t>
            </a:r>
            <a:r>
              <a:rPr lang="en-US" sz="1200" dirty="0"/>
              <a:t>)|(d(h)?)|(f)|(g(</a:t>
            </a:r>
            <a:r>
              <a:rPr lang="en-US" sz="1200" dirty="0">
                <a:solidFill>
                  <a:srgbClr val="FF0000"/>
                </a:solidFill>
              </a:rPr>
              <a:t>(G)|</a:t>
            </a:r>
            <a:r>
              <a:rPr lang="en-US" sz="1200" dirty="0"/>
              <a:t>(h))?)|(h)|(j(h)?)|(k(h)?)|(l)|(m)|(n</a:t>
            </a:r>
            <a:r>
              <a:rPr lang="en-US" sz="1200" dirty="0">
                <a:solidFill>
                  <a:srgbClr val="FF0000"/>
                </a:solidFill>
              </a:rPr>
              <a:t>(Y)?</a:t>
            </a:r>
            <a:r>
              <a:rPr lang="en-US" sz="1200" dirty="0"/>
              <a:t>)|(p(h)?)|(q(h)?)|(r)|(s(h)?)|(t(h)?)|(v)|(y)|(z)"</a:t>
            </a:r>
          </a:p>
          <a:p>
            <a:r>
              <a:rPr lang="zh-CN" altLang="en-US" sz="1800" dirty="0"/>
              <a:t>代价</a:t>
            </a:r>
            <a:endParaRPr lang="en-US" altLang="zh-CN" sz="1800" dirty="0"/>
          </a:p>
          <a:p>
            <a:pPr lvl="1"/>
            <a:r>
              <a:rPr lang="zh-CN" altLang="en-US" sz="1400" dirty="0"/>
              <a:t>对同一个元音或者辅音产生了多种可能性组合的形象</a:t>
            </a:r>
            <a:endParaRPr lang="en-US" altLang="zh-CN" sz="1400" dirty="0"/>
          </a:p>
          <a:p>
            <a:pPr lvl="1"/>
            <a:r>
              <a:rPr lang="zh-CN" altLang="en-US" sz="1400" dirty="0"/>
              <a:t>需要对多个可能性组合进行筛选（按照编辑的说法，同音译的组合不一定是正确的）</a:t>
            </a:r>
            <a:endParaRPr lang="en-US" altLang="zh-CN" sz="1400" dirty="0"/>
          </a:p>
          <a:p>
            <a:endParaRPr 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434C878-A758-432D-AFE9-2CBE8A36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86" y="2369772"/>
            <a:ext cx="6307954" cy="15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07EABA-D3E7-4849-BF50-7FC383EC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最短映射关系表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884E2B4-90D3-4C8A-9ABF-7AEAB507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vowels</a:t>
            </a:r>
            <a:r>
              <a:rPr lang="en-US" dirty="0"/>
              <a:t> </a:t>
            </a:r>
            <a:r>
              <a:rPr lang="zh-CN" altLang="en-US" dirty="0"/>
              <a:t>元音 </a:t>
            </a:r>
            <a:r>
              <a:rPr lang="en-US" dirty="0"/>
              <a:t>=  "</a:t>
            </a:r>
            <a:r>
              <a:rPr lang="en-US" dirty="0" err="1"/>
              <a:t>oo,o,aa,ai,au,ao,a,i,u,ee,e</a:t>
            </a:r>
            <a:r>
              <a:rPr lang="en-US" dirty="0"/>
              <a:t>"</a:t>
            </a:r>
          </a:p>
          <a:p>
            <a:pPr lvl="0"/>
            <a:r>
              <a:rPr lang="en-US" b="1" dirty="0"/>
              <a:t>consonants</a:t>
            </a:r>
            <a:r>
              <a:rPr lang="en-US" dirty="0"/>
              <a:t> </a:t>
            </a:r>
            <a:r>
              <a:rPr lang="zh-CN" altLang="en-US" dirty="0"/>
              <a:t>辅音 </a:t>
            </a:r>
            <a:r>
              <a:rPr lang="en-US" dirty="0"/>
              <a:t>= "bh,b,chh,ch,ddd,dh,d,gg,gh,g,lll,l,nnn,n,rrr,r,sh,th,t,y,ch,f,h,jh,j,kh,k,l,m,ny,n,ph,p,qh,q,s,fv,w,y,z“</a:t>
            </a:r>
          </a:p>
          <a:p>
            <a:r>
              <a:rPr lang="zh-CN" altLang="en-US" dirty="0"/>
              <a:t>里面尽量增加了重复转换，针对类似发音的元音和辅音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8388D11-706B-41B0-B3A9-4D7DFEE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64" y="836938"/>
            <a:ext cx="5186745" cy="5808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1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EE6585-3906-4EFC-A01B-E4020AC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最短映射关系例子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BBCA25-BEB9-4F92-9030-571B17C1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36375"/>
            <a:ext cx="9902221" cy="4264127"/>
          </a:xfrm>
        </p:spPr>
        <p:txBody>
          <a:bodyPr>
            <a:normAutofit/>
          </a:bodyPr>
          <a:lstStyle/>
          <a:p>
            <a:r>
              <a:rPr lang="en-US" sz="1800" dirty="0"/>
              <a:t>Input: namaste</a:t>
            </a:r>
          </a:p>
          <a:p>
            <a:r>
              <a:rPr lang="en-US" altLang="zh-CN" sz="1800" dirty="0"/>
              <a:t>Split word</a:t>
            </a:r>
            <a:r>
              <a:rPr lang="zh-CN" altLang="en-US" sz="1800" dirty="0"/>
              <a:t>：</a:t>
            </a:r>
            <a:r>
              <a:rPr lang="en-US" altLang="zh-CN" sz="1800" dirty="0"/>
              <a:t>n a m a s * t e</a:t>
            </a:r>
          </a:p>
          <a:p>
            <a:r>
              <a:rPr lang="en-US" sz="1800" dirty="0"/>
              <a:t>Combination : n[[</a:t>
            </a:r>
            <a:r>
              <a:rPr lang="hi-IN" sz="1800" dirty="0"/>
              <a:t>न, ञ, ण, ङ, ऩ]] , </a:t>
            </a:r>
            <a:r>
              <a:rPr lang="en-US" sz="1800" dirty="0"/>
              <a:t>a[[, </a:t>
            </a:r>
            <a:r>
              <a:rPr lang="hi-IN" sz="1800" dirty="0"/>
              <a:t>ा]] , </a:t>
            </a:r>
            <a:r>
              <a:rPr lang="en-US" sz="1800" dirty="0"/>
              <a:t>m[[</a:t>
            </a:r>
            <a:r>
              <a:rPr lang="hi-IN" sz="1800" dirty="0"/>
              <a:t>म, ं, ँ]] , </a:t>
            </a:r>
            <a:r>
              <a:rPr lang="en-US" sz="1800" dirty="0"/>
              <a:t>a[[, </a:t>
            </a:r>
            <a:r>
              <a:rPr lang="hi-IN" sz="1800" dirty="0"/>
              <a:t>ा]] , </a:t>
            </a:r>
            <a:r>
              <a:rPr lang="en-US" sz="1800" dirty="0"/>
              <a:t>s[[</a:t>
            </a:r>
            <a:r>
              <a:rPr lang="hi-IN" sz="1800" dirty="0"/>
              <a:t>स]] , *[[्, ]] , </a:t>
            </a:r>
            <a:r>
              <a:rPr lang="en-US" sz="1800" dirty="0"/>
              <a:t>t[[</a:t>
            </a:r>
            <a:r>
              <a:rPr lang="hi-IN" sz="1800" dirty="0"/>
              <a:t>ट, त]] , </a:t>
            </a:r>
            <a:r>
              <a:rPr lang="en-US" sz="1800" dirty="0"/>
              <a:t>e[[</a:t>
            </a:r>
            <a:r>
              <a:rPr lang="hi-IN" sz="1800" dirty="0"/>
              <a:t>े, ै, ॅ]]</a:t>
            </a:r>
          </a:p>
          <a:p>
            <a:r>
              <a:rPr lang="en-US" sz="1800" dirty="0"/>
              <a:t>Combination count : 5 * 2 * 3 * 2 * 1 * 2 * 2 * 3 = 720</a:t>
            </a:r>
            <a:r>
              <a:rPr lang="zh-CN" altLang="en-US" sz="1800" dirty="0"/>
              <a:t>个 </a:t>
            </a:r>
            <a:endParaRPr lang="en-US" altLang="zh-CN" sz="1800" dirty="0"/>
          </a:p>
          <a:p>
            <a:r>
              <a:rPr lang="en-US" altLang="zh-CN" sz="1800" dirty="0"/>
              <a:t>Mistake Sequence</a:t>
            </a:r>
            <a:r>
              <a:rPr lang="zh-CN" altLang="en-US" sz="1800" dirty="0"/>
              <a:t>：减</a:t>
            </a:r>
            <a:r>
              <a:rPr lang="en-US" altLang="zh-CN" sz="1800" dirty="0"/>
              <a:t>240</a:t>
            </a:r>
            <a:r>
              <a:rPr lang="zh-CN" altLang="en-US" sz="1800" dirty="0"/>
              <a:t>个</a:t>
            </a:r>
            <a:r>
              <a:rPr lang="en-US" altLang="zh-CN" sz="1800" dirty="0"/>
              <a:t> = 480</a:t>
            </a:r>
            <a:r>
              <a:rPr lang="zh-CN" altLang="en-US" sz="1800" dirty="0"/>
              <a:t>个</a:t>
            </a:r>
          </a:p>
          <a:p>
            <a:r>
              <a:rPr lang="en-US" sz="1800" dirty="0"/>
              <a:t>Predictions/</a:t>
            </a:r>
            <a:r>
              <a:rPr lang="zh-CN" altLang="en-US" sz="1800" dirty="0"/>
              <a:t>查词库：</a:t>
            </a:r>
            <a:r>
              <a:rPr lang="en-US" sz="1800" dirty="0"/>
              <a:t>  </a:t>
            </a:r>
            <a:r>
              <a:rPr lang="hi-IN" sz="1800" dirty="0"/>
              <a:t>नमस्ते</a:t>
            </a:r>
            <a:r>
              <a:rPr lang="en-US" sz="1800" dirty="0"/>
              <a:t> </a:t>
            </a:r>
            <a:r>
              <a:rPr lang="zh-CN" altLang="en-US" sz="1800" dirty="0"/>
              <a:t>、</a:t>
            </a:r>
            <a:r>
              <a:rPr lang="hi-IN" sz="1800" dirty="0"/>
              <a:t>नमसते</a:t>
            </a:r>
            <a:endParaRPr lang="en-US" sz="1800" dirty="0"/>
          </a:p>
          <a:p>
            <a:endParaRPr lang="en-US" sz="1800" dirty="0"/>
          </a:p>
          <a:p>
            <a:r>
              <a:rPr lang="en-US" altLang="zh-CN" sz="1800" dirty="0" err="1"/>
              <a:t>SwadeshList</a:t>
            </a:r>
            <a:r>
              <a:rPr lang="zh-CN" altLang="en-US" sz="1800" dirty="0"/>
              <a:t>评测正确率：</a:t>
            </a:r>
            <a:endParaRPr lang="en-US" altLang="zh-CN" sz="1800" dirty="0"/>
          </a:p>
          <a:p>
            <a:endParaRPr lang="hi-IN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97B55E34-1619-4EC1-9023-E096FD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34500"/>
              </p:ext>
            </p:extLst>
          </p:nvPr>
        </p:nvGraphicFramePr>
        <p:xfrm>
          <a:off x="4572043" y="5375295"/>
          <a:ext cx="2692400" cy="5715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16675763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50380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评测集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正确率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6252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SwadeshExtended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98.20%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489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SwadeshExtendedHinglish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500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B17B93-E660-4070-96C9-B11D2402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动态减少可能性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967FD8-DB7A-40B3-BA06-46E12B4E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/>
              <a:t>在特殊情况下执行</a:t>
            </a:r>
            <a:endParaRPr lang="en-US" altLang="zh-CN" sz="2600" dirty="0"/>
          </a:p>
          <a:p>
            <a:pPr>
              <a:lnSpc>
                <a:spcPct val="110000"/>
              </a:lnSpc>
            </a:pPr>
            <a:r>
              <a:rPr lang="zh-CN" altLang="en-US" sz="2600" dirty="0"/>
              <a:t>输入串：</a:t>
            </a:r>
            <a:r>
              <a:rPr lang="en-US" sz="2600" dirty="0"/>
              <a:t>Namaste </a:t>
            </a:r>
            <a:r>
              <a:rPr lang="zh-CN" altLang="en-US" sz="2600" dirty="0"/>
              <a:t>（</a:t>
            </a:r>
            <a:r>
              <a:rPr lang="en-US" sz="2600" dirty="0"/>
              <a:t>Hindi</a:t>
            </a:r>
            <a:r>
              <a:rPr lang="zh-CN" altLang="en-US" sz="2600" dirty="0"/>
              <a:t>）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zh-CN" altLang="en-US" sz="2600" dirty="0"/>
              <a:t>切字符：</a:t>
            </a:r>
            <a:r>
              <a:rPr lang="en-US" sz="2600" dirty="0"/>
              <a:t>N a m a s * t e</a:t>
            </a:r>
          </a:p>
          <a:p>
            <a:pPr>
              <a:lnSpc>
                <a:spcPct val="110000"/>
              </a:lnSpc>
            </a:pPr>
            <a:r>
              <a:rPr lang="zh-CN" altLang="en-US" sz="2600" dirty="0"/>
              <a:t>映射关系： 拉丁</a:t>
            </a:r>
            <a:r>
              <a:rPr lang="en-US" sz="2600" dirty="0"/>
              <a:t> [</a:t>
            </a:r>
            <a:r>
              <a:rPr lang="zh-CN" altLang="en-US" sz="2600" dirty="0"/>
              <a:t>天城体字符</a:t>
            </a:r>
            <a:r>
              <a:rPr lang="en-US" sz="2600" dirty="0"/>
              <a:t>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 [न, ञ, ण, ङ, ऩ]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[, ा]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 [म, ं, ँ]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[, ा]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 [स]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* [्, 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 [ट, त]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 [े, ै, ॅ]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813EB3E-72D7-4760-B357-9403AEEEE9A8}"/>
              </a:ext>
            </a:extLst>
          </p:cNvPr>
          <p:cNvSpPr txBox="1"/>
          <p:nvPr/>
        </p:nvSpPr>
        <p:spPr>
          <a:xfrm>
            <a:off x="4634239" y="2142982"/>
            <a:ext cx="59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 [न, ञ, ण, ङ, ऩ]  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4FB66BA-149C-4C09-85D8-E2ED049B70D8}"/>
              </a:ext>
            </a:extLst>
          </p:cNvPr>
          <p:cNvSpPr txBox="1"/>
          <p:nvPr/>
        </p:nvSpPr>
        <p:spPr>
          <a:xfrm>
            <a:off x="4634239" y="2843196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 [न, </a:t>
            </a:r>
            <a:r>
              <a:rPr lang="en-US" dirty="0">
                <a:solidFill>
                  <a:srgbClr val="FF0000"/>
                </a:solidFill>
              </a:rPr>
              <a:t>ञ</a:t>
            </a:r>
            <a:r>
              <a:rPr lang="en-US" dirty="0"/>
              <a:t>, ण, ङ, </a:t>
            </a:r>
            <a:r>
              <a:rPr lang="en-US" dirty="0">
                <a:solidFill>
                  <a:srgbClr val="FF0000"/>
                </a:solidFill>
              </a:rPr>
              <a:t>ऩ</a:t>
            </a:r>
            <a:r>
              <a:rPr lang="en-US" dirty="0"/>
              <a:t>] ; a [, ा]  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FD8781A-F089-46B0-B469-511CBD2E755E}"/>
              </a:ext>
            </a:extLst>
          </p:cNvPr>
          <p:cNvSpPr txBox="1"/>
          <p:nvPr/>
        </p:nvSpPr>
        <p:spPr>
          <a:xfrm>
            <a:off x="4634239" y="3588993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 [न, ण, ङ] ; a [, ा] ; m [म, ं, ँ] 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AA10F99-5100-4C4C-A5F7-26B3556AA296}"/>
              </a:ext>
            </a:extLst>
          </p:cNvPr>
          <p:cNvSpPr txBox="1"/>
          <p:nvPr/>
        </p:nvSpPr>
        <p:spPr>
          <a:xfrm>
            <a:off x="4634239" y="3968559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n [न, </a:t>
            </a:r>
            <a:r>
              <a:rPr lang="en-US" dirty="0">
                <a:solidFill>
                  <a:srgbClr val="FF0000"/>
                </a:solidFill>
              </a:rPr>
              <a:t>ण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ङ</a:t>
            </a:r>
            <a:r>
              <a:rPr lang="en-US" dirty="0"/>
              <a:t>] ; a [, ा] ; m [म, ं, ँ] ; a [, ा] </a:t>
            </a:r>
            <a:r>
              <a:rPr lang="en-US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C6B9F90-0EC0-46A5-B9B7-395CA7154D53}"/>
              </a:ext>
            </a:extLst>
          </p:cNvPr>
          <p:cNvSpPr txBox="1"/>
          <p:nvPr/>
        </p:nvSpPr>
        <p:spPr>
          <a:xfrm>
            <a:off x="4634239" y="4349519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n [न] ; a [, ा] ; m [म, ं, ँ] ; a [, ा] ; s [स] </a:t>
            </a:r>
            <a:r>
              <a:rPr lang="en-US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4954AB5-39C1-4124-9537-4746ABD32CBE}"/>
              </a:ext>
            </a:extLst>
          </p:cNvPr>
          <p:cNvSpPr txBox="1"/>
          <p:nvPr/>
        </p:nvSpPr>
        <p:spPr>
          <a:xfrm>
            <a:off x="4634238" y="4727488"/>
            <a:ext cx="690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 [न] ; a [, ा] ; m [म, ं, ँ] ; a [, ा] ; s [स] ; * [्, ] ; t [ट, त] </a:t>
            </a:r>
            <a:r>
              <a:rPr lang="en-US" dirty="0">
                <a:solidFill>
                  <a:srgbClr val="00B050"/>
                </a:solidFill>
              </a:rPr>
              <a:t>48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4B75B1-4798-47A0-9DD1-A157E0D6F966}"/>
              </a:ext>
            </a:extLst>
          </p:cNvPr>
          <p:cNvSpPr txBox="1"/>
          <p:nvPr/>
        </p:nvSpPr>
        <p:spPr>
          <a:xfrm>
            <a:off x="4634238" y="5103361"/>
            <a:ext cx="744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n [न] ; a [, ा] ; m [म, ं, ँ] ; a [, ा] ; s [स] ; * [्, ] ; t [ट, त] ; e [े, ै, ॅ] </a:t>
            </a:r>
            <a:r>
              <a:rPr lang="en-US" dirty="0">
                <a:solidFill>
                  <a:srgbClr val="00B050"/>
                </a:solidFill>
              </a:rPr>
              <a:t>144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2B4742F-0C63-4314-8FAD-088354D7294D}"/>
              </a:ext>
            </a:extLst>
          </p:cNvPr>
          <p:cNvSpPr txBox="1"/>
          <p:nvPr/>
        </p:nvSpPr>
        <p:spPr>
          <a:xfrm>
            <a:off x="4939039" y="3213847"/>
            <a:ext cx="547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न,  ण, ङ, </a:t>
            </a:r>
            <a:r>
              <a:rPr lang="hi-IN" dirty="0"/>
              <a:t>ना,</a:t>
            </a:r>
            <a:r>
              <a:rPr lang="en-US" dirty="0"/>
              <a:t> </a:t>
            </a:r>
            <a:r>
              <a:rPr lang="hi-IN" dirty="0"/>
              <a:t>णा, ङा</a:t>
            </a:r>
            <a:r>
              <a:rPr lang="en-US" dirty="0"/>
              <a:t>	</a:t>
            </a:r>
            <a:r>
              <a:rPr lang="zh-CN" altLang="en-US" dirty="0"/>
              <a:t>（检查词库：完全比配或前缀）</a:t>
            </a:r>
            <a:endParaRPr lang="en-US" dirty="0"/>
          </a:p>
          <a:p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955F4B6-D2B2-4F09-868C-9985AAA3770F}"/>
              </a:ext>
            </a:extLst>
          </p:cNvPr>
          <p:cNvSpPr txBox="1"/>
          <p:nvPr/>
        </p:nvSpPr>
        <p:spPr>
          <a:xfrm>
            <a:off x="4939038" y="2512314"/>
            <a:ext cx="547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न, </a:t>
            </a:r>
            <a:r>
              <a:rPr lang="en-US" dirty="0">
                <a:solidFill>
                  <a:srgbClr val="FF0000"/>
                </a:solidFill>
              </a:rPr>
              <a:t>ञ</a:t>
            </a:r>
            <a:r>
              <a:rPr lang="en-US" dirty="0"/>
              <a:t>, ण, ङ, </a:t>
            </a:r>
            <a:r>
              <a:rPr lang="en-US" dirty="0">
                <a:solidFill>
                  <a:srgbClr val="FF0000"/>
                </a:solidFill>
              </a:rPr>
              <a:t>ऩ	</a:t>
            </a:r>
            <a:r>
              <a:rPr lang="zh-CN" altLang="en-US" dirty="0"/>
              <a:t>（检查词库：完全比配或前缀）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47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1153</TotalTime>
  <Words>1164</Words>
  <Application>Microsoft Office PowerPoint</Application>
  <PresentationFormat>宽屏</PresentationFormat>
  <Paragraphs>190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SimSun</vt:lpstr>
      <vt:lpstr>Arial</vt:lpstr>
      <vt:lpstr>Calibri</vt:lpstr>
      <vt:lpstr>Gill Sans MT</vt:lpstr>
      <vt:lpstr>Mangal</vt:lpstr>
      <vt:lpstr>画廊</vt:lpstr>
      <vt:lpstr>印地音译调研工作</vt:lpstr>
      <vt:lpstr>音译转换方法</vt:lpstr>
      <vt:lpstr>最长映射关系</vt:lpstr>
      <vt:lpstr>最短映射关系</vt:lpstr>
      <vt:lpstr>最短映射关系及规则</vt:lpstr>
      <vt:lpstr>最短映射关系兼容</vt:lpstr>
      <vt:lpstr>最短映射关系表</vt:lpstr>
      <vt:lpstr>最短映射关系例子</vt:lpstr>
      <vt:lpstr>动态减少可能性</vt:lpstr>
      <vt:lpstr>其他语种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LiYuanWei(桌面事业部_研究部)</dc:creator>
  <cp:lastModifiedBy>JiaoHaoFeng(桌面事业部_研究部)</cp:lastModifiedBy>
  <cp:revision>28</cp:revision>
  <dcterms:created xsi:type="dcterms:W3CDTF">2018-03-05T13:28:40Z</dcterms:created>
  <dcterms:modified xsi:type="dcterms:W3CDTF">2018-03-06T08:43:13Z</dcterms:modified>
</cp:coreProperties>
</file>