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5" r:id="rId7"/>
    <p:sldId id="256" r:id="rId8"/>
    <p:sldId id="259" r:id="rId9"/>
    <p:sldId id="260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02" autoAdjust="0"/>
  </p:normalViewPr>
  <p:slideViewPr>
    <p:cSldViewPr>
      <p:cViewPr varScale="1">
        <p:scale>
          <a:sx n="59" d="100"/>
          <a:sy n="59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8088-CA0A-4198-A605-00B3E4976183}" type="datetimeFigureOut">
              <a:rPr lang="zh-CN" altLang="en-US" smtClean="0"/>
              <a:t>2018-7-26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AC9-C893-4C9B-8D7D-A25FD81CE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5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8088-CA0A-4198-A605-00B3E4976183}" type="datetimeFigureOut">
              <a:rPr lang="zh-CN" altLang="en-US" smtClean="0"/>
              <a:t>2018-7-26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AC9-C893-4C9B-8D7D-A25FD81CE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6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8088-CA0A-4198-A605-00B3E4976183}" type="datetimeFigureOut">
              <a:rPr lang="zh-CN" altLang="en-US" smtClean="0"/>
              <a:t>2018-7-26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AC9-C893-4C9B-8D7D-A25FD81CE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4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8088-CA0A-4198-A605-00B3E4976183}" type="datetimeFigureOut">
              <a:rPr lang="zh-CN" altLang="en-US" smtClean="0"/>
              <a:t>2018-7-26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AC9-C893-4C9B-8D7D-A25FD81CE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48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8088-CA0A-4198-A605-00B3E4976183}" type="datetimeFigureOut">
              <a:rPr lang="zh-CN" altLang="en-US" smtClean="0"/>
              <a:t>2018-7-26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AC9-C893-4C9B-8D7D-A25FD81CE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9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8088-CA0A-4198-A605-00B3E4976183}" type="datetimeFigureOut">
              <a:rPr lang="zh-CN" altLang="en-US" smtClean="0"/>
              <a:t>2018-7-26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AC9-C893-4C9B-8D7D-A25FD81CE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6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8088-CA0A-4198-A605-00B3E4976183}" type="datetimeFigureOut">
              <a:rPr lang="zh-CN" altLang="en-US" smtClean="0"/>
              <a:t>2018-7-26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AC9-C893-4C9B-8D7D-A25FD81CE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7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8088-CA0A-4198-A605-00B3E4976183}" type="datetimeFigureOut">
              <a:rPr lang="zh-CN" altLang="en-US" smtClean="0"/>
              <a:t>2018-7-26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AC9-C893-4C9B-8D7D-A25FD81CE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61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8088-CA0A-4198-A605-00B3E4976183}" type="datetimeFigureOut">
              <a:rPr lang="zh-CN" altLang="en-US" smtClean="0"/>
              <a:t>2018-7-26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AC9-C893-4C9B-8D7D-A25FD81CE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9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8088-CA0A-4198-A605-00B3E4976183}" type="datetimeFigureOut">
              <a:rPr lang="zh-CN" altLang="en-US" smtClean="0"/>
              <a:t>2018-7-26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AC9-C893-4C9B-8D7D-A25FD81CE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8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8088-CA0A-4198-A605-00B3E4976183}" type="datetimeFigureOut">
              <a:rPr lang="zh-CN" altLang="en-US" smtClean="0"/>
              <a:t>2018-7-26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AC9-C893-4C9B-8D7D-A25FD81CE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0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D8088-CA0A-4198-A605-00B3E4976183}" type="datetimeFigureOut">
              <a:rPr lang="zh-CN" altLang="en-US" smtClean="0"/>
              <a:t>2018-7-26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1AC9-C893-4C9B-8D7D-A25FD81CE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5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-6051"/>
            <a:ext cx="7772400" cy="1274812"/>
          </a:xfrm>
        </p:spPr>
        <p:txBody>
          <a:bodyPr>
            <a:normAutofit/>
          </a:bodyPr>
          <a:lstStyle/>
          <a:p>
            <a:r>
              <a:rPr lang="zh-CN" altLang="en-US" sz="7200" dirty="0" smtClean="0"/>
              <a:t>贪心算法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484784"/>
            <a:ext cx="8496944" cy="48965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所谓贪心算法是指，在对问题求解时，总是做出在当前看来是最好的选择。也就是说，不从整体最优上加以考虑，他所做出的仅是在某种意义上的</a:t>
            </a:r>
            <a:r>
              <a:rPr lang="zh-CN" altLang="en-US" dirty="0" smtClean="0">
                <a:solidFill>
                  <a:srgbClr val="FF0000"/>
                </a:solidFill>
              </a:rPr>
              <a:t>局部最优解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贪心算法没有固定的算法框架，算法设计的关键是贪心策略的选择，贪心策略使用的前提是局部最优能导致全局最优。必须注意的是，贪心算法不是对所有问题都能得到整体最优解，选择的贪心策略必须具备无后效性，即某个状态以后的过程不会影响以前的状态，只与当前状态有关。所以对所采用的贪心策略一定要仔细分析其是否满足无后效性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0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802" y="-46093"/>
            <a:ext cx="7912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同样的问题再提升一点</a:t>
            </a:r>
            <a:r>
              <a:rPr lang="en-US" altLang="zh-CN" sz="2800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dirty="0" smtClean="0">
                <a:solidFill>
                  <a:srgbClr val="FF0000"/>
                </a:solidFill>
              </a:rPr>
              <a:t>你先思考一下！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77127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合并果子</a:t>
            </a:r>
            <a:r>
              <a:rPr lang="en-US" altLang="zh-CN" dirty="0"/>
              <a:t>(NOIP2004)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在一个果园里，多多已经将所有的果子打了下来，而且按果子的不同种类分成</a:t>
            </a:r>
            <a:r>
              <a:rPr lang="zh-CN" altLang="en-US" dirty="0" smtClean="0"/>
              <a:t>了不同</a:t>
            </a:r>
            <a:r>
              <a:rPr lang="zh-CN" altLang="en-US" dirty="0"/>
              <a:t>的堆。多多决定把所有的果子合成一堆。每一次合并，多多可以把两堆</a:t>
            </a:r>
            <a:r>
              <a:rPr lang="zh-CN" altLang="en-US" dirty="0" smtClean="0"/>
              <a:t>果子合并</a:t>
            </a:r>
            <a:r>
              <a:rPr lang="zh-CN" altLang="en-US" dirty="0"/>
              <a:t>到一起，消耗的体力等于两堆果子的重量之和。可以看出，所有的果子</a:t>
            </a:r>
            <a:r>
              <a:rPr lang="zh-CN" altLang="en-US" dirty="0" smtClean="0"/>
              <a:t>经过</a:t>
            </a:r>
            <a:r>
              <a:rPr lang="en-US" altLang="zh-CN" dirty="0" smtClean="0"/>
              <a:t>n-1</a:t>
            </a:r>
            <a:r>
              <a:rPr lang="zh-CN" altLang="en-US" dirty="0"/>
              <a:t>次合并之后，就只剩下一堆了。多多在合并果子时总共消耗的体力等于</a:t>
            </a:r>
            <a:r>
              <a:rPr lang="zh-CN" altLang="en-US" dirty="0" smtClean="0"/>
              <a:t>每次合并</a:t>
            </a:r>
            <a:r>
              <a:rPr lang="zh-CN" altLang="en-US" dirty="0"/>
              <a:t>所耗体力之</a:t>
            </a:r>
            <a:r>
              <a:rPr lang="zh-CN" altLang="en-US" dirty="0" smtClean="0"/>
              <a:t>和。花大力气把这些</a:t>
            </a:r>
            <a:r>
              <a:rPr lang="zh-CN" altLang="en-US" dirty="0"/>
              <a:t>果子搬回家，所以多多在合并果子时要尽可能地</a:t>
            </a:r>
            <a:r>
              <a:rPr lang="zh-CN" altLang="en-US" dirty="0" smtClean="0"/>
              <a:t>节省体力</a:t>
            </a:r>
            <a:r>
              <a:rPr lang="zh-CN" altLang="en-US" dirty="0"/>
              <a:t>。假定每个果子重量都为</a:t>
            </a:r>
            <a:r>
              <a:rPr lang="en-US" altLang="zh-CN" dirty="0"/>
              <a:t>1</a:t>
            </a:r>
            <a:r>
              <a:rPr lang="zh-CN" altLang="en-US" dirty="0"/>
              <a:t>，并且已知果子的种类数和每种果子的数目</a:t>
            </a:r>
            <a:r>
              <a:rPr lang="zh-CN" altLang="en-US" dirty="0" smtClean="0"/>
              <a:t>，你</a:t>
            </a:r>
            <a:r>
              <a:rPr lang="zh-CN" altLang="en-US" dirty="0"/>
              <a:t>的任务是设计出合并的次序方案，使多多耗费的体力最少，并输出这个最小</a:t>
            </a:r>
            <a:r>
              <a:rPr lang="zh-CN" altLang="en-US" dirty="0" smtClean="0"/>
              <a:t>的体力</a:t>
            </a:r>
            <a:r>
              <a:rPr lang="zh-CN" altLang="en-US" dirty="0"/>
              <a:t>耗费值。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例如有</a:t>
            </a:r>
            <a:r>
              <a:rPr lang="en-US" altLang="zh-CN" dirty="0"/>
              <a:t>3</a:t>
            </a:r>
            <a:r>
              <a:rPr lang="zh-CN" altLang="en-US" dirty="0"/>
              <a:t>种果子，数目依次为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。可以先将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堆合并，新堆数目为</a:t>
            </a:r>
            <a:r>
              <a:rPr lang="en-US" altLang="zh-CN" dirty="0"/>
              <a:t>3</a:t>
            </a:r>
            <a:r>
              <a:rPr lang="zh-CN" altLang="en-US" dirty="0" smtClean="0"/>
              <a:t>，耗费</a:t>
            </a:r>
            <a:r>
              <a:rPr lang="zh-CN" altLang="en-US" dirty="0"/>
              <a:t>体力为</a:t>
            </a:r>
            <a:r>
              <a:rPr lang="en-US" altLang="zh-CN" dirty="0"/>
              <a:t>3</a:t>
            </a:r>
            <a:r>
              <a:rPr lang="zh-CN" altLang="en-US" dirty="0"/>
              <a:t>。接着，将新堆与原先的第三堆合并，又得到新的堆，数目为</a:t>
            </a:r>
            <a:r>
              <a:rPr lang="en-US" altLang="zh-CN" dirty="0"/>
              <a:t>12</a:t>
            </a:r>
            <a:r>
              <a:rPr lang="zh-CN" altLang="en-US" dirty="0" smtClean="0"/>
              <a:t>，耗费</a:t>
            </a:r>
            <a:r>
              <a:rPr lang="zh-CN" altLang="en-US" dirty="0"/>
              <a:t>体力为 </a:t>
            </a:r>
            <a:r>
              <a:rPr lang="en-US" altLang="zh-CN" dirty="0"/>
              <a:t>12</a:t>
            </a:r>
            <a:r>
              <a:rPr lang="zh-CN" altLang="en-US" dirty="0"/>
              <a:t>。所以多多总共耗费体力</a:t>
            </a:r>
            <a:r>
              <a:rPr lang="en-US" altLang="zh-CN" dirty="0"/>
              <a:t>=3+12=15</a:t>
            </a:r>
            <a:r>
              <a:rPr lang="zh-CN" altLang="en-US" dirty="0"/>
              <a:t>。可以证明</a:t>
            </a:r>
            <a:r>
              <a:rPr lang="en-US" altLang="zh-CN" dirty="0"/>
              <a:t>15</a:t>
            </a:r>
            <a:r>
              <a:rPr lang="zh-CN" altLang="en-US" dirty="0"/>
              <a:t>为最小的</a:t>
            </a:r>
            <a:r>
              <a:rPr lang="zh-CN" altLang="en-US" dirty="0" smtClean="0"/>
              <a:t>体力耗费</a:t>
            </a:r>
            <a:r>
              <a:rPr lang="zh-CN" altLang="en-US" dirty="0"/>
              <a:t>值。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1 2 9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15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数据规模</a:t>
            </a:r>
            <a:r>
              <a:rPr lang="en-US" altLang="zh-CN" dirty="0"/>
              <a:t>】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对于</a:t>
            </a:r>
            <a:r>
              <a:rPr lang="en-US" altLang="zh-CN" dirty="0"/>
              <a:t>30%</a:t>
            </a:r>
            <a:r>
              <a:rPr lang="zh-CN" altLang="en-US" dirty="0"/>
              <a:t>的数据，保证有</a:t>
            </a:r>
            <a:r>
              <a:rPr lang="en-US" altLang="zh-CN" dirty="0"/>
              <a:t>n &lt;= 1000</a:t>
            </a:r>
            <a:r>
              <a:rPr lang="zh-CN" altLang="en-US" dirty="0"/>
              <a:t>；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对于</a:t>
            </a:r>
            <a:r>
              <a:rPr lang="en-US" altLang="zh-CN" dirty="0"/>
              <a:t>50%</a:t>
            </a:r>
            <a:r>
              <a:rPr lang="zh-CN" altLang="en-US" dirty="0"/>
              <a:t>的数据，保证有</a:t>
            </a:r>
            <a:r>
              <a:rPr lang="en-US" altLang="zh-CN" dirty="0"/>
              <a:t>n &lt;= 5000</a:t>
            </a:r>
            <a:r>
              <a:rPr lang="zh-CN" altLang="en-US" dirty="0"/>
              <a:t>；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对于全部的数据，保证有</a:t>
            </a:r>
            <a:r>
              <a:rPr lang="en-US" altLang="zh-CN" dirty="0"/>
              <a:t>n &lt;= 10000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33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48680"/>
            <a:ext cx="89644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分析：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 smtClean="0"/>
              <a:t>可以</a:t>
            </a:r>
            <a:r>
              <a:rPr lang="zh-CN" altLang="en-US" sz="2800" dirty="0"/>
              <a:t>采取以下的步骤进行合并：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）先将所有的数按从大到小的顺序排序，取最后两个数合并；（之所以从大到小排列，是为了方便后面的数组维护）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将两个数的和插入到数组中，（插入排序）随时保持数组有序；（如果在整理数组的时候仍然调用快速排序，则速度会降慢，因为此时的数组是有序的，只需要将合并后的数放入到有序数组的适当位置，使用插入排序更合适。）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）合并过程中做数组维护，合并到一堆时结束。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19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85" y="-27384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sum,a</a:t>
            </a:r>
            <a:r>
              <a:rPr lang="en-US" altLang="zh-CN" dirty="0"/>
              <a:t>[10000],</a:t>
            </a:r>
            <a:r>
              <a:rPr lang="en-US" altLang="zh-CN" dirty="0" err="1"/>
              <a:t>n,temp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cmp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a,int</a:t>
            </a:r>
            <a:r>
              <a:rPr lang="en-US" altLang="zh-CN" dirty="0"/>
              <a:t> b)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return a&gt;b;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i=0;i&lt;</a:t>
            </a:r>
            <a:r>
              <a:rPr lang="en-US" altLang="zh-CN" dirty="0" err="1"/>
              <a:t>n;i</a:t>
            </a:r>
            <a:r>
              <a:rPr lang="en-US" altLang="zh-CN" dirty="0"/>
              <a:t>++) </a:t>
            </a:r>
            <a:r>
              <a:rPr lang="en-US" altLang="zh-CN" dirty="0" err="1"/>
              <a:t>scanf</a:t>
            </a:r>
            <a:r>
              <a:rPr lang="en-US" altLang="zh-CN" dirty="0"/>
              <a:t>("%d",</a:t>
            </a:r>
            <a:r>
              <a:rPr lang="en-US" altLang="zh-CN" dirty="0" err="1"/>
              <a:t>a+i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sort(</a:t>
            </a:r>
            <a:r>
              <a:rPr lang="en-US" altLang="zh-CN" dirty="0" err="1"/>
              <a:t>a,a+n,cmp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i=n-1;i&gt;0;i--) {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              </a:t>
            </a:r>
            <a:r>
              <a:rPr lang="en-US" altLang="zh-CN" dirty="0"/>
              <a:t>temp=a[i]+a[i-1];</a:t>
            </a:r>
          </a:p>
          <a:p>
            <a:r>
              <a:rPr lang="en-US" altLang="zh-CN" dirty="0"/>
              <a:t>         </a:t>
            </a:r>
            <a:r>
              <a:rPr lang="en-US" altLang="zh-CN" dirty="0" smtClean="0"/>
              <a:t>           sum</a:t>
            </a:r>
            <a:r>
              <a:rPr lang="en-US" altLang="zh-CN" dirty="0"/>
              <a:t>+=temp;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j=i-2;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         </a:t>
            </a:r>
            <a:r>
              <a:rPr lang="en-US" altLang="zh-CN" dirty="0"/>
              <a:t>for(;j&gt;=0;j-</a:t>
            </a:r>
            <a:r>
              <a:rPr lang="en-US" altLang="zh-CN" dirty="0" smtClean="0"/>
              <a:t>-)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           </a:t>
            </a:r>
            <a:r>
              <a:rPr lang="en-US" altLang="zh-CN" dirty="0"/>
              <a:t>if(temp&gt;a[j]) a[j+1]=a[j];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               </a:t>
            </a:r>
            <a:r>
              <a:rPr lang="en-US" altLang="zh-CN" dirty="0"/>
              <a:t>else {a[j+1]=</a:t>
            </a:r>
            <a:r>
              <a:rPr lang="en-US" altLang="zh-CN" dirty="0" err="1"/>
              <a:t>temp;break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    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</a:t>
            </a:r>
            <a:r>
              <a:rPr lang="en-US" altLang="zh-CN" dirty="0" smtClean="0"/>
              <a:t>               </a:t>
            </a:r>
            <a:r>
              <a:rPr lang="en-US" altLang="zh-CN" dirty="0"/>
              <a:t>if(j&lt;0) a[0]=temp;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        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n",sum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         return </a:t>
            </a:r>
            <a:r>
              <a:rPr lang="en-US" altLang="zh-CN" dirty="0"/>
              <a:t>0;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67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62068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练习：</a:t>
            </a:r>
            <a:r>
              <a:rPr lang="en-US" altLang="zh-CN" b="1" dirty="0"/>
              <a:t>NOIP2007</a:t>
            </a:r>
            <a:r>
              <a:rPr lang="zh-CN" altLang="en-US" b="1" dirty="0"/>
              <a:t>普及组 纪念品</a:t>
            </a:r>
            <a:r>
              <a:rPr lang="zh-CN" altLang="en-US" b="1" dirty="0" smtClean="0"/>
              <a:t>分组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88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848"/>
            <a:ext cx="6155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新的思路：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例：均分</a:t>
            </a:r>
            <a:r>
              <a:rPr lang="zh-CN" altLang="en-US" sz="2800" dirty="0"/>
              <a:t>纸牌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77371"/>
            <a:ext cx="9144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 </a:t>
            </a:r>
            <a:r>
              <a:rPr lang="en-US" altLang="zh-CN" sz="2400" dirty="0"/>
              <a:t>N </a:t>
            </a:r>
            <a:r>
              <a:rPr lang="zh-CN" altLang="en-US" sz="2400" dirty="0"/>
              <a:t>堆纸牌，编号分别为 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…, N</a:t>
            </a:r>
            <a:r>
              <a:rPr lang="zh-CN" altLang="en-US" sz="2400" dirty="0"/>
              <a:t>。每堆上有若干张</a:t>
            </a:r>
            <a:r>
              <a:rPr lang="zh-CN" altLang="en-US" sz="2400" dirty="0" smtClean="0"/>
              <a:t>，但纸牌总数</a:t>
            </a:r>
            <a:r>
              <a:rPr lang="zh-CN" altLang="en-US" sz="2400" dirty="0"/>
              <a:t>必为 </a:t>
            </a:r>
            <a:r>
              <a:rPr lang="en-US" altLang="zh-CN" sz="2400" dirty="0"/>
              <a:t>N </a:t>
            </a:r>
            <a:r>
              <a:rPr lang="zh-CN" altLang="en-US" sz="2400" dirty="0"/>
              <a:t>的倍数。可以在任一堆上取若于张纸牌，然后</a:t>
            </a:r>
            <a:r>
              <a:rPr lang="zh-CN" altLang="en-US" sz="2400" dirty="0" smtClean="0"/>
              <a:t>移动。移</a:t>
            </a:r>
            <a:r>
              <a:rPr lang="zh-CN" altLang="en-US" sz="2400" dirty="0"/>
              <a:t>牌规则为：在编号为 </a:t>
            </a:r>
            <a:r>
              <a:rPr lang="en-US" altLang="zh-CN" sz="2400" dirty="0"/>
              <a:t>1 </a:t>
            </a:r>
            <a:r>
              <a:rPr lang="zh-CN" altLang="en-US" sz="2400" dirty="0"/>
              <a:t>堆上取的纸牌，只能移到编号为 </a:t>
            </a:r>
            <a:r>
              <a:rPr lang="en-US" altLang="zh-CN" sz="2400" dirty="0"/>
              <a:t>2 </a:t>
            </a:r>
            <a:r>
              <a:rPr lang="zh-CN" altLang="en-US" sz="2400" dirty="0"/>
              <a:t>的堆上</a:t>
            </a:r>
            <a:r>
              <a:rPr lang="zh-CN" altLang="en-US" sz="2400" dirty="0" smtClean="0"/>
              <a:t>；编号</a:t>
            </a:r>
            <a:r>
              <a:rPr lang="zh-CN" altLang="en-US" sz="2400" dirty="0"/>
              <a:t>为 </a:t>
            </a:r>
            <a:r>
              <a:rPr lang="en-US" altLang="zh-CN" sz="2400" dirty="0"/>
              <a:t>N </a:t>
            </a:r>
            <a:r>
              <a:rPr lang="zh-CN" altLang="en-US" sz="2400" dirty="0"/>
              <a:t>的堆上取的纸牌，只能移到编号为 </a:t>
            </a:r>
            <a:r>
              <a:rPr lang="en-US" altLang="zh-CN" sz="2400" dirty="0"/>
              <a:t>N-1 </a:t>
            </a:r>
            <a:r>
              <a:rPr lang="zh-CN" altLang="en-US" sz="2400" dirty="0"/>
              <a:t>的堆上；</a:t>
            </a:r>
            <a:br>
              <a:rPr lang="zh-CN" altLang="en-US" sz="2400" dirty="0"/>
            </a:br>
            <a:r>
              <a:rPr lang="zh-CN" altLang="en-US" sz="2400" dirty="0"/>
              <a:t>其他堆上取的纸牌，可以移到相邻左边或右边的堆上</a:t>
            </a:r>
            <a:r>
              <a:rPr lang="zh-CN" altLang="en-US" sz="2400" dirty="0" smtClean="0"/>
              <a:t>。现在</a:t>
            </a:r>
            <a:r>
              <a:rPr lang="zh-CN" altLang="en-US" sz="2400" dirty="0"/>
              <a:t>要求找出一种移动方法，用最少的移动次数使每堆上纸牌数都一样多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　例如 </a:t>
            </a:r>
            <a:r>
              <a:rPr lang="en-US" altLang="zh-CN" sz="2400" dirty="0"/>
              <a:t>N=4</a:t>
            </a:r>
            <a:r>
              <a:rPr lang="zh-CN" altLang="en-US" sz="2400" dirty="0"/>
              <a:t>，</a:t>
            </a:r>
            <a:r>
              <a:rPr lang="en-US" altLang="zh-CN" sz="2400" dirty="0"/>
              <a:t>4 </a:t>
            </a:r>
            <a:r>
              <a:rPr lang="zh-CN" altLang="en-US" sz="2400" dirty="0"/>
              <a:t>堆纸牌数分别为：</a:t>
            </a:r>
            <a:br>
              <a:rPr lang="zh-CN" altLang="en-US" sz="2400" dirty="0"/>
            </a:br>
            <a:r>
              <a:rPr lang="zh-CN" altLang="en-US" sz="2400" dirty="0"/>
              <a:t>　　①　</a:t>
            </a:r>
            <a:r>
              <a:rPr lang="en-US" altLang="zh-CN" sz="2400" dirty="0"/>
              <a:t>9</a:t>
            </a:r>
            <a:r>
              <a:rPr lang="zh-CN" altLang="en-US" sz="2400" dirty="0"/>
              <a:t>　②　</a:t>
            </a:r>
            <a:r>
              <a:rPr lang="en-US" altLang="zh-CN" sz="2400" dirty="0"/>
              <a:t>8</a:t>
            </a:r>
            <a:r>
              <a:rPr lang="zh-CN" altLang="en-US" sz="2400" dirty="0"/>
              <a:t>　③　</a:t>
            </a:r>
            <a:r>
              <a:rPr lang="en-US" altLang="zh-CN" sz="2400" dirty="0"/>
              <a:t>17</a:t>
            </a:r>
            <a:r>
              <a:rPr lang="zh-CN" altLang="en-US" sz="2400" dirty="0"/>
              <a:t>　④　</a:t>
            </a:r>
            <a:r>
              <a:rPr lang="en-US" altLang="zh-CN" sz="2400" dirty="0"/>
              <a:t>6</a:t>
            </a:r>
            <a:br>
              <a:rPr lang="en-US" altLang="zh-CN" sz="2400" dirty="0"/>
            </a:br>
            <a:r>
              <a:rPr lang="zh-CN" altLang="en-US" sz="2400" dirty="0"/>
              <a:t>　　移动</a:t>
            </a:r>
            <a:r>
              <a:rPr lang="en-US" altLang="zh-CN" sz="2400" dirty="0"/>
              <a:t>3</a:t>
            </a:r>
            <a:r>
              <a:rPr lang="zh-CN" altLang="en-US" sz="2400" dirty="0"/>
              <a:t>次可达到目的：</a:t>
            </a:r>
            <a:br>
              <a:rPr lang="zh-CN" altLang="en-US" sz="2400" dirty="0"/>
            </a:br>
            <a:r>
              <a:rPr lang="zh-CN" altLang="en-US" sz="2400" dirty="0"/>
              <a:t>　　从 ③ 取 </a:t>
            </a:r>
            <a:r>
              <a:rPr lang="en-US" altLang="zh-CN" sz="2400" dirty="0"/>
              <a:t>4 </a:t>
            </a:r>
            <a:r>
              <a:rPr lang="zh-CN" altLang="en-US" sz="2400" dirty="0"/>
              <a:t>张牌放到 ④ （</a:t>
            </a:r>
            <a:r>
              <a:rPr lang="en-US" altLang="zh-CN" sz="2400" dirty="0"/>
              <a:t>9 8 13 10</a:t>
            </a:r>
            <a:r>
              <a:rPr lang="zh-CN" altLang="en-US" sz="2400" dirty="0"/>
              <a:t>） </a:t>
            </a:r>
            <a:r>
              <a:rPr lang="en-US" altLang="zh-CN" sz="2400" dirty="0"/>
              <a:t>-&gt; </a:t>
            </a:r>
            <a:r>
              <a:rPr lang="zh-CN" altLang="en-US" sz="2400" dirty="0"/>
              <a:t>从 ③ 取 </a:t>
            </a:r>
            <a:r>
              <a:rPr lang="en-US" altLang="zh-CN" sz="2400" dirty="0"/>
              <a:t>3 </a:t>
            </a:r>
            <a:r>
              <a:rPr lang="zh-CN" altLang="en-US" sz="2400" dirty="0"/>
              <a:t>张牌放到 ②（</a:t>
            </a:r>
            <a:r>
              <a:rPr lang="en-US" altLang="zh-CN" sz="2400" dirty="0"/>
              <a:t>9 11 10 10</a:t>
            </a:r>
            <a:r>
              <a:rPr lang="zh-CN" altLang="en-US" sz="2400" dirty="0"/>
              <a:t>）</a:t>
            </a:r>
            <a:r>
              <a:rPr lang="en-US" altLang="zh-CN" sz="2400" dirty="0"/>
              <a:t>-&gt; </a:t>
            </a:r>
            <a:r>
              <a:rPr lang="zh-CN" altLang="en-US" sz="2400" dirty="0"/>
              <a:t>从 ② 取 </a:t>
            </a:r>
            <a:r>
              <a:rPr lang="en-US" altLang="zh-CN" sz="2400" dirty="0"/>
              <a:t>1 </a:t>
            </a:r>
            <a:r>
              <a:rPr lang="zh-CN" altLang="en-US" sz="2400" dirty="0"/>
              <a:t>张牌放到①（</a:t>
            </a:r>
            <a:r>
              <a:rPr lang="en-US" altLang="zh-CN" sz="2400" dirty="0"/>
              <a:t>10 10 10 10</a:t>
            </a:r>
            <a:r>
              <a:rPr lang="zh-CN" altLang="en-US" sz="2400" dirty="0"/>
              <a:t>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018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83" y="188640"/>
            <a:ext cx="88924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分析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你想到把每堆牌的张数减去平均张数，题目就变成移动正数</a:t>
            </a:r>
            <a:r>
              <a:rPr lang="zh-CN" altLang="en-US" sz="2000" dirty="0" smtClean="0"/>
              <a:t>，加</a:t>
            </a:r>
            <a:r>
              <a:rPr lang="zh-CN" altLang="en-US" sz="2000" dirty="0"/>
              <a:t>到负数中，使大家都变成</a:t>
            </a:r>
            <a:r>
              <a:rPr lang="en-US" altLang="zh-CN" sz="2000" dirty="0"/>
              <a:t>0</a:t>
            </a:r>
            <a:r>
              <a:rPr lang="zh-CN" altLang="en-US" sz="2000" dirty="0"/>
              <a:t>，那就意味着成功了一半</a:t>
            </a:r>
            <a:r>
              <a:rPr lang="zh-CN" altLang="en-US" sz="2000" dirty="0" smtClean="0"/>
              <a:t>！</a:t>
            </a:r>
            <a:endParaRPr lang="en-US" altLang="zh-CN" sz="2000" dirty="0" smtClean="0"/>
          </a:p>
          <a:p>
            <a:r>
              <a:rPr lang="zh-CN" altLang="en-US" sz="2000" dirty="0" smtClean="0"/>
              <a:t>拿</a:t>
            </a:r>
            <a:r>
              <a:rPr lang="zh-CN" altLang="en-US" sz="2000" dirty="0"/>
              <a:t>例题来说，平均张数为</a:t>
            </a:r>
            <a:r>
              <a:rPr lang="en-US" altLang="zh-CN" sz="2000" dirty="0"/>
              <a:t>10,</a:t>
            </a:r>
            <a:r>
              <a:rPr lang="zh-CN" altLang="en-US" sz="2000" dirty="0"/>
              <a:t>原张数</a:t>
            </a:r>
            <a:r>
              <a:rPr lang="en-US" altLang="zh-CN" sz="2000" dirty="0"/>
              <a:t>9</a:t>
            </a:r>
            <a:r>
              <a:rPr lang="zh-CN" altLang="en-US" sz="2000" dirty="0"/>
              <a:t>，</a:t>
            </a:r>
            <a:r>
              <a:rPr lang="en-US" altLang="zh-CN" sz="2000" dirty="0"/>
              <a:t>8</a:t>
            </a:r>
            <a:r>
              <a:rPr lang="zh-CN" altLang="en-US" sz="2000" dirty="0"/>
              <a:t>，</a:t>
            </a:r>
            <a:r>
              <a:rPr lang="en-US" altLang="zh-CN" sz="2000" dirty="0"/>
              <a:t>17</a:t>
            </a:r>
            <a:r>
              <a:rPr lang="zh-CN" altLang="en-US" sz="2000" dirty="0"/>
              <a:t>，</a:t>
            </a:r>
            <a:r>
              <a:rPr lang="en-US" altLang="zh-CN" sz="2000" dirty="0"/>
              <a:t>6</a:t>
            </a:r>
            <a:r>
              <a:rPr lang="zh-CN" altLang="en-US" sz="2000" dirty="0"/>
              <a:t>，变为</a:t>
            </a:r>
            <a:r>
              <a:rPr lang="en-US" altLang="zh-CN" sz="2000" dirty="0"/>
              <a:t>-1</a:t>
            </a:r>
            <a:r>
              <a:rPr lang="zh-CN" altLang="en-US" sz="2000" dirty="0"/>
              <a:t>，</a:t>
            </a:r>
            <a:r>
              <a:rPr lang="en-US" altLang="zh-CN" sz="2000" dirty="0"/>
              <a:t>-2</a:t>
            </a:r>
            <a:r>
              <a:rPr lang="zh-CN" altLang="en-US" sz="2000" dirty="0"/>
              <a:t>，</a:t>
            </a:r>
            <a:r>
              <a:rPr lang="en-US" altLang="zh-CN" sz="2000" dirty="0"/>
              <a:t>7</a:t>
            </a:r>
            <a:r>
              <a:rPr lang="zh-CN" altLang="en-US" sz="2000" dirty="0"/>
              <a:t>，</a:t>
            </a:r>
            <a:r>
              <a:rPr lang="en-US" altLang="zh-CN" sz="2000" dirty="0"/>
              <a:t>-4</a:t>
            </a:r>
            <a:r>
              <a:rPr lang="zh-CN" altLang="en-US" sz="2000" dirty="0" smtClean="0"/>
              <a:t>，其中</a:t>
            </a:r>
            <a:r>
              <a:rPr lang="zh-CN" altLang="en-US" sz="2000" dirty="0"/>
              <a:t>没有为</a:t>
            </a:r>
            <a:r>
              <a:rPr lang="en-US" altLang="zh-CN" sz="2000" dirty="0"/>
              <a:t>0</a:t>
            </a:r>
            <a:r>
              <a:rPr lang="zh-CN" altLang="en-US" sz="2000" dirty="0"/>
              <a:t>的数，我们从左边出发：要使第</a:t>
            </a:r>
            <a:r>
              <a:rPr lang="en-US" altLang="zh-CN" sz="2000" dirty="0"/>
              <a:t>1</a:t>
            </a:r>
            <a:r>
              <a:rPr lang="zh-CN" altLang="en-US" sz="2000" dirty="0"/>
              <a:t>堆的牌数</a:t>
            </a:r>
            <a:r>
              <a:rPr lang="en-US" altLang="zh-CN" sz="2000" dirty="0"/>
              <a:t>-1</a:t>
            </a:r>
            <a:r>
              <a:rPr lang="zh-CN" altLang="en-US" sz="2000" dirty="0"/>
              <a:t>变为</a:t>
            </a:r>
            <a:r>
              <a:rPr lang="en-US" altLang="zh-CN" sz="2000" dirty="0"/>
              <a:t>0</a:t>
            </a:r>
            <a:r>
              <a:rPr lang="zh-CN" altLang="en-US" sz="2000" dirty="0"/>
              <a:t>，只须将</a:t>
            </a:r>
            <a:r>
              <a:rPr lang="en-US" altLang="zh-CN" sz="2000" dirty="0"/>
              <a:t>-1</a:t>
            </a:r>
            <a:r>
              <a:rPr lang="zh-CN" altLang="en-US" sz="2000" dirty="0"/>
              <a:t>张</a:t>
            </a:r>
            <a:r>
              <a:rPr lang="zh-CN" altLang="en-US" sz="2000" dirty="0" smtClean="0"/>
              <a:t>牌移</a:t>
            </a:r>
            <a:r>
              <a:rPr lang="zh-CN" altLang="en-US" sz="2000" dirty="0"/>
              <a:t>到它的右边（第</a:t>
            </a:r>
            <a:r>
              <a:rPr lang="en-US" altLang="zh-CN" sz="2000" dirty="0"/>
              <a:t>2</a:t>
            </a:r>
            <a:r>
              <a:rPr lang="zh-CN" altLang="en-US" sz="2000" dirty="0"/>
              <a:t>堆）</a:t>
            </a:r>
            <a:r>
              <a:rPr lang="en-US" altLang="zh-CN" sz="2000" dirty="0"/>
              <a:t>-2</a:t>
            </a:r>
            <a:r>
              <a:rPr lang="zh-CN" altLang="en-US" sz="2000" dirty="0"/>
              <a:t>中；结果是</a:t>
            </a:r>
            <a:r>
              <a:rPr lang="en-US" altLang="zh-CN" sz="2000" dirty="0"/>
              <a:t>-1</a:t>
            </a:r>
            <a:r>
              <a:rPr lang="zh-CN" altLang="en-US" sz="2000" dirty="0"/>
              <a:t>变为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-2</a:t>
            </a:r>
            <a:r>
              <a:rPr lang="zh-CN" altLang="en-US" sz="2000" dirty="0"/>
              <a:t>变为</a:t>
            </a:r>
            <a:r>
              <a:rPr lang="en-US" altLang="zh-CN" sz="2000" dirty="0"/>
              <a:t>-3</a:t>
            </a:r>
            <a:r>
              <a:rPr lang="zh-CN" altLang="en-US" sz="2000" dirty="0"/>
              <a:t>，各堆牌张</a:t>
            </a:r>
            <a:r>
              <a:rPr lang="zh-CN" altLang="en-US" sz="2000" dirty="0" smtClean="0"/>
              <a:t>数变为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-3</a:t>
            </a:r>
            <a:r>
              <a:rPr lang="zh-CN" altLang="en-US" sz="2000" dirty="0"/>
              <a:t>，</a:t>
            </a:r>
            <a:r>
              <a:rPr lang="en-US" altLang="zh-CN" sz="2000" dirty="0"/>
              <a:t>7</a:t>
            </a:r>
            <a:r>
              <a:rPr lang="zh-CN" altLang="en-US" sz="2000" dirty="0"/>
              <a:t>，</a:t>
            </a:r>
            <a:r>
              <a:rPr lang="en-US" altLang="zh-CN" sz="2000" dirty="0"/>
              <a:t>-4</a:t>
            </a:r>
            <a:r>
              <a:rPr lang="zh-CN" altLang="en-US" sz="2000" dirty="0"/>
              <a:t>；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同理：要使第</a:t>
            </a:r>
            <a:r>
              <a:rPr lang="en-US" altLang="zh-CN" sz="2000" dirty="0"/>
              <a:t>2</a:t>
            </a:r>
            <a:r>
              <a:rPr lang="zh-CN" altLang="en-US" sz="2000" dirty="0"/>
              <a:t>堆变为</a:t>
            </a:r>
            <a:r>
              <a:rPr lang="en-US" altLang="zh-CN" sz="2000" dirty="0"/>
              <a:t>0</a:t>
            </a:r>
            <a:r>
              <a:rPr lang="zh-CN" altLang="en-US" sz="2000" dirty="0"/>
              <a:t>，只需将</a:t>
            </a:r>
            <a:r>
              <a:rPr lang="en-US" altLang="zh-CN" sz="2000" dirty="0"/>
              <a:t>-3</a:t>
            </a:r>
            <a:r>
              <a:rPr lang="zh-CN" altLang="en-US" sz="2000" dirty="0"/>
              <a:t>移到它的右边（第</a:t>
            </a:r>
            <a:r>
              <a:rPr lang="en-US" altLang="zh-CN" sz="2000" dirty="0"/>
              <a:t>3</a:t>
            </a:r>
            <a:r>
              <a:rPr lang="zh-CN" altLang="en-US" sz="2000" dirty="0"/>
              <a:t>堆）中去，各堆</a:t>
            </a:r>
            <a:r>
              <a:rPr lang="zh-CN" altLang="en-US" sz="2000" dirty="0" smtClean="0"/>
              <a:t>牌张</a:t>
            </a:r>
            <a:r>
              <a:rPr lang="zh-CN" altLang="en-US" sz="2000" dirty="0"/>
              <a:t>数变为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，</a:t>
            </a:r>
            <a:r>
              <a:rPr lang="en-US" altLang="zh-CN" sz="2000" dirty="0"/>
              <a:t>-4</a:t>
            </a:r>
            <a:r>
              <a:rPr lang="zh-CN" altLang="en-US" sz="2000" dirty="0"/>
              <a:t>；要使第</a:t>
            </a:r>
            <a:r>
              <a:rPr lang="en-US" altLang="zh-CN" sz="2000" dirty="0"/>
              <a:t>3</a:t>
            </a:r>
            <a:r>
              <a:rPr lang="zh-CN" altLang="en-US" sz="2000" dirty="0"/>
              <a:t>堆变为</a:t>
            </a:r>
            <a:r>
              <a:rPr lang="en-US" altLang="zh-CN" sz="2000" dirty="0"/>
              <a:t>0</a:t>
            </a:r>
            <a:r>
              <a:rPr lang="zh-CN" altLang="en-US" sz="2000" dirty="0"/>
              <a:t>，只需将第</a:t>
            </a:r>
            <a:r>
              <a:rPr lang="en-US" altLang="zh-CN" sz="2000" dirty="0"/>
              <a:t>3</a:t>
            </a:r>
            <a:r>
              <a:rPr lang="zh-CN" altLang="en-US" sz="2000" dirty="0"/>
              <a:t>堆中的</a:t>
            </a:r>
            <a:r>
              <a:rPr lang="en-US" altLang="zh-CN" sz="2000" dirty="0"/>
              <a:t>4</a:t>
            </a:r>
            <a:r>
              <a:rPr lang="zh-CN" altLang="en-US" sz="2000" dirty="0"/>
              <a:t>移</a:t>
            </a:r>
            <a:r>
              <a:rPr lang="zh-CN" altLang="en-US" sz="2000" dirty="0" smtClean="0"/>
              <a:t>到它</a:t>
            </a:r>
            <a:r>
              <a:rPr lang="zh-CN" altLang="en-US" sz="2000" dirty="0"/>
              <a:t>的右边（第</a:t>
            </a:r>
            <a:r>
              <a:rPr lang="en-US" altLang="zh-CN" sz="2000" dirty="0"/>
              <a:t>4</a:t>
            </a:r>
            <a:r>
              <a:rPr lang="zh-CN" altLang="en-US" sz="2000" dirty="0"/>
              <a:t>堆）中去，结果为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0</a:t>
            </a:r>
            <a:r>
              <a:rPr lang="zh-CN" altLang="en-US" sz="2000" dirty="0"/>
              <a:t>，完成任务</a:t>
            </a:r>
            <a:r>
              <a:rPr lang="zh-CN" altLang="en-US" sz="2000" dirty="0" smtClean="0"/>
              <a:t>。每</a:t>
            </a:r>
            <a:r>
              <a:rPr lang="zh-CN" altLang="en-US" sz="2000" dirty="0"/>
              <a:t>移动</a:t>
            </a:r>
            <a:r>
              <a:rPr lang="en-US" altLang="zh-CN" sz="2000" dirty="0"/>
              <a:t>1</a:t>
            </a:r>
            <a:r>
              <a:rPr lang="zh-CN" altLang="en-US" sz="2000" dirty="0"/>
              <a:t>次牌，步数加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。也许</a:t>
            </a:r>
            <a:r>
              <a:rPr lang="zh-CN" altLang="en-US" sz="2000" dirty="0"/>
              <a:t>你要问，负数张牌怎么移，不违反题意吗</a:t>
            </a:r>
            <a:r>
              <a:rPr lang="zh-CN" altLang="en-US" sz="2000" dirty="0" smtClean="0"/>
              <a:t>？其实</a:t>
            </a:r>
            <a:r>
              <a:rPr lang="zh-CN" altLang="en-US" sz="2000" dirty="0"/>
              <a:t>从第</a:t>
            </a:r>
            <a:r>
              <a:rPr lang="en-US" altLang="zh-CN" sz="2000" dirty="0"/>
              <a:t>i</a:t>
            </a:r>
            <a:r>
              <a:rPr lang="zh-CN" altLang="en-US" sz="2000" dirty="0"/>
              <a:t>堆移动</a:t>
            </a:r>
            <a:r>
              <a:rPr lang="en-US" altLang="zh-CN" sz="2000" dirty="0"/>
              <a:t>-m</a:t>
            </a:r>
            <a:r>
              <a:rPr lang="zh-CN" altLang="en-US" sz="2000" dirty="0"/>
              <a:t>张牌到第</a:t>
            </a:r>
            <a:r>
              <a:rPr lang="en-US" altLang="zh-CN" sz="2000" dirty="0"/>
              <a:t>i+1</a:t>
            </a:r>
            <a:r>
              <a:rPr lang="zh-CN" altLang="en-US" sz="2000" dirty="0"/>
              <a:t>堆，等价于从第</a:t>
            </a:r>
            <a:r>
              <a:rPr lang="en-US" altLang="zh-CN" sz="2000" dirty="0"/>
              <a:t>i+1</a:t>
            </a:r>
            <a:r>
              <a:rPr lang="zh-CN" altLang="en-US" sz="2000" dirty="0"/>
              <a:t>堆移动</a:t>
            </a:r>
            <a:r>
              <a:rPr lang="en-US" altLang="zh-CN" sz="2000" dirty="0"/>
              <a:t>m</a:t>
            </a:r>
            <a:r>
              <a:rPr lang="zh-CN" altLang="en-US" sz="2000" dirty="0"/>
              <a:t>张牌到第</a:t>
            </a:r>
            <a:r>
              <a:rPr lang="en-US" altLang="zh-CN" sz="2000" dirty="0"/>
              <a:t>i</a:t>
            </a:r>
            <a:r>
              <a:rPr lang="zh-CN" altLang="en-US" sz="2000" dirty="0"/>
              <a:t>堆</a:t>
            </a:r>
            <a:r>
              <a:rPr lang="zh-CN" altLang="en-US" sz="2000" dirty="0" smtClean="0"/>
              <a:t>，步</a:t>
            </a:r>
            <a:r>
              <a:rPr lang="zh-CN" altLang="en-US" sz="2000" dirty="0"/>
              <a:t>数是一样的。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如果张数中本来就有为</a:t>
            </a:r>
            <a:r>
              <a:rPr lang="en-US" altLang="zh-CN" sz="2000" dirty="0"/>
              <a:t>0</a:t>
            </a:r>
            <a:r>
              <a:rPr lang="zh-CN" altLang="en-US" sz="2000" dirty="0"/>
              <a:t>的，怎么办呢？如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-1</a:t>
            </a:r>
            <a:r>
              <a:rPr lang="zh-CN" altLang="en-US" sz="2000" dirty="0"/>
              <a:t>，</a:t>
            </a:r>
            <a:r>
              <a:rPr lang="en-US" altLang="zh-CN" sz="2000" dirty="0"/>
              <a:t>-5</a:t>
            </a:r>
            <a:r>
              <a:rPr lang="zh-CN" altLang="en-US" sz="2000" dirty="0"/>
              <a:t>，</a:t>
            </a:r>
            <a:r>
              <a:rPr lang="en-US" altLang="zh-CN" sz="2000" dirty="0"/>
              <a:t>6</a:t>
            </a:r>
            <a:r>
              <a:rPr lang="zh-CN" altLang="en-US" sz="2000" dirty="0"/>
              <a:t>，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还是从左算起（从右算起也完全一样），第</a:t>
            </a:r>
            <a:r>
              <a:rPr lang="en-US" altLang="zh-CN" sz="2000" dirty="0"/>
              <a:t>1</a:t>
            </a:r>
            <a:r>
              <a:rPr lang="zh-CN" altLang="en-US" sz="2000" dirty="0"/>
              <a:t>堆是</a:t>
            </a:r>
            <a:r>
              <a:rPr lang="en-US" altLang="zh-CN" sz="2000" dirty="0"/>
              <a:t>0</a:t>
            </a:r>
            <a:r>
              <a:rPr lang="zh-CN" altLang="en-US" sz="2000" dirty="0"/>
              <a:t>，无需移牌，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余下与上相同；再比如</a:t>
            </a:r>
            <a:r>
              <a:rPr lang="en-US" altLang="zh-CN" sz="2000" dirty="0"/>
              <a:t>-1</a:t>
            </a:r>
            <a:r>
              <a:rPr lang="zh-CN" altLang="en-US" sz="2000" dirty="0"/>
              <a:t>，</a:t>
            </a:r>
            <a:r>
              <a:rPr lang="en-US" altLang="zh-CN" sz="2000" dirty="0"/>
              <a:t>-2</a:t>
            </a:r>
            <a:r>
              <a:rPr lang="zh-CN" altLang="en-US" sz="2000" dirty="0"/>
              <a:t>，</a:t>
            </a:r>
            <a:r>
              <a:rPr lang="en-US" altLang="zh-CN" sz="2000" dirty="0"/>
              <a:t>3</a:t>
            </a:r>
            <a:r>
              <a:rPr lang="zh-CN" altLang="en-US" sz="2000" dirty="0"/>
              <a:t>，</a:t>
            </a:r>
            <a:r>
              <a:rPr lang="en-US" altLang="zh-CN" sz="2000" dirty="0"/>
              <a:t>10</a:t>
            </a:r>
            <a:r>
              <a:rPr lang="zh-CN" altLang="en-US" sz="2000" dirty="0"/>
              <a:t>，</a:t>
            </a:r>
            <a:r>
              <a:rPr lang="en-US" altLang="zh-CN" sz="2000" dirty="0"/>
              <a:t>-4</a:t>
            </a:r>
            <a:r>
              <a:rPr lang="zh-CN" altLang="en-US" sz="2000" dirty="0"/>
              <a:t>，</a:t>
            </a:r>
            <a:r>
              <a:rPr lang="en-US" altLang="zh-CN" sz="2000" dirty="0"/>
              <a:t>-6</a:t>
            </a:r>
            <a:r>
              <a:rPr lang="zh-CN" altLang="en-US" sz="2000" dirty="0"/>
              <a:t>，从左算起，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次移动的结果为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-3</a:t>
            </a:r>
            <a:r>
              <a:rPr lang="zh-CN" altLang="en-US" sz="2000" dirty="0"/>
              <a:t>，</a:t>
            </a:r>
            <a:r>
              <a:rPr lang="en-US" altLang="zh-CN" sz="2000" dirty="0"/>
              <a:t>3</a:t>
            </a:r>
            <a:r>
              <a:rPr lang="zh-CN" altLang="en-US" sz="2000" dirty="0"/>
              <a:t>，</a:t>
            </a:r>
            <a:r>
              <a:rPr lang="en-US" altLang="zh-CN" sz="2000" dirty="0"/>
              <a:t>10</a:t>
            </a:r>
            <a:r>
              <a:rPr lang="zh-CN" altLang="en-US" sz="2000" dirty="0"/>
              <a:t>，</a:t>
            </a:r>
            <a:r>
              <a:rPr lang="en-US" altLang="zh-CN" sz="2000" dirty="0"/>
              <a:t>-4</a:t>
            </a:r>
            <a:r>
              <a:rPr lang="zh-CN" altLang="en-US" sz="2000" dirty="0"/>
              <a:t>，</a:t>
            </a:r>
            <a:r>
              <a:rPr lang="en-US" altLang="zh-CN" sz="2000" dirty="0"/>
              <a:t>-6</a:t>
            </a:r>
            <a:r>
              <a:rPr lang="zh-CN" altLang="en-US" sz="2000" dirty="0"/>
              <a:t>；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次移动的结果为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10</a:t>
            </a:r>
            <a:r>
              <a:rPr lang="zh-CN" altLang="en-US" sz="2000" dirty="0"/>
              <a:t>，</a:t>
            </a:r>
            <a:r>
              <a:rPr lang="en-US" altLang="zh-CN" sz="2000" dirty="0"/>
              <a:t>-4</a:t>
            </a:r>
            <a:r>
              <a:rPr lang="zh-CN" altLang="en-US" sz="2000" dirty="0"/>
              <a:t>，</a:t>
            </a:r>
            <a:r>
              <a:rPr lang="en-US" altLang="zh-CN" sz="2000" dirty="0"/>
              <a:t>-6</a:t>
            </a:r>
            <a:r>
              <a:rPr lang="zh-CN" altLang="en-US" sz="2000" dirty="0"/>
              <a:t>，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现在第</a:t>
            </a:r>
            <a:r>
              <a:rPr lang="en-US" altLang="zh-CN" sz="2000" dirty="0"/>
              <a:t>3</a:t>
            </a:r>
            <a:r>
              <a:rPr lang="zh-CN" altLang="en-US" sz="2000" dirty="0"/>
              <a:t>堆已经变为</a:t>
            </a:r>
            <a:r>
              <a:rPr lang="en-US" altLang="zh-CN" sz="2000" dirty="0"/>
              <a:t>0</a:t>
            </a:r>
            <a:r>
              <a:rPr lang="zh-CN" altLang="en-US" sz="2000" dirty="0"/>
              <a:t>了，可节省</a:t>
            </a:r>
            <a:r>
              <a:rPr lang="en-US" altLang="zh-CN" sz="2000" dirty="0"/>
              <a:t>1</a:t>
            </a:r>
            <a:r>
              <a:rPr lang="zh-CN" altLang="en-US" sz="2000" dirty="0"/>
              <a:t>步，余下继续。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6465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189" y="-27384"/>
            <a:ext cx="6858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cstdio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n,a</a:t>
            </a:r>
            <a:r>
              <a:rPr lang="en-US" altLang="zh-CN" dirty="0"/>
              <a:t>[103],i;</a:t>
            </a:r>
          </a:p>
          <a:p>
            <a:r>
              <a:rPr lang="en-US" altLang="zh-CN" dirty="0"/>
              <a:t>   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ave</a:t>
            </a:r>
            <a:r>
              <a:rPr lang="en-US" altLang="zh-CN" dirty="0" smtClean="0"/>
              <a:t>=0,step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j;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for(i=0;i&lt;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d",&amp;a</a:t>
            </a:r>
            <a:r>
              <a:rPr lang="en-US" altLang="zh-CN" dirty="0"/>
              <a:t>[i]);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ave</a:t>
            </a:r>
            <a:r>
              <a:rPr lang="en-US" altLang="zh-CN" dirty="0"/>
              <a:t>+=a[i];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ave</a:t>
            </a:r>
            <a:r>
              <a:rPr lang="en-US" altLang="zh-CN" dirty="0"/>
              <a:t>=</a:t>
            </a:r>
            <a:r>
              <a:rPr lang="en-US" altLang="zh-CN" dirty="0" err="1"/>
              <a:t>ave</a:t>
            </a:r>
            <a:r>
              <a:rPr lang="en-US" altLang="zh-CN" dirty="0"/>
              <a:t>/n;</a:t>
            </a:r>
          </a:p>
          <a:p>
            <a:r>
              <a:rPr lang="en-US" altLang="zh-CN" dirty="0"/>
              <a:t>    for(i=0;i&lt;</a:t>
            </a:r>
            <a:r>
              <a:rPr lang="en-US" altLang="zh-CN" dirty="0" err="1"/>
              <a:t>n;i</a:t>
            </a:r>
            <a:r>
              <a:rPr lang="en-US" altLang="zh-CN" dirty="0"/>
              <a:t>++) a[i]-=</a:t>
            </a:r>
            <a:r>
              <a:rPr lang="en-US" altLang="zh-CN" dirty="0" err="1"/>
              <a:t>ave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i=0;j=n-1;</a:t>
            </a:r>
          </a:p>
          <a:p>
            <a:r>
              <a:rPr lang="en-US" altLang="zh-CN" dirty="0"/>
              <a:t>    while(i&lt;n&amp;&amp;a[i]==0) i++; //</a:t>
            </a:r>
            <a:r>
              <a:rPr lang="zh-CN" altLang="en-US" dirty="0"/>
              <a:t>过滤左边的</a:t>
            </a:r>
            <a:r>
              <a:rPr lang="en-US" altLang="zh-CN" dirty="0"/>
              <a:t>0 </a:t>
            </a:r>
          </a:p>
          <a:p>
            <a:r>
              <a:rPr lang="en-US" altLang="zh-CN" dirty="0"/>
              <a:t>    while(j&gt;=0&amp;&amp;a[j]==0) j--;//</a:t>
            </a:r>
            <a:r>
              <a:rPr lang="zh-CN" altLang="en-US" dirty="0"/>
              <a:t>过滤右边的</a:t>
            </a:r>
            <a:r>
              <a:rPr lang="en-US" altLang="zh-CN" dirty="0"/>
              <a:t>0 </a:t>
            </a:r>
          </a:p>
          <a:p>
            <a:r>
              <a:rPr lang="en-US" altLang="zh-CN" dirty="0"/>
              <a:t>    step=0;</a:t>
            </a:r>
          </a:p>
          <a:p>
            <a:r>
              <a:rPr lang="en-US" altLang="zh-CN" dirty="0"/>
              <a:t>    while(i&lt;j){</a:t>
            </a:r>
          </a:p>
          <a:p>
            <a:r>
              <a:rPr lang="en-US" altLang="zh-CN" dirty="0"/>
              <a:t>     a[i+1]+=a[i];a[i]=0;step++;i++;</a:t>
            </a:r>
          </a:p>
          <a:p>
            <a:r>
              <a:rPr lang="en-US" altLang="zh-CN" dirty="0"/>
              <a:t>     while(a[i]==0&amp;&amp;i&lt;j) i++;//</a:t>
            </a:r>
            <a:r>
              <a:rPr lang="zh-CN" altLang="en-US" dirty="0"/>
              <a:t>过滤移动过程产生的</a:t>
            </a:r>
            <a:r>
              <a:rPr lang="en-US" altLang="zh-CN" dirty="0"/>
              <a:t>0 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ld</a:t>
            </a:r>
            <a:r>
              <a:rPr lang="en-US" altLang="zh-CN" dirty="0"/>
              <a:t>\</a:t>
            </a:r>
            <a:r>
              <a:rPr lang="en-US" altLang="zh-CN" dirty="0" err="1"/>
              <a:t>n",step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406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0542" y="188640"/>
            <a:ext cx="87129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删数问题（</a:t>
            </a:r>
            <a:r>
              <a:rPr lang="en-US" altLang="zh-CN" dirty="0"/>
              <a:t>NOI94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输入一个高精度的正整数</a:t>
            </a:r>
            <a:r>
              <a:rPr lang="en-US" altLang="zh-CN" dirty="0"/>
              <a:t>N</a:t>
            </a:r>
            <a:r>
              <a:rPr lang="zh-CN" altLang="en-US" dirty="0"/>
              <a:t>，去掉其中任意</a:t>
            </a:r>
            <a:r>
              <a:rPr lang="en-US" altLang="zh-CN" dirty="0"/>
              <a:t>S</a:t>
            </a:r>
            <a:r>
              <a:rPr lang="zh-CN" altLang="en-US" dirty="0"/>
              <a:t>个数字后剩下的数字按原左右次序</a:t>
            </a:r>
            <a:br>
              <a:rPr lang="zh-CN" altLang="en-US" dirty="0"/>
            </a:br>
            <a:r>
              <a:rPr lang="zh-CN" altLang="en-US" dirty="0"/>
              <a:t>组成一个新的正整数。</a:t>
            </a:r>
            <a:br>
              <a:rPr lang="zh-CN" altLang="en-US" dirty="0"/>
            </a:br>
            <a:r>
              <a:rPr lang="zh-CN" altLang="en-US" dirty="0"/>
              <a:t>编程对给定的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，寻找一种方案使得剩下的数字组成的新数最小。</a:t>
            </a:r>
            <a:br>
              <a:rPr lang="zh-CN" altLang="en-US" dirty="0"/>
            </a:br>
            <a:r>
              <a:rPr lang="zh-CN" altLang="en-US" dirty="0"/>
              <a:t>输出新的正整数。（</a:t>
            </a:r>
            <a:r>
              <a:rPr lang="en-US" altLang="zh-CN" dirty="0"/>
              <a:t>N</a:t>
            </a:r>
            <a:r>
              <a:rPr lang="zh-CN" altLang="en-US" dirty="0"/>
              <a:t>不超过</a:t>
            </a:r>
            <a:r>
              <a:rPr lang="en-US" altLang="zh-CN" dirty="0"/>
              <a:t>240</a:t>
            </a:r>
            <a:r>
              <a:rPr lang="zh-CN" altLang="en-US" dirty="0"/>
              <a:t>位）输入数据均不需判错。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/>
              <a:t>n</a:t>
            </a:r>
            <a:br>
              <a:rPr lang="en-US" altLang="zh-CN" dirty="0"/>
            </a:br>
            <a:r>
              <a:rPr lang="en-US" altLang="zh-CN" dirty="0"/>
              <a:t>s</a:t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最后剩下的最小数。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/>
              <a:t>175438</a:t>
            </a:r>
            <a:br>
              <a:rPr lang="en-US" altLang="zh-CN" dirty="0"/>
            </a:br>
            <a:r>
              <a:rPr lang="en-US" altLang="zh-CN" dirty="0"/>
              <a:t>4</a:t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935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772150"/>
            <a:ext cx="81724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smtClean="0"/>
              <a:t>include&lt;</a:t>
            </a:r>
            <a:r>
              <a:rPr lang="en-US" altLang="zh-CN" dirty="0" err="1" smtClean="0"/>
              <a:t>cstdio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en-US" altLang="zh-CN" dirty="0" smtClean="0"/>
              <a:t>include&lt;</a:t>
            </a:r>
            <a:r>
              <a:rPr lang="en-US" altLang="zh-CN" dirty="0" err="1" smtClean="0"/>
              <a:t>cstring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char N[250];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s,i,j,len,k,f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s",N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len</a:t>
            </a:r>
            <a:r>
              <a:rPr lang="en-US" altLang="zh-CN" dirty="0"/>
              <a:t>=</a:t>
            </a:r>
            <a:r>
              <a:rPr lang="en-US" altLang="zh-CN" dirty="0" err="1"/>
              <a:t>strlen</a:t>
            </a:r>
            <a:r>
              <a:rPr lang="en-US" altLang="zh-CN" dirty="0"/>
              <a:t>(N);</a:t>
            </a:r>
          </a:p>
          <a:p>
            <a:r>
              <a:rPr lang="en-US" altLang="zh-CN" dirty="0"/>
              <a:t>  for(i=0;i&lt;</a:t>
            </a:r>
            <a:r>
              <a:rPr lang="en-US" altLang="zh-CN" dirty="0" err="1"/>
              <a:t>s;i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for(j=0;j&lt;len-1;j++){ //</a:t>
            </a:r>
            <a:r>
              <a:rPr lang="zh-CN" altLang="en-US" dirty="0"/>
              <a:t>从串首开始搜索</a:t>
            </a:r>
          </a:p>
          <a:p>
            <a:r>
              <a:rPr lang="zh-CN" altLang="en-US" dirty="0"/>
              <a:t>	  </a:t>
            </a:r>
            <a:r>
              <a:rPr lang="en-US" altLang="zh-CN" dirty="0"/>
              <a:t>if(N[j]&gt;N[j+1]){</a:t>
            </a:r>
          </a:p>
          <a:p>
            <a:r>
              <a:rPr lang="en-US" altLang="zh-CN" dirty="0"/>
              <a:t>          for(k=</a:t>
            </a:r>
            <a:r>
              <a:rPr lang="en-US" altLang="zh-CN" dirty="0" err="1"/>
              <a:t>j;k</a:t>
            </a:r>
            <a:r>
              <a:rPr lang="en-US" altLang="zh-CN" dirty="0"/>
              <a:t>&lt;len-1;k++) //</a:t>
            </a:r>
            <a:r>
              <a:rPr lang="zh-CN" altLang="en-US" dirty="0"/>
              <a:t>把</a:t>
            </a:r>
            <a:r>
              <a:rPr lang="en-US" altLang="zh-CN" dirty="0"/>
              <a:t>N[j+1]~N[len-1]</a:t>
            </a:r>
            <a:r>
              <a:rPr lang="zh-CN" altLang="en-US" dirty="0"/>
              <a:t>个往前移动一个位置 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N[k]=N[k+1];</a:t>
            </a:r>
          </a:p>
          <a:p>
            <a:r>
              <a:rPr lang="en-US" altLang="zh-CN" dirty="0"/>
              <a:t>           break;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len</a:t>
            </a:r>
            <a:r>
              <a:rPr lang="en-US" altLang="zh-CN" dirty="0"/>
              <a:t>--;  //</a:t>
            </a:r>
            <a:r>
              <a:rPr lang="zh-CN" altLang="en-US" dirty="0"/>
              <a:t>长度减</a:t>
            </a:r>
            <a:r>
              <a:rPr lang="en-US" altLang="zh-CN" dirty="0"/>
              <a:t>1 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f=0;</a:t>
            </a:r>
          </a:p>
          <a:p>
            <a:r>
              <a:rPr lang="en-US" altLang="zh-CN" dirty="0"/>
              <a:t>    for(i=0;i&lt;</a:t>
            </a:r>
            <a:r>
              <a:rPr lang="en-US" altLang="zh-CN" dirty="0" err="1"/>
              <a:t>len;i</a:t>
            </a:r>
            <a:r>
              <a:rPr lang="en-US" altLang="zh-CN" dirty="0"/>
              <a:t>++)  //</a:t>
            </a:r>
            <a:r>
              <a:rPr lang="zh-CN" altLang="en-US" dirty="0"/>
              <a:t>消除串首无意义的字符</a:t>
            </a:r>
            <a:r>
              <a:rPr lang="en-US" altLang="zh-CN" dirty="0"/>
              <a:t>0 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if(N[i]!='0')    f=1;</a:t>
            </a:r>
          </a:p>
          <a:p>
            <a:r>
              <a:rPr lang="en-US" altLang="zh-CN" dirty="0"/>
              <a:t>       if(f==1) 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c",N</a:t>
            </a:r>
            <a:r>
              <a:rPr lang="en-US" altLang="zh-CN" dirty="0"/>
              <a:t>[i]);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4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活动选择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r>
              <a:rPr lang="zh-CN" altLang="en-US" sz="3200" dirty="0"/>
              <a:t>学校在最近几天有</a:t>
            </a:r>
            <a:r>
              <a:rPr lang="en-US" altLang="zh-CN" sz="3200" dirty="0"/>
              <a:t>n</a:t>
            </a:r>
            <a:r>
              <a:rPr lang="zh-CN" altLang="en-US" sz="3200" dirty="0"/>
              <a:t>个活动，这些活动都需要使用学校的大礼堂，在同一时间，礼堂只能被一个活动使。由于有些活动时间上有冲突，学校办公室人员只好让一些活动放弃使用礼堂而使用其他教室</a:t>
            </a:r>
            <a:r>
              <a:rPr lang="zh-CN" altLang="en-US" sz="3200" dirty="0" smtClean="0"/>
              <a:t>。现在</a:t>
            </a:r>
            <a:r>
              <a:rPr lang="zh-CN" altLang="en-US" sz="3200" dirty="0"/>
              <a:t>给出</a:t>
            </a:r>
            <a:r>
              <a:rPr lang="en-US" altLang="zh-CN" sz="3200" dirty="0"/>
              <a:t>n</a:t>
            </a:r>
            <a:r>
              <a:rPr lang="zh-CN" altLang="en-US" sz="3200" dirty="0"/>
              <a:t>个活动使用礼堂的起始时间</a:t>
            </a:r>
            <a:r>
              <a:rPr lang="en-US" altLang="zh-CN" sz="3200" dirty="0" err="1"/>
              <a:t>begini</a:t>
            </a:r>
            <a:r>
              <a:rPr lang="zh-CN" altLang="en-US" sz="3200" dirty="0"/>
              <a:t>和结束时间</a:t>
            </a:r>
            <a:r>
              <a:rPr lang="en-US" altLang="zh-CN" sz="3200" dirty="0" err="1"/>
              <a:t>endi</a:t>
            </a:r>
            <a:r>
              <a:rPr lang="en-US" altLang="zh-CN" sz="3200" dirty="0"/>
              <a:t>(</a:t>
            </a:r>
            <a:r>
              <a:rPr lang="en-US" altLang="zh-CN" sz="3200" dirty="0" err="1"/>
              <a:t>begini</a:t>
            </a:r>
            <a:r>
              <a:rPr lang="en-US" altLang="zh-CN" sz="3200" dirty="0"/>
              <a:t> &lt; </a:t>
            </a:r>
            <a:r>
              <a:rPr lang="en-US" altLang="zh-CN" sz="3200" dirty="0" err="1"/>
              <a:t>endi</a:t>
            </a:r>
            <a:r>
              <a:rPr lang="en-US" altLang="zh-CN" sz="3200" dirty="0"/>
              <a:t>)</a:t>
            </a:r>
            <a:r>
              <a:rPr lang="zh-CN" altLang="en-US" sz="3200" dirty="0"/>
              <a:t>，请你帮助办公室人员安排一些活动来使用礼堂，要求安排的活动尽量多。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647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44" y="0"/>
            <a:ext cx="91241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3200" dirty="0"/>
              <a:t>贪心算法的基本思路：</a:t>
            </a:r>
          </a:p>
          <a:p>
            <a:pPr latinLnBrk="1"/>
            <a:r>
              <a:rPr lang="en-US" altLang="zh-CN" sz="3200" dirty="0"/>
              <a:t>1.</a:t>
            </a:r>
            <a:r>
              <a:rPr lang="zh-CN" altLang="en-US" sz="3200" dirty="0"/>
              <a:t>建立数学模型来描述问题。</a:t>
            </a:r>
          </a:p>
          <a:p>
            <a:pPr latinLnBrk="1"/>
            <a:r>
              <a:rPr lang="en-US" altLang="zh-CN" sz="3200" dirty="0"/>
              <a:t>2.</a:t>
            </a:r>
            <a:r>
              <a:rPr lang="zh-CN" altLang="en-US" sz="3200" dirty="0"/>
              <a:t>把求解的问题分成若干个子问题。</a:t>
            </a:r>
          </a:p>
          <a:p>
            <a:pPr latinLnBrk="1"/>
            <a:r>
              <a:rPr lang="en-US" altLang="zh-CN" sz="3200" dirty="0"/>
              <a:t>3.</a:t>
            </a:r>
            <a:r>
              <a:rPr lang="zh-CN" altLang="en-US" sz="3200" dirty="0"/>
              <a:t>对每一子问题求解，得到子问题的局部最优解。</a:t>
            </a:r>
          </a:p>
          <a:p>
            <a:pPr latinLnBrk="1"/>
            <a:r>
              <a:rPr lang="en-US" altLang="zh-CN" sz="3200" dirty="0"/>
              <a:t>4.</a:t>
            </a:r>
            <a:r>
              <a:rPr lang="zh-CN" altLang="en-US" sz="3200" dirty="0"/>
              <a:t>把子问题的解局部最优解合成原来解问题的一个解。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" y="3068960"/>
            <a:ext cx="9124156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04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54668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思路：剩余时间越多，安排活动越多！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803" y="1339443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 做法</a:t>
            </a:r>
            <a:r>
              <a:rPr lang="en-US" altLang="zh-CN" sz="2400" dirty="0"/>
              <a:t>: </a:t>
            </a:r>
            <a:endParaRPr lang="en-US" altLang="zh-CN" sz="2400" dirty="0"/>
          </a:p>
          <a:p>
            <a:r>
              <a:rPr lang="zh-CN" altLang="en-US" sz="2400" dirty="0" smtClean="0"/>
              <a:t>首先</a:t>
            </a:r>
            <a:r>
              <a:rPr lang="zh-CN" altLang="en-US" sz="2400" dirty="0"/>
              <a:t>按照</a:t>
            </a:r>
            <a:r>
              <a:rPr lang="en-US" altLang="zh-CN" sz="2400" dirty="0"/>
              <a:t>end1&lt;=end2&lt;…&lt;=</a:t>
            </a:r>
            <a:r>
              <a:rPr lang="en-US" altLang="zh-CN" sz="2400" dirty="0" err="1"/>
              <a:t>endn</a:t>
            </a:r>
            <a:r>
              <a:rPr lang="zh-CN" altLang="en-US" sz="2400" dirty="0"/>
              <a:t>的顺序排序</a:t>
            </a:r>
            <a:r>
              <a:rPr lang="en-US" altLang="zh-CN" sz="2400" dirty="0"/>
              <a:t>,</a:t>
            </a:r>
            <a:r>
              <a:rPr lang="zh-CN" altLang="en-US" sz="2400" dirty="0"/>
              <a:t>依次考虑各个活动</a:t>
            </a:r>
            <a:r>
              <a:rPr lang="en-US" altLang="zh-CN" sz="2400" dirty="0"/>
              <a:t>, </a:t>
            </a:r>
            <a:r>
              <a:rPr lang="zh-CN" altLang="en-US" sz="2400" dirty="0"/>
              <a:t>如果没有和已经选择的活动冲突</a:t>
            </a:r>
            <a:r>
              <a:rPr lang="en-US" altLang="zh-CN" sz="2400" dirty="0"/>
              <a:t>, </a:t>
            </a:r>
            <a:r>
              <a:rPr lang="zh-CN" altLang="en-US" sz="2400" dirty="0"/>
              <a:t>就选</a:t>
            </a:r>
            <a:r>
              <a:rPr lang="en-US" altLang="zh-CN" sz="2400" dirty="0"/>
              <a:t>; </a:t>
            </a:r>
            <a:r>
              <a:rPr lang="zh-CN" altLang="en-US" sz="2400" dirty="0"/>
              <a:t>否则就不选。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068960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核心语句：</a:t>
            </a:r>
            <a:endParaRPr lang="en-US" altLang="zh-CN" dirty="0" smtClean="0"/>
          </a:p>
          <a:p>
            <a:r>
              <a:rPr lang="en-US" altLang="zh-CN" sz="3600" dirty="0"/>
              <a:t>for(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i=1,t=-1;i&lt;=</a:t>
            </a:r>
            <a:r>
              <a:rPr lang="en-US" altLang="zh-CN" sz="3600" dirty="0" err="1"/>
              <a:t>n;i</a:t>
            </a:r>
            <a:r>
              <a:rPr lang="en-US" altLang="zh-CN" sz="3600" dirty="0"/>
              <a:t>++){</a:t>
            </a:r>
          </a:p>
          <a:p>
            <a:r>
              <a:rPr lang="en-US" altLang="zh-CN" sz="3600" dirty="0"/>
              <a:t>		</a:t>
            </a:r>
            <a:r>
              <a:rPr lang="en-US" altLang="zh-CN" sz="3600" dirty="0">
                <a:solidFill>
                  <a:srgbClr val="FF0000"/>
                </a:solidFill>
              </a:rPr>
              <a:t>if(a[i].begin&gt;=t){</a:t>
            </a:r>
            <a:r>
              <a:rPr lang="en-US" altLang="zh-CN" sz="3600" dirty="0" err="1">
                <a:solidFill>
                  <a:srgbClr val="FF0000"/>
                </a:solidFill>
              </a:rPr>
              <a:t>ans</a:t>
            </a:r>
            <a:r>
              <a:rPr lang="en-US" altLang="zh-CN" sz="3600" dirty="0">
                <a:solidFill>
                  <a:srgbClr val="FF0000"/>
                </a:solidFill>
              </a:rPr>
              <a:t>++;t=a[i].end;}</a:t>
            </a:r>
          </a:p>
          <a:p>
            <a:r>
              <a:rPr lang="en-US" altLang="zh-CN" sz="3600" dirty="0"/>
              <a:t>	}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4874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692696"/>
            <a:ext cx="727280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练习：</a:t>
            </a:r>
            <a:endParaRPr lang="en-US" altLang="zh-CN" sz="2000" dirty="0" smtClean="0"/>
          </a:p>
          <a:p>
            <a:r>
              <a:rPr lang="zh-CN" altLang="en-US" sz="2000" dirty="0"/>
              <a:t>最大整数（</a:t>
            </a:r>
            <a:r>
              <a:rPr lang="en-US" altLang="zh-CN" sz="2000" dirty="0"/>
              <a:t>Noip1998</a:t>
            </a:r>
            <a:r>
              <a:rPr lang="zh-CN" altLang="en-US" sz="2000" dirty="0"/>
              <a:t>连接多位数）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【</a:t>
            </a:r>
            <a:r>
              <a:rPr lang="zh-CN" altLang="en-US" sz="2000" dirty="0"/>
              <a:t>问题描述</a:t>
            </a:r>
            <a:r>
              <a:rPr lang="en-US" altLang="zh-CN" sz="2000" dirty="0"/>
              <a:t>】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设有</a:t>
            </a:r>
            <a:r>
              <a:rPr lang="en-US" altLang="zh-CN" sz="2000" dirty="0"/>
              <a:t>n</a:t>
            </a:r>
            <a:r>
              <a:rPr lang="zh-CN" altLang="en-US" sz="2000" dirty="0"/>
              <a:t>个正整数（</a:t>
            </a:r>
            <a:r>
              <a:rPr lang="en-US" altLang="zh-CN" sz="2000" dirty="0"/>
              <a:t>n≤20</a:t>
            </a:r>
            <a:r>
              <a:rPr lang="zh-CN" altLang="en-US" sz="2000" dirty="0"/>
              <a:t>），将它们联接成一排，组成一个最大的多位整数。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例如：</a:t>
            </a:r>
            <a:r>
              <a:rPr lang="en-US" altLang="zh-CN" sz="2000" dirty="0"/>
              <a:t>n=3</a:t>
            </a:r>
            <a:r>
              <a:rPr lang="zh-CN" altLang="en-US" sz="2000" dirty="0"/>
              <a:t>时，</a:t>
            </a:r>
            <a:r>
              <a:rPr lang="en-US" altLang="zh-CN" sz="2000" dirty="0"/>
              <a:t>3</a:t>
            </a:r>
            <a:r>
              <a:rPr lang="zh-CN" altLang="en-US" sz="2000" dirty="0"/>
              <a:t>个整数</a:t>
            </a:r>
            <a:r>
              <a:rPr lang="en-US" altLang="zh-CN" sz="2000" dirty="0"/>
              <a:t>13</a:t>
            </a:r>
            <a:r>
              <a:rPr lang="zh-CN" altLang="en-US" sz="2000" dirty="0"/>
              <a:t>，</a:t>
            </a:r>
            <a:r>
              <a:rPr lang="en-US" altLang="zh-CN" sz="2000" dirty="0"/>
              <a:t>312</a:t>
            </a:r>
            <a:r>
              <a:rPr lang="zh-CN" altLang="en-US" sz="2000" dirty="0"/>
              <a:t>，</a:t>
            </a:r>
            <a:r>
              <a:rPr lang="en-US" altLang="zh-CN" sz="2000" dirty="0"/>
              <a:t>343</a:t>
            </a:r>
            <a:r>
              <a:rPr lang="zh-CN" altLang="en-US" sz="2000" dirty="0"/>
              <a:t>联接成的最大整数为：</a:t>
            </a:r>
            <a:r>
              <a:rPr lang="en-US" altLang="zh-CN" sz="2000" dirty="0"/>
              <a:t>34331213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又如：</a:t>
            </a:r>
            <a:r>
              <a:rPr lang="en-US" altLang="zh-CN" sz="2000" dirty="0"/>
              <a:t>n=4</a:t>
            </a:r>
            <a:r>
              <a:rPr lang="zh-CN" altLang="en-US" sz="2000" dirty="0"/>
              <a:t>时，</a:t>
            </a:r>
            <a:r>
              <a:rPr lang="en-US" altLang="zh-CN" sz="2000" dirty="0"/>
              <a:t>4</a:t>
            </a:r>
            <a:r>
              <a:rPr lang="zh-CN" altLang="en-US" sz="2000" dirty="0"/>
              <a:t>个整数</a:t>
            </a:r>
            <a:r>
              <a:rPr lang="en-US" altLang="zh-CN" sz="2000" dirty="0"/>
              <a:t>7</a:t>
            </a:r>
            <a:r>
              <a:rPr lang="zh-CN" altLang="en-US" sz="2000" dirty="0"/>
              <a:t>，</a:t>
            </a:r>
            <a:r>
              <a:rPr lang="en-US" altLang="zh-CN" sz="2000" dirty="0"/>
              <a:t>13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，</a:t>
            </a:r>
            <a:r>
              <a:rPr lang="en-US" altLang="zh-CN" sz="2000" dirty="0"/>
              <a:t>246</a:t>
            </a:r>
            <a:r>
              <a:rPr lang="zh-CN" altLang="en-US" sz="2000" dirty="0"/>
              <a:t>联接成的最大整数为：</a:t>
            </a:r>
            <a:r>
              <a:rPr lang="en-US" altLang="zh-CN" sz="2000" dirty="0"/>
              <a:t>7424613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【</a:t>
            </a:r>
            <a:r>
              <a:rPr lang="zh-CN" altLang="en-US" sz="2000" dirty="0"/>
              <a:t>输入格式</a:t>
            </a:r>
            <a:r>
              <a:rPr lang="en-US" altLang="zh-CN" sz="2000" dirty="0"/>
              <a:t>】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n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n</a:t>
            </a:r>
            <a:r>
              <a:rPr lang="zh-CN" altLang="en-US" sz="2000" dirty="0"/>
              <a:t>个数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【</a:t>
            </a:r>
            <a:r>
              <a:rPr lang="zh-CN" altLang="en-US" sz="2000" dirty="0"/>
              <a:t>输出格式</a:t>
            </a:r>
            <a:r>
              <a:rPr lang="en-US" altLang="zh-CN" sz="2000" dirty="0"/>
              <a:t>】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联接成的多位数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【</a:t>
            </a:r>
            <a:r>
              <a:rPr lang="zh-CN" altLang="en-US" sz="2000" dirty="0"/>
              <a:t>输入样例</a:t>
            </a:r>
            <a:r>
              <a:rPr lang="en-US" altLang="zh-CN" sz="2000" dirty="0"/>
              <a:t>】maxnum.in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13 312 343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【</a:t>
            </a:r>
            <a:r>
              <a:rPr lang="zh-CN" altLang="en-US" sz="2000" dirty="0"/>
              <a:t>输出样例</a:t>
            </a:r>
            <a:r>
              <a:rPr lang="en-US" altLang="zh-CN" sz="2000" dirty="0"/>
              <a:t>】</a:t>
            </a:r>
            <a:r>
              <a:rPr lang="en-US" altLang="zh-CN" sz="2000" dirty="0" err="1"/>
              <a:t>maxnum.out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34331213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378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86" y="0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我们从简单的问题来学习贪心的用法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665"/>
            <a:ext cx="9144000" cy="6396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8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0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858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#include&lt;bits/</a:t>
            </a:r>
            <a:r>
              <a:rPr lang="en-US" altLang="zh-CN" sz="2800" dirty="0" err="1"/>
              <a:t>stdc</a:t>
            </a:r>
            <a:r>
              <a:rPr lang="en-US" altLang="zh-CN" sz="2800" dirty="0"/>
              <a:t>++.h&gt;</a:t>
            </a:r>
            <a:br>
              <a:rPr lang="en-US" altLang="zh-CN" sz="2800" dirty="0"/>
            </a:br>
            <a:r>
              <a:rPr lang="en-US" altLang="zh-CN" sz="2800" dirty="0"/>
              <a:t>using namespace </a:t>
            </a:r>
            <a:r>
              <a:rPr lang="en-US" altLang="zh-CN" sz="2800" dirty="0" err="1"/>
              <a:t>std</a:t>
            </a:r>
            <a:r>
              <a:rPr lang="en-US" altLang="zh-CN" sz="2800" dirty="0"/>
              <a:t>;</a:t>
            </a:r>
            <a:br>
              <a:rPr lang="en-US" altLang="zh-CN" sz="2800" dirty="0"/>
            </a:br>
            <a:r>
              <a:rPr lang="en-US" altLang="zh-CN" sz="2800" dirty="0"/>
              <a:t>long </a:t>
            </a:r>
            <a:r>
              <a:rPr lang="en-US" altLang="zh-CN" sz="2800" dirty="0" err="1"/>
              <a:t>long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i,a</a:t>
            </a:r>
            <a:r>
              <a:rPr lang="en-US" altLang="zh-CN" sz="2800" dirty="0"/>
              <a:t>[50000],</a:t>
            </a:r>
            <a:r>
              <a:rPr lang="en-US" altLang="zh-CN" sz="2800" dirty="0" err="1"/>
              <a:t>n,t,s</a:t>
            </a:r>
            <a:r>
              <a:rPr lang="en-US" altLang="zh-CN" sz="2800" dirty="0"/>
              <a:t>;</a:t>
            </a:r>
            <a:br>
              <a:rPr lang="en-US" altLang="zh-CN" sz="2800" dirty="0"/>
            </a:br>
            <a:r>
              <a:rPr lang="en-US" altLang="zh-CN" sz="2800" dirty="0" err="1"/>
              <a:t>int</a:t>
            </a:r>
            <a:r>
              <a:rPr lang="en-US" altLang="zh-CN" sz="2800" dirty="0"/>
              <a:t> main()</a:t>
            </a:r>
            <a:br>
              <a:rPr lang="en-US" altLang="zh-CN" sz="2800" dirty="0"/>
            </a:br>
            <a:r>
              <a:rPr lang="en-US" altLang="zh-CN" sz="2800" dirty="0"/>
              <a:t>{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lld%lld</a:t>
            </a:r>
            <a:r>
              <a:rPr lang="en-US" altLang="zh-CN" sz="2800" dirty="0"/>
              <a:t>",&amp;</a:t>
            </a:r>
            <a:r>
              <a:rPr lang="en-US" altLang="zh-CN" sz="2800" dirty="0" err="1"/>
              <a:t>n,&amp;t</a:t>
            </a:r>
            <a:r>
              <a:rPr lang="en-US" altLang="zh-CN" sz="2800" dirty="0"/>
              <a:t>);</a:t>
            </a:r>
            <a:br>
              <a:rPr lang="en-US" altLang="zh-CN" sz="2800" dirty="0"/>
            </a:br>
            <a:r>
              <a:rPr lang="en-US" altLang="zh-CN" sz="2800" dirty="0"/>
              <a:t>	for(i=0;i&lt;</a:t>
            </a:r>
            <a:r>
              <a:rPr lang="en-US" altLang="zh-CN" sz="2800" dirty="0" err="1"/>
              <a:t>n;i</a:t>
            </a:r>
            <a:r>
              <a:rPr lang="en-US" altLang="zh-CN" sz="2800" dirty="0"/>
              <a:t>++) 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lld</a:t>
            </a:r>
            <a:r>
              <a:rPr lang="en-US" altLang="zh-CN" sz="2800" dirty="0"/>
              <a:t>",</a:t>
            </a:r>
            <a:r>
              <a:rPr lang="en-US" altLang="zh-CN" sz="2800" dirty="0" err="1"/>
              <a:t>a+i</a:t>
            </a:r>
            <a:r>
              <a:rPr lang="en-US" altLang="zh-CN" sz="2800" dirty="0"/>
              <a:t>);</a:t>
            </a:r>
            <a:br>
              <a:rPr lang="en-US" altLang="zh-CN" sz="2800" dirty="0"/>
            </a:br>
            <a:r>
              <a:rPr lang="en-US" altLang="zh-CN" sz="2800" dirty="0"/>
              <a:t>	sort(</a:t>
            </a:r>
            <a:r>
              <a:rPr lang="en-US" altLang="zh-CN" sz="2800" dirty="0" err="1"/>
              <a:t>a,a+n</a:t>
            </a:r>
            <a:r>
              <a:rPr lang="en-US" altLang="zh-CN" sz="2800" dirty="0"/>
              <a:t>);</a:t>
            </a:r>
            <a:br>
              <a:rPr lang="en-US" altLang="zh-CN" sz="2800" dirty="0"/>
            </a:br>
            <a:r>
              <a:rPr lang="en-US" altLang="zh-CN" sz="2800" dirty="0"/>
              <a:t>	i=0;</a:t>
            </a:r>
            <a:br>
              <a:rPr lang="en-US" altLang="zh-CN" sz="2800" dirty="0"/>
            </a:br>
            <a:r>
              <a:rPr lang="en-US" altLang="zh-CN" sz="2800" dirty="0"/>
              <a:t>	while(t&gt;=a[i]){</a:t>
            </a:r>
            <a:br>
              <a:rPr lang="en-US" altLang="zh-CN" sz="2800" dirty="0"/>
            </a:br>
            <a:r>
              <a:rPr lang="en-US" altLang="zh-CN" sz="2800" dirty="0"/>
              <a:t>		t-=a[i];</a:t>
            </a:r>
            <a:br>
              <a:rPr lang="en-US" altLang="zh-CN" sz="2800" dirty="0"/>
            </a:br>
            <a:r>
              <a:rPr lang="en-US" altLang="zh-CN" sz="2800" dirty="0"/>
              <a:t>		s++;i++;</a:t>
            </a:r>
            <a:br>
              <a:rPr lang="en-US" altLang="zh-CN" sz="2800" dirty="0"/>
            </a:br>
            <a:r>
              <a:rPr lang="en-US" altLang="zh-CN" sz="2800" dirty="0"/>
              <a:t>	}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lld</a:t>
            </a:r>
            <a:r>
              <a:rPr lang="en-US" altLang="zh-CN" sz="2800" dirty="0"/>
              <a:t>",s);</a:t>
            </a:r>
            <a:br>
              <a:rPr lang="en-US" altLang="zh-CN" sz="2800" dirty="0"/>
            </a:br>
            <a:r>
              <a:rPr lang="en-US" altLang="zh-CN" sz="2800" dirty="0"/>
              <a:t>	return 0;</a:t>
            </a:r>
            <a:br>
              <a:rPr lang="en-US" altLang="zh-CN" sz="2800" dirty="0"/>
            </a:br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649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再来一个简单的问题，你思考！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32" y="1340768"/>
            <a:ext cx="86044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排队问题：</a:t>
            </a:r>
            <a:endParaRPr lang="en-US" altLang="zh-CN" sz="2800" dirty="0" smtClean="0"/>
          </a:p>
          <a:p>
            <a:r>
              <a:rPr lang="zh-CN" altLang="en-US" sz="2800" dirty="0" smtClean="0"/>
              <a:t>在一个食堂，有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个人排队买饭，每一人买饭需要的时间为</a:t>
            </a:r>
            <a:r>
              <a:rPr lang="en-US" altLang="zh-CN" sz="2800" dirty="0" smtClean="0"/>
              <a:t>T，</a:t>
            </a:r>
            <a:r>
              <a:rPr lang="zh-CN" altLang="en-US" sz="2800" dirty="0" smtClean="0"/>
              <a:t>请你找出一种排列次序，使每个人买饭的时间总和最小。</a:t>
            </a:r>
            <a:endParaRPr lang="en-US" altLang="zh-CN" sz="2800" dirty="0" smtClean="0"/>
          </a:p>
          <a:p>
            <a:r>
              <a:rPr lang="zh-CN" altLang="en-US" sz="2800" dirty="0" smtClean="0"/>
              <a:t>（买饭的时间</a:t>
            </a:r>
            <a:r>
              <a:rPr lang="en-US" altLang="zh-CN" sz="2800" dirty="0" smtClean="0"/>
              <a:t>=</a:t>
            </a:r>
            <a:r>
              <a:rPr lang="zh-CN" altLang="en-US" sz="2800" dirty="0"/>
              <a:t>买饭需要的</a:t>
            </a:r>
            <a:r>
              <a:rPr lang="zh-CN" altLang="en-US" sz="2800" dirty="0" smtClean="0"/>
              <a:t>时间</a:t>
            </a:r>
            <a:r>
              <a:rPr lang="en-US" altLang="zh-CN" sz="2800" dirty="0" smtClean="0"/>
              <a:t>T+</a:t>
            </a:r>
            <a:r>
              <a:rPr lang="zh-CN" altLang="en-US" sz="2800" dirty="0" smtClean="0"/>
              <a:t>等待时间。</a:t>
            </a:r>
            <a:endParaRPr lang="en-US" altLang="zh-CN" sz="2800" dirty="0" smtClean="0"/>
          </a:p>
          <a:p>
            <a:r>
              <a:rPr lang="zh-CN" altLang="en-US" sz="2800" dirty="0" smtClean="0"/>
              <a:t>输入样例：</a:t>
            </a:r>
            <a:endParaRPr lang="en-US" altLang="zh-CN" sz="2800" dirty="0" smtClean="0"/>
          </a:p>
          <a:p>
            <a:r>
              <a:rPr lang="en-US" altLang="zh-CN" sz="2800" dirty="0" smtClean="0"/>
              <a:t>6</a:t>
            </a:r>
          </a:p>
          <a:p>
            <a:r>
              <a:rPr lang="en-US" altLang="zh-CN" sz="2800" dirty="0" smtClean="0"/>
              <a:t>1 5 7 9 11 3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输出：</a:t>
            </a:r>
            <a:endParaRPr lang="en-US" altLang="zh-CN" sz="2800" dirty="0" smtClean="0"/>
          </a:p>
          <a:p>
            <a:r>
              <a:rPr lang="en-US" altLang="zh-CN" sz="2800" dirty="0" smtClean="0"/>
              <a:t>91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563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908720"/>
            <a:ext cx="75608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400" dirty="0" smtClean="0"/>
              <a:t>问题描述（</a:t>
            </a:r>
            <a:r>
              <a:rPr lang="en-US" altLang="zh-CN" sz="2400" dirty="0"/>
              <a:t>http://</a:t>
            </a:r>
            <a:r>
              <a:rPr lang="en-US" altLang="zh-CN" sz="2400" dirty="0" smtClean="0"/>
              <a:t>oj.bbita.cn/</a:t>
            </a:r>
            <a:r>
              <a:rPr lang="en-US" altLang="zh-CN" sz="2400" dirty="0" err="1" smtClean="0"/>
              <a:t>problem.php?id</a:t>
            </a:r>
            <a:r>
              <a:rPr lang="en-US" altLang="zh-CN" sz="2400" dirty="0" smtClean="0"/>
              <a:t>=1096）</a:t>
            </a:r>
            <a:endParaRPr lang="zh-CN" altLang="en-US" sz="2400" dirty="0"/>
          </a:p>
          <a:p>
            <a:pPr latinLnBrk="1"/>
            <a:r>
              <a:rPr lang="zh-CN" altLang="en-US" sz="2400" dirty="0"/>
              <a:t>　　有</a:t>
            </a:r>
            <a:r>
              <a:rPr lang="en-US" altLang="zh-CN" sz="2400" dirty="0"/>
              <a:t>n</a:t>
            </a:r>
            <a:r>
              <a:rPr lang="zh-CN" altLang="en-US" sz="2400" dirty="0"/>
              <a:t>个人排队到</a:t>
            </a:r>
            <a:r>
              <a:rPr lang="en-US" altLang="zh-CN" sz="2400" dirty="0"/>
              <a:t>r</a:t>
            </a:r>
            <a:r>
              <a:rPr lang="zh-CN" altLang="en-US" sz="2400" dirty="0"/>
              <a:t>个水龙头去打水，他们装满水桶的时间</a:t>
            </a:r>
            <a:r>
              <a:rPr lang="en-US" altLang="zh-CN" sz="2400" dirty="0"/>
              <a:t>t1</a:t>
            </a:r>
            <a:r>
              <a:rPr lang="zh-CN" altLang="en-US" sz="2400" dirty="0"/>
              <a:t>、</a:t>
            </a:r>
            <a:r>
              <a:rPr lang="en-US" altLang="zh-CN" sz="2400" dirty="0"/>
              <a:t>t2………..</a:t>
            </a:r>
            <a:r>
              <a:rPr lang="en-US" altLang="zh-CN" sz="2400" dirty="0" err="1"/>
              <a:t>tn</a:t>
            </a:r>
            <a:r>
              <a:rPr lang="zh-CN" altLang="en-US" sz="2400" dirty="0"/>
              <a:t>为整数且各不相等，应如何安排他们的打水顺序才能使他们总共花费的时间最少？</a:t>
            </a:r>
          </a:p>
          <a:p>
            <a:pPr latinLnBrk="1"/>
            <a:r>
              <a:rPr lang="zh-CN" altLang="en-US" sz="2400" dirty="0"/>
              <a:t>输入格式</a:t>
            </a:r>
          </a:p>
          <a:p>
            <a:pPr latinLnBrk="1"/>
            <a:r>
              <a:rPr lang="zh-CN" altLang="en-US" sz="2400" dirty="0"/>
              <a:t>　　第一行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r (n&lt;=500,r&lt;=75)</a:t>
            </a:r>
            <a:br>
              <a:rPr lang="en-US" altLang="zh-CN" sz="2400" dirty="0"/>
            </a:br>
            <a:r>
              <a:rPr lang="zh-CN" altLang="en-US" sz="2400" dirty="0"/>
              <a:t>　　第二行为</a:t>
            </a:r>
            <a:r>
              <a:rPr lang="en-US" altLang="zh-CN" sz="2400" dirty="0"/>
              <a:t>n</a:t>
            </a:r>
            <a:r>
              <a:rPr lang="zh-CN" altLang="en-US" sz="2400" dirty="0"/>
              <a:t>个人打水所用的时间</a:t>
            </a:r>
            <a:r>
              <a:rPr lang="en-US" altLang="zh-CN" sz="2400" dirty="0"/>
              <a:t>Ti (Ti&lt;=100)</a:t>
            </a:r>
            <a:r>
              <a:rPr lang="zh-CN" altLang="en-US" sz="2400" dirty="0"/>
              <a:t>；</a:t>
            </a:r>
          </a:p>
          <a:p>
            <a:pPr latinLnBrk="1"/>
            <a:r>
              <a:rPr lang="zh-CN" altLang="en-US" sz="2400" dirty="0"/>
              <a:t>输出格式</a:t>
            </a:r>
          </a:p>
          <a:p>
            <a:pPr latinLnBrk="1"/>
            <a:r>
              <a:rPr lang="zh-CN" altLang="en-US" sz="2400" dirty="0"/>
              <a:t>　　最少的花费时间</a:t>
            </a:r>
          </a:p>
          <a:p>
            <a:pPr latinLnBrk="1"/>
            <a:r>
              <a:rPr lang="zh-CN" altLang="en-US" sz="2400" dirty="0"/>
              <a:t>样例输入</a:t>
            </a:r>
          </a:p>
          <a:p>
            <a:pPr latinLnBrk="1"/>
            <a:r>
              <a:rPr lang="en-US" altLang="zh-CN" sz="2400" dirty="0"/>
              <a:t>3 2</a:t>
            </a:r>
            <a:br>
              <a:rPr lang="en-US" altLang="zh-CN" sz="2400" dirty="0"/>
            </a:br>
            <a:r>
              <a:rPr lang="en-US" altLang="zh-CN" sz="2400" dirty="0"/>
              <a:t>1 2 3</a:t>
            </a:r>
          </a:p>
          <a:p>
            <a:pPr latinLnBrk="1"/>
            <a:r>
              <a:rPr lang="zh-CN" altLang="en-US" sz="2400" dirty="0"/>
              <a:t>样例输出</a:t>
            </a:r>
          </a:p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84666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同样的问题提升一点</a:t>
            </a:r>
            <a:r>
              <a:rPr lang="en-US" altLang="zh-CN" sz="2800" dirty="0" smtClean="0">
                <a:solidFill>
                  <a:srgbClr val="FF0000"/>
                </a:solidFill>
              </a:rPr>
              <a:t>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8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89248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3200" dirty="0"/>
              <a:t>首先 等的</a:t>
            </a:r>
            <a:r>
              <a:rPr lang="zh-CN" altLang="en-US" sz="3200" dirty="0">
                <a:solidFill>
                  <a:srgbClr val="FF0000"/>
                </a:solidFill>
              </a:rPr>
              <a:t>时间最短</a:t>
            </a:r>
            <a:r>
              <a:rPr lang="zh-CN" altLang="en-US" sz="3200" dirty="0"/>
              <a:t>是这个题最重要的，那么就需要 让接水时间最小的人放在前面</a:t>
            </a:r>
            <a:r>
              <a:rPr lang="zh-CN" altLang="en-US" sz="3200" dirty="0" smtClean="0"/>
              <a:t>，之后</a:t>
            </a:r>
            <a:r>
              <a:rPr lang="zh-CN" altLang="en-US" sz="3200" dirty="0"/>
              <a:t>，要让接水的人等的时间最</a:t>
            </a:r>
            <a:r>
              <a:rPr lang="zh-CN" altLang="en-US" sz="3200" dirty="0" smtClean="0"/>
              <a:t>短</a:t>
            </a:r>
          </a:p>
          <a:p>
            <a:pPr latinLnBrk="1"/>
            <a:r>
              <a:rPr lang="zh-CN" altLang="en-US" sz="3200" dirty="0" smtClean="0"/>
              <a:t>创建两个数组 ，一个代表接水的等待时间 ，一个代表人 接水的人所在的水龙头的等待时间加上去 然后后面的人优先选择等待时间最少的水龙头去接水。</a:t>
            </a:r>
          </a:p>
          <a:p>
            <a:pPr latinLnBrk="1"/>
            <a:r>
              <a:rPr lang="zh-CN" altLang="en-US" sz="3200" dirty="0" smtClean="0"/>
              <a:t>一共</a:t>
            </a:r>
            <a:r>
              <a:rPr lang="zh-CN" altLang="en-US" sz="3200" dirty="0"/>
              <a:t>进行</a:t>
            </a:r>
            <a:r>
              <a:rPr lang="en-US" altLang="zh-CN" sz="3200" dirty="0"/>
              <a:t>n</a:t>
            </a:r>
            <a:r>
              <a:rPr lang="zh-CN" altLang="en-US" sz="3200" dirty="0"/>
              <a:t>次排序，每次的为</a:t>
            </a:r>
            <a:r>
              <a:rPr lang="en-US" altLang="zh-CN" sz="3200" dirty="0"/>
              <a:t>r*</a:t>
            </a:r>
            <a:r>
              <a:rPr lang="en-US" altLang="zh-CN" sz="3200" dirty="0" err="1"/>
              <a:t>lg</a:t>
            </a:r>
            <a:r>
              <a:rPr lang="zh-CN" altLang="en-US" sz="3200" dirty="0"/>
              <a:t>（</a:t>
            </a:r>
            <a:r>
              <a:rPr lang="en-US" altLang="zh-CN" sz="3200" dirty="0"/>
              <a:t>r</a:t>
            </a:r>
            <a:r>
              <a:rPr lang="zh-CN" altLang="en-US" sz="3200" dirty="0"/>
              <a:t>） </a:t>
            </a:r>
            <a:br>
              <a:rPr lang="zh-CN" altLang="en-US" sz="3200" dirty="0"/>
            </a:br>
            <a:r>
              <a:rPr lang="zh-CN" altLang="en-US" sz="3200" dirty="0"/>
              <a:t>所以复杂度为</a:t>
            </a:r>
            <a:r>
              <a:rPr lang="en-US" altLang="zh-CN" sz="3200" dirty="0"/>
              <a:t>n*r*</a:t>
            </a:r>
            <a:r>
              <a:rPr lang="en-US" altLang="zh-CN" sz="3200" dirty="0" err="1"/>
              <a:t>lg</a:t>
            </a:r>
            <a:r>
              <a:rPr lang="zh-CN" altLang="en-US" sz="3200" dirty="0"/>
              <a:t>（</a:t>
            </a:r>
            <a:r>
              <a:rPr lang="en-US" altLang="zh-CN" sz="3200" dirty="0"/>
              <a:t>r</a:t>
            </a:r>
            <a:r>
              <a:rPr lang="zh-CN" altLang="en-US" sz="3200" dirty="0"/>
              <a:t>） </a:t>
            </a:r>
            <a:br>
              <a:rPr lang="zh-CN" altLang="en-US" sz="3200" dirty="0"/>
            </a:br>
            <a:r>
              <a:rPr lang="zh-CN" altLang="en-US" sz="3200" dirty="0"/>
              <a:t>数据最大为</a:t>
            </a:r>
            <a:r>
              <a:rPr lang="en-US" altLang="zh-CN" sz="3200" dirty="0"/>
              <a:t>500*75*9 </a:t>
            </a:r>
            <a:r>
              <a:rPr lang="zh-CN" altLang="en-US" sz="3200" dirty="0"/>
              <a:t>很小</a:t>
            </a:r>
            <a:r>
              <a:rPr lang="en-US" altLang="zh-CN" sz="3200" dirty="0"/>
              <a:t>- -</a:t>
            </a: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60648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solidFill>
                  <a:srgbClr val="FF0000"/>
                </a:solidFill>
              </a:rPr>
              <a:t>思路解析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6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6240"/>
            <a:ext cx="849694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800" dirty="0" smtClean="0"/>
              <a:t>#</a:t>
            </a:r>
            <a:r>
              <a:rPr lang="en-US" altLang="zh-CN" sz="2800" dirty="0"/>
              <a:t>include&lt;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</a:t>
            </a:r>
          </a:p>
          <a:p>
            <a:pPr latinLnBrk="1"/>
            <a:r>
              <a:rPr lang="en-US" altLang="zh-CN" sz="2800" dirty="0"/>
              <a:t>#include&lt;algorithm&gt;</a:t>
            </a:r>
          </a:p>
          <a:p>
            <a:pPr latinLnBrk="1"/>
            <a:r>
              <a:rPr lang="en-US" altLang="zh-CN" sz="2800" dirty="0"/>
              <a:t>using namespace </a:t>
            </a:r>
            <a:r>
              <a:rPr lang="en-US" altLang="zh-CN" sz="2800" dirty="0" err="1"/>
              <a:t>std</a:t>
            </a:r>
            <a:r>
              <a:rPr lang="en-US" altLang="zh-CN" sz="2800" dirty="0"/>
              <a:t>;</a:t>
            </a:r>
          </a:p>
          <a:p>
            <a:pPr latinLnBrk="1"/>
            <a:r>
              <a:rPr lang="en-US" altLang="zh-CN" sz="2800" dirty="0" err="1"/>
              <a:t>const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 = 505;</a:t>
            </a:r>
          </a:p>
          <a:p>
            <a:pPr latinLnBrk="1"/>
            <a:r>
              <a:rPr lang="en-US" altLang="zh-CN" sz="2800" dirty="0" err="1"/>
              <a:t>int</a:t>
            </a:r>
            <a:r>
              <a:rPr lang="en-US" altLang="zh-CN" sz="2800" dirty="0"/>
              <a:t> a[N],b[N];</a:t>
            </a:r>
          </a:p>
          <a:p>
            <a:pPr latinLnBrk="1"/>
            <a:r>
              <a:rPr lang="en-US" altLang="zh-CN" sz="2800" dirty="0" err="1"/>
              <a:t>int</a:t>
            </a:r>
            <a:r>
              <a:rPr lang="en-US" altLang="zh-CN" sz="2800" dirty="0"/>
              <a:t> main(){</a:t>
            </a:r>
          </a:p>
          <a:p>
            <a:pPr latinLnBrk="1"/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n,r,sum</a:t>
            </a:r>
            <a:r>
              <a:rPr lang="en-US" altLang="zh-CN" sz="2800" dirty="0"/>
              <a:t>=0;</a:t>
            </a:r>
          </a:p>
          <a:p>
            <a:pPr latinLnBrk="1"/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cin</a:t>
            </a:r>
            <a:r>
              <a:rPr lang="en-US" altLang="zh-CN" sz="2800" dirty="0"/>
              <a:t>&gt;&gt;n&gt;&gt;r;</a:t>
            </a:r>
          </a:p>
          <a:p>
            <a:pPr latinLnBrk="1"/>
            <a:r>
              <a:rPr lang="en-US" altLang="zh-CN" sz="2800" dirty="0" smtClean="0"/>
              <a:t>  for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i=1; i&lt;=n; i++) </a:t>
            </a:r>
            <a:r>
              <a:rPr lang="en-US" altLang="zh-CN" sz="2800" dirty="0" err="1"/>
              <a:t>cin</a:t>
            </a:r>
            <a:r>
              <a:rPr lang="en-US" altLang="zh-CN" sz="2800" dirty="0"/>
              <a:t>&gt;&gt;a[i];</a:t>
            </a:r>
          </a:p>
          <a:p>
            <a:pPr latinLnBrk="1"/>
            <a:r>
              <a:rPr lang="en-US" altLang="zh-CN" sz="2800" dirty="0" smtClean="0"/>
              <a:t>  sort(a+1,a+n+1);//</a:t>
            </a:r>
            <a:r>
              <a:rPr lang="zh-CN" altLang="en-US" sz="2800" dirty="0" smtClean="0"/>
              <a:t>从小到大排序</a:t>
            </a:r>
            <a:endParaRPr lang="en-US" altLang="zh-CN" sz="2800" dirty="0"/>
          </a:p>
          <a:p>
            <a:pPr latinLnBrk="1"/>
            <a:r>
              <a:rPr lang="en-US" altLang="zh-CN" sz="2800" dirty="0" smtClean="0"/>
              <a:t>  for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i=1; i&lt;=r; i++) b[i]=a[i</a:t>
            </a:r>
            <a:r>
              <a:rPr lang="en-US" altLang="zh-CN" sz="2800" dirty="0" smtClean="0"/>
              <a:t>];</a:t>
            </a:r>
            <a:r>
              <a:rPr lang="zh-CN" altLang="en-US" sz="2800" dirty="0" smtClean="0"/>
              <a:t>第一组人打水；</a:t>
            </a:r>
            <a:endParaRPr lang="en-US" altLang="zh-CN" sz="2800" dirty="0"/>
          </a:p>
          <a:p>
            <a:pPr latinLnBrk="1"/>
            <a:r>
              <a:rPr lang="en-US" altLang="zh-CN" sz="2800" dirty="0" smtClean="0"/>
              <a:t>  for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i=r+1; i&lt;=n; i++) b[i]=b[i-r]+a[i];</a:t>
            </a:r>
          </a:p>
          <a:p>
            <a:pPr latinLnBrk="1"/>
            <a:r>
              <a:rPr lang="en-US" altLang="zh-CN" sz="2800" dirty="0" smtClean="0"/>
              <a:t>  for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i=1; i&lt;=n; i++) sum+=b[i];</a:t>
            </a:r>
          </a:p>
          <a:p>
            <a:pPr latinLnBrk="1"/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cout</a:t>
            </a:r>
            <a:r>
              <a:rPr lang="en-US" altLang="zh-CN" sz="2800" dirty="0"/>
              <a:t>&lt;&lt;sum&lt;&lt;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pPr latinLnBrk="1"/>
            <a:r>
              <a:rPr lang="en-US" altLang="zh-CN" sz="2800" dirty="0"/>
              <a:t>return 0</a:t>
            </a:r>
            <a:r>
              <a:rPr lang="en-US" altLang="zh-CN" sz="2800" dirty="0" smtClean="0"/>
              <a:t>;}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5957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1031</Words>
  <Application>Microsoft Office PowerPoint</Application>
  <PresentationFormat>全屏显示(4:3)</PresentationFormat>
  <Paragraphs>150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贪心算法</vt:lpstr>
      <vt:lpstr>PowerPoint 演示文稿</vt:lpstr>
      <vt:lpstr>PowerPoint 演示文稿</vt:lpstr>
      <vt:lpstr>PowerPoint 演示文稿</vt:lpstr>
      <vt:lpstr>#include&lt;bits/stdc++.h&gt; using namespace std; long long i,a[50000],n,t,s; int main() {  scanf("%lld%lld",&amp;n,&amp;t);  for(i=0;i&lt;n;i++) scanf("%lld",a+i);  sort(a,a+n);  i=0;  while(t&gt;=a[i]){   t-=a[i];   s++;i++;  }  printf("%lld",s);  return 0; }</vt:lpstr>
      <vt:lpstr>再来一个简单的问题，你思考！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幸福的家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贪心算法</dc:title>
  <dc:creator>幸福的人</dc:creator>
  <cp:lastModifiedBy>幸福的人</cp:lastModifiedBy>
  <cp:revision>15</cp:revision>
  <dcterms:created xsi:type="dcterms:W3CDTF">2018-07-23T09:32:32Z</dcterms:created>
  <dcterms:modified xsi:type="dcterms:W3CDTF">2018-07-26T09:18:15Z</dcterms:modified>
</cp:coreProperties>
</file>