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9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5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9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5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9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7DE7-B52A-44D8-83C3-D71146A85D1D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A8E7-FBF2-4835-B1C9-54D634CC9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8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</a:t>
            </a:r>
          </a:p>
        </p:txBody>
      </p:sp>
      <p:sp>
        <p:nvSpPr>
          <p:cNvPr id="26317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 smtClean="0">
                <a:ea typeface="黑体" panose="02010609060101010101" pitchFamily="49" charset="-122"/>
              </a:rPr>
              <a:t>声明</a:t>
            </a:r>
            <a:r>
              <a:rPr lang="zh-CN" altLang="en-US" dirty="0" smtClean="0"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/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读入：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&gt;&gt;s;</a:t>
            </a:r>
          </a:p>
          <a:p>
            <a:pPr eaLnBrk="1" hangingPunct="1"/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存储：长度为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的字符串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存储在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s[0]~s[n-1]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，无其余字符。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赋值：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s[8]=‘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p’;s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=“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Iamlucky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”;</a:t>
            </a:r>
          </a:p>
          <a:p>
            <a:pPr lvl="1" eaLnBrk="1" hangingPunct="1"/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注意：对一位赋值要满足字符串长大于下标，也就是这一位本来就在字符串中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输出：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&lt;&lt;s;</a:t>
            </a:r>
          </a:p>
          <a:p>
            <a:pPr eaLnBrk="1" hangingPunct="1"/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/>
            <a:endParaRPr lang="zh-CN" altLang="en-US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8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字符串函数</a:t>
            </a:r>
          </a:p>
        </p:txBody>
      </p:sp>
      <p:sp>
        <p:nvSpPr>
          <p:cNvPr id="27341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删除子串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s.erase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(x);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功能：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删除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的第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位及之后的所有字符，返回一个字符串。下标从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开始。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注意：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一定要是合法的下标！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8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anose="02010609060101010101" pitchFamily="49" charset="-122"/>
              </a:rPr>
              <a:t>C++</a:t>
            </a:r>
            <a:r>
              <a:rPr lang="zh-CN" altLang="en-US" dirty="0" smtClean="0">
                <a:ea typeface="黑体" panose="02010609060101010101" pitchFamily="49" charset="-122"/>
              </a:rPr>
              <a:t>字符串函数</a:t>
            </a:r>
          </a:p>
        </p:txBody>
      </p:sp>
      <p:sp>
        <p:nvSpPr>
          <p:cNvPr id="27443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64577" y="1649778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删除子串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s.erase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x,y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功能：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删除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的第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位及之后的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个字符，返回一个字符串。下标从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开始。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注意：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x~x+y-1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一定要是合法的下标！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字符串函数</a:t>
            </a:r>
          </a:p>
        </p:txBody>
      </p:sp>
      <p:sp>
        <p:nvSpPr>
          <p:cNvPr id="27545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29408" y="1561856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include &lt;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iostream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#include &lt;string&gt;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using namespace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std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 ()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string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("This is an example phrase.");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string::iterator it;//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是指向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string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类的迭代器。你可以理解为指针。 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第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(1)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种用法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(10,8);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;        // "This is an phrase."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// 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第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(2)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种用法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it=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str.begin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()+9;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(it);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;        // "This is a phrase."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// 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第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(3)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种用法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str.begin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()+5,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str.end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()-7);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;        // "This phrase."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return 0;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78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anose="02010609060101010101" pitchFamily="49" charset="-122"/>
              </a:rPr>
              <a:t>C++</a:t>
            </a:r>
            <a:r>
              <a:rPr lang="zh-CN" altLang="en-US" dirty="0" smtClean="0">
                <a:ea typeface="黑体" panose="02010609060101010101" pitchFamily="49" charset="-122"/>
              </a:rPr>
              <a:t>字符串函数</a:t>
            </a:r>
          </a:p>
        </p:txBody>
      </p:sp>
      <p:sp>
        <p:nvSpPr>
          <p:cNvPr id="27341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插入字符串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s.insert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x,t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功能：在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的第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位上插入字符串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t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，下标从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开始。</a:t>
            </a:r>
            <a:endParaRPr lang="en-US" altLang="zh-CN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注意：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一定要是合法的下标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！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例子：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s=“01234”;x=3;t=“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abc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”;</a:t>
            </a:r>
          </a:p>
          <a:p>
            <a:pPr lvl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执行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s.insert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x,t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后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，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=“012abc34”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。</a:t>
            </a:r>
            <a:endParaRPr lang="en-US" altLang="zh-CN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69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字符串函数</a:t>
            </a:r>
          </a:p>
        </p:txBody>
      </p:sp>
      <p:sp>
        <p:nvSpPr>
          <p:cNvPr id="276483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替换字符串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s.replace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x,len,t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功能：将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的第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位及之后的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len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位替换为字符串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t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，下标从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开始。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注意：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x~x+len-1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一定要是合法的下标！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例子：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s=“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abcde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”;x=1;len=3;t=“**”;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执行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s. replace(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x,len,t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后，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s=“a**e”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7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anose="02010609060101010101" pitchFamily="49" charset="-122"/>
              </a:rPr>
              <a:t>C++</a:t>
            </a:r>
            <a:r>
              <a:rPr lang="zh-CN" altLang="en-US" dirty="0" smtClean="0">
                <a:ea typeface="黑体" panose="02010609060101010101" pitchFamily="49" charset="-122"/>
              </a:rPr>
              <a:t>字符串指针</a:t>
            </a:r>
          </a:p>
        </p:txBody>
      </p:sp>
      <p:sp>
        <p:nvSpPr>
          <p:cNvPr id="277507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90775" y="1409252"/>
            <a:ext cx="10515600" cy="562832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头尾指针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s.begin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s.end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功能：范围</a:t>
            </a:r>
            <a:r>
              <a:rPr lang="en-US" altLang="zh-CN" dirty="0" smtClean="0"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ea typeface="黑体" panose="02010609060101010101" pitchFamily="49" charset="-122"/>
              </a:rPr>
              <a:t>的头尾指针，和数组指针一致。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注意：可以使用一些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STL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函数，例如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sort(</a:t>
            </a:r>
            <a:r>
              <a:rPr lang="en-US" altLang="zh-CN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s.begin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(),</a:t>
            </a:r>
            <a:r>
              <a:rPr lang="en-US" altLang="zh-CN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s.end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());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和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reverse(</a:t>
            </a:r>
            <a:r>
              <a:rPr lang="en-US" altLang="zh-CN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s.begin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(),</a:t>
            </a:r>
            <a:r>
              <a:rPr lang="en-US" altLang="zh-CN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s.end</a:t>
            </a:r>
            <a:r>
              <a:rPr lang="en-US" altLang="zh-CN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());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#include&lt;bits/</a:t>
            </a:r>
            <a:r>
              <a:rPr lang="en-US" altLang="zh-CN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stdc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++.h&gt;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using namespace </a:t>
            </a:r>
            <a:r>
              <a:rPr lang="en-US" altLang="zh-CN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std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	string s;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&gt;&gt;s;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	reverse(</a:t>
            </a:r>
            <a:r>
              <a:rPr lang="en-US" altLang="zh-CN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s.begin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(),</a:t>
            </a:r>
            <a:r>
              <a:rPr lang="en-US" altLang="zh-CN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s.end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());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&lt;&lt;s;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	return 0;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29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字符串运算符</a:t>
            </a:r>
          </a:p>
        </p:txBody>
      </p:sp>
      <p:sp>
        <p:nvSpPr>
          <p:cNvPr id="27853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ea typeface="黑体" panose="02010609060101010101" pitchFamily="49" charset="-122"/>
              </a:rPr>
              <a:t>字符串比较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smtClean="0"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lang="zh-CN" altLang="en-US" smtClean="0">
                <a:latin typeface="Consolas" panose="020B0609020204030204" pitchFamily="49" charset="0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  <a:r>
              <a:rPr lang="zh-CN" altLang="en-US" smtClean="0">
                <a:latin typeface="Consolas" panose="020B0609020204030204" pitchFamily="49" charset="0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Consolas" panose="020B0609020204030204" pitchFamily="49" charset="0"/>
                <a:ea typeface="黑体" panose="02010609060101010101" pitchFamily="49" charset="-122"/>
              </a:rPr>
              <a:t>&lt;=</a:t>
            </a:r>
            <a:r>
              <a:rPr lang="zh-CN" altLang="en-US" smtClean="0">
                <a:latin typeface="Consolas" panose="020B0609020204030204" pitchFamily="49" charset="0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Consolas" panose="020B0609020204030204" pitchFamily="49" charset="0"/>
                <a:ea typeface="黑体" panose="02010609060101010101" pitchFamily="49" charset="-122"/>
              </a:rPr>
              <a:t>&gt;=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功能：按照字符串比大小的方式，返回</a:t>
            </a:r>
            <a:r>
              <a:rPr lang="en-US" altLang="zh-CN" smtClean="0">
                <a:ea typeface="黑体" panose="02010609060101010101" pitchFamily="49" charset="-122"/>
              </a:rPr>
              <a:t>true</a:t>
            </a:r>
            <a:r>
              <a:rPr lang="zh-CN" altLang="en-US" smtClean="0">
                <a:ea typeface="黑体" panose="02010609060101010101" pitchFamily="49" charset="-122"/>
              </a:rPr>
              <a:t>或</a:t>
            </a:r>
            <a:r>
              <a:rPr lang="en-US" altLang="zh-CN" smtClean="0">
                <a:ea typeface="黑体" panose="02010609060101010101" pitchFamily="49" charset="-122"/>
              </a:rPr>
              <a:t>false</a:t>
            </a:r>
            <a:endParaRPr lang="en-US" altLang="zh-CN" b="1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6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字符串运算符</a:t>
            </a:r>
          </a:p>
        </p:txBody>
      </p:sp>
      <p:sp>
        <p:nvSpPr>
          <p:cNvPr id="27955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拼接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s=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s+ch;s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=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ch+s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功能：在字符串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后面（或前面）加上一个字符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ch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注意：时间复杂度不是常数，低于线性复杂度，</a:t>
            </a:r>
            <a:r>
              <a:rPr lang="zh-CN" altLang="en-US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不要反复拼接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513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字符串运算符</a:t>
            </a:r>
          </a:p>
        </p:txBody>
      </p:sp>
      <p:sp>
        <p:nvSpPr>
          <p:cNvPr id="280579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ea typeface="黑体" panose="02010609060101010101" pitchFamily="49" charset="-122"/>
              </a:rPr>
              <a:t>拼接</a:t>
            </a:r>
            <a:r>
              <a:rPr lang="en-US" altLang="zh-CN" b="1" smtClean="0">
                <a:ea typeface="黑体" panose="02010609060101010101" pitchFamily="49" charset="-122"/>
              </a:rPr>
              <a:t>2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smtClean="0">
                <a:latin typeface="Consolas" panose="020B0609020204030204" pitchFamily="49" charset="0"/>
                <a:ea typeface="黑体" panose="02010609060101010101" pitchFamily="49" charset="-122"/>
              </a:rPr>
              <a:t>s=s+t;s=t+s;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>
                <a:latin typeface="Consolas" panose="020B0609020204030204" pitchFamily="49" charset="0"/>
                <a:ea typeface="黑体" panose="02010609060101010101" pitchFamily="49" charset="-122"/>
              </a:rPr>
              <a:t>功能：在字符串</a:t>
            </a:r>
            <a:r>
              <a:rPr lang="en-US" altLang="zh-CN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smtClean="0">
                <a:latin typeface="Consolas" panose="020B0609020204030204" pitchFamily="49" charset="0"/>
                <a:ea typeface="黑体" panose="02010609060101010101" pitchFamily="49" charset="-122"/>
              </a:rPr>
              <a:t>后面（或前面）加上一个字符串</a:t>
            </a:r>
            <a:r>
              <a:rPr lang="en-US" altLang="zh-CN" smtClean="0">
                <a:latin typeface="Consolas" panose="020B0609020204030204" pitchFamily="49" charset="0"/>
                <a:ea typeface="黑体" panose="02010609060101010101" pitchFamily="49" charset="-122"/>
              </a:rPr>
              <a:t>t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>
                <a:latin typeface="Consolas" panose="020B0609020204030204" pitchFamily="49" charset="0"/>
                <a:ea typeface="黑体" panose="02010609060101010101" pitchFamily="49" charset="-122"/>
              </a:rPr>
              <a:t>注意：时间复杂度为线性</a:t>
            </a:r>
            <a:endParaRPr lang="en-US" altLang="zh-CN" b="1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3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</a:t>
            </a:r>
          </a:p>
        </p:txBody>
      </p:sp>
      <p:sp>
        <p:nvSpPr>
          <p:cNvPr id="26419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字符串数组：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string color[3]={“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blue”,”purple”,”yellow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”};</a:t>
            </a:r>
          </a:p>
          <a:p>
            <a:pPr lvl="1" eaLnBrk="1" hangingPunct="1"/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每个元素都是一个字符串，可以单独操作。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/>
            <a:endParaRPr lang="zh-CN" altLang="en-US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1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字符串函数</a:t>
            </a:r>
          </a:p>
        </p:txBody>
      </p:sp>
      <p:sp>
        <p:nvSpPr>
          <p:cNvPr id="265219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求字符串的长度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s.size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或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s.length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功能：返回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ea typeface="黑体" panose="02010609060101010101" pitchFamily="49" charset="-122"/>
              </a:rPr>
              <a:t>的长度，时间复杂度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r>
              <a:rPr lang="zh-CN" altLang="en-US" dirty="0" smtClean="0">
                <a:ea typeface="黑体" panose="02010609060101010101" pitchFamily="49" charset="-122"/>
              </a:rPr>
              <a:t>，可以反复调用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3189" y="3420931"/>
            <a:ext cx="19614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例子：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S=“12 34”;</a:t>
            </a:r>
          </a:p>
          <a:p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&lt;&lt;</a:t>
            </a:r>
            <a:r>
              <a:rPr lang="en-US" altLang="zh-CN" sz="2400" b="1" dirty="0" err="1" smtClean="0"/>
              <a:t>s.size</a:t>
            </a:r>
            <a:r>
              <a:rPr lang="en-US" altLang="zh-CN" sz="2400" b="1" dirty="0" smtClean="0"/>
              <a:t>()</a:t>
            </a:r>
          </a:p>
          <a:p>
            <a:endParaRPr lang="en-US" altLang="zh-CN" sz="2400" b="1" dirty="0"/>
          </a:p>
          <a:p>
            <a:r>
              <a:rPr lang="zh-CN" altLang="en-US" sz="2400" b="1" dirty="0" smtClean="0"/>
              <a:t>结果是：</a:t>
            </a:r>
            <a:r>
              <a:rPr lang="en-US" altLang="zh-CN" sz="2400" b="1" dirty="0" smtClean="0"/>
              <a:t>5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589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字符串函数</a:t>
            </a:r>
          </a:p>
        </p:txBody>
      </p:sp>
      <p:sp>
        <p:nvSpPr>
          <p:cNvPr id="267267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拼接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s.append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(t);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功能：在字符串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后面加上一个字符串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t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注意：时间复杂度为线性</a:t>
            </a:r>
            <a:endParaRPr lang="en-US" altLang="zh-CN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7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67651"/>
            <a:ext cx="12404037" cy="633981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8250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append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函数是向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string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的后面追加字符或字符串。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1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、向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string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的后面加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C-string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 = “hello “;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*c = “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here “; s.append(c);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把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类型字符串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连接到当前字符串结尾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= “hello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here”;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2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、向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string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的后面加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C-string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的一部分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s=”hello “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；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*c = “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here “; s.append(c,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把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类型字符串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的前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个字符连接到当前字符串结尾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= “hello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3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、向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string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的后面加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string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s1 = “hello “;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s2 = “wide “;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s3 = “world “; s1.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(s2); s1 += s3;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把字符串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连接到当前字符串的结尾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s1 = “hello wide “; s1 = “hello wide world “;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4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、向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string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的后面加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string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的一部分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s1 = “hello “, s2 = “wide world “; s1.append(s2,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把字符串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中从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开始的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个字符连接到当前字符串的结尾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s1 = “hello world”; string str1 = “hello “, str2 = “wide world “;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str1.append(str2.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str2.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r>
              <a:rPr kumimoji="0" lang="en-US" altLang="zh-CN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把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之间的部分连接到当前字符串的结尾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str1 = “hello world”;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5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、向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string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后面加多个字符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s1 = “hello “; s1.append(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,’!’); //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在当前字符串结尾添加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个字符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s1 = “hello !!!!”;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4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字符串函数</a:t>
            </a:r>
          </a:p>
        </p:txBody>
      </p:sp>
      <p:sp>
        <p:nvSpPr>
          <p:cNvPr id="26931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>
                <a:ea typeface="黑体" panose="02010609060101010101" pitchFamily="49" charset="-122"/>
              </a:rPr>
              <a:t>特殊读入</a:t>
            </a:r>
            <a:r>
              <a:rPr lang="en-US" altLang="zh-CN" b="1" smtClean="0">
                <a:ea typeface="黑体" panose="02010609060101010101" pitchFamily="49" charset="-122"/>
              </a:rPr>
              <a:t>1</a:t>
            </a:r>
            <a:endParaRPr lang="en-US" altLang="zh-CN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smtClean="0">
                <a:latin typeface="Consolas" panose="020B0609020204030204" pitchFamily="49" charset="0"/>
                <a:ea typeface="黑体" panose="02010609060101010101" pitchFamily="49" charset="-122"/>
              </a:rPr>
              <a:t>getline(cin,s);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功能：读入一个字符串</a:t>
            </a:r>
            <a:r>
              <a:rPr lang="en-US" altLang="zh-CN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smtClean="0">
                <a:latin typeface="Consolas" panose="020B0609020204030204" pitchFamily="49" charset="0"/>
                <a:ea typeface="黑体" panose="02010609060101010101" pitchFamily="49" charset="-122"/>
              </a:rPr>
              <a:t>，读到换行符或</a:t>
            </a:r>
            <a:r>
              <a:rPr lang="en-US" altLang="zh-CN" smtClean="0">
                <a:latin typeface="Consolas" panose="020B0609020204030204" pitchFamily="49" charset="0"/>
                <a:ea typeface="黑体" panose="02010609060101010101" pitchFamily="49" charset="-122"/>
              </a:rPr>
              <a:t>EOF</a:t>
            </a:r>
            <a:r>
              <a:rPr lang="zh-CN" altLang="en-US" smtClean="0">
                <a:latin typeface="Consolas" panose="020B0609020204030204" pitchFamily="49" charset="0"/>
                <a:ea typeface="黑体" panose="02010609060101010101" pitchFamily="49" charset="-122"/>
              </a:rPr>
              <a:t>就结束</a:t>
            </a:r>
            <a:endParaRPr lang="en-US" altLang="zh-CN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smtClean="0">
                <a:latin typeface="Consolas" panose="020B0609020204030204" pitchFamily="49" charset="0"/>
                <a:ea typeface="黑体" panose="02010609060101010101" pitchFamily="49" charset="-122"/>
              </a:rPr>
              <a:t>可以读入空格、制表符等空白字符</a:t>
            </a:r>
            <a:endParaRPr lang="en-US" altLang="zh-CN" sz="1800" b="1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字符串函数</a:t>
            </a:r>
          </a:p>
        </p:txBody>
      </p:sp>
      <p:sp>
        <p:nvSpPr>
          <p:cNvPr id="270339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特殊读入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getline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cin,s,ch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功能：读入一个字符串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ea typeface="黑体" panose="02010609060101010101" pitchFamily="49" charset="-122"/>
              </a:rPr>
              <a:t>，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读到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ch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或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EOF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就结束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可以读入空格、制表符、回车等空白字符</a:t>
            </a:r>
            <a:endParaRPr lang="en-US" altLang="zh-CN" sz="18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ch</a:t>
            </a:r>
            <a:r>
              <a:rPr lang="zh-CN" altLang="en-US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是一个字符</a:t>
            </a:r>
            <a:endParaRPr lang="en-US" altLang="zh-CN" sz="18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b="1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ch</a:t>
            </a:r>
            <a:r>
              <a:rPr lang="zh-CN" altLang="en-US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最后不在</a:t>
            </a:r>
            <a:r>
              <a:rPr lang="en-US" altLang="zh-CN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sz="1800" b="1" dirty="0" smtClean="0">
                <a:latin typeface="Consolas" panose="020B0609020204030204" pitchFamily="49" charset="0"/>
                <a:ea typeface="黑体" panose="02010609060101010101" pitchFamily="49" charset="-122"/>
              </a:rPr>
              <a:t>中</a:t>
            </a:r>
            <a:endParaRPr lang="en-US" altLang="zh-CN" sz="1800" b="1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0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anose="02010609060101010101" pitchFamily="49" charset="-122"/>
              </a:rPr>
              <a:t>C++</a:t>
            </a:r>
            <a:r>
              <a:rPr lang="zh-CN" altLang="en-US" dirty="0" smtClean="0">
                <a:ea typeface="黑体" panose="02010609060101010101" pitchFamily="49" charset="-122"/>
              </a:rPr>
              <a:t>字符串函数</a:t>
            </a:r>
          </a:p>
        </p:txBody>
      </p:sp>
      <p:sp>
        <p:nvSpPr>
          <p:cNvPr id="271363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查找子串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s.find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(t);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功能：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在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中查找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t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，如果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t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出现，则返回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t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第一个出现的位置（从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开始）</a:t>
            </a:r>
            <a:endParaRPr lang="en-US" altLang="zh-CN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s=“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abcdef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”;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=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s.find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(“cd”);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out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&lt;&lt;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结果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58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anose="02010609060101010101" pitchFamily="49" charset="-122"/>
              </a:rPr>
              <a:t>C++</a:t>
            </a:r>
            <a:r>
              <a:rPr lang="zh-CN" altLang="en-US" smtClean="0">
                <a:ea typeface="黑体" panose="02010609060101010101" pitchFamily="49" charset="-122"/>
              </a:rPr>
              <a:t>字符串函数</a:t>
            </a:r>
          </a:p>
        </p:txBody>
      </p:sp>
      <p:sp>
        <p:nvSpPr>
          <p:cNvPr id="272387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ea typeface="黑体" panose="02010609060101010101" pitchFamily="49" charset="-122"/>
              </a:rPr>
              <a:t>查找子串</a:t>
            </a:r>
            <a:r>
              <a:rPr lang="en-US" altLang="zh-CN" b="1" dirty="0" smtClean="0">
                <a:ea typeface="黑体" panose="02010609060101010101" pitchFamily="49" charset="-122"/>
              </a:rPr>
              <a:t>2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用法：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s.find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  <a:ea typeface="黑体" panose="02010609060101010101" pitchFamily="49" charset="-122"/>
              </a:rPr>
              <a:t>t,x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>
                <a:ea typeface="黑体" panose="02010609060101010101" pitchFamily="49" charset="-122"/>
              </a:rPr>
              <a:t>功能：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在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的第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位及之后查找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t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，如果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t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出现，则返回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t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第一个出现的位置（从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</a:rPr>
              <a:t>开始）</a:t>
            </a:r>
            <a:endParaRPr lang="en-US" altLang="zh-CN" dirty="0" smtClean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95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Microsoft Office PowerPoint</Application>
  <PresentationFormat>宽屏</PresentationFormat>
  <Paragraphs>150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黑体</vt:lpstr>
      <vt:lpstr>宋体</vt:lpstr>
      <vt:lpstr>Arial</vt:lpstr>
      <vt:lpstr>Calibri</vt:lpstr>
      <vt:lpstr>Calibri Light</vt:lpstr>
      <vt:lpstr>Consolas</vt:lpstr>
      <vt:lpstr>Office 主题</vt:lpstr>
      <vt:lpstr>C++字符串</vt:lpstr>
      <vt:lpstr>C++字符串</vt:lpstr>
      <vt:lpstr>C++字符串函数</vt:lpstr>
      <vt:lpstr>C++字符串函数</vt:lpstr>
      <vt:lpstr>PowerPoint 演示文稿</vt:lpstr>
      <vt:lpstr>C++字符串函数</vt:lpstr>
      <vt:lpstr>C++字符串函数</vt:lpstr>
      <vt:lpstr>C++字符串函数</vt:lpstr>
      <vt:lpstr>C++字符串函数</vt:lpstr>
      <vt:lpstr>C++字符串函数</vt:lpstr>
      <vt:lpstr>C++字符串函数</vt:lpstr>
      <vt:lpstr>C++字符串函数</vt:lpstr>
      <vt:lpstr>C++字符串函数</vt:lpstr>
      <vt:lpstr>C++字符串函数</vt:lpstr>
      <vt:lpstr>C++字符串指针</vt:lpstr>
      <vt:lpstr>C++字符串运算符</vt:lpstr>
      <vt:lpstr>C++字符串运算符</vt:lpstr>
      <vt:lpstr>C++字符串运算符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C++字符串</dc:title>
  <dc:creator>thtfpc</dc:creator>
  <cp:lastModifiedBy>thtfpc</cp:lastModifiedBy>
  <cp:revision>1</cp:revision>
  <dcterms:created xsi:type="dcterms:W3CDTF">2018-08-01T00:25:52Z</dcterms:created>
  <dcterms:modified xsi:type="dcterms:W3CDTF">2018-08-01T00:26:02Z</dcterms:modified>
</cp:coreProperties>
</file>