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64" r:id="rId8"/>
    <p:sldId id="276" r:id="rId9"/>
    <p:sldId id="277" r:id="rId10"/>
    <p:sldId id="268" r:id="rId11"/>
    <p:sldId id="267" r:id="rId12"/>
    <p:sldId id="266" r:id="rId13"/>
    <p:sldId id="262" r:id="rId14"/>
    <p:sldId id="280" r:id="rId15"/>
    <p:sldId id="281" r:id="rId16"/>
    <p:sldId id="273" r:id="rId17"/>
    <p:sldId id="274" r:id="rId18"/>
    <p:sldId id="275" r:id="rId19"/>
    <p:sldId id="279" r:id="rId20"/>
    <p:sldId id="282" r:id="rId21"/>
    <p:sldId id="261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8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0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8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6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7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8C14-E1FE-44D4-855F-2DC74F94AD86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C263B7-CBB2-4E4A-853A-8377FD8460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0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F9C-90A4-62CD-63C0-BBFC87D7D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Evermark Return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4B7D4-153A-D843-CF86-C28F2AD32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Cameron Wells</a:t>
            </a:r>
          </a:p>
          <a:p>
            <a:r>
              <a:rPr lang="en-US" dirty="0"/>
              <a:t>Last Updated: 2/28/2023</a:t>
            </a:r>
          </a:p>
        </p:txBody>
      </p:sp>
    </p:spTree>
    <p:extLst>
      <p:ext uri="{BB962C8B-B14F-4D97-AF65-F5344CB8AC3E}">
        <p14:creationId xmlns:p14="http://schemas.microsoft.com/office/powerpoint/2010/main" val="259562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17AF-5AB3-B7BC-1A6D-6BA2D6B5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83" y="103480"/>
            <a:ext cx="9603275" cy="587718"/>
          </a:xfrm>
        </p:spPr>
        <p:txBody>
          <a:bodyPr/>
          <a:lstStyle/>
          <a:p>
            <a:pPr algn="ctr"/>
            <a:r>
              <a:rPr lang="en-US" dirty="0"/>
              <a:t>Return distribution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4FEA9-7242-0842-CAB5-3D5D3CE83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84" y="691198"/>
            <a:ext cx="10674096" cy="5228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4DEB4-0364-A057-1C33-383CE438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720" y="4632961"/>
            <a:ext cx="2276643" cy="9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4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5A8C-2313-F990-0557-3A0A5CB0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235" y="11567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Regional Breakdown of return instances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5C2AB-4E7A-D4C8-AF4F-515381C3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725424"/>
            <a:ext cx="9832117" cy="5260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71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9F29-9702-0F55-DD09-8D31B25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523" y="18882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Regional distribution of 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FFBB6-BDC6-91F4-045E-16CC3D728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768096"/>
            <a:ext cx="6936517" cy="5273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DEA72-5D67-87E4-673B-A33530A4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152" y="768096"/>
            <a:ext cx="2676144" cy="5273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99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AA4-B23A-CE8E-CFF2-F4A3B8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860" y="0"/>
            <a:ext cx="6810673" cy="5223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Store locations Returns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C26-4AA6-674C-5A30-235E2080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5505" y="499872"/>
            <a:ext cx="4402692" cy="5535167"/>
          </a:xfrm>
        </p:spPr>
        <p:txBody>
          <a:bodyPr/>
          <a:lstStyle/>
          <a:p>
            <a:r>
              <a:rPr lang="en-US" b="1" u="sng" dirty="0"/>
              <a:t>Top 10 Store Return Instances: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0954</a:t>
            </a:r>
            <a:r>
              <a:rPr lang="en-US" dirty="0"/>
              <a:t> – 114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0981</a:t>
            </a:r>
            <a:r>
              <a:rPr lang="en-US" dirty="0"/>
              <a:t> – 101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0906</a:t>
            </a:r>
            <a:r>
              <a:rPr lang="en-US" dirty="0"/>
              <a:t> – 65 Return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6903</a:t>
            </a:r>
            <a:r>
              <a:rPr lang="en-US" dirty="0"/>
              <a:t> – 64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0901</a:t>
            </a:r>
            <a:r>
              <a:rPr lang="en-US" dirty="0"/>
              <a:t> – 63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0917</a:t>
            </a:r>
            <a:r>
              <a:rPr lang="en-US" dirty="0"/>
              <a:t> – 62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0989</a:t>
            </a:r>
            <a:r>
              <a:rPr lang="en-US" dirty="0"/>
              <a:t> – 61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4605</a:t>
            </a:r>
            <a:r>
              <a:rPr lang="en-US" dirty="0"/>
              <a:t> – 60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1513</a:t>
            </a:r>
            <a:r>
              <a:rPr lang="en-US" dirty="0"/>
              <a:t> – 60 Return Instances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0111</a:t>
            </a:r>
            <a:r>
              <a:rPr lang="en-US" dirty="0"/>
              <a:t> – 57 Return Instances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2A42FF-AF97-3914-5CA3-40A40B12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31520"/>
            <a:ext cx="7077456" cy="4858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62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D393-02D2-02CC-F4D4-DDBF8B95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5344"/>
            <a:ext cx="9603275" cy="524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Sku’s Return Breakdown (~38%)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AB40E-13EF-A04E-6628-28F60549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610170"/>
            <a:ext cx="9603275" cy="532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31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3DD-40A2-5BA7-E651-5EA12B3F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81" y="91440"/>
            <a:ext cx="9605635" cy="618207"/>
          </a:xfrm>
        </p:spPr>
        <p:txBody>
          <a:bodyPr/>
          <a:lstStyle/>
          <a:p>
            <a:pPr algn="ctr"/>
            <a:r>
              <a:rPr lang="en-US" dirty="0"/>
              <a:t>Top 16 Sku’s ~50% of All Return Instances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511C7-1B4D-162B-7C32-A6D3183E0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D514BFE-2C76-EFB9-9C33-0D99A2898C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3182" y="709647"/>
            <a:ext cx="9813729" cy="5343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95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F694-74C6-9A3A-8B67-137840F1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2304288"/>
            <a:ext cx="3273099" cy="7418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 of product return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6664AD-A091-37B2-BEA8-735901509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84467"/>
            <a:ext cx="6013450" cy="4487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B38BC-B1C7-3D6A-E472-CBCF123D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5430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Insufficient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Out of a Possible 8,666 Observations, I Only Have 1,328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15% of Total Observations </a:t>
            </a:r>
            <a:r>
              <a:rPr lang="en-US" sz="1800" b="1" dirty="0"/>
              <a:t>(Blue Slice)</a:t>
            </a:r>
          </a:p>
        </p:txBody>
      </p:sp>
    </p:spTree>
    <p:extLst>
      <p:ext uri="{BB962C8B-B14F-4D97-AF65-F5344CB8AC3E}">
        <p14:creationId xmlns:p14="http://schemas.microsoft.com/office/powerpoint/2010/main" val="219225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DFCD-28E3-B887-12B8-BF893B08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of product return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6595D-CAD9-A286-523F-7E2E5EF84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731520"/>
            <a:ext cx="6886384" cy="4722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EBAF2-C8D7-92BC-F2C4-9C4CF0D7A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7746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of Product Does </a:t>
            </a:r>
            <a:r>
              <a:rPr lang="en-US" i="1" dirty="0"/>
              <a:t>NOT </a:t>
            </a:r>
            <a:r>
              <a:rPr lang="en-US" dirty="0"/>
              <a:t>Follow Normal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138 Return Instances Took 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Return Instances Exceeded 500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Return Instances Exceed 1100 Days</a:t>
            </a:r>
          </a:p>
        </p:txBody>
      </p:sp>
    </p:spTree>
    <p:extLst>
      <p:ext uri="{BB962C8B-B14F-4D97-AF65-F5344CB8AC3E}">
        <p14:creationId xmlns:p14="http://schemas.microsoft.com/office/powerpoint/2010/main" val="270734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4372-056D-E458-A42C-541417A6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85" y="120173"/>
            <a:ext cx="3273099" cy="772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 of product return breakdown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6843EF-EF3B-74B3-60A0-8FA4FB02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792" y="506314"/>
            <a:ext cx="5980176" cy="5449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1E98-0608-1EBF-AD41-468310DB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1999" y="892455"/>
            <a:ext cx="3275013" cy="48316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~10% of Return Instances Took 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~80% of Return Instances Took 1-100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Median Age of Product Returns: ~10 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Mean Age of Product Returns: ~37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~90% of Return Instances Occurred 0-100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212 Observations Exceeded 60 Days (~16%)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0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5FE-33F7-6DB6-6657-F6094F19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C11-9451-2209-D689-0A887085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8828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RETURNS MATTER!!!!!!</a:t>
            </a:r>
          </a:p>
          <a:p>
            <a:r>
              <a:rPr lang="en-US" b="1" dirty="0"/>
              <a:t>Manufacturing Defects Primary Reason for Returns (Overwhelmingly So)</a:t>
            </a:r>
          </a:p>
          <a:p>
            <a:r>
              <a:rPr lang="en-US" b="1" dirty="0"/>
              <a:t>Return Instances Are Mostly Stores Rather Than Customers </a:t>
            </a:r>
          </a:p>
          <a:p>
            <a:pPr lvl="1"/>
            <a:r>
              <a:rPr lang="en-US" b="1" dirty="0"/>
              <a:t>1,059 More Instances</a:t>
            </a:r>
          </a:p>
          <a:p>
            <a:r>
              <a:rPr lang="en-US" b="1" dirty="0"/>
              <a:t>Rate of Return Instances Have Decreased Over Time </a:t>
            </a:r>
          </a:p>
          <a:p>
            <a:pPr lvl="1"/>
            <a:r>
              <a:rPr lang="en-US" b="1" dirty="0"/>
              <a:t>Indication of Continuous Business Process Improvements</a:t>
            </a:r>
          </a:p>
          <a:p>
            <a:r>
              <a:rPr lang="en-US" b="1" dirty="0"/>
              <a:t>Returns Possess Seasonality Behaviors</a:t>
            </a:r>
          </a:p>
          <a:p>
            <a:pPr lvl="1"/>
            <a:r>
              <a:rPr lang="en-US" b="1" dirty="0"/>
              <a:t>87% of Returns Occur in Latter Half of  Year</a:t>
            </a:r>
          </a:p>
          <a:p>
            <a:pPr lvl="1"/>
            <a:r>
              <a:rPr lang="en-US" b="1" dirty="0"/>
              <a:t>Nearly 50% of All Returns Occur in Quarter 4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478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35F5-B772-B65F-B856-08FF5FE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84CA-9A6C-C59E-472B-9B050EA5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6908"/>
          </a:xfrm>
        </p:spPr>
        <p:txBody>
          <a:bodyPr>
            <a:normAutofit/>
          </a:bodyPr>
          <a:lstStyle/>
          <a:p>
            <a:r>
              <a:rPr lang="en-US" b="1" u="sng" dirty="0"/>
              <a:t>Project Purpose:</a:t>
            </a:r>
            <a:r>
              <a:rPr lang="en-US" dirty="0"/>
              <a:t> Explore Relationship Between Reasons For Return, Origin, Time, Seasonality, Regionality, Location, SKU,  Age of Product, &amp; Return Instances</a:t>
            </a:r>
          </a:p>
          <a:p>
            <a:r>
              <a:rPr lang="en-US" b="1" u="sng" dirty="0"/>
              <a:t>Presentation Outline: </a:t>
            </a:r>
          </a:p>
          <a:p>
            <a:pPr marL="457200" lvl="1" indent="0">
              <a:buNone/>
            </a:pPr>
            <a:r>
              <a:rPr lang="en-US" dirty="0"/>
              <a:t>1) Introduction			                           7) Identify Top Store Culprits</a:t>
            </a:r>
          </a:p>
          <a:p>
            <a:pPr marL="457200" lvl="1" indent="0">
              <a:buNone/>
            </a:pPr>
            <a:r>
              <a:rPr lang="en-US" dirty="0"/>
              <a:t>2) Exploratory Data Analysis 			             8) Examine Top SKU Culprits</a:t>
            </a:r>
          </a:p>
          <a:p>
            <a:pPr marL="457200" lvl="1" indent="0">
              <a:buNone/>
            </a:pPr>
            <a:r>
              <a:rPr lang="en-US" dirty="0"/>
              <a:t>3) Review Reasons for Returns			             9) Investigate Age of Product 	</a:t>
            </a:r>
          </a:p>
          <a:p>
            <a:pPr marL="457200" lvl="1" indent="0">
              <a:buNone/>
            </a:pPr>
            <a:r>
              <a:rPr lang="en-US" dirty="0"/>
              <a:t>4) Inspect Origin of Returns      			             10) Key Insights</a:t>
            </a:r>
          </a:p>
          <a:p>
            <a:pPr marL="457200" lvl="1" indent="0">
              <a:buNone/>
            </a:pPr>
            <a:r>
              <a:rPr lang="en-US" dirty="0"/>
              <a:t>5) Explore Time &amp; Seasonality Characteristics of Returns          11) Recommendations</a:t>
            </a:r>
          </a:p>
          <a:p>
            <a:pPr marL="457200" lvl="1" indent="0">
              <a:buNone/>
            </a:pPr>
            <a:r>
              <a:rPr lang="en-US" dirty="0"/>
              <a:t>6) Analyze Regionality of Returns			              12) Questions?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3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5FE-33F7-6DB6-6657-F6094F19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C11-9451-2209-D689-0A887085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34453" cy="398882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New Jersey Has Most Return Instances Relative to Other States </a:t>
            </a:r>
          </a:p>
          <a:p>
            <a:pPr lvl="1"/>
            <a:r>
              <a:rPr lang="en-US" b="1" dirty="0"/>
              <a:t>Overwhelming So</a:t>
            </a:r>
          </a:p>
          <a:p>
            <a:r>
              <a:rPr lang="en-US" b="1" dirty="0"/>
              <a:t>Nearly 50% of All Returns Originate in Only 5 US Regions</a:t>
            </a:r>
          </a:p>
          <a:p>
            <a:pPr lvl="1"/>
            <a:r>
              <a:rPr lang="en-US" b="1" dirty="0"/>
              <a:t>NJ Metro, NY Metro, Mid-Atlantic, New England, Mid-South</a:t>
            </a:r>
          </a:p>
          <a:p>
            <a:r>
              <a:rPr lang="en-US" b="1" dirty="0"/>
              <a:t>Store 0954 Has Most Return Instances (0954 Union – RT 22 New Jersey)</a:t>
            </a:r>
          </a:p>
          <a:p>
            <a:r>
              <a:rPr lang="en-US" b="1" dirty="0"/>
              <a:t>Not All SKU’s Are Created Equal</a:t>
            </a:r>
          </a:p>
          <a:p>
            <a:pPr lvl="1"/>
            <a:r>
              <a:rPr lang="en-US" b="1" dirty="0"/>
              <a:t>SKU Number 176712 Has Most Return Instances</a:t>
            </a:r>
          </a:p>
          <a:p>
            <a:pPr lvl="1"/>
            <a:r>
              <a:rPr lang="en-US" b="1" dirty="0"/>
              <a:t>Top 10 SKU’s by Return Account for ~38% of All Returns &amp; Top 16 SKU’s Account for ~50% of All Returns</a:t>
            </a:r>
          </a:p>
          <a:p>
            <a:r>
              <a:rPr lang="en-US" b="1" dirty="0"/>
              <a:t>~90% of All Returns Take 0-100 Days to Complete </a:t>
            </a:r>
          </a:p>
          <a:p>
            <a:r>
              <a:rPr lang="en-US" b="1" dirty="0"/>
              <a:t>Mean Age of Product Return is ~37 Days</a:t>
            </a:r>
          </a:p>
          <a:p>
            <a:r>
              <a:rPr lang="en-US" b="1" dirty="0"/>
              <a:t>Median Age of Product Return is ~10 Days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60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3677-1ECE-95B4-F85C-93A05234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moving forwards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1D06-497B-41AB-4FA8-91AD712A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2460"/>
          </a:xfrm>
        </p:spPr>
        <p:txBody>
          <a:bodyPr>
            <a:normAutofit/>
          </a:bodyPr>
          <a:lstStyle/>
          <a:p>
            <a:r>
              <a:rPr lang="en-US" dirty="0"/>
              <a:t>Data is Lacking Completeness =&gt; Implement Cloud/Relational Database System</a:t>
            </a:r>
          </a:p>
          <a:p>
            <a:pPr lvl="1"/>
            <a:r>
              <a:rPr lang="en-US" dirty="0"/>
              <a:t>Makes Some Advanced Analysis Infeasible</a:t>
            </a:r>
          </a:p>
          <a:p>
            <a:pPr lvl="1"/>
            <a:r>
              <a:rPr lang="en-US" dirty="0"/>
              <a:t>Replace Return Comment Cards w/ Survey Designed to Collect Relevant Info</a:t>
            </a:r>
          </a:p>
          <a:p>
            <a:r>
              <a:rPr lang="en-US" dirty="0"/>
              <a:t>Improve Manufacturing Process =&gt; Significant Decrease in Returns</a:t>
            </a:r>
          </a:p>
          <a:p>
            <a:pPr lvl="1"/>
            <a:r>
              <a:rPr lang="en-US" dirty="0"/>
              <a:t>Focus on Decreasing Defects in Top 16 SKU’s Aforementioned </a:t>
            </a:r>
          </a:p>
          <a:p>
            <a:r>
              <a:rPr lang="en-US" dirty="0"/>
              <a:t>Standardize Product SKU’s into Six-Digit Code =&gt; Analysis Much Easier</a:t>
            </a:r>
          </a:p>
          <a:p>
            <a:r>
              <a:rPr lang="en-US" dirty="0"/>
              <a:t>Plan Accordingly =&gt; Less Business Risk</a:t>
            </a:r>
          </a:p>
          <a:p>
            <a:pPr lvl="1"/>
            <a:r>
              <a:rPr lang="en-US" dirty="0"/>
              <a:t>Understand Most Returns Occur in Final Months of Year </a:t>
            </a:r>
          </a:p>
          <a:p>
            <a:pPr lvl="1"/>
            <a:r>
              <a:rPr lang="en-US" dirty="0"/>
              <a:t>Inventory &amp; Financial Forecasts Must Take This into Account for Accuracy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3677-1ECE-95B4-F85C-93A05234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moving forwards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1D06-497B-41AB-4FA8-91AD712A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2460"/>
          </a:xfrm>
        </p:spPr>
        <p:txBody>
          <a:bodyPr>
            <a:normAutofit/>
          </a:bodyPr>
          <a:lstStyle/>
          <a:p>
            <a:r>
              <a:rPr lang="en-US" dirty="0"/>
              <a:t>Endeavor to Understand Why so Many Returns are in New Jersey =&gt; Decrease Returns</a:t>
            </a:r>
          </a:p>
          <a:p>
            <a:pPr lvl="1"/>
            <a:r>
              <a:rPr lang="en-US" dirty="0"/>
              <a:t>Focus on Decreasing Return Rate in Top 5 Regions Aforementioned</a:t>
            </a:r>
          </a:p>
          <a:p>
            <a:r>
              <a:rPr lang="en-US" dirty="0"/>
              <a:t>Improve Return Process =&gt; Better Customer Experience</a:t>
            </a:r>
          </a:p>
          <a:p>
            <a:pPr lvl="1"/>
            <a:r>
              <a:rPr lang="en-US" dirty="0"/>
              <a:t>Endeavor to Get Return Lifecycle Under 1 Month on Average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B06D-1ECD-E5BD-154F-9ABB9CFF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Thank-you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B2C5-CC68-55E6-576F-FB8BDA5F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3824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C9D2-3113-14A3-2F34-1BB9FD92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9472"/>
            <a:ext cx="9603275" cy="74428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– defining the return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E02D-FFA0-CBDE-42C5-8B76BD3F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72" y="2015731"/>
            <a:ext cx="11734800" cy="4037749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Why Do Returns Matter?</a:t>
            </a:r>
          </a:p>
          <a:p>
            <a:pPr lvl="1"/>
            <a:r>
              <a:rPr lang="en-US" b="1" dirty="0"/>
              <a:t>Loss in Revenues &amp; Additional Costs</a:t>
            </a:r>
          </a:p>
          <a:p>
            <a:pPr lvl="2"/>
            <a:r>
              <a:rPr lang="en-US" dirty="0"/>
              <a:t>Per $1 in Sales, a Retailer’s Net Profit is Between 1 cent to 5 cents (Source: CNN Business)</a:t>
            </a:r>
          </a:p>
          <a:p>
            <a:pPr lvl="3"/>
            <a:r>
              <a:rPr lang="en-US" dirty="0"/>
              <a:t>Per $1 in Returned Merchandise, It Costs a Retailer Between 15 cents to 30 cents to Handle It (Source: CNN Business)</a:t>
            </a:r>
          </a:p>
          <a:p>
            <a:pPr lvl="1"/>
            <a:r>
              <a:rPr lang="en-US" b="1" dirty="0"/>
              <a:t>Customer Loyalty </a:t>
            </a:r>
          </a:p>
          <a:p>
            <a:pPr lvl="2"/>
            <a:r>
              <a:rPr lang="en-US" dirty="0"/>
              <a:t>95% of Survey Participants Indicated That a Poor Return Experience Will Make Them Less Likely to Shop w/ a Brand Again (Source: Shopify)</a:t>
            </a:r>
          </a:p>
          <a:p>
            <a:pPr lvl="2"/>
            <a:r>
              <a:rPr lang="en-US" dirty="0"/>
              <a:t>91% of Consumers Indicated That a Company’s Return Policy Was an Important Factor in Their Purchasing Decision (Source: Harris National Retail Poll)</a:t>
            </a:r>
          </a:p>
          <a:p>
            <a:pPr lvl="1"/>
            <a:r>
              <a:rPr lang="en-US" b="1" dirty="0"/>
              <a:t>Trust-Based Relationships</a:t>
            </a:r>
          </a:p>
          <a:p>
            <a:pPr lvl="2"/>
            <a:r>
              <a:rPr lang="en-US" dirty="0"/>
              <a:t>Keep Business Partners &amp; Customers Happy to Enable Repeat Business </a:t>
            </a:r>
          </a:p>
          <a:p>
            <a:pPr lvl="2"/>
            <a:r>
              <a:rPr lang="en-US" dirty="0"/>
              <a:t>A Concise &amp; Clear Return Policy Gives Consumers a Feeling of Security </a:t>
            </a:r>
          </a:p>
          <a:p>
            <a:pPr lvl="1"/>
            <a:r>
              <a:rPr lang="en-US" b="1" dirty="0"/>
              <a:t>Provides Insight for Root Cause Analysis in Accordance to Lean Six Sigma Business Process Improvements</a:t>
            </a:r>
          </a:p>
          <a:p>
            <a:pPr lvl="2"/>
            <a:r>
              <a:rPr lang="en-US" dirty="0"/>
              <a:t>Helps Us Identify Where Problems Originate, Why Problems Occur, and How Customer Responds to Issues</a:t>
            </a:r>
          </a:p>
        </p:txBody>
      </p:sp>
    </p:spTree>
    <p:extLst>
      <p:ext uri="{BB962C8B-B14F-4D97-AF65-F5344CB8AC3E}">
        <p14:creationId xmlns:p14="http://schemas.microsoft.com/office/powerpoint/2010/main" val="4148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372B-4B20-5560-7A1D-DA9EBD3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CF4D-149F-5A98-EE2F-0EBD7A8C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1952"/>
            <a:ext cx="9603275" cy="415152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~8,666 Instances of Returns in Dataset</a:t>
            </a:r>
          </a:p>
          <a:p>
            <a:r>
              <a:rPr lang="en-US" b="1" u="sng" dirty="0"/>
              <a:t>Class Breakdown: </a:t>
            </a:r>
          </a:p>
          <a:p>
            <a:pPr lvl="1"/>
            <a:r>
              <a:rPr lang="en-US" dirty="0"/>
              <a:t>20 Return Instances in Mouldings Category (~.3% of Returns)</a:t>
            </a:r>
          </a:p>
          <a:p>
            <a:pPr lvl="1"/>
            <a:r>
              <a:rPr lang="en-US" dirty="0"/>
              <a:t>8,646 Return Instances in Millwork Specialties Category (~99.7% of Returns)</a:t>
            </a:r>
          </a:p>
          <a:p>
            <a:r>
              <a:rPr lang="en-US" b="1" u="sng" dirty="0"/>
              <a:t>Sub-Class Breakdown:</a:t>
            </a:r>
          </a:p>
          <a:p>
            <a:pPr lvl="1"/>
            <a:r>
              <a:rPr lang="en-US" dirty="0"/>
              <a:t>20 Return Instances in Jambs Category (~.3% of Returns)</a:t>
            </a:r>
          </a:p>
          <a:p>
            <a:pPr lvl="1"/>
            <a:r>
              <a:rPr lang="en-US" dirty="0"/>
              <a:t>8,608 Return Instances in Stairparts Category (~99.3% of Returns)</a:t>
            </a:r>
          </a:p>
          <a:p>
            <a:pPr lvl="1"/>
            <a:r>
              <a:rPr lang="en-US" dirty="0"/>
              <a:t>38 Return Instances in Mantels Category (~.4% of Returns)</a:t>
            </a:r>
          </a:p>
          <a:p>
            <a:r>
              <a:rPr lang="en-US" b="1" u="sng" dirty="0"/>
              <a:t>SKU’S:</a:t>
            </a:r>
          </a:p>
          <a:p>
            <a:pPr lvl="1"/>
            <a:r>
              <a:rPr lang="en-US" dirty="0"/>
              <a:t>~163 SKU’s Representing Different Products</a:t>
            </a:r>
          </a:p>
          <a:p>
            <a:pPr lvl="1"/>
            <a:r>
              <a:rPr lang="en-US" dirty="0"/>
              <a:t>SKU Number 622533 Most Returns From Missing Parts (~62 Instances)</a:t>
            </a:r>
          </a:p>
          <a:p>
            <a:pPr lvl="1"/>
            <a:r>
              <a:rPr lang="en-US" dirty="0"/>
              <a:t>SKU Number </a:t>
            </a:r>
            <a:r>
              <a:rPr lang="en-US" sz="1800" u="none" strike="noStrike" dirty="0">
                <a:effectLst/>
              </a:rPr>
              <a:t>176712 Had Most Returns</a:t>
            </a:r>
            <a:r>
              <a:rPr lang="en-US" dirty="0"/>
              <a:t> (~472 Instances)</a:t>
            </a:r>
          </a:p>
        </p:txBody>
      </p:sp>
    </p:spTree>
    <p:extLst>
      <p:ext uri="{BB962C8B-B14F-4D97-AF65-F5344CB8AC3E}">
        <p14:creationId xmlns:p14="http://schemas.microsoft.com/office/powerpoint/2010/main" val="37671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D135-DEF1-5FA8-4682-347AE983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69" y="1285251"/>
            <a:ext cx="9607661" cy="6843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Reasons for return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2690-CE9E-AD0F-D68E-460250EB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185" y="1860482"/>
            <a:ext cx="4645152" cy="4196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PIE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4CE5-24CC-0266-AD7A-AB9ECBA0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6674" y="1814062"/>
            <a:ext cx="4645152" cy="4660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277055-72DE-B735-21A0-1EA28FC8C4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2708" y="2280150"/>
            <a:ext cx="5518395" cy="3557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626D76-D1CE-DD7D-7C8B-D645B4C5D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4185" y="2280151"/>
            <a:ext cx="5134046" cy="3557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087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D135-DEF1-5FA8-4682-347AE983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75" y="1321210"/>
            <a:ext cx="9607661" cy="658877"/>
          </a:xfrm>
        </p:spPr>
        <p:txBody>
          <a:bodyPr/>
          <a:lstStyle/>
          <a:p>
            <a:pPr algn="ctr"/>
            <a:r>
              <a:rPr lang="en-US" dirty="0"/>
              <a:t>RTV Origin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2690-CE9E-AD0F-D68E-460250EB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185" y="1860482"/>
            <a:ext cx="4645152" cy="4196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PIE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4CE5-24CC-0266-AD7A-AB9ECBA0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6674" y="1814062"/>
            <a:ext cx="4645152" cy="4660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842CE1-F351-DF06-ADF9-2582C55A68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1913" y="2280150"/>
            <a:ext cx="5513776" cy="3557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257AF98-8036-6733-7742-E1692C4E67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4186" y="2280150"/>
            <a:ext cx="4645151" cy="3557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D135-DEF1-5FA8-4682-347AE983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75" y="1321210"/>
            <a:ext cx="9607661" cy="658877"/>
          </a:xfrm>
        </p:spPr>
        <p:txBody>
          <a:bodyPr/>
          <a:lstStyle/>
          <a:p>
            <a:pPr algn="ctr"/>
            <a:r>
              <a:rPr lang="en-US" dirty="0"/>
              <a:t>Yearly returns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2690-CE9E-AD0F-D68E-460250EB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185" y="1860482"/>
            <a:ext cx="4645152" cy="41966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Line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4CE5-24CC-0266-AD7A-AB9ECBA08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6674" y="1814062"/>
            <a:ext cx="4645152" cy="46608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931D14-A29E-3A6A-6F87-CB0C58C4A7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12362" y="2280150"/>
            <a:ext cx="5513776" cy="3557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52B7DB9-CC3D-07C3-8670-ADE3E491E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873" y="2280150"/>
            <a:ext cx="5513776" cy="3557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53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B02-615A-6EA3-F551-E8EDBBB2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 Start Dates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A0828-DA10-0050-784E-FE603BA3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83792"/>
            <a:ext cx="9603275" cy="4669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2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FDFB-2B45-D334-2EF7-D8F763FE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Returns start by quarter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297C0-E924-EBBB-95BC-B1AA43295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Pie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B29639-533A-1804-8483-FC74F4AAE5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942908"/>
            <a:ext cx="4645025" cy="295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2A61F-360B-A307-DB52-A5195D193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Bar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18716E-62AD-82BE-34E2-FCB7647B29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2362" y="2942908"/>
            <a:ext cx="4804278" cy="2951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2782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542</TotalTime>
  <Words>976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Evermark Return analysis</vt:lpstr>
      <vt:lpstr>Executive summary</vt:lpstr>
      <vt:lpstr>Introduction – defining the return problem</vt:lpstr>
      <vt:lpstr>Exploratory data analysis</vt:lpstr>
      <vt:lpstr>Reasons for return Breakdown</vt:lpstr>
      <vt:lpstr>RTV Origin Breakdown</vt:lpstr>
      <vt:lpstr>Yearly returns Breakdown</vt:lpstr>
      <vt:lpstr>Return Start Dates </vt:lpstr>
      <vt:lpstr>Returns start by quarter</vt:lpstr>
      <vt:lpstr>Return distribution by state</vt:lpstr>
      <vt:lpstr>Regional Breakdown of return instances</vt:lpstr>
      <vt:lpstr>Regional distribution of returns</vt:lpstr>
      <vt:lpstr>Store locations Returns breakdown</vt:lpstr>
      <vt:lpstr>Sku’s Return Breakdown (~38%)</vt:lpstr>
      <vt:lpstr>Top 16 Sku’s ~50% of All Return Instances</vt:lpstr>
      <vt:lpstr>Age of product return review</vt:lpstr>
      <vt:lpstr>Age of product return analysis</vt:lpstr>
      <vt:lpstr>Age of product return breakdown</vt:lpstr>
      <vt:lpstr>Key insights</vt:lpstr>
      <vt:lpstr>Key insights (cont.)</vt:lpstr>
      <vt:lpstr>Recommendations moving forwards</vt:lpstr>
      <vt:lpstr>Recommendations moving forwards (cont.)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Evermark Return analysis</dc:title>
  <dc:creator>Cameron Wells</dc:creator>
  <cp:lastModifiedBy>Cameron Wells</cp:lastModifiedBy>
  <cp:revision>49</cp:revision>
  <dcterms:created xsi:type="dcterms:W3CDTF">2023-02-27T22:27:03Z</dcterms:created>
  <dcterms:modified xsi:type="dcterms:W3CDTF">2023-02-28T23:56:23Z</dcterms:modified>
</cp:coreProperties>
</file>