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6" r:id="rId8"/>
    <p:sldId id="267" r:id="rId9"/>
    <p:sldId id="268" r:id="rId10"/>
    <p:sldId id="270" r:id="rId11"/>
    <p:sldId id="265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4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6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87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0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56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2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82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3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2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86A553-3C83-49BF-8310-4FE693F080B0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824061-E050-4220-8FD5-D353120449B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3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hcEEnle9sTO-shiny-gogo-kieran/editel?returnTo=https%3A%2F%2Fwww.tinkercad.com%2Fdashboar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4744-B808-95C5-EAEF-1CFDCF515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187" y="1088141"/>
            <a:ext cx="8851845" cy="1224977"/>
          </a:xfrm>
          <a:pattFill prst="pct5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US" u="sng" dirty="0">
                <a:latin typeface="Elephant" panose="02020904090505020303" pitchFamily="18" charset="0"/>
              </a:rPr>
              <a:t>PBEL PROJECT</a:t>
            </a:r>
            <a:endParaRPr lang="en-IN" u="sng" dirty="0">
              <a:latin typeface="Elephant" panose="02020904090505020303" pitchFamily="18" charset="0"/>
            </a:endParaRPr>
          </a:p>
        </p:txBody>
      </p:sp>
      <p:sp useBgFill="1">
        <p:nvSpPr>
          <p:cNvPr id="3" name="Subtitle 2">
            <a:extLst>
              <a:ext uri="{FF2B5EF4-FFF2-40B4-BE49-F238E27FC236}">
                <a16:creationId xmlns:a16="http://schemas.microsoft.com/office/drawing/2014/main" id="{A7A51251-902E-DB93-A63F-C0888290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458720"/>
            <a:ext cx="12192000" cy="4399280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Elephant" panose="02020904090505020303" pitchFamily="18" charset="0"/>
              </a:rPr>
              <a:t>                                  </a:t>
            </a:r>
          </a:p>
          <a:p>
            <a:r>
              <a:rPr lang="en-IN" sz="2800" dirty="0">
                <a:solidFill>
                  <a:srgbClr val="C00000"/>
                </a:solidFill>
                <a:latin typeface="Elephant" panose="02020904090505020303" pitchFamily="18" charset="0"/>
              </a:rPr>
              <a:t> 			</a:t>
            </a:r>
            <a:r>
              <a:rPr lang="en-IN" sz="2800" u="sng" dirty="0">
                <a:solidFill>
                  <a:srgbClr val="C00000"/>
                </a:solidFill>
                <a:latin typeface="Elephant" panose="02020904090505020303" pitchFamily="18" charset="0"/>
              </a:rPr>
              <a:t>LED BLINKING CIRCUIT</a:t>
            </a:r>
          </a:p>
          <a:p>
            <a:endParaRPr lang="en-IN" sz="2800" b="1" u="sng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r>
              <a:rPr lang="en-IN" sz="2800" dirty="0">
                <a:latin typeface="Elephant" panose="02020904090505020303" pitchFamily="18" charset="0"/>
              </a:rPr>
              <a:t>                            </a:t>
            </a:r>
            <a:r>
              <a:rPr lang="en-IN" sz="28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Elephant" panose="02020904090505020303" pitchFamily="18" charset="0"/>
              </a:rPr>
              <a:t>IOT 23 JUNE BATCH-1</a:t>
            </a:r>
          </a:p>
          <a:p>
            <a:endParaRPr lang="en-IN" sz="2800" b="1" u="sng" dirty="0">
              <a:solidFill>
                <a:srgbClr val="FF0000"/>
              </a:solidFill>
              <a:latin typeface="Elephant" panose="02020904090505020303" pitchFamily="18" charset="0"/>
            </a:endParaRPr>
          </a:p>
          <a:p>
            <a:pPr algn="l"/>
            <a:endParaRPr lang="en-IN" sz="1800" b="1" dirty="0">
              <a:latin typeface="Calisto MT" panose="02040603050505030304" pitchFamily="18" charset="0"/>
            </a:endParaRPr>
          </a:p>
          <a:p>
            <a:pPr algn="l"/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 </a:t>
            </a:r>
            <a:r>
              <a:rPr lang="en-I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INTERN’S NAME</a:t>
            </a:r>
            <a:r>
              <a:rPr lang="en-I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Elephant" panose="02020904090505020303" pitchFamily="18" charset="0"/>
              </a:rPr>
              <a:t>:-</a:t>
            </a: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Elephant" panose="02020904090505020303" pitchFamily="18" charset="0"/>
              </a:rPr>
              <a:t>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CHANDRA BAHADUR</a:t>
            </a:r>
          </a:p>
          <a:p>
            <a:pPr algn="l"/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                                   YADAV</a:t>
            </a:r>
            <a:r>
              <a:rPr lang="en-IN" sz="1800" b="1" dirty="0">
                <a:solidFill>
                  <a:srgbClr val="FF0000"/>
                </a:solidFill>
                <a:latin typeface="Elephant" panose="02020904090505020303" pitchFamily="18" charset="0"/>
              </a:rPr>
              <a:t>                       </a:t>
            </a:r>
            <a:r>
              <a:rPr lang="en-IN" sz="1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listo MT" panose="02040603050505030304" pitchFamily="18" charset="0"/>
              </a:rPr>
              <a:t>TRAINER’S NAME</a:t>
            </a:r>
            <a:r>
              <a:rPr lang="en-I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Elephant" panose="02020904090505020303" pitchFamily="18" charset="0"/>
              </a:rPr>
              <a:t>:- </a:t>
            </a:r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MR.PRITHVIRAJ SINGH </a:t>
            </a:r>
          </a:p>
          <a:p>
            <a:pPr algn="r"/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sto MT" panose="02040603050505030304" pitchFamily="18" charset="0"/>
              </a:rPr>
              <a:t>RATHORE</a:t>
            </a:r>
          </a:p>
          <a:p>
            <a:pPr algn="r"/>
            <a:endParaRPr lang="en-IN" sz="2000" b="1" u="sng" dirty="0">
              <a:latin typeface="Elephant" panose="02020904090505020303" pitchFamily="18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4461DD62-82A2-07F8-9916-02367433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95" y="273660"/>
            <a:ext cx="2062480" cy="74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B0ACF0-73AB-16F7-D4BA-DAED83A0F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1" y="405384"/>
            <a:ext cx="5843933" cy="3544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0A084A-A7EE-25C4-6479-C1DCDF3A6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234" y="2688336"/>
            <a:ext cx="5776974" cy="390724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3858B15-A0FF-D7EC-B87B-F4D407E0D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64" y="630936"/>
            <a:ext cx="4471416" cy="850392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       Output:-</a:t>
            </a:r>
            <a:br>
              <a:rPr lang="en-US" sz="3200" dirty="0">
                <a:latin typeface="Arial Black" panose="020B0A04020102020204" pitchFamily="34" charset="0"/>
              </a:rPr>
            </a:br>
            <a:r>
              <a:rPr lang="en-US" sz="3200" dirty="0">
                <a:latin typeface="Arial Black" panose="020B0A04020102020204" pitchFamily="34" charset="0"/>
              </a:rPr>
              <a:t>(After Simulation)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D6D2C-9725-21A0-9093-67620CF7F023}"/>
              </a:ext>
            </a:extLst>
          </p:cNvPr>
          <p:cNvSpPr/>
          <p:nvPr/>
        </p:nvSpPr>
        <p:spPr>
          <a:xfrm>
            <a:off x="384389" y="4562856"/>
            <a:ext cx="1911096" cy="557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Motion sensor + “RED LED”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04FCF2A6-362E-854D-08A2-A0A9A4911C01}"/>
              </a:ext>
            </a:extLst>
          </p:cNvPr>
          <p:cNvSpPr/>
          <p:nvPr/>
        </p:nvSpPr>
        <p:spPr>
          <a:xfrm>
            <a:off x="1335024" y="4009644"/>
            <a:ext cx="420624" cy="493776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B80761-5DC0-5F29-029C-9CB6090D985A}"/>
              </a:ext>
            </a:extLst>
          </p:cNvPr>
          <p:cNvSpPr/>
          <p:nvPr/>
        </p:nvSpPr>
        <p:spPr>
          <a:xfrm>
            <a:off x="3977640" y="5120640"/>
            <a:ext cx="1408176" cy="987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 sensor + “BLUE LED”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011BEB2-58FC-59C9-E2C3-D078C31EE056}"/>
              </a:ext>
            </a:extLst>
          </p:cNvPr>
          <p:cNvSpPr/>
          <p:nvPr/>
        </p:nvSpPr>
        <p:spPr>
          <a:xfrm>
            <a:off x="5532120" y="5440680"/>
            <a:ext cx="563880" cy="420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63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E9DDC8-FB8C-8811-93BB-CB4C611A4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66" y="237744"/>
            <a:ext cx="5357866" cy="44622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8D586-9BA3-002D-C716-70BEA1B3A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786" y="1947671"/>
            <a:ext cx="6030002" cy="47031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5AD334-18F0-689C-9D8E-86483E5F3595}"/>
              </a:ext>
            </a:extLst>
          </p:cNvPr>
          <p:cNvSpPr/>
          <p:nvPr/>
        </p:nvSpPr>
        <p:spPr>
          <a:xfrm>
            <a:off x="1051887" y="5276088"/>
            <a:ext cx="2340864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Ultrasonic sensor + “YELLOW LED”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8CE7F-7F76-E6BA-EEE1-BC3039EE956B}"/>
              </a:ext>
            </a:extLst>
          </p:cNvPr>
          <p:cNvSpPr/>
          <p:nvPr/>
        </p:nvSpPr>
        <p:spPr>
          <a:xfrm>
            <a:off x="7452360" y="630936"/>
            <a:ext cx="2770632" cy="667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LDR sensor + “GREEN LED”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2153315-867C-E7A3-951B-D7A2E304F772}"/>
              </a:ext>
            </a:extLst>
          </p:cNvPr>
          <p:cNvSpPr/>
          <p:nvPr/>
        </p:nvSpPr>
        <p:spPr>
          <a:xfrm>
            <a:off x="8823960" y="1417320"/>
            <a:ext cx="576072" cy="5303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4C6F8E17-50C3-08E3-35A1-F0AEA75503CC}"/>
              </a:ext>
            </a:extLst>
          </p:cNvPr>
          <p:cNvSpPr/>
          <p:nvPr/>
        </p:nvSpPr>
        <p:spPr>
          <a:xfrm>
            <a:off x="2167128" y="4700016"/>
            <a:ext cx="457200" cy="47548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97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EF18-E223-ECB8-0526-80185070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72720"/>
            <a:ext cx="10058400" cy="934720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2800" u="sng" dirty="0">
                <a:latin typeface="Arial Black" panose="020B0A04020102020204" pitchFamily="34" charset="0"/>
              </a:rPr>
              <a:t>Conclusion</a:t>
            </a:r>
            <a:endParaRPr lang="en-IN" sz="2800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CFDD-821A-9E33-A46C-038D89AE0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833120"/>
            <a:ext cx="11155680" cy="56997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demonstrates a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smart multi-sensor LED BLINKING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reactive system using Arduino. It effectively utilizes motion, gas, temperature, distance, and light sensors to control multiple LEDs, a buzzer, and an LCD for real-time alerts. The system prioritizes safety by instantly alerting in case of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gas leakage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abnormal temperature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proximity breach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sudden motion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clear blinking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patterns and messages. The logic adapts dynamically based on sensor input severity and LED blinking output, making it a powerful educational and prototype LED BLINKING with sensor model.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CHALLENEGES FACED:-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Limited analog pins on Arduino UNO required careful mapping.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LED blinking rate control without blocking code (used </a:t>
            </a:r>
            <a:r>
              <a:rPr lang="en-US" altLang="en-US" dirty="0" err="1">
                <a:solidFill>
                  <a:schemeClr val="tx1"/>
                </a:solidFill>
                <a:latin typeface="Arial Unicode MS" panose="020B0604020202020204" pitchFamily="34" charset="-128"/>
              </a:rPr>
              <a:t>millis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()</a:t>
            </a:r>
            <a:r>
              <a:rPr lang="en-US" altLang="en-US" sz="1050" dirty="0">
                <a:solidFill>
                  <a:schemeClr val="tx1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instead of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delay()</a:t>
            </a:r>
            <a:r>
              <a:rPr lang="en-US" altLang="en-US" dirty="0">
                <a:solidFill>
                  <a:schemeClr val="tx1"/>
                </a:solidFill>
              </a:rPr>
              <a:t>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Avoiding sensor conflicts and false positives (especially with PIR).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LCD updates needed to prioritize urgent data but still allow info rotation.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5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hank You PNG Images Transparent Background">
            <a:extLst>
              <a:ext uri="{FF2B5EF4-FFF2-40B4-BE49-F238E27FC236}">
                <a16:creationId xmlns:a16="http://schemas.microsoft.com/office/drawing/2014/main" id="{5C97FF7C-E85A-305B-46C0-933CED56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816" y="501758"/>
            <a:ext cx="5067110" cy="585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495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31C99-C492-448F-0F9D-AD2F1CFE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383" y="359923"/>
            <a:ext cx="10144003" cy="822960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3200" b="1" u="sng" dirty="0">
                <a:latin typeface="Arial Black" panose="020B0A04020102020204" pitchFamily="34" charset="0"/>
              </a:rPr>
              <a:t>Objective of the Project</a:t>
            </a:r>
            <a:endParaRPr lang="en-IN" sz="32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94E9-E5CD-4D42-528A-B6A1A68F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3" y="1546698"/>
            <a:ext cx="10212097" cy="4322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design a smart LED blinking and alert system based on multiple sensor inputs.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real-time alerts using LEDs, buzzer, and LCD.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critical sensor values and warnings instantly.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alerts such as gas leakage, abnormal temperature, proximity, and motion.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0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8A67-BFCB-49EF-C5CC-71450901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1" y="214009"/>
            <a:ext cx="10367740" cy="1303506"/>
          </a:xfrm>
        </p:spPr>
        <p:txBody>
          <a:bodyPr>
            <a:no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32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Components Used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0F869-32CF-8C31-A422-8DB76450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940" y="1517515"/>
            <a:ext cx="10367740" cy="4517525"/>
          </a:xfrm>
          <a:noFill/>
        </p:spPr>
        <p:txBody>
          <a:bodyPr>
            <a:normAutofit lnSpcReduction="10000"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Arduino UNO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PIR Motion Sensor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Ultrasonic Sensor (HC-SR04)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Gas Sensor (MQ-2 or MQ-135)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Temperature Sensor (NTC Thermistor or LM35)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LDR (Photoresistor)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16x2 LCD with I2C or standard 6-pin control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Buzzer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5 LEDs (for each sensor output)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arenR"/>
            </a:pPr>
            <a:r>
              <a:rPr lang="en-IN" sz="2200" dirty="0"/>
              <a:t>Breadboard, jumper wires, resistors (220 Ohm)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E1C17-B139-679D-05CE-615D1EC58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62" y="822960"/>
            <a:ext cx="1488950" cy="148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C4E6E61-B072-9660-6E62-724F5D50C14E}"/>
              </a:ext>
            </a:extLst>
          </p:cNvPr>
          <p:cNvSpPr/>
          <p:nvPr/>
        </p:nvSpPr>
        <p:spPr>
          <a:xfrm>
            <a:off x="5980924" y="2204467"/>
            <a:ext cx="557784" cy="349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pic>
        <p:nvPicPr>
          <p:cNvPr id="2050" name="Picture 2" descr="Sensors Modules Pir Sensor | Sensors Modules">
            <a:extLst>
              <a:ext uri="{FF2B5EF4-FFF2-40B4-BE49-F238E27FC236}">
                <a16:creationId xmlns:a16="http://schemas.microsoft.com/office/drawing/2014/main" id="{CF32DFCB-73E7-353B-4FFC-A9C1B0CF6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141" y="755524"/>
            <a:ext cx="2003315" cy="16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9C0FA3-E00C-C7F9-9F7C-E5B0B0AE2C10}"/>
              </a:ext>
            </a:extLst>
          </p:cNvPr>
          <p:cNvSpPr/>
          <p:nvPr/>
        </p:nvSpPr>
        <p:spPr>
          <a:xfrm>
            <a:off x="8082906" y="2279506"/>
            <a:ext cx="557784" cy="349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pic>
        <p:nvPicPr>
          <p:cNvPr id="2052" name="Picture 4" descr="HC-SR04-Ultrasonic Range Finder">
            <a:extLst>
              <a:ext uri="{FF2B5EF4-FFF2-40B4-BE49-F238E27FC236}">
                <a16:creationId xmlns:a16="http://schemas.microsoft.com/office/drawing/2014/main" id="{B810EA82-4BB4-14A2-7B4C-D7704E24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772" y="755524"/>
            <a:ext cx="1860844" cy="167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1BC039-B69E-236F-CA3C-2F6B3A5FEFB2}"/>
              </a:ext>
            </a:extLst>
          </p:cNvPr>
          <p:cNvSpPr/>
          <p:nvPr/>
        </p:nvSpPr>
        <p:spPr>
          <a:xfrm>
            <a:off x="10358984" y="2255604"/>
            <a:ext cx="557784" cy="349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pic>
        <p:nvPicPr>
          <p:cNvPr id="2054" name="Picture 6" descr="MQ2 Gas Sensor Tutorial: Measuring Gas Concentration with PictoBlox -  STEMpedia Education">
            <a:extLst>
              <a:ext uri="{FF2B5EF4-FFF2-40B4-BE49-F238E27FC236}">
                <a16:creationId xmlns:a16="http://schemas.microsoft.com/office/drawing/2014/main" id="{B6E45494-1F3E-862A-CA90-D2086862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104">
            <a:off x="6086998" y="2660343"/>
            <a:ext cx="2495686" cy="126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F286389-0843-CD49-D355-D4BF29EEBE79}"/>
              </a:ext>
            </a:extLst>
          </p:cNvPr>
          <p:cNvSpPr/>
          <p:nvPr/>
        </p:nvSpPr>
        <p:spPr>
          <a:xfrm>
            <a:off x="7122571" y="3695377"/>
            <a:ext cx="621792" cy="349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pic>
        <p:nvPicPr>
          <p:cNvPr id="2056" name="Picture 8" descr="LM35 Temperature Sensor Thermal Indication for Arduino, ARM and other MCU  1pc : Amazon.in: Industrial &amp; Scientific">
            <a:extLst>
              <a:ext uri="{FF2B5EF4-FFF2-40B4-BE49-F238E27FC236}">
                <a16:creationId xmlns:a16="http://schemas.microsoft.com/office/drawing/2014/main" id="{49A9A443-844E-64E7-B57C-A55D6055B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6" y="2838767"/>
            <a:ext cx="1591056" cy="129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6BD9F6-0915-7020-2AB3-19C4AF118D7F}"/>
              </a:ext>
            </a:extLst>
          </p:cNvPr>
          <p:cNvSpPr/>
          <p:nvPr/>
        </p:nvSpPr>
        <p:spPr>
          <a:xfrm>
            <a:off x="8995707" y="3989436"/>
            <a:ext cx="588734" cy="349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pic>
        <p:nvPicPr>
          <p:cNvPr id="4" name="Picture 16" descr="5mm LED Light Assorted Kit | Green Yellow Red White Blue | 50 Pcs">
            <a:extLst>
              <a:ext uri="{FF2B5EF4-FFF2-40B4-BE49-F238E27FC236}">
                <a16:creationId xmlns:a16="http://schemas.microsoft.com/office/drawing/2014/main" id="{A71FB538-5248-BE01-D9ED-37D9F7F1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0306" y="4634198"/>
            <a:ext cx="1656622" cy="140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E82727A-AE08-CBBE-9FDE-47C1340574BC}"/>
              </a:ext>
            </a:extLst>
          </p:cNvPr>
          <p:cNvSpPr/>
          <p:nvPr/>
        </p:nvSpPr>
        <p:spPr>
          <a:xfrm>
            <a:off x="10858775" y="4146113"/>
            <a:ext cx="588734" cy="349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pic>
        <p:nvPicPr>
          <p:cNvPr id="2058" name="Picture 10" descr="LDR Photoresistor (Photo Cell) Light Dependent Resistor 5mm - Rytronics.in">
            <a:extLst>
              <a:ext uri="{FF2B5EF4-FFF2-40B4-BE49-F238E27FC236}">
                <a16:creationId xmlns:a16="http://schemas.microsoft.com/office/drawing/2014/main" id="{C6A394ED-78D4-218A-FFB7-94CD2475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051" y="2778974"/>
            <a:ext cx="1767132" cy="136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95E2436-CA31-954E-1CBA-8E6EDEE0DB20}"/>
              </a:ext>
            </a:extLst>
          </p:cNvPr>
          <p:cNvSpPr/>
          <p:nvPr/>
        </p:nvSpPr>
        <p:spPr>
          <a:xfrm>
            <a:off x="6951206" y="5656087"/>
            <a:ext cx="583450" cy="3789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pic>
        <p:nvPicPr>
          <p:cNvPr id="2060" name="Picture 12" descr="Pic Interfacing Lcd 16x2 In 4 Bit Mode With Pic18f4550 | Pic">
            <a:extLst>
              <a:ext uri="{FF2B5EF4-FFF2-40B4-BE49-F238E27FC236}">
                <a16:creationId xmlns:a16="http://schemas.microsoft.com/office/drawing/2014/main" id="{62A39296-8CFE-9F04-F2DA-AA4650391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370" y="4216337"/>
            <a:ext cx="1928681" cy="14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nique Bargains Black Plastic DC 3-24V Wired Industrial Continuous Sound Electronic Buzzer 80dB">
            <a:extLst>
              <a:ext uri="{FF2B5EF4-FFF2-40B4-BE49-F238E27FC236}">
                <a16:creationId xmlns:a16="http://schemas.microsoft.com/office/drawing/2014/main" id="{FD0198BF-8179-9C3D-83C5-2B9846A81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47" y="4667932"/>
            <a:ext cx="1506110" cy="140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5F45AFB-A0C0-D581-0E89-1B0A9758405D}"/>
              </a:ext>
            </a:extLst>
          </p:cNvPr>
          <p:cNvSpPr/>
          <p:nvPr/>
        </p:nvSpPr>
        <p:spPr>
          <a:xfrm>
            <a:off x="9086796" y="5872321"/>
            <a:ext cx="603504" cy="414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75831A-B56E-CCC8-6A33-CD8CAFD08A93}"/>
              </a:ext>
            </a:extLst>
          </p:cNvPr>
          <p:cNvSpPr/>
          <p:nvPr/>
        </p:nvSpPr>
        <p:spPr>
          <a:xfrm>
            <a:off x="11358317" y="5872321"/>
            <a:ext cx="603504" cy="4145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28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DF4E8-5361-443B-E5FD-A2CF86B3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286603"/>
            <a:ext cx="10625328" cy="1377605"/>
          </a:xfrm>
        </p:spPr>
        <p:txBody>
          <a:bodyPr/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IN" sz="3200" b="1" u="sng" dirty="0">
                <a:latin typeface="Arial Black" panose="020B0A04020102020204" pitchFamily="34" charset="0"/>
              </a:rPr>
              <a:t>Working Principle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0C73-8DCD-92E7-C0F7-D9CB9CF32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38" y="1342417"/>
            <a:ext cx="10404478" cy="475663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Each sensor monitors a physical condition:</a:t>
            </a:r>
          </a:p>
          <a:p>
            <a:pPr lvl="1"/>
            <a:r>
              <a:rPr lang="en-US" sz="2400" dirty="0"/>
              <a:t>PIR: Detects motion and blinks LED fast if active.</a:t>
            </a:r>
          </a:p>
          <a:p>
            <a:pPr lvl="1"/>
            <a:r>
              <a:rPr lang="en-US" sz="2400" dirty="0"/>
              <a:t>Ultrasonic: Measures object distance and warns through buzzer while blinking LED if too close.</a:t>
            </a:r>
          </a:p>
          <a:p>
            <a:pPr lvl="1"/>
            <a:r>
              <a:rPr lang="en-US" sz="2400" dirty="0"/>
              <a:t>Gas Sensor: Detects air quality; triggers alert on leak with LED blink .</a:t>
            </a:r>
          </a:p>
          <a:p>
            <a:pPr lvl="1"/>
            <a:r>
              <a:rPr lang="en-US" sz="2400" dirty="0"/>
              <a:t>Temperature Sensor: Triggers high/low temp warning with LED blink.</a:t>
            </a:r>
          </a:p>
          <a:p>
            <a:pPr lvl="1"/>
            <a:r>
              <a:rPr lang="en-US" sz="2400" dirty="0"/>
              <a:t>LDR: Adjusts LED brightness based on light intensity.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LCD shows current status or warnings instantly.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Buzzer beeps on close-range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3C2E-B0FB-A95E-B4DA-87CD0460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49" y="272376"/>
            <a:ext cx="10405352" cy="1180504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2800" b="1" u="sng" dirty="0">
                <a:latin typeface="Arial Black" panose="020B0A04020102020204" pitchFamily="34" charset="0"/>
              </a:rPr>
              <a:t>Alert Prioritization and Display Logic</a:t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8268C-2D3D-B524-B11C-DF85B208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514" y="1361440"/>
            <a:ext cx="10405352" cy="4978399"/>
          </a:xfrm>
        </p:spPr>
        <p:txBody>
          <a:bodyPr>
            <a:normAutofit/>
          </a:bodyPr>
          <a:lstStyle/>
          <a:p>
            <a:r>
              <a:rPr lang="en-US" sz="2400" dirty="0"/>
              <a:t>Top Priority Alerts (interrupt display):</a:t>
            </a:r>
          </a:p>
          <a:p>
            <a:pPr lvl="1"/>
            <a:r>
              <a:rPr lang="en-US" sz="2400" dirty="0"/>
              <a:t>Gas leakage (gas &gt; 300)</a:t>
            </a:r>
          </a:p>
          <a:p>
            <a:pPr lvl="1"/>
            <a:r>
              <a:rPr lang="en-US" sz="2400" dirty="0"/>
              <a:t>High Temp (&gt;100) or Low Temp (&lt;10)</a:t>
            </a:r>
          </a:p>
          <a:p>
            <a:pPr lvl="1"/>
            <a:r>
              <a:rPr lang="en-US" sz="2400" dirty="0"/>
              <a:t>Close Object (&lt;30cm)</a:t>
            </a:r>
          </a:p>
          <a:p>
            <a:pPr lvl="1"/>
            <a:r>
              <a:rPr lang="en-US" sz="2400" dirty="0"/>
              <a:t>Motion Detected (recent &lt; 2 sec)</a:t>
            </a:r>
          </a:p>
          <a:p>
            <a:r>
              <a:rPr lang="en-US" sz="2400" dirty="0"/>
              <a:t>Rotating Info (when no alert):</a:t>
            </a:r>
          </a:p>
          <a:p>
            <a:pPr lvl="1"/>
            <a:r>
              <a:rPr lang="en-US" sz="2400" dirty="0"/>
              <a:t>Motion &amp; Light %</a:t>
            </a:r>
          </a:p>
          <a:p>
            <a:pPr lvl="1"/>
            <a:r>
              <a:rPr lang="en-US" sz="2400" dirty="0"/>
              <a:t>Distance &amp; Gas</a:t>
            </a:r>
          </a:p>
          <a:p>
            <a:pPr lvl="1"/>
            <a:r>
              <a:rPr lang="en-US" sz="2400" dirty="0"/>
              <a:t>Temperature &amp; Status</a:t>
            </a:r>
          </a:p>
          <a:p>
            <a:r>
              <a:rPr lang="en-US" sz="2400" dirty="0"/>
              <a:t>Each state shown for 3 seconds.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9BCD0-6195-327A-0097-0187CC1FA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644" y="1361441"/>
            <a:ext cx="2095792" cy="981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65AA74-2A5C-3685-92F6-41C20A909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555" y="2342653"/>
            <a:ext cx="2196045" cy="9812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1AFE7-614B-8A88-14B5-8D9ACE10E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605" y="3323865"/>
            <a:ext cx="2152950" cy="9716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707C4E-681B-0680-D51A-341FC0CB1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436" y="4295551"/>
            <a:ext cx="235300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2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CFF1-C00A-A15F-55FB-FC7BB940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92" y="0"/>
            <a:ext cx="10218798" cy="910336"/>
          </a:xfrm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3200" u="sng" dirty="0">
                <a:latin typeface="Arial Black" panose="020B0A04020102020204" pitchFamily="34" charset="0"/>
              </a:rPr>
              <a:t>Circuit diagram</a:t>
            </a:r>
            <a:endParaRPr lang="en-IN" sz="3200" u="sng" dirty="0">
              <a:latin typeface="Arial Black" panose="020B0A040201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21957F-A5AB-CD70-16C0-4901070BB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943" y="910336"/>
            <a:ext cx="8433881" cy="497916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07A89F-7151-4DF5-97CD-910CCE1E5426}"/>
              </a:ext>
            </a:extLst>
          </p:cNvPr>
          <p:cNvSpPr txBox="1"/>
          <p:nvPr/>
        </p:nvSpPr>
        <p:spPr>
          <a:xfrm>
            <a:off x="2497836" y="5876507"/>
            <a:ext cx="7341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 tooltip="https://www.tinkercad.com/things/hcEEnle9sTO-shiny-gogo-kieran/editel?returnTo=https%3A%2F%2Fwww.tinkercad.com%2Fdashboard&amp;sharecode=zJtR6eIrVjWQGw2iuXpHos8twHCn_zH23Q3xkj6rzE0"/>
              </a:rPr>
              <a:t>https://www.tinkercad.com/things/hcEEnle9sTO-shiny-gogo-kieran/editel?returnTo=https%3A%2F%2Fwww.tinkercad.com%2Fdashboard&amp;sharecode=zJtR6eIrVjWQGw2iuXpHos8twHCn_zH23Q3xkj6rzE0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535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2E17-E384-EA20-7056-3E1E94BB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0"/>
            <a:ext cx="10058400" cy="72136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u="sng" dirty="0">
                <a:latin typeface="Arial Black" panose="020B0A04020102020204" pitchFamily="34" charset="0"/>
              </a:rPr>
              <a:t>ARDUINO CODE:-</a:t>
            </a:r>
            <a:endParaRPr lang="en-IN" sz="2800" u="sng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D99127-A66B-91EF-17E5-56D5FABB9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00" y="691097"/>
            <a:ext cx="4681560" cy="6139612"/>
          </a:xfr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E99B14-34D5-5CE5-B2BF-7D57EFD8A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4032" y="182879"/>
            <a:ext cx="4994848" cy="6647829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7354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398D1-F2B1-A937-04A4-1858BE14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6413" y="0"/>
            <a:ext cx="5760607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62606F-17D4-DD8A-71DD-D6336D2BAD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26655" y="0"/>
            <a:ext cx="4462833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21557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FD834-D8E8-2418-1192-422A8CDEC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7450" y="0"/>
            <a:ext cx="4395249" cy="68580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EFC9B5-7AE6-82D0-0E13-4A5E6B8FC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10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805650"/>
            <a:ext cx="5224897" cy="278081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43907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</TotalTime>
  <Words>539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 Unicode MS</vt:lpstr>
      <vt:lpstr>Arial</vt:lpstr>
      <vt:lpstr>Arial Black</vt:lpstr>
      <vt:lpstr>Calibri</vt:lpstr>
      <vt:lpstr>Calibri Light</vt:lpstr>
      <vt:lpstr>Calisto MT</vt:lpstr>
      <vt:lpstr>Elephant</vt:lpstr>
      <vt:lpstr>Wingdings</vt:lpstr>
      <vt:lpstr>Retrospect</vt:lpstr>
      <vt:lpstr>PBEL PROJECT</vt:lpstr>
      <vt:lpstr>Objective of the Project</vt:lpstr>
      <vt:lpstr>Components Used </vt:lpstr>
      <vt:lpstr>Working Principle </vt:lpstr>
      <vt:lpstr>Alert Prioritization and Display Logic </vt:lpstr>
      <vt:lpstr>Circuit diagram</vt:lpstr>
      <vt:lpstr>ARDUINO CODE:-</vt:lpstr>
      <vt:lpstr>PowerPoint Presentation</vt:lpstr>
      <vt:lpstr>PowerPoint Presentation</vt:lpstr>
      <vt:lpstr>       Output:- (After Simulation)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BAHADUR</dc:creator>
  <cp:lastModifiedBy>CHANDRA BAHADUR</cp:lastModifiedBy>
  <cp:revision>9</cp:revision>
  <dcterms:created xsi:type="dcterms:W3CDTF">2025-07-08T07:54:46Z</dcterms:created>
  <dcterms:modified xsi:type="dcterms:W3CDTF">2025-07-09T06:41:14Z</dcterms:modified>
</cp:coreProperties>
</file>