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33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bey%20Christian\Downloads\Compressed\udacity_SQL\SQL_PROJECT\Q1_result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bey%20Christian\Downloads\Compressed\udacity_SQL\SQL_PROJECT\Q2_result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bbey%20Christian\Downloads\Compressed\udacity_SQL\SQL_PROJECT\Q3_result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bbey%20Christian\Downloads\Compressed\udacity_SQL\SQL_PROJECT\Q4_results.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[Q1_results.csv]Sheet3!PivotTable43</c:name>
    <c:fmtId val="4"/>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t>Sum of rental_times by category_name</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434210541728931E-2"/>
          <c:y val="0.10336137573011425"/>
          <c:w val="0.89408707891309303"/>
          <c:h val="0.79518148270053923"/>
        </c:manualLayout>
      </c:layout>
      <c:barChart>
        <c:barDir val="col"/>
        <c:grouping val="clustered"/>
        <c:varyColors val="0"/>
        <c:ser>
          <c:idx val="0"/>
          <c:order val="0"/>
          <c:tx>
            <c:strRef>
              <c:f>Sheet3!$B$3</c:f>
              <c:strCache>
                <c:ptCount val="1"/>
                <c:pt idx="0">
                  <c:v>Total</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Sheet3!$A$4:$A$9</c:f>
              <c:strCache>
                <c:ptCount val="6"/>
                <c:pt idx="0">
                  <c:v>Animation</c:v>
                </c:pt>
                <c:pt idx="1">
                  <c:v>Children</c:v>
                </c:pt>
                <c:pt idx="2">
                  <c:v>Classics</c:v>
                </c:pt>
                <c:pt idx="3">
                  <c:v>Comedy</c:v>
                </c:pt>
                <c:pt idx="4">
                  <c:v>Family</c:v>
                </c:pt>
                <c:pt idx="5">
                  <c:v>Music</c:v>
                </c:pt>
              </c:strCache>
            </c:strRef>
          </c:cat>
          <c:val>
            <c:numRef>
              <c:f>Sheet3!$B$4:$B$9</c:f>
              <c:numCache>
                <c:formatCode>General</c:formatCode>
                <c:ptCount val="6"/>
                <c:pt idx="0">
                  <c:v>1166</c:v>
                </c:pt>
                <c:pt idx="1">
                  <c:v>945</c:v>
                </c:pt>
                <c:pt idx="2">
                  <c:v>939</c:v>
                </c:pt>
                <c:pt idx="3">
                  <c:v>941</c:v>
                </c:pt>
                <c:pt idx="4">
                  <c:v>1096</c:v>
                </c:pt>
                <c:pt idx="5">
                  <c:v>830</c:v>
                </c:pt>
              </c:numCache>
            </c:numRef>
          </c:val>
          <c:extLst>
            <c:ext xmlns:c16="http://schemas.microsoft.com/office/drawing/2014/chart" uri="{C3380CC4-5D6E-409C-BE32-E72D297353CC}">
              <c16:uniqueId val="{00000000-DD59-4F95-964C-B7DC1B11F6F9}"/>
            </c:ext>
          </c:extLst>
        </c:ser>
        <c:dLbls>
          <c:dLblPos val="outEnd"/>
          <c:showLegendKey val="0"/>
          <c:showVal val="1"/>
          <c:showCatName val="0"/>
          <c:showSerName val="0"/>
          <c:showPercent val="0"/>
          <c:showBubbleSize val="0"/>
        </c:dLbls>
        <c:gapWidth val="164"/>
        <c:overlap val="-22"/>
        <c:axId val="449307216"/>
        <c:axId val="449293904"/>
      </c:barChart>
      <c:catAx>
        <c:axId val="44930721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sz="1400" dirty="0"/>
                  <a:t>CATEGORIES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293904"/>
        <c:crosses val="autoZero"/>
        <c:auto val="1"/>
        <c:lblAlgn val="ctr"/>
        <c:lblOffset val="100"/>
        <c:noMultiLvlLbl val="0"/>
      </c:catAx>
      <c:valAx>
        <c:axId val="449293904"/>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sz="1400" dirty="0"/>
                  <a:t>RENTAL</a:t>
                </a:r>
                <a:r>
                  <a:rPr lang="en-US" sz="1400" baseline="0" dirty="0"/>
                  <a:t> TIMES</a:t>
                </a:r>
                <a:endParaRPr lang="en-US" sz="1400"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3072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t>RENTED_TIMES</a:t>
            </a:r>
            <a:r>
              <a:rPr lang="en-US" sz="2000" b="1" baseline="0" dirty="0"/>
              <a:t> WITHIN QUARTER BY CATEGORY NAME</a:t>
            </a:r>
            <a:endParaRPr lang="en-US" sz="20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Quartile</c:v>
          </c:tx>
          <c:spPr>
            <a:solidFill>
              <a:schemeClr val="accent1"/>
            </a:solidFill>
            <a:ln>
              <a:noFill/>
            </a:ln>
            <a:effectLst/>
          </c:spPr>
          <c:invertIfNegative val="0"/>
          <c:cat>
            <c:strRef>
              <c:f>Q2_results!$A$2:$A$25</c:f>
              <c:strCache>
                <c:ptCount val="24"/>
                <c:pt idx="0">
                  <c:v>Animation</c:v>
                </c:pt>
                <c:pt idx="1">
                  <c:v>Animation</c:v>
                </c:pt>
                <c:pt idx="2">
                  <c:v>Animation</c:v>
                </c:pt>
                <c:pt idx="3">
                  <c:v>Animation</c:v>
                </c:pt>
                <c:pt idx="4">
                  <c:v>Children</c:v>
                </c:pt>
                <c:pt idx="5">
                  <c:v>Children</c:v>
                </c:pt>
                <c:pt idx="6">
                  <c:v>Children</c:v>
                </c:pt>
                <c:pt idx="7">
                  <c:v>Children</c:v>
                </c:pt>
                <c:pt idx="8">
                  <c:v>Classics</c:v>
                </c:pt>
                <c:pt idx="9">
                  <c:v>Classics</c:v>
                </c:pt>
                <c:pt idx="10">
                  <c:v>Classics</c:v>
                </c:pt>
                <c:pt idx="11">
                  <c:v>Classics</c:v>
                </c:pt>
                <c:pt idx="12">
                  <c:v>Comedy</c:v>
                </c:pt>
                <c:pt idx="13">
                  <c:v>Comedy</c:v>
                </c:pt>
                <c:pt idx="14">
                  <c:v>Comedy</c:v>
                </c:pt>
                <c:pt idx="15">
                  <c:v>Comedy</c:v>
                </c:pt>
                <c:pt idx="16">
                  <c:v>Family</c:v>
                </c:pt>
                <c:pt idx="17">
                  <c:v>Family</c:v>
                </c:pt>
                <c:pt idx="18">
                  <c:v>Family</c:v>
                </c:pt>
                <c:pt idx="19">
                  <c:v>Family</c:v>
                </c:pt>
                <c:pt idx="20">
                  <c:v>Music</c:v>
                </c:pt>
                <c:pt idx="21">
                  <c:v>Music</c:v>
                </c:pt>
                <c:pt idx="22">
                  <c:v>Music</c:v>
                </c:pt>
                <c:pt idx="23">
                  <c:v>Music</c:v>
                </c:pt>
              </c:strCache>
            </c:strRef>
          </c:cat>
          <c:val>
            <c:numRef>
              <c:f>Q2_results!$B$2:$B$25</c:f>
              <c:numCache>
                <c:formatCode>General</c:formatCode>
                <c:ptCount val="24"/>
                <c:pt idx="0">
                  <c:v>1</c:v>
                </c:pt>
                <c:pt idx="1">
                  <c:v>2</c:v>
                </c:pt>
                <c:pt idx="2">
                  <c:v>3</c:v>
                </c:pt>
                <c:pt idx="3">
                  <c:v>4</c:v>
                </c:pt>
                <c:pt idx="4">
                  <c:v>1</c:v>
                </c:pt>
                <c:pt idx="5">
                  <c:v>2</c:v>
                </c:pt>
                <c:pt idx="6">
                  <c:v>3</c:v>
                </c:pt>
                <c:pt idx="7">
                  <c:v>4</c:v>
                </c:pt>
                <c:pt idx="8">
                  <c:v>1</c:v>
                </c:pt>
                <c:pt idx="9">
                  <c:v>2</c:v>
                </c:pt>
                <c:pt idx="10">
                  <c:v>3</c:v>
                </c:pt>
                <c:pt idx="11">
                  <c:v>4</c:v>
                </c:pt>
                <c:pt idx="12">
                  <c:v>1</c:v>
                </c:pt>
                <c:pt idx="13">
                  <c:v>2</c:v>
                </c:pt>
                <c:pt idx="14">
                  <c:v>3</c:v>
                </c:pt>
                <c:pt idx="15">
                  <c:v>4</c:v>
                </c:pt>
                <c:pt idx="16">
                  <c:v>1</c:v>
                </c:pt>
                <c:pt idx="17">
                  <c:v>2</c:v>
                </c:pt>
                <c:pt idx="18">
                  <c:v>3</c:v>
                </c:pt>
                <c:pt idx="19">
                  <c:v>4</c:v>
                </c:pt>
                <c:pt idx="20">
                  <c:v>1</c:v>
                </c:pt>
                <c:pt idx="21">
                  <c:v>2</c:v>
                </c:pt>
                <c:pt idx="22">
                  <c:v>3</c:v>
                </c:pt>
                <c:pt idx="23">
                  <c:v>4</c:v>
                </c:pt>
              </c:numCache>
            </c:numRef>
          </c:val>
          <c:extLst>
            <c:ext xmlns:c16="http://schemas.microsoft.com/office/drawing/2014/chart" uri="{C3380CC4-5D6E-409C-BE32-E72D297353CC}">
              <c16:uniqueId val="{00000000-4936-46AC-BF3F-4535A7E2BFA4}"/>
            </c:ext>
          </c:extLst>
        </c:ser>
        <c:ser>
          <c:idx val="1"/>
          <c:order val="1"/>
          <c:tx>
            <c:v>Movie_category_count_per_quartile</c:v>
          </c:tx>
          <c:spPr>
            <a:solidFill>
              <a:schemeClr val="accent2"/>
            </a:solidFill>
            <a:ln>
              <a:noFill/>
            </a:ln>
            <a:effectLst/>
          </c:spPr>
          <c:invertIfNegative val="0"/>
          <c:cat>
            <c:strRef>
              <c:f>Q2_results!$A$2:$A$25</c:f>
              <c:strCache>
                <c:ptCount val="24"/>
                <c:pt idx="0">
                  <c:v>Animation</c:v>
                </c:pt>
                <c:pt idx="1">
                  <c:v>Animation</c:v>
                </c:pt>
                <c:pt idx="2">
                  <c:v>Animation</c:v>
                </c:pt>
                <c:pt idx="3">
                  <c:v>Animation</c:v>
                </c:pt>
                <c:pt idx="4">
                  <c:v>Children</c:v>
                </c:pt>
                <c:pt idx="5">
                  <c:v>Children</c:v>
                </c:pt>
                <c:pt idx="6">
                  <c:v>Children</c:v>
                </c:pt>
                <c:pt idx="7">
                  <c:v>Children</c:v>
                </c:pt>
                <c:pt idx="8">
                  <c:v>Classics</c:v>
                </c:pt>
                <c:pt idx="9">
                  <c:v>Classics</c:v>
                </c:pt>
                <c:pt idx="10">
                  <c:v>Classics</c:v>
                </c:pt>
                <c:pt idx="11">
                  <c:v>Classics</c:v>
                </c:pt>
                <c:pt idx="12">
                  <c:v>Comedy</c:v>
                </c:pt>
                <c:pt idx="13">
                  <c:v>Comedy</c:v>
                </c:pt>
                <c:pt idx="14">
                  <c:v>Comedy</c:v>
                </c:pt>
                <c:pt idx="15">
                  <c:v>Comedy</c:v>
                </c:pt>
                <c:pt idx="16">
                  <c:v>Family</c:v>
                </c:pt>
                <c:pt idx="17">
                  <c:v>Family</c:v>
                </c:pt>
                <c:pt idx="18">
                  <c:v>Family</c:v>
                </c:pt>
                <c:pt idx="19">
                  <c:v>Family</c:v>
                </c:pt>
                <c:pt idx="20">
                  <c:v>Music</c:v>
                </c:pt>
                <c:pt idx="21">
                  <c:v>Music</c:v>
                </c:pt>
                <c:pt idx="22">
                  <c:v>Music</c:v>
                </c:pt>
                <c:pt idx="23">
                  <c:v>Music</c:v>
                </c:pt>
              </c:strCache>
            </c:strRef>
          </c:cat>
          <c:val>
            <c:numRef>
              <c:f>Q2_results!$C$2:$C$25</c:f>
              <c:numCache>
                <c:formatCode>General</c:formatCode>
                <c:ptCount val="24"/>
                <c:pt idx="0">
                  <c:v>22</c:v>
                </c:pt>
                <c:pt idx="1">
                  <c:v>12</c:v>
                </c:pt>
                <c:pt idx="2">
                  <c:v>15</c:v>
                </c:pt>
                <c:pt idx="3">
                  <c:v>17</c:v>
                </c:pt>
                <c:pt idx="4">
                  <c:v>14</c:v>
                </c:pt>
                <c:pt idx="5">
                  <c:v>18</c:v>
                </c:pt>
                <c:pt idx="6">
                  <c:v>14</c:v>
                </c:pt>
                <c:pt idx="7">
                  <c:v>14</c:v>
                </c:pt>
                <c:pt idx="8">
                  <c:v>14</c:v>
                </c:pt>
                <c:pt idx="9">
                  <c:v>15</c:v>
                </c:pt>
                <c:pt idx="10">
                  <c:v>12</c:v>
                </c:pt>
                <c:pt idx="11">
                  <c:v>16</c:v>
                </c:pt>
                <c:pt idx="12">
                  <c:v>17</c:v>
                </c:pt>
                <c:pt idx="13">
                  <c:v>15</c:v>
                </c:pt>
                <c:pt idx="14">
                  <c:v>13</c:v>
                </c:pt>
                <c:pt idx="15">
                  <c:v>13</c:v>
                </c:pt>
                <c:pt idx="16">
                  <c:v>15</c:v>
                </c:pt>
                <c:pt idx="17">
                  <c:v>17</c:v>
                </c:pt>
                <c:pt idx="18">
                  <c:v>20</c:v>
                </c:pt>
                <c:pt idx="19">
                  <c:v>17</c:v>
                </c:pt>
                <c:pt idx="20">
                  <c:v>9</c:v>
                </c:pt>
                <c:pt idx="21">
                  <c:v>13</c:v>
                </c:pt>
                <c:pt idx="22">
                  <c:v>16</c:v>
                </c:pt>
                <c:pt idx="23">
                  <c:v>13</c:v>
                </c:pt>
              </c:numCache>
            </c:numRef>
          </c:val>
          <c:extLst>
            <c:ext xmlns:c16="http://schemas.microsoft.com/office/drawing/2014/chart" uri="{C3380CC4-5D6E-409C-BE32-E72D297353CC}">
              <c16:uniqueId val="{00000001-4936-46AC-BF3F-4535A7E2BFA4}"/>
            </c:ext>
          </c:extLst>
        </c:ser>
        <c:dLbls>
          <c:showLegendKey val="0"/>
          <c:showVal val="0"/>
          <c:showCatName val="0"/>
          <c:showSerName val="0"/>
          <c:showPercent val="0"/>
          <c:showBubbleSize val="0"/>
        </c:dLbls>
        <c:gapWidth val="219"/>
        <c:overlap val="-27"/>
        <c:axId val="323984336"/>
        <c:axId val="323985168"/>
      </c:barChart>
      <c:catAx>
        <c:axId val="3239843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a:t>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3985168"/>
        <c:crosses val="autoZero"/>
        <c:auto val="1"/>
        <c:lblAlgn val="ctr"/>
        <c:lblOffset val="100"/>
        <c:noMultiLvlLbl val="0"/>
      </c:catAx>
      <c:valAx>
        <c:axId val="323985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a:t>Number</a:t>
                </a:r>
                <a:r>
                  <a:rPr lang="en-US" sz="1400" b="1" baseline="0" dirty="0"/>
                  <a:t> of times rented withing quarter</a:t>
                </a:r>
                <a:endParaRPr lang="en-US" sz="1400" b="1"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3984336"/>
        <c:crosses val="autoZero"/>
        <c:crossBetween val="between"/>
      </c:valAx>
      <c:spPr>
        <a:noFill/>
        <a:ln>
          <a:noFill/>
        </a:ln>
        <a:effectLst/>
      </c:spPr>
    </c:plotArea>
    <c:legend>
      <c:legendPos val="b"/>
      <c:layout>
        <c:manualLayout>
          <c:xMode val="edge"/>
          <c:yMode val="edge"/>
          <c:x val="0.18961674860537425"/>
          <c:y val="0.93626017710958931"/>
          <c:w val="0.77532014239582969"/>
          <c:h val="6.373982289041066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t>Amount</a:t>
            </a:r>
            <a:r>
              <a:rPr lang="en-US" sz="2000" b="1" baseline="0" dirty="0"/>
              <a:t> and </a:t>
            </a:r>
            <a:r>
              <a:rPr lang="en-US" sz="2000" b="1" baseline="0" dirty="0" err="1"/>
              <a:t>Number_of_Times_Paid_in_Month</a:t>
            </a:r>
            <a:r>
              <a:rPr lang="en-US" sz="2000" b="1" baseline="0" dirty="0"/>
              <a:t> By Names</a:t>
            </a:r>
          </a:p>
        </c:rich>
      </c:tx>
      <c:layout>
        <c:manualLayout>
          <c:xMode val="edge"/>
          <c:yMode val="edge"/>
          <c:x val="0.19442908539642628"/>
          <c:y val="2.4561403508771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Q3_results!$C$1</c:f>
              <c:strCache>
                <c:ptCount val="1"/>
                <c:pt idx="0">
                  <c:v>num_times_paid</c:v>
                </c:pt>
              </c:strCache>
            </c:strRef>
          </c:tx>
          <c:spPr>
            <a:solidFill>
              <a:schemeClr val="accent1"/>
            </a:solidFill>
            <a:ln>
              <a:noFill/>
            </a:ln>
            <a:effectLst/>
          </c:spPr>
          <c:invertIfNegative val="0"/>
          <c:cat>
            <c:strRef>
              <c:f>Q3_results!$B$2:$B$35</c:f>
              <c:strCache>
                <c:ptCount val="34"/>
                <c:pt idx="0">
                  <c:v>Ana Bradley</c:v>
                </c:pt>
                <c:pt idx="1">
                  <c:v>Ana Bradley</c:v>
                </c:pt>
                <c:pt idx="2">
                  <c:v>Ana Bradley</c:v>
                </c:pt>
                <c:pt idx="3">
                  <c:v>Ana Bradley</c:v>
                </c:pt>
                <c:pt idx="4">
                  <c:v>Clara Shaw</c:v>
                </c:pt>
                <c:pt idx="5">
                  <c:v>Clara Shaw</c:v>
                </c:pt>
                <c:pt idx="6">
                  <c:v>Clara Shaw</c:v>
                </c:pt>
                <c:pt idx="7">
                  <c:v>Curtis Irby</c:v>
                </c:pt>
                <c:pt idx="8">
                  <c:v>Curtis Irby</c:v>
                </c:pt>
                <c:pt idx="9">
                  <c:v>Curtis Irby</c:v>
                </c:pt>
                <c:pt idx="10">
                  <c:v>Curtis Irby</c:v>
                </c:pt>
                <c:pt idx="11">
                  <c:v>Eleanor Hunt</c:v>
                </c:pt>
                <c:pt idx="12">
                  <c:v>Eleanor Hunt</c:v>
                </c:pt>
                <c:pt idx="13">
                  <c:v>Eleanor Hunt</c:v>
                </c:pt>
                <c:pt idx="14">
                  <c:v>Karl Seal</c:v>
                </c:pt>
                <c:pt idx="15">
                  <c:v>Karl Seal</c:v>
                </c:pt>
                <c:pt idx="16">
                  <c:v>Karl Seal</c:v>
                </c:pt>
                <c:pt idx="17">
                  <c:v>Marcia Dean</c:v>
                </c:pt>
                <c:pt idx="18">
                  <c:v>Marcia Dean</c:v>
                </c:pt>
                <c:pt idx="19">
                  <c:v>Marcia Dean</c:v>
                </c:pt>
                <c:pt idx="20">
                  <c:v>Marcia Dean</c:v>
                </c:pt>
                <c:pt idx="21">
                  <c:v>Marion Snyder</c:v>
                </c:pt>
                <c:pt idx="22">
                  <c:v>Marion Snyder</c:v>
                </c:pt>
                <c:pt idx="23">
                  <c:v>Marion Snyder</c:v>
                </c:pt>
                <c:pt idx="24">
                  <c:v>Marion Snyder</c:v>
                </c:pt>
                <c:pt idx="25">
                  <c:v>Mike Way</c:v>
                </c:pt>
                <c:pt idx="26">
                  <c:v>Mike Way</c:v>
                </c:pt>
                <c:pt idx="27">
                  <c:v>Mike Way</c:v>
                </c:pt>
                <c:pt idx="28">
                  <c:v>Rhonda Kennedy</c:v>
                </c:pt>
                <c:pt idx="29">
                  <c:v>Rhonda Kennedy</c:v>
                </c:pt>
                <c:pt idx="30">
                  <c:v>Rhonda Kennedy</c:v>
                </c:pt>
                <c:pt idx="31">
                  <c:v>Tommy Collazo</c:v>
                </c:pt>
                <c:pt idx="32">
                  <c:v>Tommy Collazo</c:v>
                </c:pt>
                <c:pt idx="33">
                  <c:v>Tommy Collazo</c:v>
                </c:pt>
              </c:strCache>
              <c:extLst/>
            </c:strRef>
          </c:cat>
          <c:val>
            <c:numRef>
              <c:f>Q3_results!$C$2:$C$35</c:f>
              <c:numCache>
                <c:formatCode>General</c:formatCode>
                <c:ptCount val="34"/>
                <c:pt idx="0">
                  <c:v>4</c:v>
                </c:pt>
                <c:pt idx="1">
                  <c:v>16</c:v>
                </c:pt>
                <c:pt idx="2">
                  <c:v>12</c:v>
                </c:pt>
                <c:pt idx="3">
                  <c:v>1</c:v>
                </c:pt>
                <c:pt idx="4">
                  <c:v>6</c:v>
                </c:pt>
                <c:pt idx="5">
                  <c:v>16</c:v>
                </c:pt>
                <c:pt idx="6">
                  <c:v>18</c:v>
                </c:pt>
                <c:pt idx="7">
                  <c:v>6</c:v>
                </c:pt>
                <c:pt idx="8">
                  <c:v>17</c:v>
                </c:pt>
                <c:pt idx="9">
                  <c:v>14</c:v>
                </c:pt>
                <c:pt idx="10">
                  <c:v>1</c:v>
                </c:pt>
                <c:pt idx="11">
                  <c:v>5</c:v>
                </c:pt>
                <c:pt idx="12">
                  <c:v>18</c:v>
                </c:pt>
                <c:pt idx="13">
                  <c:v>22</c:v>
                </c:pt>
                <c:pt idx="14">
                  <c:v>9</c:v>
                </c:pt>
                <c:pt idx="15">
                  <c:v>13</c:v>
                </c:pt>
                <c:pt idx="16">
                  <c:v>20</c:v>
                </c:pt>
                <c:pt idx="17">
                  <c:v>8</c:v>
                </c:pt>
                <c:pt idx="18">
                  <c:v>10</c:v>
                </c:pt>
                <c:pt idx="19">
                  <c:v>20</c:v>
                </c:pt>
                <c:pt idx="20">
                  <c:v>1</c:v>
                </c:pt>
                <c:pt idx="21">
                  <c:v>8</c:v>
                </c:pt>
                <c:pt idx="22">
                  <c:v>12</c:v>
                </c:pt>
                <c:pt idx="23">
                  <c:v>18</c:v>
                </c:pt>
                <c:pt idx="24">
                  <c:v>1</c:v>
                </c:pt>
                <c:pt idx="25">
                  <c:v>6</c:v>
                </c:pt>
                <c:pt idx="26">
                  <c:v>15</c:v>
                </c:pt>
                <c:pt idx="27">
                  <c:v>12</c:v>
                </c:pt>
                <c:pt idx="28">
                  <c:v>4</c:v>
                </c:pt>
                <c:pt idx="29">
                  <c:v>15</c:v>
                </c:pt>
                <c:pt idx="30">
                  <c:v>19</c:v>
                </c:pt>
                <c:pt idx="31">
                  <c:v>7</c:v>
                </c:pt>
                <c:pt idx="32">
                  <c:v>12</c:v>
                </c:pt>
                <c:pt idx="33">
                  <c:v>18</c:v>
                </c:pt>
              </c:numCache>
            </c:numRef>
          </c:val>
          <c:extLst>
            <c:ext xmlns:c16="http://schemas.microsoft.com/office/drawing/2014/chart" uri="{C3380CC4-5D6E-409C-BE32-E72D297353CC}">
              <c16:uniqueId val="{00000000-96A4-4DC8-BC4A-1682F26A64C6}"/>
            </c:ext>
          </c:extLst>
        </c:ser>
        <c:ser>
          <c:idx val="1"/>
          <c:order val="1"/>
          <c:tx>
            <c:strRef>
              <c:f>Q3_results!$D$1</c:f>
              <c:strCache>
                <c:ptCount val="1"/>
                <c:pt idx="0">
                  <c:v>pay_amount</c:v>
                </c:pt>
              </c:strCache>
            </c:strRef>
          </c:tx>
          <c:spPr>
            <a:solidFill>
              <a:schemeClr val="accent2"/>
            </a:solidFill>
            <a:ln>
              <a:noFill/>
            </a:ln>
            <a:effectLst/>
          </c:spPr>
          <c:invertIfNegative val="0"/>
          <c:cat>
            <c:strRef>
              <c:f>Q3_results!$B$2:$B$35</c:f>
              <c:strCache>
                <c:ptCount val="34"/>
                <c:pt idx="0">
                  <c:v>Ana Bradley</c:v>
                </c:pt>
                <c:pt idx="1">
                  <c:v>Ana Bradley</c:v>
                </c:pt>
                <c:pt idx="2">
                  <c:v>Ana Bradley</c:v>
                </c:pt>
                <c:pt idx="3">
                  <c:v>Ana Bradley</c:v>
                </c:pt>
                <c:pt idx="4">
                  <c:v>Clara Shaw</c:v>
                </c:pt>
                <c:pt idx="5">
                  <c:v>Clara Shaw</c:v>
                </c:pt>
                <c:pt idx="6">
                  <c:v>Clara Shaw</c:v>
                </c:pt>
                <c:pt idx="7">
                  <c:v>Curtis Irby</c:v>
                </c:pt>
                <c:pt idx="8">
                  <c:v>Curtis Irby</c:v>
                </c:pt>
                <c:pt idx="9">
                  <c:v>Curtis Irby</c:v>
                </c:pt>
                <c:pt idx="10">
                  <c:v>Curtis Irby</c:v>
                </c:pt>
                <c:pt idx="11">
                  <c:v>Eleanor Hunt</c:v>
                </c:pt>
                <c:pt idx="12">
                  <c:v>Eleanor Hunt</c:v>
                </c:pt>
                <c:pt idx="13">
                  <c:v>Eleanor Hunt</c:v>
                </c:pt>
                <c:pt idx="14">
                  <c:v>Karl Seal</c:v>
                </c:pt>
                <c:pt idx="15">
                  <c:v>Karl Seal</c:v>
                </c:pt>
                <c:pt idx="16">
                  <c:v>Karl Seal</c:v>
                </c:pt>
                <c:pt idx="17">
                  <c:v>Marcia Dean</c:v>
                </c:pt>
                <c:pt idx="18">
                  <c:v>Marcia Dean</c:v>
                </c:pt>
                <c:pt idx="19">
                  <c:v>Marcia Dean</c:v>
                </c:pt>
                <c:pt idx="20">
                  <c:v>Marcia Dean</c:v>
                </c:pt>
                <c:pt idx="21">
                  <c:v>Marion Snyder</c:v>
                </c:pt>
                <c:pt idx="22">
                  <c:v>Marion Snyder</c:v>
                </c:pt>
                <c:pt idx="23">
                  <c:v>Marion Snyder</c:v>
                </c:pt>
                <c:pt idx="24">
                  <c:v>Marion Snyder</c:v>
                </c:pt>
                <c:pt idx="25">
                  <c:v>Mike Way</c:v>
                </c:pt>
                <c:pt idx="26">
                  <c:v>Mike Way</c:v>
                </c:pt>
                <c:pt idx="27">
                  <c:v>Mike Way</c:v>
                </c:pt>
                <c:pt idx="28">
                  <c:v>Rhonda Kennedy</c:v>
                </c:pt>
                <c:pt idx="29">
                  <c:v>Rhonda Kennedy</c:v>
                </c:pt>
                <c:pt idx="30">
                  <c:v>Rhonda Kennedy</c:v>
                </c:pt>
                <c:pt idx="31">
                  <c:v>Tommy Collazo</c:v>
                </c:pt>
                <c:pt idx="32">
                  <c:v>Tommy Collazo</c:v>
                </c:pt>
                <c:pt idx="33">
                  <c:v>Tommy Collazo</c:v>
                </c:pt>
              </c:strCache>
              <c:extLst/>
            </c:strRef>
          </c:cat>
          <c:val>
            <c:numRef>
              <c:f>Q3_results!$D$2:$D$35</c:f>
              <c:numCache>
                <c:formatCode>General</c:formatCode>
                <c:ptCount val="34"/>
                <c:pt idx="0">
                  <c:v>19.96</c:v>
                </c:pt>
                <c:pt idx="1">
                  <c:v>71.84</c:v>
                </c:pt>
                <c:pt idx="2">
                  <c:v>72.88</c:v>
                </c:pt>
                <c:pt idx="3">
                  <c:v>2.99</c:v>
                </c:pt>
                <c:pt idx="4">
                  <c:v>22.94</c:v>
                </c:pt>
                <c:pt idx="5">
                  <c:v>72.84</c:v>
                </c:pt>
                <c:pt idx="6">
                  <c:v>93.82</c:v>
                </c:pt>
                <c:pt idx="7">
                  <c:v>22.94</c:v>
                </c:pt>
                <c:pt idx="8">
                  <c:v>86.83</c:v>
                </c:pt>
                <c:pt idx="9">
                  <c:v>54.86</c:v>
                </c:pt>
                <c:pt idx="10">
                  <c:v>2.99</c:v>
                </c:pt>
                <c:pt idx="11">
                  <c:v>22.95</c:v>
                </c:pt>
                <c:pt idx="12">
                  <c:v>87.82</c:v>
                </c:pt>
                <c:pt idx="13">
                  <c:v>100.78</c:v>
                </c:pt>
                <c:pt idx="14">
                  <c:v>41.91</c:v>
                </c:pt>
                <c:pt idx="15">
                  <c:v>76.87</c:v>
                </c:pt>
                <c:pt idx="16">
                  <c:v>89.8</c:v>
                </c:pt>
                <c:pt idx="17">
                  <c:v>37.92</c:v>
                </c:pt>
                <c:pt idx="18">
                  <c:v>53.9</c:v>
                </c:pt>
                <c:pt idx="19">
                  <c:v>73.8</c:v>
                </c:pt>
                <c:pt idx="20">
                  <c:v>0.99</c:v>
                </c:pt>
                <c:pt idx="21">
                  <c:v>44.92</c:v>
                </c:pt>
                <c:pt idx="22">
                  <c:v>58.88</c:v>
                </c:pt>
                <c:pt idx="23">
                  <c:v>85.82</c:v>
                </c:pt>
                <c:pt idx="24">
                  <c:v>4.99</c:v>
                </c:pt>
                <c:pt idx="25">
                  <c:v>35.94</c:v>
                </c:pt>
                <c:pt idx="26">
                  <c:v>64.849999999999994</c:v>
                </c:pt>
                <c:pt idx="27">
                  <c:v>61.88</c:v>
                </c:pt>
                <c:pt idx="28">
                  <c:v>19.96</c:v>
                </c:pt>
                <c:pt idx="29">
                  <c:v>74.849999999999994</c:v>
                </c:pt>
                <c:pt idx="30">
                  <c:v>96.81</c:v>
                </c:pt>
                <c:pt idx="31">
                  <c:v>25.93</c:v>
                </c:pt>
                <c:pt idx="32">
                  <c:v>67.88</c:v>
                </c:pt>
                <c:pt idx="33">
                  <c:v>89.82</c:v>
                </c:pt>
              </c:numCache>
            </c:numRef>
          </c:val>
          <c:extLst>
            <c:ext xmlns:c16="http://schemas.microsoft.com/office/drawing/2014/chart" uri="{C3380CC4-5D6E-409C-BE32-E72D297353CC}">
              <c16:uniqueId val="{00000001-96A4-4DC8-BC4A-1682F26A64C6}"/>
            </c:ext>
          </c:extLst>
        </c:ser>
        <c:dLbls>
          <c:showLegendKey val="0"/>
          <c:showVal val="0"/>
          <c:showCatName val="0"/>
          <c:showSerName val="0"/>
          <c:showPercent val="0"/>
          <c:showBubbleSize val="0"/>
        </c:dLbls>
        <c:gapWidth val="150"/>
        <c:overlap val="100"/>
        <c:axId val="489054160"/>
        <c:axId val="489043344"/>
      </c:barChart>
      <c:catAx>
        <c:axId val="4890541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a:t>Top</a:t>
                </a:r>
                <a:r>
                  <a:rPr lang="en-US" sz="1400" b="1" baseline="0" dirty="0"/>
                  <a:t>_10_Paying_Customers</a:t>
                </a:r>
              </a:p>
            </c:rich>
          </c:tx>
          <c:layout>
            <c:manualLayout>
              <c:xMode val="edge"/>
              <c:yMode val="edge"/>
              <c:x val="0.40142065209437122"/>
              <c:y val="0.8713530199292137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043344"/>
        <c:crosses val="autoZero"/>
        <c:auto val="1"/>
        <c:lblAlgn val="ctr"/>
        <c:lblOffset val="100"/>
        <c:noMultiLvlLbl val="0"/>
      </c:catAx>
      <c:valAx>
        <c:axId val="48904334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sz="1400" b="1" dirty="0" err="1"/>
                  <a:t>Amount</a:t>
                </a:r>
                <a:r>
                  <a:rPr lang="en-US" sz="1400" b="1" baseline="0" dirty="0" err="1"/>
                  <a:t>_and_Number_of_Times_Paid</a:t>
                </a:r>
                <a:endParaRPr lang="en-US" sz="1400" b="1" dirty="0"/>
              </a:p>
            </c:rich>
          </c:tx>
          <c:layout>
            <c:manualLayout>
              <c:xMode val="edge"/>
              <c:yMode val="edge"/>
              <c:x val="2.1538979670645053E-2"/>
              <c:y val="0.15863088689990726"/>
            </c:manualLayout>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054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err="1"/>
              <a:t>Lead_difference</a:t>
            </a:r>
            <a:r>
              <a:rPr lang="en-US" sz="2000" b="1" dirty="0"/>
              <a:t> By </a:t>
            </a:r>
            <a:r>
              <a:rPr lang="en-US" sz="2000" b="1" dirty="0" err="1"/>
              <a:t>Customer_name</a:t>
            </a:r>
            <a:r>
              <a:rPr lang="en-US" sz="2000" b="1" baseline="0" dirty="0"/>
              <a:t> and </a:t>
            </a:r>
            <a:r>
              <a:rPr lang="en-US" sz="2000" b="1" baseline="0" dirty="0" err="1"/>
              <a:t>MOnth_paid</a:t>
            </a:r>
            <a:endParaRPr lang="en-US" sz="2000" b="1" dirty="0"/>
          </a:p>
        </c:rich>
      </c:tx>
      <c:layout>
        <c:manualLayout>
          <c:xMode val="edge"/>
          <c:yMode val="edge"/>
          <c:x val="0.2999721539162819"/>
          <c:y val="2.781042197388302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Q4_results!$F$1</c:f>
              <c:strCache>
                <c:ptCount val="1"/>
                <c:pt idx="0">
                  <c:v>lead_difference</c:v>
                </c:pt>
              </c:strCache>
            </c:strRef>
          </c:tx>
          <c:spPr>
            <a:solidFill>
              <a:schemeClr val="accent1"/>
            </a:solidFill>
            <a:ln>
              <a:noFill/>
            </a:ln>
            <a:effectLst/>
          </c:spPr>
          <c:invertIfNegative val="0"/>
          <c:cat>
            <c:multiLvlStrRef>
              <c:f>Q4_results!$A$2:$B$35</c:f>
              <c:multiLvlStrCache>
                <c:ptCount val="34"/>
                <c:lvl>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pt idx="10">
                    <c:v>Curtis Irby</c:v>
                  </c:pt>
                  <c:pt idx="11">
                    <c:v>Karl Seal</c:v>
                  </c:pt>
                  <c:pt idx="12">
                    <c:v>Marion Snyder</c:v>
                  </c:pt>
                  <c:pt idx="13">
                    <c:v>Eleanor Hunt</c:v>
                  </c:pt>
                  <c:pt idx="14">
                    <c:v>Mike Way</c:v>
                  </c:pt>
                  <c:pt idx="15">
                    <c:v>Ana Bradley</c:v>
                  </c:pt>
                  <c:pt idx="16">
                    <c:v>Rhonda Kennedy</c:v>
                  </c:pt>
                  <c:pt idx="17">
                    <c:v>Clara Shaw</c:v>
                  </c:pt>
                  <c:pt idx="18">
                    <c:v>Marcia Dean</c:v>
                  </c:pt>
                  <c:pt idx="19">
                    <c:v>Tommy Collazo</c:v>
                  </c:pt>
                  <c:pt idx="20">
                    <c:v>Curtis Irby</c:v>
                  </c:pt>
                  <c:pt idx="21">
                    <c:v>Mike Way</c:v>
                  </c:pt>
                  <c:pt idx="22">
                    <c:v>Eleanor Hunt</c:v>
                  </c:pt>
                  <c:pt idx="23">
                    <c:v>Karl Seal</c:v>
                  </c:pt>
                  <c:pt idx="24">
                    <c:v>Marcia Dean</c:v>
                  </c:pt>
                  <c:pt idx="25">
                    <c:v>Rhonda Kennedy</c:v>
                  </c:pt>
                  <c:pt idx="26">
                    <c:v>Marion Snyder</c:v>
                  </c:pt>
                  <c:pt idx="27">
                    <c:v>Ana Bradley</c:v>
                  </c:pt>
                  <c:pt idx="28">
                    <c:v>Tommy Collazo</c:v>
                  </c:pt>
                  <c:pt idx="29">
                    <c:v>Clara Shaw</c:v>
                  </c:pt>
                  <c:pt idx="30">
                    <c:v>Curtis Irby</c:v>
                  </c:pt>
                  <c:pt idx="31">
                    <c:v>Marion Snyder</c:v>
                  </c:pt>
                  <c:pt idx="32">
                    <c:v>Marcia Dean</c:v>
                  </c:pt>
                  <c:pt idx="33">
                    <c:v>Ana Bradley</c:v>
                  </c:pt>
                </c:lvl>
                <c:lvl>
                  <c:pt idx="0">
                    <c:v>2</c:v>
                  </c:pt>
                  <c:pt idx="1">
                    <c:v>2</c:v>
                  </c:pt>
                  <c:pt idx="2">
                    <c:v>2</c:v>
                  </c:pt>
                  <c:pt idx="3">
                    <c:v>2</c:v>
                  </c:pt>
                  <c:pt idx="4">
                    <c:v>2</c:v>
                  </c:pt>
                  <c:pt idx="5">
                    <c:v>2</c:v>
                  </c:pt>
                  <c:pt idx="6">
                    <c:v>2</c:v>
                  </c:pt>
                  <c:pt idx="7">
                    <c:v>2</c:v>
                  </c:pt>
                  <c:pt idx="8">
                    <c:v>2</c:v>
                  </c:pt>
                  <c:pt idx="9">
                    <c:v>2</c:v>
                  </c:pt>
                  <c:pt idx="10">
                    <c:v>3</c:v>
                  </c:pt>
                  <c:pt idx="11">
                    <c:v>3</c:v>
                  </c:pt>
                  <c:pt idx="12">
                    <c:v>3</c:v>
                  </c:pt>
                  <c:pt idx="13">
                    <c:v>3</c:v>
                  </c:pt>
                  <c:pt idx="14">
                    <c:v>3</c:v>
                  </c:pt>
                  <c:pt idx="15">
                    <c:v>3</c:v>
                  </c:pt>
                  <c:pt idx="16">
                    <c:v>3</c:v>
                  </c:pt>
                  <c:pt idx="17">
                    <c:v>3</c:v>
                  </c:pt>
                  <c:pt idx="18">
                    <c:v>3</c:v>
                  </c:pt>
                  <c:pt idx="19">
                    <c:v>3</c:v>
                  </c:pt>
                  <c:pt idx="20">
                    <c:v>4</c:v>
                  </c:pt>
                  <c:pt idx="21">
                    <c:v>4</c:v>
                  </c:pt>
                  <c:pt idx="22">
                    <c:v>4</c:v>
                  </c:pt>
                  <c:pt idx="23">
                    <c:v>4</c:v>
                  </c:pt>
                  <c:pt idx="24">
                    <c:v>4</c:v>
                  </c:pt>
                  <c:pt idx="25">
                    <c:v>4</c:v>
                  </c:pt>
                  <c:pt idx="26">
                    <c:v>4</c:v>
                  </c:pt>
                  <c:pt idx="27">
                    <c:v>4</c:v>
                  </c:pt>
                  <c:pt idx="28">
                    <c:v>4</c:v>
                  </c:pt>
                  <c:pt idx="29">
                    <c:v>4</c:v>
                  </c:pt>
                  <c:pt idx="30">
                    <c:v>5</c:v>
                  </c:pt>
                  <c:pt idx="31">
                    <c:v>5</c:v>
                  </c:pt>
                  <c:pt idx="32">
                    <c:v>5</c:v>
                  </c:pt>
                  <c:pt idx="33">
                    <c:v>5</c:v>
                  </c:pt>
                </c:lvl>
              </c:multiLvlStrCache>
            </c:multiLvlStrRef>
          </c:cat>
          <c:val>
            <c:numRef>
              <c:f>Q4_results!$F$2:$F$35</c:f>
              <c:numCache>
                <c:formatCode>General</c:formatCode>
                <c:ptCount val="34"/>
                <c:pt idx="0">
                  <c:v>51.88</c:v>
                </c:pt>
                <c:pt idx="1">
                  <c:v>49.9</c:v>
                </c:pt>
                <c:pt idx="2">
                  <c:v>63.89</c:v>
                </c:pt>
                <c:pt idx="3">
                  <c:v>64.87</c:v>
                </c:pt>
                <c:pt idx="4">
                  <c:v>34.96</c:v>
                </c:pt>
                <c:pt idx="5">
                  <c:v>15.98</c:v>
                </c:pt>
                <c:pt idx="6">
                  <c:v>13.96</c:v>
                </c:pt>
                <c:pt idx="7">
                  <c:v>28.91</c:v>
                </c:pt>
                <c:pt idx="8">
                  <c:v>54.89</c:v>
                </c:pt>
                <c:pt idx="9">
                  <c:v>41.95</c:v>
                </c:pt>
                <c:pt idx="10">
                  <c:v>-31.97</c:v>
                </c:pt>
                <c:pt idx="11">
                  <c:v>12.93</c:v>
                </c:pt>
                <c:pt idx="12">
                  <c:v>26.94</c:v>
                </c:pt>
                <c:pt idx="13">
                  <c:v>12.96</c:v>
                </c:pt>
                <c:pt idx="14">
                  <c:v>-2.97</c:v>
                </c:pt>
                <c:pt idx="15">
                  <c:v>1.04</c:v>
                </c:pt>
                <c:pt idx="16">
                  <c:v>21.96</c:v>
                </c:pt>
                <c:pt idx="17">
                  <c:v>20.98</c:v>
                </c:pt>
                <c:pt idx="18">
                  <c:v>19.899999999999999</c:v>
                </c:pt>
                <c:pt idx="19">
                  <c:v>21.94</c:v>
                </c:pt>
                <c:pt idx="20">
                  <c:v>-51.87</c:v>
                </c:pt>
                <c:pt idx="24">
                  <c:v>-72.81</c:v>
                </c:pt>
                <c:pt idx="26">
                  <c:v>-80.83</c:v>
                </c:pt>
                <c:pt idx="27">
                  <c:v>-69.89</c:v>
                </c:pt>
              </c:numCache>
            </c:numRef>
          </c:val>
          <c:extLst>
            <c:ext xmlns:c16="http://schemas.microsoft.com/office/drawing/2014/chart" uri="{C3380CC4-5D6E-409C-BE32-E72D297353CC}">
              <c16:uniqueId val="{00000000-368B-48AB-A0C4-EA9547D0868E}"/>
            </c:ext>
          </c:extLst>
        </c:ser>
        <c:dLbls>
          <c:showLegendKey val="0"/>
          <c:showVal val="0"/>
          <c:showCatName val="0"/>
          <c:showSerName val="0"/>
          <c:showPercent val="0"/>
          <c:showBubbleSize val="0"/>
        </c:dLbls>
        <c:gapWidth val="219"/>
        <c:overlap val="-27"/>
        <c:axId val="379033328"/>
        <c:axId val="379040816"/>
      </c:barChart>
      <c:catAx>
        <c:axId val="3790333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err="1"/>
                  <a:t>Customer_Name</a:t>
                </a:r>
                <a:r>
                  <a:rPr lang="en-US" sz="1400" b="1" dirty="0"/>
                  <a:t> and </a:t>
                </a:r>
                <a:r>
                  <a:rPr lang="en-US" sz="1400" b="1" dirty="0" err="1"/>
                  <a:t>Payment_month</a:t>
                </a:r>
                <a:endParaRPr lang="en-US" sz="1400" b="1"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040816"/>
        <c:crosses val="autoZero"/>
        <c:auto val="1"/>
        <c:lblAlgn val="ctr"/>
        <c:lblOffset val="100"/>
        <c:noMultiLvlLbl val="0"/>
      </c:catAx>
      <c:valAx>
        <c:axId val="379040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err="1"/>
                  <a:t>Lead_difference</a:t>
                </a:r>
                <a:endParaRPr lang="en-US" sz="1400" b="1"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0333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CEDB-A091-41CE-89D9-AD89F9E50B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D1AB62-E9B0-4230-B2E5-8A425A3FEB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ACF4CC-FB6C-43F7-A62E-FAAD76F4D8A1}"/>
              </a:ext>
            </a:extLst>
          </p:cNvPr>
          <p:cNvSpPr>
            <a:spLocks noGrp="1"/>
          </p:cNvSpPr>
          <p:nvPr>
            <p:ph type="dt" sz="half" idx="10"/>
          </p:nvPr>
        </p:nvSpPr>
        <p:spPr/>
        <p:txBody>
          <a:bodyPr/>
          <a:lstStyle/>
          <a:p>
            <a:fld id="{7E13E081-6F7A-4439-9CDF-CDC25D8AE050}" type="datetimeFigureOut">
              <a:rPr lang="en-US" smtClean="0"/>
              <a:t>3/14/2022</a:t>
            </a:fld>
            <a:endParaRPr lang="en-US"/>
          </a:p>
        </p:txBody>
      </p:sp>
      <p:sp>
        <p:nvSpPr>
          <p:cNvPr id="5" name="Footer Placeholder 4">
            <a:extLst>
              <a:ext uri="{FF2B5EF4-FFF2-40B4-BE49-F238E27FC236}">
                <a16:creationId xmlns:a16="http://schemas.microsoft.com/office/drawing/2014/main" id="{4ED84AD9-4B2E-4401-AFD3-7D67DE822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3E260-E582-4111-BA72-5D7631B939D1}"/>
              </a:ext>
            </a:extLst>
          </p:cNvPr>
          <p:cNvSpPr>
            <a:spLocks noGrp="1"/>
          </p:cNvSpPr>
          <p:nvPr>
            <p:ph type="sldNum" sz="quarter" idx="12"/>
          </p:nvPr>
        </p:nvSpPr>
        <p:spPr/>
        <p:txBody>
          <a:bodyPr/>
          <a:lstStyle/>
          <a:p>
            <a:fld id="{BC0A9D29-0E66-4D20-9258-CFB6EE874958}" type="slidenum">
              <a:rPr lang="en-US" smtClean="0"/>
              <a:t>‹#›</a:t>
            </a:fld>
            <a:endParaRPr lang="en-US"/>
          </a:p>
        </p:txBody>
      </p:sp>
    </p:spTree>
    <p:extLst>
      <p:ext uri="{BB962C8B-B14F-4D97-AF65-F5344CB8AC3E}">
        <p14:creationId xmlns:p14="http://schemas.microsoft.com/office/powerpoint/2010/main" val="3915032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387D-5589-4503-B53C-C307E4C24E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9EF4B8-1C29-4AD5-9AE2-EE5AAC847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EC0D8-83F1-459C-9C2B-44FA4A3734A2}"/>
              </a:ext>
            </a:extLst>
          </p:cNvPr>
          <p:cNvSpPr>
            <a:spLocks noGrp="1"/>
          </p:cNvSpPr>
          <p:nvPr>
            <p:ph type="dt" sz="half" idx="10"/>
          </p:nvPr>
        </p:nvSpPr>
        <p:spPr/>
        <p:txBody>
          <a:bodyPr/>
          <a:lstStyle/>
          <a:p>
            <a:fld id="{7E13E081-6F7A-4439-9CDF-CDC25D8AE050}" type="datetimeFigureOut">
              <a:rPr lang="en-US" smtClean="0"/>
              <a:t>3/14/2022</a:t>
            </a:fld>
            <a:endParaRPr lang="en-US"/>
          </a:p>
        </p:txBody>
      </p:sp>
      <p:sp>
        <p:nvSpPr>
          <p:cNvPr id="5" name="Footer Placeholder 4">
            <a:extLst>
              <a:ext uri="{FF2B5EF4-FFF2-40B4-BE49-F238E27FC236}">
                <a16:creationId xmlns:a16="http://schemas.microsoft.com/office/drawing/2014/main" id="{36D228C4-CEED-4B78-A944-4ADC38FB6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AB8AC-20CB-4956-B08E-5624565D5027}"/>
              </a:ext>
            </a:extLst>
          </p:cNvPr>
          <p:cNvSpPr>
            <a:spLocks noGrp="1"/>
          </p:cNvSpPr>
          <p:nvPr>
            <p:ph type="sldNum" sz="quarter" idx="12"/>
          </p:nvPr>
        </p:nvSpPr>
        <p:spPr/>
        <p:txBody>
          <a:bodyPr/>
          <a:lstStyle/>
          <a:p>
            <a:fld id="{BC0A9D29-0E66-4D20-9258-CFB6EE874958}" type="slidenum">
              <a:rPr lang="en-US" smtClean="0"/>
              <a:t>‹#›</a:t>
            </a:fld>
            <a:endParaRPr lang="en-US"/>
          </a:p>
        </p:txBody>
      </p:sp>
    </p:spTree>
    <p:extLst>
      <p:ext uri="{BB962C8B-B14F-4D97-AF65-F5344CB8AC3E}">
        <p14:creationId xmlns:p14="http://schemas.microsoft.com/office/powerpoint/2010/main" val="3527847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1DBDC8-A37A-46BF-8F7E-3624E5C4D2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D28B3B-73EE-4398-984C-456FBB64DD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C6FA44-2C42-496C-B263-A2A6931E95CA}"/>
              </a:ext>
            </a:extLst>
          </p:cNvPr>
          <p:cNvSpPr>
            <a:spLocks noGrp="1"/>
          </p:cNvSpPr>
          <p:nvPr>
            <p:ph type="dt" sz="half" idx="10"/>
          </p:nvPr>
        </p:nvSpPr>
        <p:spPr/>
        <p:txBody>
          <a:bodyPr/>
          <a:lstStyle/>
          <a:p>
            <a:fld id="{7E13E081-6F7A-4439-9CDF-CDC25D8AE050}" type="datetimeFigureOut">
              <a:rPr lang="en-US" smtClean="0"/>
              <a:t>3/14/2022</a:t>
            </a:fld>
            <a:endParaRPr lang="en-US"/>
          </a:p>
        </p:txBody>
      </p:sp>
      <p:sp>
        <p:nvSpPr>
          <p:cNvPr id="5" name="Footer Placeholder 4">
            <a:extLst>
              <a:ext uri="{FF2B5EF4-FFF2-40B4-BE49-F238E27FC236}">
                <a16:creationId xmlns:a16="http://schemas.microsoft.com/office/drawing/2014/main" id="{E21126BE-75F4-4F09-A0F7-6D64040D3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E04F4-C999-42F7-84AE-43BA0F5AC263}"/>
              </a:ext>
            </a:extLst>
          </p:cNvPr>
          <p:cNvSpPr>
            <a:spLocks noGrp="1"/>
          </p:cNvSpPr>
          <p:nvPr>
            <p:ph type="sldNum" sz="quarter" idx="12"/>
          </p:nvPr>
        </p:nvSpPr>
        <p:spPr/>
        <p:txBody>
          <a:bodyPr/>
          <a:lstStyle/>
          <a:p>
            <a:fld id="{BC0A9D29-0E66-4D20-9258-CFB6EE874958}" type="slidenum">
              <a:rPr lang="en-US" smtClean="0"/>
              <a:t>‹#›</a:t>
            </a:fld>
            <a:endParaRPr lang="en-US"/>
          </a:p>
        </p:txBody>
      </p:sp>
    </p:spTree>
    <p:extLst>
      <p:ext uri="{BB962C8B-B14F-4D97-AF65-F5344CB8AC3E}">
        <p14:creationId xmlns:p14="http://schemas.microsoft.com/office/powerpoint/2010/main" val="292377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DB76-E91F-4DF1-92DC-60D9BCE0C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15F515-0872-44B8-A6AA-DBF74583B6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FA3AD-E8A8-4242-B442-C908ABE10C2F}"/>
              </a:ext>
            </a:extLst>
          </p:cNvPr>
          <p:cNvSpPr>
            <a:spLocks noGrp="1"/>
          </p:cNvSpPr>
          <p:nvPr>
            <p:ph type="dt" sz="half" idx="10"/>
          </p:nvPr>
        </p:nvSpPr>
        <p:spPr/>
        <p:txBody>
          <a:bodyPr/>
          <a:lstStyle/>
          <a:p>
            <a:fld id="{7E13E081-6F7A-4439-9CDF-CDC25D8AE050}" type="datetimeFigureOut">
              <a:rPr lang="en-US" smtClean="0"/>
              <a:t>3/14/2022</a:t>
            </a:fld>
            <a:endParaRPr lang="en-US"/>
          </a:p>
        </p:txBody>
      </p:sp>
      <p:sp>
        <p:nvSpPr>
          <p:cNvPr id="5" name="Footer Placeholder 4">
            <a:extLst>
              <a:ext uri="{FF2B5EF4-FFF2-40B4-BE49-F238E27FC236}">
                <a16:creationId xmlns:a16="http://schemas.microsoft.com/office/drawing/2014/main" id="{DF753F87-1E8C-428B-B91E-8B6AE4DFC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FFDCC-1D1A-49AC-8DE5-408331AF0373}"/>
              </a:ext>
            </a:extLst>
          </p:cNvPr>
          <p:cNvSpPr>
            <a:spLocks noGrp="1"/>
          </p:cNvSpPr>
          <p:nvPr>
            <p:ph type="sldNum" sz="quarter" idx="12"/>
          </p:nvPr>
        </p:nvSpPr>
        <p:spPr/>
        <p:txBody>
          <a:bodyPr/>
          <a:lstStyle/>
          <a:p>
            <a:fld id="{BC0A9D29-0E66-4D20-9258-CFB6EE874958}" type="slidenum">
              <a:rPr lang="en-US" smtClean="0"/>
              <a:t>‹#›</a:t>
            </a:fld>
            <a:endParaRPr lang="en-US"/>
          </a:p>
        </p:txBody>
      </p:sp>
    </p:spTree>
    <p:extLst>
      <p:ext uri="{BB962C8B-B14F-4D97-AF65-F5344CB8AC3E}">
        <p14:creationId xmlns:p14="http://schemas.microsoft.com/office/powerpoint/2010/main" val="328417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BA8C-6D6E-4A4B-8325-B4EEBFFAFA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9CB8A5-2B7C-4135-8E1D-3B8E6F17DB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2FB86C-3F83-4AEF-9E7B-602F9DE07754}"/>
              </a:ext>
            </a:extLst>
          </p:cNvPr>
          <p:cNvSpPr>
            <a:spLocks noGrp="1"/>
          </p:cNvSpPr>
          <p:nvPr>
            <p:ph type="dt" sz="half" idx="10"/>
          </p:nvPr>
        </p:nvSpPr>
        <p:spPr/>
        <p:txBody>
          <a:bodyPr/>
          <a:lstStyle/>
          <a:p>
            <a:fld id="{7E13E081-6F7A-4439-9CDF-CDC25D8AE050}" type="datetimeFigureOut">
              <a:rPr lang="en-US" smtClean="0"/>
              <a:t>3/14/2022</a:t>
            </a:fld>
            <a:endParaRPr lang="en-US"/>
          </a:p>
        </p:txBody>
      </p:sp>
      <p:sp>
        <p:nvSpPr>
          <p:cNvPr id="5" name="Footer Placeholder 4">
            <a:extLst>
              <a:ext uri="{FF2B5EF4-FFF2-40B4-BE49-F238E27FC236}">
                <a16:creationId xmlns:a16="http://schemas.microsoft.com/office/drawing/2014/main" id="{8743FE2B-050E-4A45-A9B9-135C4E509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7834D-DE03-4287-859B-BDE803C5B775}"/>
              </a:ext>
            </a:extLst>
          </p:cNvPr>
          <p:cNvSpPr>
            <a:spLocks noGrp="1"/>
          </p:cNvSpPr>
          <p:nvPr>
            <p:ph type="sldNum" sz="quarter" idx="12"/>
          </p:nvPr>
        </p:nvSpPr>
        <p:spPr/>
        <p:txBody>
          <a:bodyPr/>
          <a:lstStyle/>
          <a:p>
            <a:fld id="{BC0A9D29-0E66-4D20-9258-CFB6EE874958}" type="slidenum">
              <a:rPr lang="en-US" smtClean="0"/>
              <a:t>‹#›</a:t>
            </a:fld>
            <a:endParaRPr lang="en-US"/>
          </a:p>
        </p:txBody>
      </p:sp>
    </p:spTree>
    <p:extLst>
      <p:ext uri="{BB962C8B-B14F-4D97-AF65-F5344CB8AC3E}">
        <p14:creationId xmlns:p14="http://schemas.microsoft.com/office/powerpoint/2010/main" val="1474525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555A-C66B-461E-905D-905EFAA45B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F4A60F-D45A-4AF0-8ACA-EFEAAC59B2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FC17A9-80F6-4C6D-B2F8-62ED3555F1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A42117-0025-4637-B947-1431FFFF3484}"/>
              </a:ext>
            </a:extLst>
          </p:cNvPr>
          <p:cNvSpPr>
            <a:spLocks noGrp="1"/>
          </p:cNvSpPr>
          <p:nvPr>
            <p:ph type="dt" sz="half" idx="10"/>
          </p:nvPr>
        </p:nvSpPr>
        <p:spPr/>
        <p:txBody>
          <a:bodyPr/>
          <a:lstStyle/>
          <a:p>
            <a:fld id="{7E13E081-6F7A-4439-9CDF-CDC25D8AE050}" type="datetimeFigureOut">
              <a:rPr lang="en-US" smtClean="0"/>
              <a:t>3/14/2022</a:t>
            </a:fld>
            <a:endParaRPr lang="en-US"/>
          </a:p>
        </p:txBody>
      </p:sp>
      <p:sp>
        <p:nvSpPr>
          <p:cNvPr id="6" name="Footer Placeholder 5">
            <a:extLst>
              <a:ext uri="{FF2B5EF4-FFF2-40B4-BE49-F238E27FC236}">
                <a16:creationId xmlns:a16="http://schemas.microsoft.com/office/drawing/2014/main" id="{A38C1CAE-42DA-4F52-A31D-241F42EDA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E4406E-BAEE-4840-ACE3-6711FC3EE15A}"/>
              </a:ext>
            </a:extLst>
          </p:cNvPr>
          <p:cNvSpPr>
            <a:spLocks noGrp="1"/>
          </p:cNvSpPr>
          <p:nvPr>
            <p:ph type="sldNum" sz="quarter" idx="12"/>
          </p:nvPr>
        </p:nvSpPr>
        <p:spPr/>
        <p:txBody>
          <a:bodyPr/>
          <a:lstStyle/>
          <a:p>
            <a:fld id="{BC0A9D29-0E66-4D20-9258-CFB6EE874958}" type="slidenum">
              <a:rPr lang="en-US" smtClean="0"/>
              <a:t>‹#›</a:t>
            </a:fld>
            <a:endParaRPr lang="en-US"/>
          </a:p>
        </p:txBody>
      </p:sp>
    </p:spTree>
    <p:extLst>
      <p:ext uri="{BB962C8B-B14F-4D97-AF65-F5344CB8AC3E}">
        <p14:creationId xmlns:p14="http://schemas.microsoft.com/office/powerpoint/2010/main" val="271320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2237-5039-4246-B8D4-0F095C9EF3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D70187-F6CC-4150-9D35-8A81812CC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427141-8802-4C3F-ACEB-AECA8888D5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7B1A-B5AA-4F10-90F6-732C34A8D7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E5EF72-CA36-40A4-86D8-A4B57A5E5B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A102A0-656C-45DC-9AF9-B3C5E2E55BD3}"/>
              </a:ext>
            </a:extLst>
          </p:cNvPr>
          <p:cNvSpPr>
            <a:spLocks noGrp="1"/>
          </p:cNvSpPr>
          <p:nvPr>
            <p:ph type="dt" sz="half" idx="10"/>
          </p:nvPr>
        </p:nvSpPr>
        <p:spPr/>
        <p:txBody>
          <a:bodyPr/>
          <a:lstStyle/>
          <a:p>
            <a:fld id="{7E13E081-6F7A-4439-9CDF-CDC25D8AE050}" type="datetimeFigureOut">
              <a:rPr lang="en-US" smtClean="0"/>
              <a:t>3/14/2022</a:t>
            </a:fld>
            <a:endParaRPr lang="en-US"/>
          </a:p>
        </p:txBody>
      </p:sp>
      <p:sp>
        <p:nvSpPr>
          <p:cNvPr id="8" name="Footer Placeholder 7">
            <a:extLst>
              <a:ext uri="{FF2B5EF4-FFF2-40B4-BE49-F238E27FC236}">
                <a16:creationId xmlns:a16="http://schemas.microsoft.com/office/drawing/2014/main" id="{8314F961-35A8-4B09-9C68-54ED8ACF9E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D6A6A8-7EAE-4FA8-A373-39D5130AEE89}"/>
              </a:ext>
            </a:extLst>
          </p:cNvPr>
          <p:cNvSpPr>
            <a:spLocks noGrp="1"/>
          </p:cNvSpPr>
          <p:nvPr>
            <p:ph type="sldNum" sz="quarter" idx="12"/>
          </p:nvPr>
        </p:nvSpPr>
        <p:spPr/>
        <p:txBody>
          <a:bodyPr/>
          <a:lstStyle/>
          <a:p>
            <a:fld id="{BC0A9D29-0E66-4D20-9258-CFB6EE874958}" type="slidenum">
              <a:rPr lang="en-US" smtClean="0"/>
              <a:t>‹#›</a:t>
            </a:fld>
            <a:endParaRPr lang="en-US"/>
          </a:p>
        </p:txBody>
      </p:sp>
    </p:spTree>
    <p:extLst>
      <p:ext uri="{BB962C8B-B14F-4D97-AF65-F5344CB8AC3E}">
        <p14:creationId xmlns:p14="http://schemas.microsoft.com/office/powerpoint/2010/main" val="40752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82B8-B75E-415B-924D-E887EF76D0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70EC07-B9C6-4274-A751-B5D8A8EB3FFB}"/>
              </a:ext>
            </a:extLst>
          </p:cNvPr>
          <p:cNvSpPr>
            <a:spLocks noGrp="1"/>
          </p:cNvSpPr>
          <p:nvPr>
            <p:ph type="dt" sz="half" idx="10"/>
          </p:nvPr>
        </p:nvSpPr>
        <p:spPr/>
        <p:txBody>
          <a:bodyPr/>
          <a:lstStyle/>
          <a:p>
            <a:fld id="{7E13E081-6F7A-4439-9CDF-CDC25D8AE050}" type="datetimeFigureOut">
              <a:rPr lang="en-US" smtClean="0"/>
              <a:t>3/14/2022</a:t>
            </a:fld>
            <a:endParaRPr lang="en-US"/>
          </a:p>
        </p:txBody>
      </p:sp>
      <p:sp>
        <p:nvSpPr>
          <p:cNvPr id="4" name="Footer Placeholder 3">
            <a:extLst>
              <a:ext uri="{FF2B5EF4-FFF2-40B4-BE49-F238E27FC236}">
                <a16:creationId xmlns:a16="http://schemas.microsoft.com/office/drawing/2014/main" id="{C0028326-5AD7-4F14-9535-ABFD188E2D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392F60-E26F-4046-891F-053FA802F9FF}"/>
              </a:ext>
            </a:extLst>
          </p:cNvPr>
          <p:cNvSpPr>
            <a:spLocks noGrp="1"/>
          </p:cNvSpPr>
          <p:nvPr>
            <p:ph type="sldNum" sz="quarter" idx="12"/>
          </p:nvPr>
        </p:nvSpPr>
        <p:spPr/>
        <p:txBody>
          <a:bodyPr/>
          <a:lstStyle/>
          <a:p>
            <a:fld id="{BC0A9D29-0E66-4D20-9258-CFB6EE874958}" type="slidenum">
              <a:rPr lang="en-US" smtClean="0"/>
              <a:t>‹#›</a:t>
            </a:fld>
            <a:endParaRPr lang="en-US"/>
          </a:p>
        </p:txBody>
      </p:sp>
    </p:spTree>
    <p:extLst>
      <p:ext uri="{BB962C8B-B14F-4D97-AF65-F5344CB8AC3E}">
        <p14:creationId xmlns:p14="http://schemas.microsoft.com/office/powerpoint/2010/main" val="4066686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AE00C6-AD6E-40B1-848F-BFFAE8937315}"/>
              </a:ext>
            </a:extLst>
          </p:cNvPr>
          <p:cNvSpPr>
            <a:spLocks noGrp="1"/>
          </p:cNvSpPr>
          <p:nvPr>
            <p:ph type="dt" sz="half" idx="10"/>
          </p:nvPr>
        </p:nvSpPr>
        <p:spPr/>
        <p:txBody>
          <a:bodyPr/>
          <a:lstStyle/>
          <a:p>
            <a:fld id="{7E13E081-6F7A-4439-9CDF-CDC25D8AE050}" type="datetimeFigureOut">
              <a:rPr lang="en-US" smtClean="0"/>
              <a:t>3/14/2022</a:t>
            </a:fld>
            <a:endParaRPr lang="en-US"/>
          </a:p>
        </p:txBody>
      </p:sp>
      <p:sp>
        <p:nvSpPr>
          <p:cNvPr id="3" name="Footer Placeholder 2">
            <a:extLst>
              <a:ext uri="{FF2B5EF4-FFF2-40B4-BE49-F238E27FC236}">
                <a16:creationId xmlns:a16="http://schemas.microsoft.com/office/drawing/2014/main" id="{BA11BEA7-281C-4420-9AA5-70306E54C8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D0E94A-34D2-4A69-B043-8C09813B7911}"/>
              </a:ext>
            </a:extLst>
          </p:cNvPr>
          <p:cNvSpPr>
            <a:spLocks noGrp="1"/>
          </p:cNvSpPr>
          <p:nvPr>
            <p:ph type="sldNum" sz="quarter" idx="12"/>
          </p:nvPr>
        </p:nvSpPr>
        <p:spPr/>
        <p:txBody>
          <a:bodyPr/>
          <a:lstStyle/>
          <a:p>
            <a:fld id="{BC0A9D29-0E66-4D20-9258-CFB6EE874958}" type="slidenum">
              <a:rPr lang="en-US" smtClean="0"/>
              <a:t>‹#›</a:t>
            </a:fld>
            <a:endParaRPr lang="en-US"/>
          </a:p>
        </p:txBody>
      </p:sp>
    </p:spTree>
    <p:extLst>
      <p:ext uri="{BB962C8B-B14F-4D97-AF65-F5344CB8AC3E}">
        <p14:creationId xmlns:p14="http://schemas.microsoft.com/office/powerpoint/2010/main" val="3073831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A7AE-882B-4A39-98F6-6C0185CAF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F4B763-96F3-400A-8001-68C4CDA479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ACF9E5-454B-4238-B3FF-3F94B3B7B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FEB13-776F-43AB-865C-A11B53C428BB}"/>
              </a:ext>
            </a:extLst>
          </p:cNvPr>
          <p:cNvSpPr>
            <a:spLocks noGrp="1"/>
          </p:cNvSpPr>
          <p:nvPr>
            <p:ph type="dt" sz="half" idx="10"/>
          </p:nvPr>
        </p:nvSpPr>
        <p:spPr/>
        <p:txBody>
          <a:bodyPr/>
          <a:lstStyle/>
          <a:p>
            <a:fld id="{7E13E081-6F7A-4439-9CDF-CDC25D8AE050}" type="datetimeFigureOut">
              <a:rPr lang="en-US" smtClean="0"/>
              <a:t>3/14/2022</a:t>
            </a:fld>
            <a:endParaRPr lang="en-US"/>
          </a:p>
        </p:txBody>
      </p:sp>
      <p:sp>
        <p:nvSpPr>
          <p:cNvPr id="6" name="Footer Placeholder 5">
            <a:extLst>
              <a:ext uri="{FF2B5EF4-FFF2-40B4-BE49-F238E27FC236}">
                <a16:creationId xmlns:a16="http://schemas.microsoft.com/office/drawing/2014/main" id="{F20840FE-9515-4446-9499-2B8EFCDAD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9043E3-0AA3-48BA-A0DF-3C32FB293F45}"/>
              </a:ext>
            </a:extLst>
          </p:cNvPr>
          <p:cNvSpPr>
            <a:spLocks noGrp="1"/>
          </p:cNvSpPr>
          <p:nvPr>
            <p:ph type="sldNum" sz="quarter" idx="12"/>
          </p:nvPr>
        </p:nvSpPr>
        <p:spPr/>
        <p:txBody>
          <a:bodyPr/>
          <a:lstStyle/>
          <a:p>
            <a:fld id="{BC0A9D29-0E66-4D20-9258-CFB6EE874958}" type="slidenum">
              <a:rPr lang="en-US" smtClean="0"/>
              <a:t>‹#›</a:t>
            </a:fld>
            <a:endParaRPr lang="en-US"/>
          </a:p>
        </p:txBody>
      </p:sp>
    </p:spTree>
    <p:extLst>
      <p:ext uri="{BB962C8B-B14F-4D97-AF65-F5344CB8AC3E}">
        <p14:creationId xmlns:p14="http://schemas.microsoft.com/office/powerpoint/2010/main" val="1991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36EA-6F5B-46D7-BE04-A86D850FC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E0181F-6B0B-417A-A970-4D028A73B2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4E9193-647E-4C82-8557-FB7C71B40E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02A84-06C2-45B3-B504-D0EC650F3CBE}"/>
              </a:ext>
            </a:extLst>
          </p:cNvPr>
          <p:cNvSpPr>
            <a:spLocks noGrp="1"/>
          </p:cNvSpPr>
          <p:nvPr>
            <p:ph type="dt" sz="half" idx="10"/>
          </p:nvPr>
        </p:nvSpPr>
        <p:spPr/>
        <p:txBody>
          <a:bodyPr/>
          <a:lstStyle/>
          <a:p>
            <a:fld id="{7E13E081-6F7A-4439-9CDF-CDC25D8AE050}" type="datetimeFigureOut">
              <a:rPr lang="en-US" smtClean="0"/>
              <a:t>3/14/2022</a:t>
            </a:fld>
            <a:endParaRPr lang="en-US"/>
          </a:p>
        </p:txBody>
      </p:sp>
      <p:sp>
        <p:nvSpPr>
          <p:cNvPr id="6" name="Footer Placeholder 5">
            <a:extLst>
              <a:ext uri="{FF2B5EF4-FFF2-40B4-BE49-F238E27FC236}">
                <a16:creationId xmlns:a16="http://schemas.microsoft.com/office/drawing/2014/main" id="{A2CF014A-8962-4ADF-AF8F-B7F200222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C7A98-AA7F-4A6E-98B8-1FA675ED7A14}"/>
              </a:ext>
            </a:extLst>
          </p:cNvPr>
          <p:cNvSpPr>
            <a:spLocks noGrp="1"/>
          </p:cNvSpPr>
          <p:nvPr>
            <p:ph type="sldNum" sz="quarter" idx="12"/>
          </p:nvPr>
        </p:nvSpPr>
        <p:spPr/>
        <p:txBody>
          <a:bodyPr/>
          <a:lstStyle/>
          <a:p>
            <a:fld id="{BC0A9D29-0E66-4D20-9258-CFB6EE874958}" type="slidenum">
              <a:rPr lang="en-US" smtClean="0"/>
              <a:t>‹#›</a:t>
            </a:fld>
            <a:endParaRPr lang="en-US"/>
          </a:p>
        </p:txBody>
      </p:sp>
    </p:spTree>
    <p:extLst>
      <p:ext uri="{BB962C8B-B14F-4D97-AF65-F5344CB8AC3E}">
        <p14:creationId xmlns:p14="http://schemas.microsoft.com/office/powerpoint/2010/main" val="728306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6AA71D-B153-44D7-9C1F-53CD3FF616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3AE793-D21A-41D4-BA3C-6B7A39B90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1AC37-3371-49CD-9F1F-2766434C0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3E081-6F7A-4439-9CDF-CDC25D8AE050}" type="datetimeFigureOut">
              <a:rPr lang="en-US" smtClean="0"/>
              <a:t>3/14/2022</a:t>
            </a:fld>
            <a:endParaRPr lang="en-US"/>
          </a:p>
        </p:txBody>
      </p:sp>
      <p:sp>
        <p:nvSpPr>
          <p:cNvPr id="5" name="Footer Placeholder 4">
            <a:extLst>
              <a:ext uri="{FF2B5EF4-FFF2-40B4-BE49-F238E27FC236}">
                <a16:creationId xmlns:a16="http://schemas.microsoft.com/office/drawing/2014/main" id="{1BD27BFC-E972-46EF-98FD-A1733C77F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B80366-6862-4FD4-8ED9-B566F97D49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A9D29-0E66-4D20-9258-CFB6EE874958}" type="slidenum">
              <a:rPr lang="en-US" smtClean="0"/>
              <a:t>‹#›</a:t>
            </a:fld>
            <a:endParaRPr lang="en-US"/>
          </a:p>
        </p:txBody>
      </p:sp>
    </p:spTree>
    <p:extLst>
      <p:ext uri="{BB962C8B-B14F-4D97-AF65-F5344CB8AC3E}">
        <p14:creationId xmlns:p14="http://schemas.microsoft.com/office/powerpoint/2010/main" val="396558285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5AD3-67D0-48A6-AF04-2A16F5A0119F}"/>
              </a:ext>
            </a:extLst>
          </p:cNvPr>
          <p:cNvSpPr>
            <a:spLocks noGrp="1"/>
          </p:cNvSpPr>
          <p:nvPr>
            <p:ph type="ctrTitle"/>
          </p:nvPr>
        </p:nvSpPr>
        <p:spPr>
          <a:xfrm>
            <a:off x="295275" y="161937"/>
            <a:ext cx="11601450" cy="616540"/>
          </a:xfrm>
        </p:spPr>
        <p:txBody>
          <a:bodyPr>
            <a:noAutofit/>
          </a:bodyPr>
          <a:lstStyle/>
          <a:p>
            <a:r>
              <a:rPr lang="en-US" sz="2400" b="1" dirty="0"/>
              <a:t>Q1. What movies are families watching and the number of times they have been rented out?</a:t>
            </a:r>
          </a:p>
        </p:txBody>
      </p:sp>
      <p:sp>
        <p:nvSpPr>
          <p:cNvPr id="3" name="Subtitle 2">
            <a:extLst>
              <a:ext uri="{FF2B5EF4-FFF2-40B4-BE49-F238E27FC236}">
                <a16:creationId xmlns:a16="http://schemas.microsoft.com/office/drawing/2014/main" id="{07A95656-3957-43A6-86A7-02992260D3E1}"/>
              </a:ext>
            </a:extLst>
          </p:cNvPr>
          <p:cNvSpPr>
            <a:spLocks noGrp="1"/>
          </p:cNvSpPr>
          <p:nvPr>
            <p:ph type="subTitle" idx="1"/>
          </p:nvPr>
        </p:nvSpPr>
        <p:spPr>
          <a:xfrm>
            <a:off x="8763000" y="1439762"/>
            <a:ext cx="2934038" cy="5256301"/>
          </a:xfrm>
        </p:spPr>
        <p:txBody>
          <a:bodyPr/>
          <a:lstStyle/>
          <a:p>
            <a:r>
              <a:rPr lang="en-US" dirty="0">
                <a:latin typeface="+mj-lt"/>
              </a:rPr>
              <a:t>The data indicates Animation movies being rented out the most and Music the least giving an indication that families are watching Animations the most.</a:t>
            </a:r>
          </a:p>
        </p:txBody>
      </p:sp>
      <p:graphicFrame>
        <p:nvGraphicFramePr>
          <p:cNvPr id="4" name="Chart 3">
            <a:extLst>
              <a:ext uri="{FF2B5EF4-FFF2-40B4-BE49-F238E27FC236}">
                <a16:creationId xmlns:a16="http://schemas.microsoft.com/office/drawing/2014/main" id="{65E87CDB-8844-410E-BF03-11D30511EBFF}"/>
              </a:ext>
            </a:extLst>
          </p:cNvPr>
          <p:cNvGraphicFramePr>
            <a:graphicFrameLocks/>
          </p:cNvGraphicFramePr>
          <p:nvPr>
            <p:extLst>
              <p:ext uri="{D42A27DB-BD31-4B8C-83A1-F6EECF244321}">
                <p14:modId xmlns:p14="http://schemas.microsoft.com/office/powerpoint/2010/main" val="2793762979"/>
              </p:ext>
            </p:extLst>
          </p:nvPr>
        </p:nvGraphicFramePr>
        <p:xfrm>
          <a:off x="494962" y="1094703"/>
          <a:ext cx="8077538" cy="56013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6842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9715-0712-49EB-AE84-DB50F1C686BA}"/>
              </a:ext>
            </a:extLst>
          </p:cNvPr>
          <p:cNvSpPr>
            <a:spLocks noGrp="1"/>
          </p:cNvSpPr>
          <p:nvPr>
            <p:ph type="title"/>
          </p:nvPr>
        </p:nvSpPr>
        <p:spPr>
          <a:xfrm>
            <a:off x="437882" y="120425"/>
            <a:ext cx="10915918" cy="732192"/>
          </a:xfrm>
        </p:spPr>
        <p:txBody>
          <a:bodyPr>
            <a:noAutofit/>
          </a:bodyPr>
          <a:lstStyle/>
          <a:p>
            <a:r>
              <a:rPr lang="en-US" sz="2400" b="1" dirty="0"/>
              <a:t>Q2. What is the corresponding count of movies within each combination of film category for each corresponding rental duration category?</a:t>
            </a:r>
          </a:p>
        </p:txBody>
      </p:sp>
      <p:graphicFrame>
        <p:nvGraphicFramePr>
          <p:cNvPr id="11" name="Content Placeholder 10">
            <a:extLst>
              <a:ext uri="{FF2B5EF4-FFF2-40B4-BE49-F238E27FC236}">
                <a16:creationId xmlns:a16="http://schemas.microsoft.com/office/drawing/2014/main" id="{C0E94C51-7FB6-4E13-B653-25B3BB6CC52E}"/>
              </a:ext>
            </a:extLst>
          </p:cNvPr>
          <p:cNvGraphicFramePr>
            <a:graphicFrameLocks noGrp="1"/>
          </p:cNvGraphicFramePr>
          <p:nvPr>
            <p:ph idx="1"/>
            <p:extLst>
              <p:ext uri="{D42A27DB-BD31-4B8C-83A1-F6EECF244321}">
                <p14:modId xmlns:p14="http://schemas.microsoft.com/office/powerpoint/2010/main" val="4099667239"/>
              </p:ext>
            </p:extLst>
          </p:nvPr>
        </p:nvGraphicFramePr>
        <p:xfrm>
          <a:off x="437882" y="1281448"/>
          <a:ext cx="7830355" cy="5114589"/>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2">
            <a:extLst>
              <a:ext uri="{FF2B5EF4-FFF2-40B4-BE49-F238E27FC236}">
                <a16:creationId xmlns:a16="http://schemas.microsoft.com/office/drawing/2014/main" id="{6B1EE98C-08A4-4598-985F-7BAF8C947FB2}"/>
              </a:ext>
            </a:extLst>
          </p:cNvPr>
          <p:cNvSpPr txBox="1">
            <a:spLocks/>
          </p:cNvSpPr>
          <p:nvPr/>
        </p:nvSpPr>
        <p:spPr>
          <a:xfrm>
            <a:off x="8487176" y="1442434"/>
            <a:ext cx="2866623" cy="49536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mj-lt"/>
              </a:rPr>
              <a:t>Every movie was rented within every quarter of the rental duration. With the most rental in the first quarter of animation and the least within the first quarter of the Music category</a:t>
            </a:r>
          </a:p>
        </p:txBody>
      </p:sp>
    </p:spTree>
    <p:extLst>
      <p:ext uri="{BB962C8B-B14F-4D97-AF65-F5344CB8AC3E}">
        <p14:creationId xmlns:p14="http://schemas.microsoft.com/office/powerpoint/2010/main" val="120335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EB4-D609-43F1-BB1B-FCD3E237A4E2}"/>
              </a:ext>
            </a:extLst>
          </p:cNvPr>
          <p:cNvSpPr>
            <a:spLocks noGrp="1"/>
          </p:cNvSpPr>
          <p:nvPr>
            <p:ph type="title"/>
          </p:nvPr>
        </p:nvSpPr>
        <p:spPr>
          <a:xfrm>
            <a:off x="409977" y="148269"/>
            <a:ext cx="11372045" cy="531352"/>
          </a:xfrm>
        </p:spPr>
        <p:txBody>
          <a:bodyPr>
            <a:normAutofit fontScale="90000"/>
          </a:bodyPr>
          <a:lstStyle/>
          <a:p>
            <a:r>
              <a:rPr lang="en-US" sz="2400" b="1" dirty="0"/>
              <a:t>Q2. What was the number of payments made by the top 10 paying customers on a monthly basis during 2007, and the amount of the monthly payments ?</a:t>
            </a:r>
          </a:p>
        </p:txBody>
      </p:sp>
      <p:graphicFrame>
        <p:nvGraphicFramePr>
          <p:cNvPr id="8" name="Content Placeholder 7">
            <a:extLst>
              <a:ext uri="{FF2B5EF4-FFF2-40B4-BE49-F238E27FC236}">
                <a16:creationId xmlns:a16="http://schemas.microsoft.com/office/drawing/2014/main" id="{1F71AE11-BD55-4285-B46E-D82433E34634}"/>
              </a:ext>
            </a:extLst>
          </p:cNvPr>
          <p:cNvGraphicFramePr>
            <a:graphicFrameLocks noGrp="1"/>
          </p:cNvGraphicFramePr>
          <p:nvPr>
            <p:ph idx="1"/>
            <p:extLst>
              <p:ext uri="{D42A27DB-BD31-4B8C-83A1-F6EECF244321}">
                <p14:modId xmlns:p14="http://schemas.microsoft.com/office/powerpoint/2010/main" val="3343930273"/>
              </p:ext>
            </p:extLst>
          </p:nvPr>
        </p:nvGraphicFramePr>
        <p:xfrm>
          <a:off x="104105" y="950877"/>
          <a:ext cx="8486103" cy="5722303"/>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2">
            <a:extLst>
              <a:ext uri="{FF2B5EF4-FFF2-40B4-BE49-F238E27FC236}">
                <a16:creationId xmlns:a16="http://schemas.microsoft.com/office/drawing/2014/main" id="{3644F807-D471-4C82-B67C-564EDB11F364}"/>
              </a:ext>
            </a:extLst>
          </p:cNvPr>
          <p:cNvSpPr txBox="1">
            <a:spLocks/>
          </p:cNvSpPr>
          <p:nvPr/>
        </p:nvSpPr>
        <p:spPr>
          <a:xfrm>
            <a:off x="8693239" y="940156"/>
            <a:ext cx="3088783" cy="57223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mj-lt"/>
            </a:endParaRPr>
          </a:p>
          <a:p>
            <a:pPr marL="0" indent="0">
              <a:buNone/>
            </a:pPr>
            <a:r>
              <a:rPr lang="en-US" sz="2400" dirty="0">
                <a:latin typeface="+mj-lt"/>
              </a:rPr>
              <a:t>Eleanor Hunt</a:t>
            </a:r>
          </a:p>
          <a:p>
            <a:pPr marL="0" indent="0">
              <a:buNone/>
            </a:pPr>
            <a:r>
              <a:rPr lang="en-US" sz="2400" dirty="0">
                <a:latin typeface="+mj-lt"/>
              </a:rPr>
              <a:t>made the highest number of payments within a single month and also paid the highest amount within that same period</a:t>
            </a:r>
          </a:p>
        </p:txBody>
      </p:sp>
    </p:spTree>
    <p:extLst>
      <p:ext uri="{BB962C8B-B14F-4D97-AF65-F5344CB8AC3E}">
        <p14:creationId xmlns:p14="http://schemas.microsoft.com/office/powerpoint/2010/main" val="3402183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5C42-7D82-4FA1-8BEB-5FD2AB99F90C}"/>
              </a:ext>
            </a:extLst>
          </p:cNvPr>
          <p:cNvSpPr>
            <a:spLocks noGrp="1"/>
          </p:cNvSpPr>
          <p:nvPr>
            <p:ph type="title"/>
          </p:nvPr>
        </p:nvSpPr>
        <p:spPr>
          <a:xfrm>
            <a:off x="257577" y="145799"/>
            <a:ext cx="11676846" cy="785854"/>
          </a:xfrm>
        </p:spPr>
        <p:txBody>
          <a:bodyPr>
            <a:noAutofit/>
          </a:bodyPr>
          <a:lstStyle/>
          <a:p>
            <a:r>
              <a:rPr lang="en-US" sz="2400" b="1" dirty="0"/>
              <a:t>Q3. Find out the difference across their monthly payments during 2007 and Identify the customer who paid the most difference in terms of payments for the top 10 paying customers</a:t>
            </a:r>
          </a:p>
        </p:txBody>
      </p:sp>
      <p:graphicFrame>
        <p:nvGraphicFramePr>
          <p:cNvPr id="5" name="Content Placeholder 4">
            <a:extLst>
              <a:ext uri="{FF2B5EF4-FFF2-40B4-BE49-F238E27FC236}">
                <a16:creationId xmlns:a16="http://schemas.microsoft.com/office/drawing/2014/main" id="{50517B45-DFCE-442B-9143-6233491EF444}"/>
              </a:ext>
            </a:extLst>
          </p:cNvPr>
          <p:cNvGraphicFramePr>
            <a:graphicFrameLocks noGrp="1"/>
          </p:cNvGraphicFramePr>
          <p:nvPr>
            <p:ph idx="1"/>
            <p:extLst>
              <p:ext uri="{D42A27DB-BD31-4B8C-83A1-F6EECF244321}">
                <p14:modId xmlns:p14="http://schemas.microsoft.com/office/powerpoint/2010/main" val="3709439751"/>
              </p:ext>
            </p:extLst>
          </p:nvPr>
        </p:nvGraphicFramePr>
        <p:xfrm>
          <a:off x="257577" y="1197735"/>
          <a:ext cx="8368838" cy="547996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2">
            <a:extLst>
              <a:ext uri="{FF2B5EF4-FFF2-40B4-BE49-F238E27FC236}">
                <a16:creationId xmlns:a16="http://schemas.microsoft.com/office/drawing/2014/main" id="{61FE123D-6CC1-491D-864E-08BA7BA51A8C}"/>
              </a:ext>
            </a:extLst>
          </p:cNvPr>
          <p:cNvSpPr txBox="1">
            <a:spLocks/>
          </p:cNvSpPr>
          <p:nvPr/>
        </p:nvSpPr>
        <p:spPr>
          <a:xfrm>
            <a:off x="8909991" y="1197735"/>
            <a:ext cx="3322749" cy="5479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mj-lt"/>
              </a:rPr>
              <a:t>The maximum difference across the monthly payment was 64.87 occurred in the second month of 2007 by Eleanor Hunt and the least was -80.83 by Marion Snyder in April of 2007. </a:t>
            </a:r>
          </a:p>
        </p:txBody>
      </p:sp>
    </p:spTree>
    <p:extLst>
      <p:ext uri="{BB962C8B-B14F-4D97-AF65-F5344CB8AC3E}">
        <p14:creationId xmlns:p14="http://schemas.microsoft.com/office/powerpoint/2010/main" val="2948315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TotalTime>
  <Words>295</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Q1. What movies are families watching and the number of times they have been rented out?</vt:lpstr>
      <vt:lpstr>Q2. What is the corresponding count of movies within each combination of film category for each corresponding rental duration category?</vt:lpstr>
      <vt:lpstr>Q2. What was the number of payments made by the top 10 paying customers on a monthly basis during 2007, and the amount of the monthly payments ?</vt:lpstr>
      <vt:lpstr>Q3. Find out the difference across their monthly payments during 2007 and Identify the customer who paid the most difference in terms of payments for the top 10 paying customers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Abbey Christian</dc:creator>
  <cp:lastModifiedBy>Abbey Christian</cp:lastModifiedBy>
  <cp:revision>33</cp:revision>
  <dcterms:created xsi:type="dcterms:W3CDTF">2022-03-14T12:26:41Z</dcterms:created>
  <dcterms:modified xsi:type="dcterms:W3CDTF">2022-03-14T16:38:00Z</dcterms:modified>
</cp:coreProperties>
</file>