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DM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74" roundtripDataSignature="AMtx7mg6Fkp8KedNTiioBDxweaJv0Yh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86C88-4099-419D-93CE-A25018BA7223}">
  <a:tblStyle styleId="{C4E86C88-4099-419D-93CE-A25018BA72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DMSans-boldItalic.fntdata"/><Relationship Id="rId72" Type="http://schemas.openxmlformats.org/officeDocument/2006/relationships/font" Target="fonts/DM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DMSans-bold.fntdata"/><Relationship Id="rId70" Type="http://schemas.openxmlformats.org/officeDocument/2006/relationships/font" Target="fonts/DM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2f16c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2f16c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1303c43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1303c43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2f16cb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12f16cb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1303c43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e1303c43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2f16cb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2f16cb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 Indican aquello que se pretende que el estudiante logre con la clase. Recuerda que se enuncian en principio con el verbo en infinitivo delante (por ejemplo: “Comprender…”, “Analizar…”, “conocer…”, etc). Se debe destacar en negrita el verbo. </a:t>
            </a:r>
            <a:r>
              <a:rPr b="1"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objetivos deben ser concretos, medibles y coherentes con los contenidos.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1303c43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e1303c43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12f16cb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12f16cb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 Completar el resumen con palabras claves de lo visto. En caso de cerrar con el “mapa de conceptos” se puede sacar.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e12f16cb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e12f16cb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 Completar el resumen con palabras claves de lo visto. En caso de cerrar con el “mapa de conceptos” se puede sacar.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303c43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1303c43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e12f16cba1_0_8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1e12f16cba1_0_8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1e12f16cba1_0_9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6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API/WebSockets_API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ocket.io/docs/v4/" TargetMode="External"/><Relationship Id="rId4" Type="http://schemas.openxmlformats.org/officeDocument/2006/relationships/hyperlink" Target="https://socket.io/pt-br/get-started/chat" TargetMode="External"/><Relationship Id="rId5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12f16cba1_0_0"/>
          <p:cNvSpPr txBox="1"/>
          <p:nvPr/>
        </p:nvSpPr>
        <p:spPr>
          <a:xfrm>
            <a:off x="341250" y="1701150"/>
            <a:ext cx="44991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Boas-</a:t>
            </a:r>
            <a:r>
              <a:rPr b="1" lang="pt-BR" sz="5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vindas</a:t>
            </a:r>
            <a:r>
              <a:rPr b="1" lang="pt-BR" sz="5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b="1" sz="53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g1e12f16cba1_0_0"/>
          <p:cNvSpPr txBox="1"/>
          <p:nvPr/>
        </p:nvSpPr>
        <p:spPr>
          <a:xfrm>
            <a:off x="396100" y="2472750"/>
            <a:ext cx="3814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Esteja confortável, pegue uma água e se acomode em um local tranquilo que já começamos.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" name="Google Shape;62;g1e12f16cb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325" y="181425"/>
            <a:ext cx="3217676" cy="43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e12f16cba1_0_0"/>
          <p:cNvSpPr txBox="1"/>
          <p:nvPr/>
        </p:nvSpPr>
        <p:spPr>
          <a:xfrm>
            <a:off x="6101563" y="290250"/>
            <a:ext cx="275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Como você </a:t>
            </a:r>
            <a:r>
              <a:rPr b="1" lang="pt-BR" sz="1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chega?</a:t>
            </a:r>
            <a:endParaRPr b="1" sz="13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g1e12f16cba1_0_0"/>
          <p:cNvSpPr/>
          <p:nvPr/>
        </p:nvSpPr>
        <p:spPr>
          <a:xfrm>
            <a:off x="6257050" y="675149"/>
            <a:ext cx="2568000" cy="12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e12f16cba1_0_0"/>
          <p:cNvSpPr/>
          <p:nvPr/>
        </p:nvSpPr>
        <p:spPr>
          <a:xfrm>
            <a:off x="6257050" y="1892120"/>
            <a:ext cx="2568000" cy="12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e12f16cba1_0_0"/>
          <p:cNvSpPr/>
          <p:nvPr/>
        </p:nvSpPr>
        <p:spPr>
          <a:xfrm>
            <a:off x="6257050" y="3109216"/>
            <a:ext cx="2568000" cy="12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1e12f16cba1_0_0"/>
          <p:cNvPicPr preferRelativeResize="0"/>
          <p:nvPr/>
        </p:nvPicPr>
        <p:blipFill rotWithShape="1">
          <a:blip r:embed="rId4">
            <a:alphaModFix/>
          </a:blip>
          <a:srcRect b="19897" l="49259" r="0" t="0"/>
          <a:stretch/>
        </p:blipFill>
        <p:spPr>
          <a:xfrm>
            <a:off x="7186529" y="823744"/>
            <a:ext cx="1069204" cy="9199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e12f16cba1_0_0"/>
          <p:cNvSpPr txBox="1"/>
          <p:nvPr/>
        </p:nvSpPr>
        <p:spPr>
          <a:xfrm>
            <a:off x="6611117" y="875849"/>
            <a:ext cx="56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4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9" name="Google Shape;69;g1e12f16cba1_0_0"/>
          <p:cNvPicPr preferRelativeResize="0"/>
          <p:nvPr/>
        </p:nvPicPr>
        <p:blipFill rotWithShape="1">
          <a:blip r:embed="rId5">
            <a:alphaModFix/>
          </a:blip>
          <a:srcRect b="20603" l="1107" r="9574" t="15470"/>
          <a:stretch/>
        </p:blipFill>
        <p:spPr>
          <a:xfrm>
            <a:off x="7186529" y="2022075"/>
            <a:ext cx="1011580" cy="9571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e12f16cba1_0_0"/>
          <p:cNvSpPr txBox="1"/>
          <p:nvPr/>
        </p:nvSpPr>
        <p:spPr>
          <a:xfrm>
            <a:off x="6611117" y="2092820"/>
            <a:ext cx="533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4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1" name="Google Shape;71;g1e12f16cba1_0_0"/>
          <p:cNvPicPr preferRelativeResize="0"/>
          <p:nvPr/>
        </p:nvPicPr>
        <p:blipFill rotWithShape="1">
          <a:blip r:embed="rId6">
            <a:alphaModFix/>
          </a:blip>
          <a:srcRect b="6156" l="0" r="0" t="0"/>
          <a:stretch/>
        </p:blipFill>
        <p:spPr>
          <a:xfrm>
            <a:off x="7186529" y="3282451"/>
            <a:ext cx="1010563" cy="87063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12f16cba1_0_0"/>
          <p:cNvSpPr txBox="1"/>
          <p:nvPr/>
        </p:nvSpPr>
        <p:spPr>
          <a:xfrm>
            <a:off x="6650417" y="3309916"/>
            <a:ext cx="485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4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Websocket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Websocket é um protocolo de comunicação baseado em TCP para estabelecer essa conexão entre o cliente e o servidor, como sabemos, é o mesmo objetivo que o HTTP cobre.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 chegamos a este ponto, certamente nos perguntamos: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que é necessário aprender outro protocolo?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devo considerar um protocolo e quando outro?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protocolo websocket realmente funciona? Em todas as páginas da web, vemos http ou https, nunca websocket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66" y="4205395"/>
            <a:ext cx="3392600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616" y="4205395"/>
            <a:ext cx="3002445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faz o websocket se destacar?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382375" y="1270250"/>
            <a:ext cx="567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/>
              <a:t>Embora o websocket e o HTTP sejam protocolos conforme mencionado acima, o websocket possui uma característica muito importante: seu protocolo TCP estabelece dois endpoints de comunicação, cada endpoint é conhecido como um socket.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303c43c0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faz o websocket se destacar?</a:t>
            </a:r>
            <a:endParaRPr/>
          </a:p>
        </p:txBody>
      </p:sp>
      <p:sp>
        <p:nvSpPr>
          <p:cNvPr id="148" name="Google Shape;148;g1e1303c43c0_0_13"/>
          <p:cNvSpPr txBox="1"/>
          <p:nvPr>
            <p:ph idx="2" type="body"/>
          </p:nvPr>
        </p:nvSpPr>
        <p:spPr>
          <a:xfrm>
            <a:off x="628350" y="1325225"/>
            <a:ext cx="706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Ter esses dois sockets permitirá o estabelecimento de comunicação bidirecional entre o cliente e o servidor. A comunicação bidirecional envolve: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Que o cliente possa obter recursos do servidor quando solicitado (como em HTTP)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Que o servidor possa entregar informações ao cliente sem a necessidade do cliente fazer uma requisição.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Caso prático: Sistema de leilão online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650" y="1391600"/>
            <a:ext cx="3198199" cy="2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grande problema dos leilões online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Negócios na Internet são algo muito comum, porém, nem toda compra e venda de produtos ocorre da forma usual do carrinho de compras; alguns produtos são frequentemente submetidos a um processo de leilão, onde os compradores devem fazer "lances" constantes para ver quem oferece mais dinheiro.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Parece um processo comum, mas computacionalmente falando representa uma questão de cuidado: atualizar as informações em tempo real.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Exposição do problema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11700" y="1152475"/>
            <a:ext cx="611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Já sabemos que, de acordo com o protocolo com o qual trabalhamos, o cliente deve fazer um pedido de informação ao servidor, para que este responda com algo.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Se o comprador 1 fizer um lance. Como você poderá ver o status do seu lance? Teria que atualizar a página, para que a requisição seja feita novamente ao servidor com o status atualizado.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Agora, se houver 100 compradores licitando constantemente. Quão consistente será a informação? Quão eficiente é ter que atualizar a página sempre que quiser ver o novo status do leilão?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0800" y="1538750"/>
            <a:ext cx="1852900" cy="1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Primeira tentativa: HTTP Long Polling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HTTP Long polling consiste no cliente fazer uma solicitação novamente assim que receber uma resposta do servidor, ou seja, bombardear constantemente o servidor com solicitações para emular respostas “em tempo real”.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entanto, concluiu-se que esta operação é cara em recursos e, no final das contas, um tanto lenta para realmente ser considerada “tempo real”.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Solução ideal: Websockets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311700" y="1152475"/>
            <a:ext cx="463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b="1" lang="pt-BR"/>
              <a:t>Websockets é um excelente protocolo para esta situação porque:</a:t>
            </a:r>
            <a:endParaRPr b="1"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cliente não terá que estar constantemente atualizando a página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Assim que o servidor receber a atualização de um novo lance, ele atualizará todos os clientes conectados, permitindo que as informações sejam dadas em tempo real.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Terminado o leilão, o socket é fechado e o servidor para de notificar o cliente desnecessariamente.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t/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900" y="1846500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Como funciona o websocket?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Funcionamento de um Websocket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Primeiro, o cliente precisa enviar uma solicitação HTTP chamada Handshake . Esse handshake será um "acordo" ou "contrato" de confiança para que o servidor possa atualizar o cliente sem ser solicitado pelo cliente.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servidor recebe a solicitação de Handshake e passa a “responder à saudação”, isso se chama “ Conexão aberta 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Websocket Api Mozila Documentation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2150" y="974013"/>
            <a:ext cx="3173925" cy="32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7212000" y="51900"/>
            <a:ext cx="19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lembrar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2f16cba1_0_16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e12f16cba1_0_16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aula será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g1e12f16cba1_0_16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gravada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g1e12f16cba1_0_16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Funcionamento de um Websocket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A partir deste ponto, o canal é aberto de forma bidirecional , para que o cliente possa se comunicar com o servidor quando quiser e vice-versa.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pt-BR"/>
              <a:t>A comunicação é “persistente” até que um dos dois lados decida fechar o canal de comunicação.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150" y="974013"/>
            <a:ext cx="3173925" cy="32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7212000" y="51900"/>
            <a:ext cx="19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lembrar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2753700" y="383325"/>
            <a:ext cx="3110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Esquema</a:t>
            </a:r>
            <a:endParaRPr b="1" i="0" sz="4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7" name="Google Shape;207;p17"/>
          <p:cNvGrpSpPr/>
          <p:nvPr/>
        </p:nvGrpSpPr>
        <p:grpSpPr>
          <a:xfrm>
            <a:off x="1528488" y="2178973"/>
            <a:ext cx="998100" cy="1079814"/>
            <a:chOff x="1598263" y="2571761"/>
            <a:chExt cx="998100" cy="1079814"/>
          </a:xfrm>
        </p:grpSpPr>
        <p:pic>
          <p:nvPicPr>
            <p:cNvPr id="208" name="Google Shape;2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0375" y="2571761"/>
              <a:ext cx="553870" cy="553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7"/>
            <p:cNvSpPr txBox="1"/>
            <p:nvPr/>
          </p:nvSpPr>
          <p:spPr>
            <a:xfrm>
              <a:off x="1598263" y="3259175"/>
              <a:ext cx="9981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pt-BR" sz="135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Servidor</a:t>
              </a:r>
              <a:endParaRPr b="1" i="0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6032588" y="2134425"/>
            <a:ext cx="998100" cy="1168912"/>
            <a:chOff x="5634763" y="2482663"/>
            <a:chExt cx="998100" cy="1168912"/>
          </a:xfrm>
        </p:grpSpPr>
        <p:pic>
          <p:nvPicPr>
            <p:cNvPr id="211" name="Google Shape;21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7797" y="2482663"/>
              <a:ext cx="732054" cy="73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7"/>
            <p:cNvSpPr txBox="1"/>
            <p:nvPr/>
          </p:nvSpPr>
          <p:spPr>
            <a:xfrm>
              <a:off x="5634763" y="3259175"/>
              <a:ext cx="9981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1" i="0" lang="pt-BR" sz="135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Cliente</a:t>
              </a:r>
              <a:endParaRPr b="1" i="0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3" name="Google Shape;213;p17"/>
          <p:cNvGrpSpPr/>
          <p:nvPr/>
        </p:nvGrpSpPr>
        <p:grpSpPr>
          <a:xfrm>
            <a:off x="2882275" y="1529388"/>
            <a:ext cx="2631050" cy="2378962"/>
            <a:chOff x="2882275" y="1529388"/>
            <a:chExt cx="2631050" cy="2378962"/>
          </a:xfrm>
        </p:grpSpPr>
        <p:cxnSp>
          <p:nvCxnSpPr>
            <p:cNvPr id="214" name="Google Shape;214;p17"/>
            <p:cNvCxnSpPr/>
            <p:nvPr/>
          </p:nvCxnSpPr>
          <p:spPr>
            <a:xfrm>
              <a:off x="2910225" y="1863375"/>
              <a:ext cx="2603100" cy="6900"/>
            </a:xfrm>
            <a:prstGeom prst="straightConnector1">
              <a:avLst/>
            </a:prstGeom>
            <a:noFill/>
            <a:ln cap="flat" cmpd="sng" w="19050">
              <a:solidFill>
                <a:srgbClr val="EA9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" name="Google Shape;215;p17"/>
            <p:cNvCxnSpPr/>
            <p:nvPr/>
          </p:nvCxnSpPr>
          <p:spPr>
            <a:xfrm flipH="1">
              <a:off x="2903125" y="2310050"/>
              <a:ext cx="2561400" cy="6900"/>
            </a:xfrm>
            <a:prstGeom prst="straightConnector1">
              <a:avLst/>
            </a:prstGeom>
            <a:noFill/>
            <a:ln cap="flat" cmpd="sng" w="19050">
              <a:solidFill>
                <a:srgbClr val="EA9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" name="Google Shape;216;p17"/>
            <p:cNvCxnSpPr/>
            <p:nvPr/>
          </p:nvCxnSpPr>
          <p:spPr>
            <a:xfrm>
              <a:off x="2882275" y="2909100"/>
              <a:ext cx="2603100" cy="6900"/>
            </a:xfrm>
            <a:prstGeom prst="straightConnector1">
              <a:avLst/>
            </a:prstGeom>
            <a:noFill/>
            <a:ln cap="flat" cmpd="sng" w="19050">
              <a:solidFill>
                <a:srgbClr val="83AEF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" name="Google Shape;217;p17"/>
            <p:cNvCxnSpPr/>
            <p:nvPr/>
          </p:nvCxnSpPr>
          <p:spPr>
            <a:xfrm flipH="1" rot="10800000">
              <a:off x="2882275" y="3508150"/>
              <a:ext cx="864000" cy="48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" name="Google Shape;218;p17"/>
            <p:cNvCxnSpPr/>
            <p:nvPr/>
          </p:nvCxnSpPr>
          <p:spPr>
            <a:xfrm flipH="1">
              <a:off x="4642975" y="3508150"/>
              <a:ext cx="842400" cy="135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9" name="Google Shape;219;p17"/>
            <p:cNvSpPr txBox="1"/>
            <p:nvPr/>
          </p:nvSpPr>
          <p:spPr>
            <a:xfrm>
              <a:off x="3587175" y="1529388"/>
              <a:ext cx="12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EA90FF"/>
                  </a:solidFill>
                  <a:latin typeface="DM Sans"/>
                  <a:ea typeface="DM Sans"/>
                  <a:cs typeface="DM Sans"/>
                  <a:sym typeface="DM Sans"/>
                </a:rPr>
                <a:t>HTTP inicial</a:t>
              </a:r>
              <a:endParaRPr b="0" i="0" sz="1400" u="none" cap="none" strike="noStrike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3587175" y="1978363"/>
              <a:ext cx="12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EA90FF"/>
                  </a:solidFill>
                  <a:latin typeface="DM Sans"/>
                  <a:ea typeface="DM Sans"/>
                  <a:cs typeface="DM Sans"/>
                  <a:sym typeface="DM Sans"/>
                </a:rPr>
                <a:t>handshake</a:t>
              </a:r>
              <a:endParaRPr b="0" i="0" sz="1400" u="none" cap="none" strike="noStrike">
                <a:solidFill>
                  <a:srgbClr val="EA90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3559225" y="2594950"/>
              <a:ext cx="124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83AEFB"/>
                  </a:solidFill>
                  <a:latin typeface="DM Sans"/>
                  <a:ea typeface="DM Sans"/>
                  <a:cs typeface="DM Sans"/>
                  <a:sym typeface="DM Sans"/>
                </a:rPr>
                <a:t>websockets</a:t>
              </a:r>
              <a:endParaRPr b="0" i="0" sz="1400" u="none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3067225" y="2811200"/>
              <a:ext cx="223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83AEFB"/>
                  </a:solidFill>
                  <a:latin typeface="DM Sans"/>
                  <a:ea typeface="DM Sans"/>
                  <a:cs typeface="DM Sans"/>
                  <a:sym typeface="DM Sans"/>
                </a:rPr>
                <a:t>full duplex persistent</a:t>
              </a:r>
              <a:endParaRPr b="0" i="0" sz="1400" u="none" cap="none" strike="noStrike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3067225" y="3268400"/>
              <a:ext cx="223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95959"/>
                  </a:solidFill>
                  <a:latin typeface="DM Sans"/>
                  <a:ea typeface="DM Sans"/>
                  <a:cs typeface="DM Sans"/>
                  <a:sym typeface="DM Sans"/>
                </a:rPr>
                <a:t>fecha</a:t>
              </a:r>
              <a:endParaRPr b="0" i="0" sz="1400" u="none" cap="none" strike="noStrike">
                <a:solidFill>
                  <a:srgbClr val="595959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3067225" y="3508150"/>
              <a:ext cx="223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595959"/>
                  </a:solidFill>
                  <a:latin typeface="DM Sans"/>
                  <a:ea typeface="DM Sans"/>
                  <a:cs typeface="DM Sans"/>
                  <a:sym typeface="DM Sans"/>
                </a:rPr>
                <a:t>websockets</a:t>
              </a:r>
              <a:endParaRPr b="0" i="0" sz="1400" u="none" cap="none" strike="noStrike">
                <a:solidFill>
                  <a:srgbClr val="595959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225" name="Google Shape;225;p17"/>
          <p:cNvCxnSpPr/>
          <p:nvPr/>
        </p:nvCxnSpPr>
        <p:spPr>
          <a:xfrm flipH="1">
            <a:off x="2589275" y="1695900"/>
            <a:ext cx="6900" cy="1961100"/>
          </a:xfrm>
          <a:prstGeom prst="straightConnector1">
            <a:avLst/>
          </a:prstGeom>
          <a:noFill/>
          <a:ln cap="flat" cmpd="sng" w="9525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7"/>
          <p:cNvCxnSpPr/>
          <p:nvPr/>
        </p:nvCxnSpPr>
        <p:spPr>
          <a:xfrm flipH="1">
            <a:off x="5986900" y="1695900"/>
            <a:ext cx="6900" cy="1961100"/>
          </a:xfrm>
          <a:prstGeom prst="straightConnector1">
            <a:avLst/>
          </a:prstGeom>
          <a:noFill/>
          <a:ln cap="flat" cmpd="sng" w="9525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de conexão "Upgrade" para começar a usar o protocolo Websocket</a:t>
            </a:r>
            <a:endParaRPr/>
          </a:p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311700" y="1456375"/>
            <a:ext cx="39999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/>
              <a:t>O cliente pergunta:</a:t>
            </a:r>
            <a:endParaRPr/>
          </a:p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832400" y="1456375"/>
            <a:ext cx="3999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pt-BR"/>
              <a:t>O servidor responde:</a:t>
            </a:r>
            <a:endParaRPr/>
          </a:p>
        </p:txBody>
      </p:sp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0" r="28010" t="0"/>
          <a:stretch/>
        </p:blipFill>
        <p:spPr>
          <a:xfrm>
            <a:off x="293125" y="2454150"/>
            <a:ext cx="3239825" cy="15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22324" t="0"/>
          <a:stretch/>
        </p:blipFill>
        <p:spPr>
          <a:xfrm>
            <a:off x="4130200" y="2557825"/>
            <a:ext cx="4640851" cy="123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Para pensar</a:t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Já analisamos um caso prático onde é necessário o uso de websockets.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Que outros casos exigiriam websocket?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protocolo Websocket: princípios</a:t>
            </a:r>
            <a:endParaRPr/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Websocket permitiu pela primeira vez o acesso à web dinamicamente em tempo real.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Basta que o cliente estabeleça uma conexão com o servidor, o que é confirmado por um chamado handshake ou Handshake do Protocolo Websocket.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ele, o cliente envia ao servidor todos os dados de identificação necessários para a troca de informações.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protocolo Websocket: princípios</a:t>
            </a:r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O canal de comunicação permanece “aberto” após o handshake.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servidor pode se ativar e disponibilizar todas as informações para o cliente, sem que o cliente precise pedir. Se tiver novas informações, o servidor as comunica ao cliente, </a:t>
            </a:r>
            <a:r>
              <a:rPr b="1" lang="pt-BR"/>
              <a:t>sem a necessidade de receber um pedido específico para as mesmas.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notificações push de páginas da web funcionam com base nesse princípio.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uso de Websockets</a:t>
            </a:r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311700" y="1152475"/>
            <a:ext cx="791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Chats: Seja em páginas de assistência técnica, em redes sociais, ou em um jogo, é necessário que o canal ocorra em tempo real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Painéis de "Notícias Importantes" em sites de notícias: é importante que o usuário receba as últimas notícias, para ter o furo (o que é muito difícil hoje em dia devido à velocidade das informações).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1303c43c0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uso de Websockets</a:t>
            </a:r>
            <a:endParaRPr/>
          </a:p>
        </p:txBody>
      </p:sp>
      <p:sp>
        <p:nvSpPr>
          <p:cNvPr id="265" name="Google Shape;265;g1e1303c43c0_0_21"/>
          <p:cNvSpPr txBox="1"/>
          <p:nvPr>
            <p:ph idx="2" type="body"/>
          </p:nvPr>
        </p:nvSpPr>
        <p:spPr>
          <a:xfrm>
            <a:off x="345525" y="1152475"/>
            <a:ext cx="848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Atualização do mercado de ações: O tempo real nas transações no mercado de ações é crucial. Os usuários não podem perder tempo enquanto uma página é recarregada para ver as últimas alterações.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uso de Websockets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Jogos em tempo real: Cada movimento, cada mensagem, cada ataque ou cada ação de um jogador deve ser refletido para outros jogadores imediatamente, portanto respostas rápidas e em tempo real são cruciais.</a:t>
            </a:r>
            <a:endParaRPr/>
          </a:p>
        </p:txBody>
      </p:sp>
      <p:sp>
        <p:nvSpPr>
          <p:cNvPr id="272" name="Google Shape;27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Plataformas de compra/venda como o Ebay: Se contemplamos um sistema de leilões, onde o utilizador necessita de uma ação rápida para resolver a compra/venda de um produto, então precisamos de respostas imediatas e visíveis para todos.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4"/>
          <p:cNvGraphicFramePr/>
          <p:nvPr/>
        </p:nvGraphicFramePr>
        <p:xfrm>
          <a:off x="2098975" y="16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{C4E86C88-4099-419D-93CE-A25018BA7223}</a:tableStyleId>
              </a:tblPr>
              <a:tblGrid>
                <a:gridCol w="2924175"/>
                <a:gridCol w="296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📻HTTP 📻 </a:t>
                      </a:r>
                      <a:r>
                        <a:rPr b="1" lang="pt-BR" sz="13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_</a:t>
                      </a:r>
                      <a:endParaRPr b="1"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>
                    <a:solidFill>
                      <a:srgbClr val="EAFF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pt-BR" sz="13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Websocket </a:t>
                      </a:r>
                      <a:r>
                        <a:rPr lang="pt-BR" sz="13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📞</a:t>
                      </a:r>
                      <a:endParaRPr b="1" sz="13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>
                    <a:solidFill>
                      <a:srgbClr val="EAFF6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São solicitações ao servidor que aguardam uma resposta. Como um walkie-talkie.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É um canal aberto entre servidor e cliente. Como um telefonema.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Solicita-se informação e espera-se uma resposta. Ex: um formulário de login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É usado para comunicação em tempo real. Exemplo: um bate-papo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É usado para consumir APIs e recursos da web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É usado para ouvir informações em tempo real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protocolo HTTP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É um protocolo de comunicação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conexão unidirecional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conexão bidirecional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Não substitui WebSockets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pt-BR" sz="1150" u="none" cap="none" strike="noStrike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Não substitui HTTP</a:t>
                      </a:r>
                      <a:endParaRPr sz="1150" u="none" cap="none" strike="noStrike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  <p:sp>
        <p:nvSpPr>
          <p:cNvPr id="278" name="Google Shape;278;p24"/>
          <p:cNvSpPr txBox="1"/>
          <p:nvPr/>
        </p:nvSpPr>
        <p:spPr>
          <a:xfrm>
            <a:off x="951975" y="667800"/>
            <a:ext cx="7544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Websocket: comparação com HTTP</a:t>
            </a:r>
            <a:endParaRPr b="0" i="0" sz="15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7212000" y="51900"/>
            <a:ext cx="193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lembrar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Aula 10 - Websockets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Importante!</a:t>
            </a:r>
            <a:endParaRPr/>
          </a:p>
        </p:txBody>
      </p:sp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Como você pode notar, é mencionado que o HTTP não substitui o Websocket, nem o websocket substitui o HTTP. Ambos são plugins que podem ser usados em conjunto, de forma a tornar sistemas completos e complexos.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Break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Sockets no Express com Socket.io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Socket.io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11700" y="1152475"/>
            <a:ext cx="552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biblioteca Javascript para poder implementar os sockets mencionados.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Devido à operação que vimos na aula. socket.io deve ser instanciado em ambos os lados do cliente e do servidor 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permite que você use todo o potencial mencionado de websockets e possui uma API quase idêntica para cliente e servidor.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Socket.io Documentation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Exemplo implementação Socket.io + Express</a:t>
            </a: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9799" y="1818638"/>
            <a:ext cx="2785798" cy="14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Socket.io: Recursos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Socket.IO usa principalmente o protocolo Websocket fornecendo a mesma interface.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pode ser usado como um wrapper para Websocket, mas oferece muitos outros recursos, incluindo streaming para vários soquetes, armazenamento de dados associados a cada cliente e E/S assíncrona.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instalado com npm.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Socket.io: Recursos</a:t>
            </a:r>
            <a:endParaRPr/>
          </a:p>
        </p:txBody>
      </p: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Confiabilidade: As conexões são estabelecidas mesmo na presença 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proxies e balanceadores de carga.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firewall pessoal e software antivírus.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à reconexão automática: A menos que seja instruído de outra forma, um cliente desconectado sempre tentará se reconectar, até que o servidor fique disponível novamente.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Socket.io: Recursos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Detecção de desconexão: Um mecanismo de pulsação é implementado, permitindo que tanto o servidor quanto o cliente saibam quando o outro não está mais respondendo.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binário: qualquer estrutura de dados serializável pode ser emitida, incluindo: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ArrayBuffer e Blob no navegador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ArrayBuffer e Buffer em Node.js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Instalação e configuração do Socket.io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Tenha um servidor Express pronto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trabalhar com websockets no Express, precisamos de um servidor para que eles funcionem juntos, então vamos construir um servidor expresso como já conhecemos.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Usaremos a mesma estrutura do template trabalhado com Handlebars, então devemos ter a arquitetura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estrutura inicial deve ser a indicada na imagem: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2050" y="1269227"/>
            <a:ext cx="2241150" cy="31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311700" y="555600"/>
            <a:ext cx="7673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Fazendo as instalações</a:t>
            </a:r>
            <a:endParaRPr/>
          </a:p>
        </p:txBody>
      </p:sp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311700" y="1389600"/>
            <a:ext cx="8249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Assim que tivermos a estrutura inicial de pastas, instalaremos nossos elementos cruciais para trabalhar com websockets.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express: Nosso servidor principal.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express-handlebars: Para os templates onde colocaremos o socket do lado do cliente.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socket.io: Para trabalhar com websockets, tanto para cliente quanto para servidor.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375" y="3400000"/>
            <a:ext cx="573405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2f16cba1_0_23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Objetivos da aula</a:t>
            </a:r>
            <a:endParaRPr b="1" sz="3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" name="Google Shape;91;g1e12f16cba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154531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e12f16cba1_0_23"/>
          <p:cNvSpPr txBox="1"/>
          <p:nvPr/>
        </p:nvSpPr>
        <p:spPr>
          <a:xfrm>
            <a:off x="2619886" y="1457513"/>
            <a:ext cx="4281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Entender a diferença entre HTTP e Websockets</a:t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Configurar um servidor websocket dentro do nosso servidor express.</a:t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Integrar websocket em nossos modelos</a:t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" name="Google Shape;93;g1e12f16cba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2767413"/>
            <a:ext cx="196975" cy="19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1e12f16cba1_0_23"/>
          <p:cNvCxnSpPr>
            <a:stCxn id="91" idx="2"/>
            <a:endCxn id="93" idx="0"/>
          </p:cNvCxnSpPr>
          <p:nvPr/>
        </p:nvCxnSpPr>
        <p:spPr>
          <a:xfrm flipH="1" rot="-5400000">
            <a:off x="1758675" y="2254537"/>
            <a:ext cx="10251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g1e12f16cba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2110988"/>
            <a:ext cx="196975" cy="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Configurando nosso servidor express com Handlebars + socket.io: app.js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25" y="1440100"/>
            <a:ext cx="8839200" cy="332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Configurando nosso servidor express com Handlebars + socket.io: utils.js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2266275" y="1356925"/>
            <a:ext cx="46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(válido apenas se trabalharmos com type:module)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675" y="2023175"/>
            <a:ext cx="7773501" cy="17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Configurando nosso servidor express com Handlebars + socket.io: views.router.js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50" y="2023175"/>
            <a:ext cx="73247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Configurando nosso servidor express com Handlebars + socket.io: index.handlebars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1900" y="1845025"/>
            <a:ext cx="43815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Adicionando js à pasta pública e ao nosso index.handlebars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70" name="Google Shape;3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25" y="1397475"/>
            <a:ext cx="5857826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/>
        </p:nvSpPr>
        <p:spPr>
          <a:xfrm>
            <a:off x="6578550" y="1620713"/>
            <a:ext cx="2324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Criamos um index.js na pasta public/js/ e o referenciamos em nosso index.handlebars (linha 5)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mencionamos, o cliente também precisa instanciar seu socket, então colocamos em um script com a sintaxe indicada na imagem. (linha 4)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script de socket deve sempre vir antes do próprio script.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311700" y="445025"/>
            <a:ext cx="878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Implementando nosso socket do lado do cliente em index.js</a:t>
            </a:r>
            <a:endParaRPr/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311700" y="1152475"/>
            <a:ext cx="85206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Depois de importar o socket.io de nosso script do lado do cliente, podemos testá-lo em nosso arquivo index.js.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Neste arquivo index.js é onde teremos o socket/cliente para conectar com o socket/servidor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00" y="2042025"/>
            <a:ext cx="70389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 e uso de socket do lado do servidor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Cliente e servidor devem estar vinculados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Nós já </a:t>
            </a:r>
            <a:r>
              <a:rPr b="1" lang="pt-BR"/>
              <a:t>temos o socket.io do lado do cliente pronto</a:t>
            </a:r>
            <a:r>
              <a:rPr lang="pt-BR"/>
              <a:t> para se conectar ao nosso servidor, </a:t>
            </a:r>
            <a:r>
              <a:rPr b="1" lang="pt-BR"/>
              <a:t>porém, ainda não ensinamos nosso servidor a escutar o handshake do lado do cliente</a:t>
            </a:r>
            <a:r>
              <a:rPr lang="pt-BR"/>
              <a:t>, então temos nosso socketServer (geralmente chamado de “io”, mas vamos chamar de socketServer).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1303c43c0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Vinculando cliente e servidor</a:t>
            </a:r>
            <a:endParaRPr/>
          </a:p>
        </p:txBody>
      </p:sp>
      <p:sp>
        <p:nvSpPr>
          <p:cNvPr id="395" name="Google Shape;395;g1e1303c43c0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pegar nosso socketServer e configurá-lo para "escutar uma conexão". Depois que um soquete se conecta, podemos reconhecê-lo e realizar algumas ações com base nele.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Usando socketServer.on para ouvir uma nova conexão de socket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275" y="1667425"/>
            <a:ext cx="7105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12f16cba1_0_32"/>
          <p:cNvSpPr txBox="1"/>
          <p:nvPr/>
        </p:nvSpPr>
        <p:spPr>
          <a:xfrm>
            <a:off x="1339500" y="693075"/>
            <a:ext cx="73221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Vamos revisar os </a:t>
            </a:r>
            <a:r>
              <a:rPr b="1" lang="pt-BR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principais pontos </a:t>
            </a:r>
            <a:r>
              <a:rPr b="1" lang="pt-BR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 aula anterior?</a:t>
            </a:r>
            <a:endParaRPr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Testando conexão cliente -&gt; servidor</a:t>
            </a:r>
            <a:endParaRPr/>
          </a:p>
        </p:txBody>
      </p:sp>
      <p:sp>
        <p:nvSpPr>
          <p:cNvPr id="407" name="Google Shape;407;p44"/>
          <p:cNvSpPr txBox="1"/>
          <p:nvPr>
            <p:ph idx="1" type="body"/>
          </p:nvPr>
        </p:nvSpPr>
        <p:spPr>
          <a:xfrm>
            <a:off x="311700" y="2791975"/>
            <a:ext cx="8520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O que aconteceu?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O cliente se conecta com seu websocket ao socketServer (socketServer.on significa que está esperando algo acontecer), então, quando o socketServer escuta que existe uma nova conexão ( connection ), ele mostra a mensagem “Novo cliente conectado” no console. É por isso que a mensagem aparece no console do Visual Studio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  <p:pic>
        <p:nvPicPr>
          <p:cNvPr id="408" name="Google Shape;4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25" y="1759775"/>
            <a:ext cx="3067050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44"/>
          <p:cNvCxnSpPr/>
          <p:nvPr/>
        </p:nvCxnSpPr>
        <p:spPr>
          <a:xfrm>
            <a:off x="3446775" y="2025550"/>
            <a:ext cx="112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10" name="Google Shape;4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90825"/>
            <a:ext cx="3591989" cy="14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Recebendo novos eventos no socket/servidor</a:t>
            </a:r>
            <a:endParaRPr/>
          </a:p>
        </p:txBody>
      </p:sp>
      <p:sp>
        <p:nvSpPr>
          <p:cNvPr id="416" name="Google Shape;416;p45"/>
          <p:cNvSpPr txBox="1"/>
          <p:nvPr>
            <p:ph idx="1" type="body"/>
          </p:nvPr>
        </p:nvSpPr>
        <p:spPr>
          <a:xfrm>
            <a:off x="311700" y="1152475"/>
            <a:ext cx="85206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Desta vez, uma vez conectado o socket, podemos escutar os eventos daquele socket, usando a sintaxe indicada: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socket.on("name_of_the_event_to_listen", callback com os dados que me foram enviados);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pt-BR"/>
              <a:t>Este “evento de escuta” possui um identificador que o cliente deve colocar ao seu lado para enviar informações. Podemos ter vários socket.on , para que possamos ouvir diferentes eventos.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417" name="Google Shape;4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532250"/>
            <a:ext cx="8839199" cy="1487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/>
              <a:t>Enviando informações do cliente para o servidor com “emit”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3" name="Google Shape;4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Agora, o servidor já está escutando um evento com ID “mensagem”, mas não ensinamos nosso cliente a se comunicar com o servidor.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enviar uma mensagem do cliente para o servidor (ou do servidor para o cliente, lembre-se que é bidirecional), usamos a palavra emit , que deve conter o ID da mensagem a ser enviada, seguida do conteúdo da mesma mensagem.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Os IDs devem corresponder para que a mensagem chegue corretamente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Por fim, em nosso cliente em index.js , escreveremos nosso primeiro emit: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4" name="Google Shape;4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675" y="3730675"/>
            <a:ext cx="6477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 txBox="1"/>
          <p:nvPr>
            <p:ph type="title"/>
          </p:nvPr>
        </p:nvSpPr>
        <p:spPr>
          <a:xfrm>
            <a:off x="311700" y="244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/>
              <a:t>Ao integrar o listener com socket.on e enviar com socket.emit, devemos visualizar nossa primeira comunicação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430" name="Google Shape;4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675" y="3598275"/>
            <a:ext cx="38481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75" y="1457325"/>
            <a:ext cx="26003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3100" y="1271588"/>
            <a:ext cx="2314575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47"/>
          <p:cNvCxnSpPr/>
          <p:nvPr/>
        </p:nvCxnSpPr>
        <p:spPr>
          <a:xfrm>
            <a:off x="2244638" y="2171700"/>
            <a:ext cx="2011500" cy="140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47"/>
          <p:cNvCxnSpPr/>
          <p:nvPr/>
        </p:nvCxnSpPr>
        <p:spPr>
          <a:xfrm flipH="1">
            <a:off x="4256126" y="2358200"/>
            <a:ext cx="2401200" cy="122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47"/>
          <p:cNvSpPr txBox="1"/>
          <p:nvPr/>
        </p:nvSpPr>
        <p:spPr>
          <a:xfrm>
            <a:off x="809375" y="1116175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escuta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7"/>
          <p:cNvSpPr txBox="1"/>
          <p:nvPr/>
        </p:nvSpPr>
        <p:spPr>
          <a:xfrm>
            <a:off x="6026950" y="844300"/>
            <a:ext cx="1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envia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 txBox="1"/>
          <p:nvPr/>
        </p:nvSpPr>
        <p:spPr>
          <a:xfrm>
            <a:off x="2486900" y="4484250"/>
            <a:ext cx="44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servidor recebe a mensagem e a exibe no console.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Envio de informações do servidor para o cliente</a:t>
            </a:r>
            <a:endParaRPr/>
          </a:p>
        </p:txBody>
      </p:sp>
      <p:sp>
        <p:nvSpPr>
          <p:cNvPr id="443" name="Google Shape;443;p48"/>
          <p:cNvSpPr txBox="1"/>
          <p:nvPr>
            <p:ph idx="1" type="body"/>
          </p:nvPr>
        </p:nvSpPr>
        <p:spPr>
          <a:xfrm>
            <a:off x="311700" y="1152475"/>
            <a:ext cx="8520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8000"/>
              <a:t>Como discutimos, o caráter de um websocket deve ser bidirecional, ou seja, o servidor também deve ser capaz de enviar mensagens para o cliente. No entanto, o servidor pode fazer isso de três maneiras: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8" y="2423925"/>
            <a:ext cx="73628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Configurando o cliente em index.js para escutar eventos enviados pelo servidor</a:t>
            </a:r>
            <a:endParaRPr/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575" y="1548725"/>
            <a:ext cx="66770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Para pensar</a:t>
            </a:r>
            <a:endParaRPr/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cliente pode se comunicar apenas de uma maneira com o servidor.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entanto, existem diferentes formas de comunicação do servidor para o cliente.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 devemos usar cada emissão?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311700" y="212025"/>
            <a:ext cx="8520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Atividade em sala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Servidor com Websockets</a:t>
            </a:r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Sobre o projeto websocket que estamos desenvolvendo: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partir da estrutura criada anteriormente, adicione um elemento de entrada de texto na visualização do cliente onde, ao inserir o texto, a mensagem é refletida em todos os clientes conectados em um parágrafo abaixo da entrada.O texto deve ser enviado caractere por caractere e deve substituir a mensagem anterior.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Duração: 30 minutos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Atividade em sala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Servidor com Websockets</a:t>
            </a:r>
            <a:endParaRPr/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311700" y="1499850"/>
            <a:ext cx="85206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pt-BR"/>
              <a:t>Sobre o projeto websocket que estamos desenvolvendo:</a:t>
            </a:r>
            <a:endParaRPr/>
          </a:p>
          <a:p>
            <a:pPr indent="-30860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 base no exercício que temos feito, agora as mensagens enviadas pelos clientes devem ser armazenadas no servidor e refletidas abaixo do elemento de entrada de texto cada vez que o usuário as envia. A estrutura de armazenamento será um array de objetos, onde cada objeto terá a seguinte estrutura: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pt-BR"/>
              <a:t>{ socketid: (o socket.id do remetente), mensagem: (texto enviado)}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-290829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Cada cliente conectado receberá a lista completa de mensagens.</a:t>
            </a:r>
            <a:endParaRPr/>
          </a:p>
          <a:p>
            <a:pPr indent="-29082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Modifique o elemento de entrada no cliente para que ele tenha um botão de envio de mensagem.</a:t>
            </a:r>
            <a:endParaRPr/>
          </a:p>
          <a:p>
            <a:pPr indent="-29082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Cada mensagem do cliente será representada em uma linha separada, anexando o ID do socket.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Vamos lembrar</a:t>
            </a:r>
            <a:endParaRPr/>
          </a:p>
        </p:txBody>
      </p:sp>
      <p:sp>
        <p:nvSpPr>
          <p:cNvPr id="474" name="Google Shape;474;p53"/>
          <p:cNvSpPr txBox="1"/>
          <p:nvPr/>
        </p:nvSpPr>
        <p:spPr>
          <a:xfrm>
            <a:off x="1190263" y="2213650"/>
            <a:ext cx="2769000" cy="600300"/>
          </a:xfrm>
          <a:prstGeom prst="rect">
            <a:avLst/>
          </a:prstGeom>
          <a:noFill/>
          <a:ln cap="flat" cmpd="sng" w="38100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Primeira entrega do projeto final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4770738" y="1320225"/>
            <a:ext cx="3183000" cy="6003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Desenvolvemos a estrutura geral do nosso servidor</a:t>
            </a:r>
            <a:endParaRPr b="0" i="0" sz="1350" u="none" cap="none" strike="noStrik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6" name="Google Shape;476;p53"/>
          <p:cNvSpPr txBox="1"/>
          <p:nvPr/>
        </p:nvSpPr>
        <p:spPr>
          <a:xfrm>
            <a:off x="4770738" y="2017300"/>
            <a:ext cx="3183000" cy="8082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Separamos nosso servidor em routers e começamos a moldar a arquitetura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4746887" y="2914475"/>
            <a:ext cx="3206700" cy="10158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Desenvolvemos as principais funcionalidades do router do produto e a estrutura básica do serviço de carrinho de compras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78" name="Google Shape;478;p53"/>
          <p:cNvCxnSpPr>
            <a:stCxn id="474" idx="3"/>
            <a:endCxn id="475" idx="1"/>
          </p:cNvCxnSpPr>
          <p:nvPr/>
        </p:nvCxnSpPr>
        <p:spPr>
          <a:xfrm flipH="1" rot="10800000">
            <a:off x="3959263" y="1620400"/>
            <a:ext cx="811500" cy="893400"/>
          </a:xfrm>
          <a:prstGeom prst="straightConnector1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53"/>
          <p:cNvCxnSpPr>
            <a:stCxn id="474" idx="3"/>
            <a:endCxn id="476" idx="1"/>
          </p:cNvCxnSpPr>
          <p:nvPr/>
        </p:nvCxnSpPr>
        <p:spPr>
          <a:xfrm flipH="1" rot="10800000">
            <a:off x="3959263" y="2421400"/>
            <a:ext cx="811500" cy="92400"/>
          </a:xfrm>
          <a:prstGeom prst="straightConnector1">
            <a:avLst/>
          </a:prstGeom>
          <a:noFill/>
          <a:ln cap="flat" cmpd="sng" w="9525">
            <a:solidFill>
              <a:srgbClr val="D4D4D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53"/>
          <p:cNvCxnSpPr>
            <a:stCxn id="474" idx="3"/>
            <a:endCxn id="477" idx="1"/>
          </p:cNvCxnSpPr>
          <p:nvPr/>
        </p:nvCxnSpPr>
        <p:spPr>
          <a:xfrm>
            <a:off x="3959263" y="2513800"/>
            <a:ext cx="787500" cy="908700"/>
          </a:xfrm>
          <a:prstGeom prst="straightConnector1">
            <a:avLst/>
          </a:prstGeom>
          <a:noFill/>
          <a:ln cap="flat" cmpd="sng" w="9525">
            <a:solidFill>
              <a:srgbClr val="DCDCD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Glossário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Modelo(Template): documento HTML com marcação substituível para que possa ser substituído por um mecanismo de modelo.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Template Engine: Biblioteca desenvolvida para pegar HTML e substituir dados nele para gerar um efeito de dinamismo na página.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Página estática: Página que não requer alteração de elementos ou interação complexa com o usuário.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Handlebars: mecanismo de modelo baseado no sinalizador {{}}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Layout: estrutura de layout que requer barras de controle para encapsular todas as visualizações de diferentes modelos em um único corpo 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express-handlebars: pacote npm ou módulo para conectar handlebars ao express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/>
              <a:t>Websockets + Handlebars</a:t>
            </a:r>
            <a:endParaRPr b="1"/>
          </a:p>
        </p:txBody>
      </p:sp>
      <p:sp>
        <p:nvSpPr>
          <p:cNvPr id="486" name="Google Shape;486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Integre views e sockets ao nosso servidor atual.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Desafio entregável - Websockets</a:t>
            </a:r>
            <a:endParaRPr/>
          </a:p>
        </p:txBody>
      </p:sp>
      <p:sp>
        <p:nvSpPr>
          <p:cNvPr id="492" name="Google Shape;492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Objetivo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Configure nosso projeto para trabalhar com Handlebars e websocket.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pt-BR"/>
              <a:t>Aspectos a incluir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Configure o servidor para integrar o template engine do Handlebars e instale um servidor socket.io nele.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Crie uma visualização "home.handlebars" que contém uma lista de todos os produtos adicionados até agora</a:t>
            </a:r>
            <a:endParaRPr/>
          </a:p>
        </p:txBody>
      </p:sp>
      <p:sp>
        <p:nvSpPr>
          <p:cNvPr id="493" name="Google Shape;493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Além disso, crie uma view “realTimeProducts.handlebars”, que ficará no endpoint “/realtimeproducts” em nosso roteador de views, ela conterá a mesma lista de produtos, porém funcionará com websockets.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Ao trabalhar com websockets, sempre que criamos um novo produto, ou sempre que excluímos um produto, a lista deve ser atualizada automaticamente na referida visualização.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Desafio entregável - Websockets</a:t>
            </a:r>
            <a:endParaRPr/>
          </a:p>
        </p:txBody>
      </p:sp>
      <p:sp>
        <p:nvSpPr>
          <p:cNvPr id="499" name="Google Shape;499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Sugestões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Já que a conexão entre uma consulta HTTP e websocket não é contemplada dentro da classe. Recomenda-se que, para a criação e exclusão de um produto, seja criado um formulário simples na view realTimeProducts.handlebars. Para que o conteúdo seja enviado de websockets e não HTTP. No entanto, esta não é a melhor solução, leia o próximo ponto.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você quiser fazer a conexão socket emit com HTTP, você terá que encontrar uma maneira de usar o servidor Sockets io dentro da requisição POST. Como você usará um emit dentro do POST?</a:t>
            </a:r>
            <a:endParaRPr/>
          </a:p>
        </p:txBody>
      </p:sp>
      <p:sp>
        <p:nvSpPr>
          <p:cNvPr id="500" name="Google Shape;500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Formato de entrega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Link para o repositório do Github, que deve ter o projeto completo.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Não inclua node_modules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12f16cba1_0_94"/>
          <p:cNvSpPr txBox="1"/>
          <p:nvPr/>
        </p:nvSpPr>
        <p:spPr>
          <a:xfrm>
            <a:off x="1339500" y="693075"/>
            <a:ext cx="6465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Resumo</a:t>
            </a:r>
            <a:r>
              <a:rPr b="1" lang="pt-BR" sz="4000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 aula de hoje:</a:t>
            </a:r>
            <a:endParaRPr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g1e12f16cba1_0_94"/>
          <p:cNvSpPr txBox="1"/>
          <p:nvPr/>
        </p:nvSpPr>
        <p:spPr>
          <a:xfrm>
            <a:off x="2109150" y="2214449"/>
            <a:ext cx="49257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Entendemos a diferença entre HTTP e Websockets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Configuramos um servidor websocket dentro do nosso servidor express.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Integramos websockets em nossos modelos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884625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MAPA DE CONCEITOS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88525" y="2063284"/>
            <a:ext cx="1399200" cy="580200"/>
          </a:xfrm>
          <a:prstGeom prst="rect">
            <a:avLst/>
          </a:prstGeom>
          <a:solidFill>
            <a:srgbClr val="2728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Websockets</a:t>
            </a:r>
            <a:endParaRPr b="0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710431" y="2063575"/>
            <a:ext cx="1596900" cy="580200"/>
          </a:xfrm>
          <a:prstGeom prst="rect">
            <a:avLst/>
          </a:prstGeom>
          <a:solidFill>
            <a:srgbClr val="393B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Sockets em Express: Socket.io</a:t>
            </a:r>
            <a:endParaRPr b="0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5" name="Google Shape;115;p5"/>
          <p:cNvCxnSpPr>
            <a:stCxn id="113" idx="3"/>
            <a:endCxn id="114" idx="1"/>
          </p:cNvCxnSpPr>
          <p:nvPr/>
        </p:nvCxnSpPr>
        <p:spPr>
          <a:xfrm>
            <a:off x="1987725" y="2353384"/>
            <a:ext cx="1722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6" name="Google Shape;116;p5"/>
          <p:cNvCxnSpPr>
            <a:stCxn id="114" idx="3"/>
            <a:endCxn id="117" idx="1"/>
          </p:cNvCxnSpPr>
          <p:nvPr/>
        </p:nvCxnSpPr>
        <p:spPr>
          <a:xfrm>
            <a:off x="5307331" y="2353675"/>
            <a:ext cx="6003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7" name="Google Shape;117;p5"/>
          <p:cNvSpPr/>
          <p:nvPr/>
        </p:nvSpPr>
        <p:spPr>
          <a:xfrm>
            <a:off x="5907706" y="2063264"/>
            <a:ext cx="1596900" cy="580200"/>
          </a:xfrm>
          <a:prstGeom prst="rect">
            <a:avLst/>
          </a:prstGeom>
          <a:noFill/>
          <a:ln cap="flat" cmpd="sng" w="9525">
            <a:solidFill>
              <a:srgbClr val="393B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DM Sans"/>
                <a:ea typeface="DM Sans"/>
                <a:cs typeface="DM Sans"/>
                <a:sym typeface="DM Sans"/>
              </a:rPr>
              <a:t>Configuración e uso</a:t>
            </a:r>
            <a:endParaRPr b="0" i="0" sz="1200" u="none" cap="none" strike="noStrike">
              <a:solidFill>
                <a:srgbClr val="22222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303c43c0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Agora sim… vamos lá!</a:t>
            </a:r>
            <a:endParaRPr/>
          </a:p>
        </p:txBody>
      </p:sp>
      <p:sp>
        <p:nvSpPr>
          <p:cNvPr id="123" name="Google Shape;123;g1e1303c43c0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Websockets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