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Helvetica Neue"/>
      <p:regular r:id="rId60"/>
      <p:bold r:id="rId61"/>
      <p:italic r:id="rId62"/>
      <p:boldItalic r:id="rId63"/>
    </p:embeddedFont>
    <p:embeddedFont>
      <p:font typeface="DM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5.xml"/><Relationship Id="rId64" Type="http://schemas.openxmlformats.org/officeDocument/2006/relationships/font" Target="fonts/DMSans-regular.fntdata"/><Relationship Id="rId63" Type="http://schemas.openxmlformats.org/officeDocument/2006/relationships/font" Target="fonts/HelveticaNeue-boldItalic.fntdata"/><Relationship Id="rId22" Type="http://schemas.openxmlformats.org/officeDocument/2006/relationships/slide" Target="slides/slide17.xml"/><Relationship Id="rId66" Type="http://schemas.openxmlformats.org/officeDocument/2006/relationships/font" Target="fonts/DMSans-italic.fntdata"/><Relationship Id="rId21" Type="http://schemas.openxmlformats.org/officeDocument/2006/relationships/slide" Target="slides/slide16.xml"/><Relationship Id="rId65" Type="http://schemas.openxmlformats.org/officeDocument/2006/relationships/font" Target="fonts/DM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DMSans-boldItalic.fntdata"/><Relationship Id="rId60" Type="http://schemas.openxmlformats.org/officeDocument/2006/relationships/font" Target="fonts/HelveticaNeu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36ef543c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36ef543c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sólo texto con instancias a destacar.</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36ef543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36ef54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37537f0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37537f0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“Ejemplo en vivo”</a:t>
            </a:r>
            <a:endParaRPr b="1">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El docente realizará una tarea compartiendo la pantalla en vivo. Se centrará en los pasos y los aspectos a tener en cuenta.</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36ef543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36ef543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36ef543c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e36ef543c9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Obligatoria siempre.</a:t>
            </a:r>
            <a:r>
              <a:rPr lang="pt-BR">
                <a:solidFill>
                  <a:schemeClr val="dk1"/>
                </a:solidFill>
                <a:latin typeface="DM Sans"/>
                <a:ea typeface="DM Sans"/>
                <a:cs typeface="DM Sans"/>
                <a:sym typeface="DM Sans"/>
              </a:rPr>
              <a:t> A la hora del Break, entre 5 y 10 minutos. Considerar ubicar este espacio en un momento adecuado de la clase. Al volver, mostrar los resultados de la pregunta del anterior slide y generar un breve intercambio.</a:t>
            </a:r>
            <a:endParaRPr>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36ef543c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e36ef543c9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Obligatoria siempre.</a:t>
            </a:r>
            <a:r>
              <a:rPr lang="pt-BR">
                <a:solidFill>
                  <a:schemeClr val="dk1"/>
                </a:solidFill>
                <a:latin typeface="DM Sans"/>
                <a:ea typeface="DM Sans"/>
                <a:cs typeface="DM Sans"/>
                <a:sym typeface="DM Sans"/>
              </a:rPr>
              <a:t> A la hora del Break, entre 5 y 10 minutos. Considerar ubicar este espacio en un momento adecuado de la clase. Al volver, mostrar los resultados de la pregunta del anterior slide y generar un breve intercambio.</a:t>
            </a:r>
            <a:endParaRPr>
              <a:latin typeface="DM Sans"/>
              <a:ea typeface="DM Sans"/>
              <a:cs typeface="DM Sans"/>
              <a:sym typeface="DM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36ef543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36ef543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e36ef543c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e36ef543c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36ef543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36ef543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e36ef543c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1e36ef543c9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Utilizar em todas as aulas</a:t>
            </a:r>
            <a:endParaRPr>
              <a:latin typeface="DM Sans"/>
              <a:ea typeface="DM Sans"/>
              <a:cs typeface="DM Sans"/>
              <a:sym typeface="DM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36ef543c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e36ef543c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e36ef543c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e36ef543c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e36ef543c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36ef543c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e36ef543c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36ef543c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DM Sans"/>
                <a:ea typeface="DM Sans"/>
                <a:cs typeface="DM Sans"/>
                <a:sym typeface="DM Sans"/>
              </a:rPr>
              <a:t>Agregar </a:t>
            </a:r>
            <a:r>
              <a:rPr b="1" lang="pt-BR" u="sng">
                <a:highlight>
                  <a:srgbClr val="EAFF6A"/>
                </a:highlight>
                <a:latin typeface="DM Sans"/>
                <a:ea typeface="DM Sans"/>
                <a:cs typeface="DM Sans"/>
                <a:sym typeface="DM Sans"/>
              </a:rPr>
              <a:t>al finalizar el curso.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36ef543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36ef543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Indican aquello que se pretende que el estudiante logre con la clase. Recuerda que se enuncian en principio con el verbo en infinitivo delante (por ejemplo: “Comprender…”, “Analizar…”, “conocer…”, etc). Se debe destacar en negrita el verbo. </a:t>
            </a:r>
            <a:r>
              <a:rPr b="1" lang="pt-BR">
                <a:solidFill>
                  <a:schemeClr val="dk1"/>
                </a:solidFill>
                <a:latin typeface="DM Sans"/>
                <a:ea typeface="DM Sans"/>
                <a:cs typeface="DM Sans"/>
                <a:sym typeface="DM Sans"/>
              </a:rPr>
              <a:t>Los objetivos deben ser concretos, medibles y coherentes con los contenidos.</a:t>
            </a:r>
            <a:endParaRPr b="1">
              <a:solidFill>
                <a:schemeClr val="dk1"/>
              </a:solidFill>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Font typeface="DM Sans"/>
              <a:buChar char="-"/>
            </a:pPr>
            <a:r>
              <a:t/>
            </a:r>
            <a:endParaRPr>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Se puede usar para comenzar o finalizar la clase, según sea más conveniente. La información de este slide es de relleno.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Recurso: </a:t>
            </a:r>
            <a:r>
              <a:rPr b="1" lang="pt-BR">
                <a:solidFill>
                  <a:schemeClr val="dk1"/>
                </a:solidFill>
                <a:highlight>
                  <a:srgbClr val="EAFF6A"/>
                </a:highlight>
                <a:latin typeface="DM Sans"/>
                <a:ea typeface="DM Sans"/>
                <a:cs typeface="DM Sans"/>
                <a:sym typeface="DM Sans"/>
              </a:rPr>
              <a:t>Mapa de conceptos (genérico)</a:t>
            </a:r>
            <a:endParaRPr b="1">
              <a:solidFill>
                <a:schemeClr val="dk1"/>
              </a:solidFill>
              <a:highlight>
                <a:srgbClr val="EAFF6A"/>
              </a:highlight>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Muestra rápidamente los contenidos de la clase y cómo se relacionan. Ayuda a los estudiantes a evitar “perderse” durante la clase, al avanzar en un sentido lineal una diapositiva tras otra. El ejemplo pertenece a la primera clase del curso UX/UI.</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Sugerencia</a:t>
            </a:r>
            <a:r>
              <a:rPr lang="pt-BR">
                <a:solidFill>
                  <a:schemeClr val="dk1"/>
                </a:solidFill>
                <a:latin typeface="DM Sans"/>
                <a:ea typeface="DM Sans"/>
                <a:cs typeface="DM Sans"/>
                <a:sym typeface="DM Sans"/>
              </a:rPr>
              <a:t>: </a:t>
            </a:r>
            <a:br>
              <a:rPr lang="pt-BR">
                <a:solidFill>
                  <a:schemeClr val="dk1"/>
                </a:solidFill>
                <a:latin typeface="DM Sans"/>
                <a:ea typeface="DM Sans"/>
                <a:cs typeface="DM Sans"/>
                <a:sym typeface="DM Sans"/>
              </a:rPr>
            </a:br>
            <a:r>
              <a:rPr lang="pt-BR">
                <a:solidFill>
                  <a:schemeClr val="dk1"/>
                </a:solidFill>
                <a:latin typeface="DM Sans"/>
                <a:ea typeface="DM Sans"/>
                <a:cs typeface="DM Sans"/>
                <a:sym typeface="DM Sans"/>
              </a:rPr>
              <a:t>-También se pueden mostrar con un menor énfasis o colores apagados, aquellos contenidos de clases anteriores y que se vinculen con la actual.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BR">
                <a:solidFill>
                  <a:schemeClr val="dk1"/>
                </a:solidFill>
                <a:latin typeface="DM Sans"/>
                <a:ea typeface="DM Sans"/>
                <a:cs typeface="DM Sans"/>
                <a:sym typeface="DM Sans"/>
              </a:rPr>
              <a:t>-Resaltar con color los temas que se abordan en la clase.</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BR">
                <a:solidFill>
                  <a:schemeClr val="dk1"/>
                </a:solidFill>
                <a:latin typeface="DM Sans"/>
                <a:ea typeface="DM Sans"/>
                <a:cs typeface="DM Sans"/>
                <a:sym typeface="DM Sans"/>
              </a:rPr>
              <a:t>Colores</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BR">
                <a:solidFill>
                  <a:schemeClr val="dk1"/>
                </a:solidFill>
                <a:latin typeface="DM Sans"/>
                <a:ea typeface="DM Sans"/>
                <a:cs typeface="DM Sans"/>
                <a:sym typeface="DM Sans"/>
              </a:rPr>
              <a:t>Categorías principales: Pleno en #27282d con texto en blanco.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SzPts val="1100"/>
              <a:buNone/>
            </a:pPr>
            <a:r>
              <a:rPr lang="pt-BR">
                <a:solidFill>
                  <a:schemeClr val="dk1"/>
                </a:solidFill>
                <a:latin typeface="DM Sans"/>
                <a:ea typeface="DM Sans"/>
                <a:cs typeface="DM Sans"/>
                <a:sym typeface="DM Sans"/>
              </a:rPr>
              <a:t>Categorías secundarias (o a destacar): Pleno en #393b43 con texto en blanco.</a:t>
            </a:r>
            <a:endParaRPr>
              <a:solidFill>
                <a:schemeClr val="dk1"/>
              </a:solidFill>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Categorías terciarias: Borde en #393b43 con texto en #222222.</a:t>
            </a:r>
            <a:endParaRPr>
              <a:solidFill>
                <a:schemeClr val="dk1"/>
              </a:solidFill>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id="53" name="Google Shape;53;p14"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p1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_2">
    <p:bg>
      <p:bgPr>
        <a:blipFill>
          <a:blip r:embed="rId2">
            <a:alphaModFix/>
          </a:blip>
          <a:stretch>
            <a:fillRect/>
          </a:stretch>
        </a:blipFill>
      </p:bgPr>
    </p:bg>
    <p:spTree>
      <p:nvGrpSpPr>
        <p:cNvPr id="56" name="Shape 56"/>
        <p:cNvGrpSpPr/>
        <p:nvPr/>
      </p:nvGrpSpPr>
      <p:grpSpPr>
        <a:xfrm>
          <a:off x="0" y="0"/>
          <a:ext cx="0" cy="0"/>
          <a:chOff x="0" y="0"/>
          <a:chExt cx="0" cy="0"/>
        </a:xfrm>
      </p:grpSpPr>
      <p:pic>
        <p:nvPicPr>
          <p:cNvPr id="57" name="Google Shape;57;p1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58" name="Shape 58"/>
        <p:cNvGrpSpPr/>
        <p:nvPr/>
      </p:nvGrpSpPr>
      <p:grpSpPr>
        <a:xfrm>
          <a:off x="0" y="0"/>
          <a:ext cx="0" cy="0"/>
          <a:chOff x="0" y="0"/>
          <a:chExt cx="0" cy="0"/>
        </a:xfrm>
      </p:grpSpPr>
      <p:pic>
        <p:nvPicPr>
          <p:cNvPr id="59" name="Google Shape;59;p1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60" name="Google Shape;60;p17"/>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1">
  <p:cSld name="SECTION_HEADER_1_1_1_1_1_1_1_1_1_3">
    <p:bg>
      <p:bgPr>
        <a:blipFill>
          <a:blip r:embed="rId2">
            <a:alphaModFix/>
          </a:blip>
          <a:stretch>
            <a:fillRect/>
          </a:stretch>
        </a:blipFill>
      </p:bgPr>
    </p:bg>
    <p:spTree>
      <p:nvGrpSpPr>
        <p:cNvPr id="61" name="Shape 61"/>
        <p:cNvGrpSpPr/>
        <p:nvPr/>
      </p:nvGrpSpPr>
      <p:grpSpPr>
        <a:xfrm>
          <a:off x="0" y="0"/>
          <a:ext cx="0" cy="0"/>
          <a:chOff x="0" y="0"/>
          <a:chExt cx="0" cy="0"/>
        </a:xfrm>
      </p:grpSpPr>
      <p:pic>
        <p:nvPicPr>
          <p:cNvPr id="62" name="Google Shape;62;p1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2">
  <p:cSld name="SECTION_HEADER_1_1_1_1_1_1_1_1_1_4">
    <p:bg>
      <p:bgPr>
        <a:blipFill>
          <a:blip r:embed="rId2">
            <a:alphaModFix/>
          </a:blip>
          <a:stretch>
            <a:fillRect/>
          </a:stretch>
        </a:blipFill>
      </p:bgPr>
    </p:bg>
    <p:spTree>
      <p:nvGrpSpPr>
        <p:cNvPr id="63" name="Shape 63"/>
        <p:cNvGrpSpPr/>
        <p:nvPr/>
      </p:nvGrpSpPr>
      <p:grpSpPr>
        <a:xfrm>
          <a:off x="0" y="0"/>
          <a:ext cx="0" cy="0"/>
          <a:chOff x="0" y="0"/>
          <a:chExt cx="0" cy="0"/>
        </a:xfrm>
      </p:grpSpPr>
      <p:pic>
        <p:nvPicPr>
          <p:cNvPr id="64" name="Google Shape;64;p1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openbase.com/js/bcrypt/documentation"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hyperlink" Target="http://www.youtube.com/watch?v=aa5TJ9OrbO8" TargetMode="Externa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www.youtube.com/watch?v=48lBrNMxjUQ" TargetMode="External"/><Relationship Id="rId4"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passportjs.org/docs/" TargetMode="Externa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passportjs.org/packages/passport-local/" TargetMode="External"/><Relationship Id="rId4" Type="http://schemas.openxmlformats.org/officeDocument/2006/relationships/image" Target="../media/image25.png"/><Relationship Id="rId5"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42.png"/><Relationship Id="rId4" Type="http://schemas.openxmlformats.org/officeDocument/2006/relationships/image" Target="../media/image45.png"/><Relationship Id="rId5" Type="http://schemas.openxmlformats.org/officeDocument/2006/relationships/image" Target="../media/image47.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 Id="rId3"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0"/>
          <p:cNvSpPr txBox="1"/>
          <p:nvPr/>
        </p:nvSpPr>
        <p:spPr>
          <a:xfrm>
            <a:off x="341250" y="1701150"/>
            <a:ext cx="4499100" cy="91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300">
                <a:solidFill>
                  <a:srgbClr val="EAFF6A"/>
                </a:solidFill>
                <a:latin typeface="DM Sans"/>
                <a:ea typeface="DM Sans"/>
                <a:cs typeface="DM Sans"/>
                <a:sym typeface="DM Sans"/>
              </a:rPr>
              <a:t>Boas-</a:t>
            </a:r>
            <a:r>
              <a:rPr b="1" lang="pt-BR" sz="5300">
                <a:solidFill>
                  <a:srgbClr val="EAFF6A"/>
                </a:solidFill>
                <a:latin typeface="DM Sans"/>
                <a:ea typeface="DM Sans"/>
                <a:cs typeface="DM Sans"/>
                <a:sym typeface="DM Sans"/>
              </a:rPr>
              <a:t>vindas</a:t>
            </a:r>
            <a:r>
              <a:rPr b="1" lang="pt-BR" sz="5300">
                <a:solidFill>
                  <a:srgbClr val="EAFF6A"/>
                </a:solidFill>
                <a:latin typeface="DM Sans"/>
                <a:ea typeface="DM Sans"/>
                <a:cs typeface="DM Sans"/>
                <a:sym typeface="DM Sans"/>
              </a:rPr>
              <a:t>!</a:t>
            </a:r>
            <a:endParaRPr b="1" sz="5300">
              <a:solidFill>
                <a:srgbClr val="EAFF6A"/>
              </a:solidFill>
              <a:latin typeface="DM Sans"/>
              <a:ea typeface="DM Sans"/>
              <a:cs typeface="DM Sans"/>
              <a:sym typeface="DM Sans"/>
            </a:endParaRPr>
          </a:p>
        </p:txBody>
      </p:sp>
      <p:sp>
        <p:nvSpPr>
          <p:cNvPr id="70" name="Google Shape;70;p20"/>
          <p:cNvSpPr txBox="1"/>
          <p:nvPr/>
        </p:nvSpPr>
        <p:spPr>
          <a:xfrm>
            <a:off x="396100" y="2472750"/>
            <a:ext cx="3814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solidFill>
                  <a:schemeClr val="lt1"/>
                </a:solidFill>
                <a:latin typeface="DM Sans"/>
                <a:ea typeface="DM Sans"/>
                <a:cs typeface="DM Sans"/>
                <a:sym typeface="DM Sans"/>
              </a:rPr>
              <a:t>Esteja confortável, pegue uma água e se acomode em um local tranquilo que já começamos.</a:t>
            </a:r>
            <a:endParaRPr sz="1700">
              <a:solidFill>
                <a:schemeClr val="lt1"/>
              </a:solidFill>
              <a:latin typeface="DM Sans"/>
              <a:ea typeface="DM Sans"/>
              <a:cs typeface="DM Sans"/>
              <a:sym typeface="DM Sans"/>
            </a:endParaRPr>
          </a:p>
        </p:txBody>
      </p:sp>
      <p:pic>
        <p:nvPicPr>
          <p:cNvPr id="71" name="Google Shape;71;p20"/>
          <p:cNvPicPr preferRelativeResize="0"/>
          <p:nvPr/>
        </p:nvPicPr>
        <p:blipFill>
          <a:blip r:embed="rId3">
            <a:alphaModFix/>
          </a:blip>
          <a:stretch>
            <a:fillRect/>
          </a:stretch>
        </p:blipFill>
        <p:spPr>
          <a:xfrm>
            <a:off x="5926325" y="181425"/>
            <a:ext cx="3217676" cy="4322624"/>
          </a:xfrm>
          <a:prstGeom prst="rect">
            <a:avLst/>
          </a:prstGeom>
          <a:noFill/>
          <a:ln>
            <a:noFill/>
          </a:ln>
        </p:spPr>
      </p:pic>
      <p:sp>
        <p:nvSpPr>
          <p:cNvPr id="72" name="Google Shape;72;p20"/>
          <p:cNvSpPr txBox="1"/>
          <p:nvPr/>
        </p:nvSpPr>
        <p:spPr>
          <a:xfrm>
            <a:off x="6101563" y="290250"/>
            <a:ext cx="2754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300">
                <a:solidFill>
                  <a:schemeClr val="lt1"/>
                </a:solidFill>
                <a:latin typeface="DM Sans"/>
                <a:ea typeface="DM Sans"/>
                <a:cs typeface="DM Sans"/>
                <a:sym typeface="DM Sans"/>
              </a:rPr>
              <a:t>Como você </a:t>
            </a:r>
            <a:r>
              <a:rPr b="1" lang="pt-BR" sz="1300">
                <a:solidFill>
                  <a:srgbClr val="EAFF6A"/>
                </a:solidFill>
                <a:latin typeface="DM Sans"/>
                <a:ea typeface="DM Sans"/>
                <a:cs typeface="DM Sans"/>
                <a:sym typeface="DM Sans"/>
              </a:rPr>
              <a:t>chega?</a:t>
            </a:r>
            <a:endParaRPr b="1" sz="1300">
              <a:solidFill>
                <a:srgbClr val="EAFF6A"/>
              </a:solidFill>
              <a:latin typeface="DM Sans"/>
              <a:ea typeface="DM Sans"/>
              <a:cs typeface="DM Sans"/>
              <a:sym typeface="DM Sans"/>
            </a:endParaRPr>
          </a:p>
        </p:txBody>
      </p:sp>
      <p:sp>
        <p:nvSpPr>
          <p:cNvPr id="73" name="Google Shape;73;p20"/>
          <p:cNvSpPr/>
          <p:nvPr/>
        </p:nvSpPr>
        <p:spPr>
          <a:xfrm>
            <a:off x="6257050" y="675149"/>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0"/>
          <p:cNvSpPr/>
          <p:nvPr/>
        </p:nvSpPr>
        <p:spPr>
          <a:xfrm>
            <a:off x="6257050" y="1892120"/>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0"/>
          <p:cNvSpPr/>
          <p:nvPr/>
        </p:nvSpPr>
        <p:spPr>
          <a:xfrm>
            <a:off x="6257050" y="3109216"/>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txBox="1"/>
          <p:nvPr/>
        </p:nvSpPr>
        <p:spPr>
          <a:xfrm>
            <a:off x="6611117" y="875849"/>
            <a:ext cx="56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chemeClr val="lt1"/>
                </a:solidFill>
                <a:latin typeface="DM Sans"/>
                <a:ea typeface="DM Sans"/>
                <a:cs typeface="DM Sans"/>
                <a:sym typeface="DM Sans"/>
              </a:rPr>
              <a:t>1</a:t>
            </a:r>
            <a:endParaRPr b="1" sz="4100">
              <a:solidFill>
                <a:schemeClr val="lt1"/>
              </a:solidFill>
              <a:latin typeface="DM Sans"/>
              <a:ea typeface="DM Sans"/>
              <a:cs typeface="DM Sans"/>
              <a:sym typeface="DM Sans"/>
            </a:endParaRPr>
          </a:p>
        </p:txBody>
      </p:sp>
      <p:sp>
        <p:nvSpPr>
          <p:cNvPr id="77" name="Google Shape;77;p20"/>
          <p:cNvSpPr txBox="1"/>
          <p:nvPr/>
        </p:nvSpPr>
        <p:spPr>
          <a:xfrm>
            <a:off x="6611117" y="2092820"/>
            <a:ext cx="533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2</a:t>
            </a:r>
            <a:endParaRPr b="1" sz="4100">
              <a:solidFill>
                <a:srgbClr val="FFFFFF"/>
              </a:solidFill>
              <a:latin typeface="DM Sans"/>
              <a:ea typeface="DM Sans"/>
              <a:cs typeface="DM Sans"/>
              <a:sym typeface="DM Sans"/>
            </a:endParaRPr>
          </a:p>
        </p:txBody>
      </p:sp>
      <p:sp>
        <p:nvSpPr>
          <p:cNvPr id="78" name="Google Shape;78;p20"/>
          <p:cNvSpPr txBox="1"/>
          <p:nvPr/>
        </p:nvSpPr>
        <p:spPr>
          <a:xfrm>
            <a:off x="6650417" y="3309916"/>
            <a:ext cx="4851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3</a:t>
            </a:r>
            <a:endParaRPr b="1" sz="4100">
              <a:solidFill>
                <a:srgbClr val="FFFFFF"/>
              </a:solidFill>
              <a:latin typeface="DM Sans"/>
              <a:ea typeface="DM Sans"/>
              <a:cs typeface="DM Sans"/>
              <a:sym typeface="DM Sans"/>
            </a:endParaRPr>
          </a:p>
        </p:txBody>
      </p:sp>
      <p:sp>
        <p:nvSpPr>
          <p:cNvPr id="79" name="Google Shape;79;p20"/>
          <p:cNvSpPr txBox="1"/>
          <p:nvPr/>
        </p:nvSpPr>
        <p:spPr>
          <a:xfrm rot="5400000">
            <a:off x="6969250" y="1815838"/>
            <a:ext cx="3088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
        <p:nvSpPr>
          <p:cNvPr id="80" name="Google Shape;80;p20"/>
          <p:cNvSpPr txBox="1"/>
          <p:nvPr/>
        </p:nvSpPr>
        <p:spPr>
          <a:xfrm>
            <a:off x="6948513" y="598950"/>
            <a:ext cx="5637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
        <p:nvSpPr>
          <p:cNvPr id="81" name="Google Shape;81;p20"/>
          <p:cNvSpPr txBox="1"/>
          <p:nvPr/>
        </p:nvSpPr>
        <p:spPr>
          <a:xfrm>
            <a:off x="6906925" y="3032900"/>
            <a:ext cx="10869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Autenticação: Identifique-se!</a:t>
            </a:r>
            <a:endParaRPr/>
          </a:p>
        </p:txBody>
      </p:sp>
      <p:sp>
        <p:nvSpPr>
          <p:cNvPr id="162" name="Google Shape;162;p29"/>
          <p:cNvSpPr txBox="1"/>
          <p:nvPr>
            <p:ph idx="1" type="body"/>
          </p:nvPr>
        </p:nvSpPr>
        <p:spPr>
          <a:xfrm>
            <a:off x="311700" y="1152475"/>
            <a:ext cx="5483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Já havíamos trabalhado com esse conceito, em que o cliente deve primeiro se identificar para tentar acessar um recurso.</a:t>
            </a:r>
            <a:endParaRPr/>
          </a:p>
          <a:p>
            <a:pPr indent="0" lvl="0" marL="0" rtl="0" algn="l">
              <a:lnSpc>
                <a:spcPct val="115000"/>
              </a:lnSpc>
              <a:spcBef>
                <a:spcPts val="1200"/>
              </a:spcBef>
              <a:spcAft>
                <a:spcPts val="0"/>
              </a:spcAft>
              <a:buClr>
                <a:schemeClr val="dk1"/>
              </a:buClr>
              <a:buSzPts val="1100"/>
              <a:buFont typeface="Arial"/>
              <a:buNone/>
            </a:pPr>
            <a:r>
              <a:rPr b="1" lang="pt-BR"/>
              <a:t>A autenticação é a primeira etapa no tempo de vida de uma sessão de cliente e servidor.</a:t>
            </a:r>
            <a:endParaRPr b="1"/>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163" name="Google Shape;163;p29"/>
          <p:cNvPicPr preferRelativeResize="0"/>
          <p:nvPr/>
        </p:nvPicPr>
        <p:blipFill rotWithShape="1">
          <a:blip r:embed="rId3">
            <a:alphaModFix/>
          </a:blip>
          <a:srcRect b="0" l="0" r="0" t="0"/>
          <a:stretch/>
        </p:blipFill>
        <p:spPr>
          <a:xfrm>
            <a:off x="5808900" y="1501775"/>
            <a:ext cx="3182699" cy="212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Autenticação: Identifique-se!</a:t>
            </a:r>
            <a:endParaRPr/>
          </a:p>
        </p:txBody>
      </p:sp>
      <p:sp>
        <p:nvSpPr>
          <p:cNvPr id="169" name="Google Shape;169;p30"/>
          <p:cNvSpPr txBox="1"/>
          <p:nvPr>
            <p:ph idx="1" type="body"/>
          </p:nvPr>
        </p:nvSpPr>
        <p:spPr>
          <a:xfrm>
            <a:off x="311700" y="1152475"/>
            <a:ext cx="50832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61110"/>
              <a:buFont typeface="Arial"/>
              <a:buNone/>
            </a:pPr>
            <a:r>
              <a:rPr lang="pt-BR"/>
              <a:t>Para que um cliente possa se autenticar, </a:t>
            </a:r>
            <a:r>
              <a:rPr b="1" lang="pt-BR"/>
              <a:t>deve haver um registro anterior armazenado em algum lugar.</a:t>
            </a:r>
            <a:r>
              <a:rPr lang="pt-BR"/>
              <a:t> O cliente envia um identificador (como um e-mail) e </a:t>
            </a:r>
            <a:r>
              <a:rPr b="1" lang="pt-BR"/>
              <a:t>o servidor irá procurá-lo em seu banco de dados para ver se já existe.</a:t>
            </a:r>
            <a:r>
              <a:rPr lang="pt-BR"/>
              <a:t> Se sim, você poderá responder com suas credenciais completas (não confidenciais).</a:t>
            </a:r>
            <a:endParaRPr/>
          </a:p>
          <a:p>
            <a:pPr indent="0" lvl="0" marL="0" rtl="0" algn="l">
              <a:lnSpc>
                <a:spcPct val="115000"/>
              </a:lnSpc>
              <a:spcBef>
                <a:spcPts val="1200"/>
              </a:spcBef>
              <a:spcAft>
                <a:spcPts val="0"/>
              </a:spcAft>
              <a:buClr>
                <a:schemeClr val="dk1"/>
              </a:buClr>
              <a:buSzPct val="61110"/>
              <a:buFont typeface="Arial"/>
              <a:buNone/>
            </a:pPr>
            <a:r>
              <a:rPr b="1" lang="pt-BR"/>
              <a:t>Caso um cliente tente autenticar antes de ter gerado um registro, o servidor não o encontrará no banco </a:t>
            </a:r>
            <a:r>
              <a:rPr lang="pt-BR"/>
              <a:t>de dados e não haverá credenciais para retornar.</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pic>
        <p:nvPicPr>
          <p:cNvPr id="170" name="Google Shape;170;p30"/>
          <p:cNvPicPr preferRelativeResize="0"/>
          <p:nvPr/>
        </p:nvPicPr>
        <p:blipFill rotWithShape="1">
          <a:blip r:embed="rId3">
            <a:alphaModFix/>
          </a:blip>
          <a:srcRect b="0" l="0" r="0" t="0"/>
          <a:stretch/>
        </p:blipFill>
        <p:spPr>
          <a:xfrm>
            <a:off x="5808900" y="1501775"/>
            <a:ext cx="3182699" cy="212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Métodos de autenticação</a:t>
            </a:r>
            <a:endParaRPr/>
          </a:p>
        </p:txBody>
      </p:sp>
      <p:sp>
        <p:nvSpPr>
          <p:cNvPr id="176" name="Google Shape;17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highlight>
                  <a:schemeClr val="accent6"/>
                </a:highlight>
              </a:rPr>
              <a:t>Nome de usuário e senha: </a:t>
            </a:r>
            <a:r>
              <a:rPr lang="pt-BR"/>
              <a:t>É o método tradicional mais utilizado, onde o usuário digita o nome de usuário ou e-mail e senha para autenticar.</a:t>
            </a:r>
            <a:endParaRPr/>
          </a:p>
          <a:p>
            <a:pPr indent="-342900" lvl="0" marL="457200" rtl="0" algn="l">
              <a:lnSpc>
                <a:spcPct val="115000"/>
              </a:lnSpc>
              <a:spcBef>
                <a:spcPts val="0"/>
              </a:spcBef>
              <a:spcAft>
                <a:spcPts val="0"/>
              </a:spcAft>
              <a:buSzPts val="1800"/>
              <a:buChar char="●"/>
            </a:pPr>
            <a:r>
              <a:rPr lang="pt-BR">
                <a:highlight>
                  <a:schemeClr val="accent6"/>
                </a:highlight>
              </a:rPr>
              <a:t>Sem senha (passwordless):</a:t>
            </a:r>
            <a:r>
              <a:rPr lang="pt-BR"/>
              <a:t> Consiste em que, cada vez que quisermos fazer login em um recurso, será enviado um link para o e-mail que nos permitirá acessá-lo sem a necessidade de senha.</a:t>
            </a:r>
            <a:endParaRPr/>
          </a:p>
          <a:p>
            <a:pPr indent="-342900" lvl="0" marL="457200" rtl="0" algn="l">
              <a:lnSpc>
                <a:spcPct val="115000"/>
              </a:lnSpc>
              <a:spcBef>
                <a:spcPts val="0"/>
              </a:spcBef>
              <a:spcAft>
                <a:spcPts val="0"/>
              </a:spcAft>
              <a:buSzPts val="1800"/>
              <a:buChar char="●"/>
            </a:pPr>
            <a:r>
              <a:rPr lang="pt-BR">
                <a:highlight>
                  <a:schemeClr val="accent6"/>
                </a:highlight>
              </a:rPr>
              <a:t>Por redes sociais:</a:t>
            </a:r>
            <a:r>
              <a:rPr lang="pt-BR"/>
              <a:t> Vários aplicativos nos dão a opção de fazer login diretamente com uma rede social. A principal vantagem é que os dados dessa conta social são usados diretamente para fazer login.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Métodos de autenticação</a:t>
            </a:r>
            <a:endParaRPr/>
          </a:p>
        </p:txBody>
      </p:sp>
      <p:sp>
        <p:nvSpPr>
          <p:cNvPr id="182" name="Google Shape;18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highlight>
                  <a:schemeClr val="accent6"/>
                </a:highlight>
              </a:rPr>
              <a:t>Dados biométricos: </a:t>
            </a:r>
            <a:r>
              <a:rPr lang="pt-BR"/>
              <a:t>Autentica os usuários por meio de impressões digitais.</a:t>
            </a:r>
            <a:endParaRPr/>
          </a:p>
          <a:p>
            <a:pPr indent="-342900" lvl="0" marL="457200" rtl="0" algn="l">
              <a:lnSpc>
                <a:spcPct val="115000"/>
              </a:lnSpc>
              <a:spcBef>
                <a:spcPts val="0"/>
              </a:spcBef>
              <a:spcAft>
                <a:spcPts val="0"/>
              </a:spcAft>
              <a:buSzPts val="1800"/>
              <a:buChar char="●"/>
            </a:pPr>
            <a:r>
              <a:rPr lang="pt-BR">
                <a:highlight>
                  <a:schemeClr val="accent6"/>
                </a:highlight>
              </a:rPr>
              <a:t>JWT (JSON Web Token):</a:t>
            </a:r>
            <a:r>
              <a:rPr lang="pt-BR"/>
              <a:t> Este método de código aberto permite a transmissão segura de dados entre as diferentes partes. É comumente usado para autorização de um par de chaves contendo uma chave pública e uma privada.</a:t>
            </a:r>
            <a:endParaRPr/>
          </a:p>
          <a:p>
            <a:pPr indent="-342900" lvl="0" marL="457200" rtl="0" algn="l">
              <a:lnSpc>
                <a:spcPct val="115000"/>
              </a:lnSpc>
              <a:spcBef>
                <a:spcPts val="0"/>
              </a:spcBef>
              <a:spcAft>
                <a:spcPts val="0"/>
              </a:spcAft>
              <a:buSzPts val="1800"/>
              <a:buChar char="●"/>
            </a:pPr>
            <a:r>
              <a:rPr lang="pt-BR">
                <a:highlight>
                  <a:schemeClr val="accent6"/>
                </a:highlight>
              </a:rPr>
              <a:t>OAuth 2.0: </a:t>
            </a:r>
            <a:r>
              <a:rPr lang="pt-BR"/>
              <a:t>Permite que o usuário se autentique e acesse os recursos do sistema de que necessita por meio de uma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Autorização: definindo o escopo de cada usuário</a:t>
            </a:r>
            <a:endParaRPr/>
          </a:p>
        </p:txBody>
      </p:sp>
      <p:sp>
        <p:nvSpPr>
          <p:cNvPr id="188" name="Google Shape;18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pt-BR"/>
              <a:t>A autorização é o processo pelo qual o servidor decide se, apesar das credenciais que você possui, você tem permissão para acessar um recurso ou não. Em outras palavras, </a:t>
            </a:r>
            <a:r>
              <a:rPr b="1" lang="pt-BR"/>
              <a:t>autorizar não significa que o servidor não saiba quem você é.</a:t>
            </a:r>
            <a:endParaRPr b="1"/>
          </a:p>
          <a:p>
            <a:pPr indent="0" lvl="0" marL="0" rtl="0" algn="l">
              <a:lnSpc>
                <a:spcPct val="115000"/>
              </a:lnSpc>
              <a:spcBef>
                <a:spcPts val="1200"/>
              </a:spcBef>
              <a:spcAft>
                <a:spcPts val="0"/>
              </a:spcAft>
              <a:buClr>
                <a:schemeClr val="dk1"/>
              </a:buClr>
              <a:buSzPct val="61110"/>
              <a:buFont typeface="Arial"/>
              <a:buNone/>
            </a:pPr>
            <a:r>
              <a:rPr lang="pt-BR"/>
              <a:t>Devemos ter conjuntos de serviços aninhados para:</a:t>
            </a:r>
            <a:endParaRPr/>
          </a:p>
          <a:p>
            <a:pPr indent="-325755" lvl="0" marL="457200" rtl="0" algn="l">
              <a:lnSpc>
                <a:spcPct val="115000"/>
              </a:lnSpc>
              <a:spcBef>
                <a:spcPts val="1200"/>
              </a:spcBef>
              <a:spcAft>
                <a:spcPts val="0"/>
              </a:spcAft>
              <a:buSzPct val="100000"/>
              <a:buChar char="●"/>
            </a:pPr>
            <a:r>
              <a:rPr lang="pt-BR">
                <a:highlight>
                  <a:schemeClr val="accent6"/>
                </a:highlight>
              </a:rPr>
              <a:t>U</a:t>
            </a:r>
            <a:r>
              <a:rPr lang="pt-BR">
                <a:highlight>
                  <a:schemeClr val="accent6"/>
                </a:highlight>
              </a:rPr>
              <a:t>suários comuns.</a:t>
            </a:r>
            <a:endParaRPr>
              <a:highlight>
                <a:schemeClr val="accent6"/>
              </a:highlight>
            </a:endParaRPr>
          </a:p>
          <a:p>
            <a:pPr indent="-325755" lvl="0" marL="457200" rtl="0" algn="l">
              <a:lnSpc>
                <a:spcPct val="115000"/>
              </a:lnSpc>
              <a:spcBef>
                <a:spcPts val="0"/>
              </a:spcBef>
              <a:spcAft>
                <a:spcPts val="0"/>
              </a:spcAft>
              <a:buSzPct val="100000"/>
              <a:buChar char="●"/>
            </a:pPr>
            <a:r>
              <a:rPr lang="pt-BR">
                <a:highlight>
                  <a:schemeClr val="accent6"/>
                </a:highlight>
              </a:rPr>
              <a:t>Usuários premium</a:t>
            </a:r>
            <a:r>
              <a:rPr lang="pt-BR"/>
              <a:t> (se trabalhamos com um sistema hierárquico)</a:t>
            </a:r>
            <a:endParaRPr/>
          </a:p>
          <a:p>
            <a:pPr indent="-325755" lvl="0" marL="457200" rtl="0" algn="l">
              <a:lnSpc>
                <a:spcPct val="115000"/>
              </a:lnSpc>
              <a:spcBef>
                <a:spcPts val="0"/>
              </a:spcBef>
              <a:spcAft>
                <a:spcPts val="0"/>
              </a:spcAft>
              <a:buSzPct val="100000"/>
              <a:buChar char="●"/>
            </a:pPr>
            <a:r>
              <a:rPr lang="pt-BR">
                <a:highlight>
                  <a:schemeClr val="accent6"/>
                </a:highlight>
              </a:rPr>
              <a:t>Administrador</a:t>
            </a:r>
            <a:endParaRPr>
              <a:highlight>
                <a:schemeClr val="accent6"/>
              </a:highlight>
            </a:endParaRPr>
          </a:p>
          <a:p>
            <a:pPr indent="0" lvl="0" marL="0" rtl="0" algn="l">
              <a:lnSpc>
                <a:spcPct val="115000"/>
              </a:lnSpc>
              <a:spcBef>
                <a:spcPts val="1200"/>
              </a:spcBef>
              <a:spcAft>
                <a:spcPts val="0"/>
              </a:spcAft>
              <a:buSzPct val="117647"/>
              <a:buNone/>
            </a:pPr>
            <a:r>
              <a:rPr lang="pt-BR"/>
              <a:t>ou, por exemplo:</a:t>
            </a:r>
            <a:endParaRPr/>
          </a:p>
          <a:p>
            <a:pPr indent="-325755" lvl="0" marL="457200" rtl="0" algn="l">
              <a:lnSpc>
                <a:spcPct val="115000"/>
              </a:lnSpc>
              <a:spcBef>
                <a:spcPts val="1200"/>
              </a:spcBef>
              <a:spcAft>
                <a:spcPts val="0"/>
              </a:spcAft>
              <a:buSzPct val="100000"/>
              <a:buChar char="●"/>
            </a:pPr>
            <a:r>
              <a:rPr lang="pt-BR"/>
              <a:t>Um empregado.</a:t>
            </a:r>
            <a:endParaRPr/>
          </a:p>
          <a:p>
            <a:pPr indent="-325755" lvl="0" marL="457200" rtl="0" algn="l">
              <a:lnSpc>
                <a:spcPct val="115000"/>
              </a:lnSpc>
              <a:spcBef>
                <a:spcPts val="0"/>
              </a:spcBef>
              <a:spcAft>
                <a:spcPts val="0"/>
              </a:spcAft>
              <a:buSzPct val="100000"/>
              <a:buChar char="●"/>
            </a:pPr>
            <a:r>
              <a:rPr lang="pt-BR"/>
              <a:t>Um chefe</a:t>
            </a:r>
            <a:endParaRPr/>
          </a:p>
          <a:p>
            <a:pPr indent="-325755" lvl="0" marL="457200" rtl="0" algn="l">
              <a:lnSpc>
                <a:spcPct val="115000"/>
              </a:lnSpc>
              <a:spcBef>
                <a:spcPts val="0"/>
              </a:spcBef>
              <a:spcAft>
                <a:spcPts val="0"/>
              </a:spcAft>
              <a:buSzPct val="100000"/>
              <a:buChar char="●"/>
            </a:pPr>
            <a:r>
              <a:rPr lang="pt-BR"/>
              <a:t>Um administrador.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2356425" y="579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
            </a:r>
            <a:r>
              <a:rPr lang="pt-BR"/>
              <a:t>Importante!</a:t>
            </a:r>
            <a:endParaRPr/>
          </a:p>
        </p:txBody>
      </p:sp>
      <p:sp>
        <p:nvSpPr>
          <p:cNvPr id="194" name="Google Shape;194;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Como são processos diferentes, não vamos esquecer que eles também devem ter um código de status diferente:</a:t>
            </a:r>
            <a:endParaRPr/>
          </a:p>
          <a:p>
            <a:pPr indent="-342900" lvl="0" marL="457200" rtl="0" algn="l">
              <a:lnSpc>
                <a:spcPct val="115000"/>
              </a:lnSpc>
              <a:spcBef>
                <a:spcPts val="1200"/>
              </a:spcBef>
              <a:spcAft>
                <a:spcPts val="0"/>
              </a:spcAft>
              <a:buSzPts val="1800"/>
              <a:buChar char="●"/>
            </a:pPr>
            <a:r>
              <a:rPr lang="pt-BR"/>
              <a:t>Para processos de autenticação com falha: 401</a:t>
            </a:r>
            <a:endParaRPr/>
          </a:p>
          <a:p>
            <a:pPr indent="-342900" lvl="0" marL="457200" rtl="0" algn="l">
              <a:lnSpc>
                <a:spcPct val="115000"/>
              </a:lnSpc>
              <a:spcBef>
                <a:spcPts val="0"/>
              </a:spcBef>
              <a:spcAft>
                <a:spcPts val="0"/>
              </a:spcAft>
              <a:buSzPts val="1800"/>
              <a:buChar char="●"/>
            </a:pPr>
            <a:r>
              <a:rPr lang="pt-BR"/>
              <a:t>Para usuários rejeitados por querer acessar um recurso não autorizado: 403</a:t>
            </a:r>
            <a:endParaRPr/>
          </a:p>
          <a:p>
            <a:pPr indent="0" lvl="0" marL="0" rtl="0" algn="l">
              <a:lnSpc>
                <a:spcPct val="115000"/>
              </a:lnSpc>
              <a:spcBef>
                <a:spcPts val="1200"/>
              </a:spcBef>
              <a:spcAft>
                <a:spcPts val="0"/>
              </a:spcAft>
              <a:buClr>
                <a:schemeClr val="dk1"/>
              </a:buClr>
              <a:buSzPts val="1100"/>
              <a:buFont typeface="Arial"/>
              <a:buNone/>
            </a:pPr>
            <a:r>
              <a:rPr lang="pt-BR">
                <a:highlight>
                  <a:schemeClr val="accent6"/>
                </a:highlight>
              </a:rPr>
              <a:t>Os status não são intercambiáveis. Nunca os use levianamente.</a:t>
            </a:r>
            <a:endParaRPr>
              <a:highlight>
                <a:schemeClr val="accent6"/>
              </a:highlight>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nvSpPr>
        <p:spPr>
          <a:xfrm>
            <a:off x="473350" y="623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BR" sz="4000" u="none" cap="none" strike="noStrike">
                <a:solidFill>
                  <a:schemeClr val="dk1"/>
                </a:solidFill>
                <a:latin typeface="DM Sans"/>
                <a:ea typeface="DM Sans"/>
                <a:cs typeface="DM Sans"/>
                <a:sym typeface="DM Sans"/>
              </a:rPr>
              <a:t>Três cenários possíveis</a:t>
            </a:r>
            <a:endParaRPr b="1" i="0" sz="4000" u="none" cap="none" strike="noStrike">
              <a:solidFill>
                <a:schemeClr val="dk1"/>
              </a:solidFill>
              <a:latin typeface="DM Sans"/>
              <a:ea typeface="DM Sans"/>
              <a:cs typeface="DM Sans"/>
              <a:sym typeface="DM Sans"/>
            </a:endParaRPr>
          </a:p>
        </p:txBody>
      </p:sp>
      <p:sp>
        <p:nvSpPr>
          <p:cNvPr id="200" name="Google Shape;200;p35"/>
          <p:cNvSpPr/>
          <p:nvPr/>
        </p:nvSpPr>
        <p:spPr>
          <a:xfrm>
            <a:off x="1727851" y="10236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5"/>
          <p:cNvSpPr/>
          <p:nvPr/>
        </p:nvSpPr>
        <p:spPr>
          <a:xfrm>
            <a:off x="4275178" y="102360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5"/>
          <p:cNvSpPr txBox="1"/>
          <p:nvPr/>
        </p:nvSpPr>
        <p:spPr>
          <a:xfrm>
            <a:off x="986988" y="1829200"/>
            <a:ext cx="1960200" cy="794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pt-BR" sz="1200" u="none" cap="none" strike="noStrike">
                <a:solidFill>
                  <a:schemeClr val="dk1"/>
                </a:solidFill>
                <a:latin typeface="DM Sans"/>
                <a:ea typeface="DM Sans"/>
                <a:cs typeface="DM Sans"/>
                <a:sym typeface="DM Sans"/>
              </a:rPr>
              <a:t>O cliente deseja acessar um recurso sem credenciais.</a:t>
            </a:r>
            <a:endParaRPr b="1" i="0" sz="1200" u="none" cap="none" strike="noStrike">
              <a:solidFill>
                <a:schemeClr val="dk1"/>
              </a:solidFill>
              <a:latin typeface="DM Sans"/>
              <a:ea typeface="DM Sans"/>
              <a:cs typeface="DM Sans"/>
              <a:sym typeface="DM Sans"/>
            </a:endParaRPr>
          </a:p>
        </p:txBody>
      </p:sp>
      <p:sp>
        <p:nvSpPr>
          <p:cNvPr id="203" name="Google Shape;203;p35"/>
          <p:cNvSpPr txBox="1"/>
          <p:nvPr/>
        </p:nvSpPr>
        <p:spPr>
          <a:xfrm>
            <a:off x="3593288" y="1829200"/>
            <a:ext cx="1960200" cy="1218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pt-BR" sz="1200" u="none" cap="none" strike="noStrike">
                <a:solidFill>
                  <a:schemeClr val="dk1"/>
                </a:solidFill>
                <a:latin typeface="DM Sans"/>
                <a:ea typeface="DM Sans"/>
                <a:cs typeface="DM Sans"/>
                <a:sym typeface="DM Sans"/>
              </a:rPr>
              <a:t>O cliente deseja acessar um recurso com credenciais de uma hierarquia não autorizada.</a:t>
            </a:r>
            <a:endParaRPr b="1" i="0" sz="1200" u="none" cap="none" strike="noStrike">
              <a:solidFill>
                <a:srgbClr val="000000"/>
              </a:solidFill>
              <a:latin typeface="DM Sans"/>
              <a:ea typeface="DM Sans"/>
              <a:cs typeface="DM Sans"/>
              <a:sym typeface="DM Sans"/>
            </a:endParaRPr>
          </a:p>
        </p:txBody>
      </p:sp>
      <p:sp>
        <p:nvSpPr>
          <p:cNvPr id="204" name="Google Shape;204;p35"/>
          <p:cNvSpPr/>
          <p:nvPr/>
        </p:nvSpPr>
        <p:spPr>
          <a:xfrm>
            <a:off x="6822513" y="102362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 name="Google Shape;205;p35"/>
          <p:cNvCxnSpPr>
            <a:stCxn id="200" idx="6"/>
            <a:endCxn id="201" idx="2"/>
          </p:cNvCxnSpPr>
          <p:nvPr/>
        </p:nvCxnSpPr>
        <p:spPr>
          <a:xfrm>
            <a:off x="2314951" y="1317179"/>
            <a:ext cx="1960200" cy="0"/>
          </a:xfrm>
          <a:prstGeom prst="straightConnector1">
            <a:avLst/>
          </a:prstGeom>
          <a:noFill/>
          <a:ln cap="flat" cmpd="sng" w="9525">
            <a:solidFill>
              <a:srgbClr val="EAFF6A"/>
            </a:solidFill>
            <a:prstDash val="solid"/>
            <a:round/>
            <a:headEnd len="sm" w="sm" type="none"/>
            <a:tailEnd len="sm" w="sm" type="none"/>
          </a:ln>
        </p:spPr>
      </p:cxnSp>
      <p:cxnSp>
        <p:nvCxnSpPr>
          <p:cNvPr id="206" name="Google Shape;206;p35"/>
          <p:cNvCxnSpPr>
            <a:stCxn id="201" idx="6"/>
            <a:endCxn id="204" idx="2"/>
          </p:cNvCxnSpPr>
          <p:nvPr/>
        </p:nvCxnSpPr>
        <p:spPr>
          <a:xfrm>
            <a:off x="4862278" y="1317154"/>
            <a:ext cx="1960200" cy="0"/>
          </a:xfrm>
          <a:prstGeom prst="straightConnector1">
            <a:avLst/>
          </a:prstGeom>
          <a:noFill/>
          <a:ln cap="flat" cmpd="sng" w="9525">
            <a:solidFill>
              <a:srgbClr val="EAFF6A"/>
            </a:solidFill>
            <a:prstDash val="solid"/>
            <a:round/>
            <a:headEnd len="sm" w="sm" type="none"/>
            <a:tailEnd len="sm" w="sm" type="none"/>
          </a:ln>
        </p:spPr>
      </p:cxnSp>
      <p:sp>
        <p:nvSpPr>
          <p:cNvPr id="207" name="Google Shape;207;p35"/>
          <p:cNvSpPr txBox="1"/>
          <p:nvPr/>
        </p:nvSpPr>
        <p:spPr>
          <a:xfrm>
            <a:off x="6140613" y="1829200"/>
            <a:ext cx="1960200" cy="1218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pt-BR" sz="1200" u="none" cap="none" strike="noStrike">
                <a:solidFill>
                  <a:schemeClr val="dk1"/>
                </a:solidFill>
                <a:latin typeface="DM Sans"/>
                <a:ea typeface="DM Sans"/>
                <a:cs typeface="DM Sans"/>
                <a:sym typeface="DM Sans"/>
              </a:rPr>
              <a:t>O cliente deseja acessar um recurso com credenciais de uma hierarquia autorizada.</a:t>
            </a:r>
            <a:endParaRPr b="1" i="0" sz="1200" u="none" cap="none" strike="noStrike">
              <a:solidFill>
                <a:srgbClr val="000000"/>
              </a:solidFill>
              <a:latin typeface="DM Sans"/>
              <a:ea typeface="DM Sans"/>
              <a:cs typeface="DM Sans"/>
              <a:sym typeface="DM Sans"/>
            </a:endParaRPr>
          </a:p>
        </p:txBody>
      </p:sp>
      <p:sp>
        <p:nvSpPr>
          <p:cNvPr id="208" name="Google Shape;208;p35"/>
          <p:cNvSpPr txBox="1"/>
          <p:nvPr/>
        </p:nvSpPr>
        <p:spPr>
          <a:xfrm>
            <a:off x="991638" y="2972800"/>
            <a:ext cx="1950900" cy="1041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pt-BR" sz="1250" u="none" cap="none" strike="noStrike">
                <a:solidFill>
                  <a:srgbClr val="000000"/>
                </a:solidFill>
                <a:latin typeface="DM Sans"/>
                <a:ea typeface="DM Sans"/>
                <a:cs typeface="DM Sans"/>
                <a:sym typeface="DM Sans"/>
              </a:rPr>
              <a:t>O servidor irá rejeitá-lo com status 401 = Não autorizado. Forçando-o a autenticar primeiro.</a:t>
            </a:r>
            <a:endParaRPr b="0" i="0" sz="1250" u="none" cap="none" strike="noStrike">
              <a:solidFill>
                <a:srgbClr val="000000"/>
              </a:solidFill>
              <a:latin typeface="DM Sans"/>
              <a:ea typeface="DM Sans"/>
              <a:cs typeface="DM Sans"/>
              <a:sym typeface="DM Sans"/>
            </a:endParaRPr>
          </a:p>
        </p:txBody>
      </p:sp>
      <p:sp>
        <p:nvSpPr>
          <p:cNvPr id="209" name="Google Shape;209;p35"/>
          <p:cNvSpPr txBox="1"/>
          <p:nvPr/>
        </p:nvSpPr>
        <p:spPr>
          <a:xfrm>
            <a:off x="3593263" y="3092200"/>
            <a:ext cx="1950900" cy="1704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pt-BR" sz="1250" u="none" cap="none" strike="noStrike">
                <a:solidFill>
                  <a:schemeClr val="dk1"/>
                </a:solidFill>
                <a:latin typeface="DM Sans"/>
                <a:ea typeface="DM Sans"/>
                <a:cs typeface="DM Sans"/>
                <a:sym typeface="DM Sans"/>
              </a:rPr>
              <a:t>O servidor irá rejeitá-lo com status 403 = Proibido. Indicando que, se você deseja acessar o recurso, precisará de credenciais com uma função superior.</a:t>
            </a:r>
            <a:endParaRPr b="0" i="0" sz="1250" u="none" cap="none" strike="noStrike">
              <a:solidFill>
                <a:schemeClr val="dk1"/>
              </a:solidFill>
              <a:latin typeface="DM Sans"/>
              <a:ea typeface="DM Sans"/>
              <a:cs typeface="DM Sans"/>
              <a:sym typeface="DM Sans"/>
            </a:endParaRPr>
          </a:p>
        </p:txBody>
      </p:sp>
      <p:sp>
        <p:nvSpPr>
          <p:cNvPr id="210" name="Google Shape;210;p35"/>
          <p:cNvSpPr txBox="1"/>
          <p:nvPr/>
        </p:nvSpPr>
        <p:spPr>
          <a:xfrm>
            <a:off x="6140613" y="3247675"/>
            <a:ext cx="1950900" cy="1041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rPr b="0" i="0" lang="pt-BR" sz="1250" u="none" cap="none" strike="noStrike">
                <a:solidFill>
                  <a:schemeClr val="dk1"/>
                </a:solidFill>
                <a:latin typeface="DM Sans"/>
                <a:ea typeface="DM Sans"/>
                <a:cs typeface="DM Sans"/>
                <a:sym typeface="DM Sans"/>
              </a:rPr>
              <a:t>O servidor verifica se as credenciais são válidas e entrega o recurso solicitado.</a:t>
            </a:r>
            <a:endParaRPr b="0" i="0" sz="1250" u="none" cap="none" strike="noStrike">
              <a:solidFill>
                <a:schemeClr val="dk1"/>
              </a:solidFill>
              <a:latin typeface="DM Sans"/>
              <a:ea typeface="DM Sans"/>
              <a:cs typeface="DM Sans"/>
              <a:sym typeface="DM Sans"/>
            </a:endParaRPr>
          </a:p>
        </p:txBody>
      </p:sp>
      <p:sp>
        <p:nvSpPr>
          <p:cNvPr id="211" name="Google Shape;211;p35"/>
          <p:cNvSpPr txBox="1"/>
          <p:nvPr/>
        </p:nvSpPr>
        <p:spPr>
          <a:xfrm>
            <a:off x="4361626" y="101700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pt-BR" sz="3000" u="none" cap="none" strike="noStrike">
                <a:solidFill>
                  <a:schemeClr val="dk1"/>
                </a:solidFill>
                <a:latin typeface="DM Sans"/>
                <a:ea typeface="DM Sans"/>
                <a:cs typeface="DM Sans"/>
                <a:sym typeface="DM Sans"/>
              </a:rPr>
              <a:t>2</a:t>
            </a:r>
            <a:endParaRPr b="1" i="0" sz="3000" u="none" cap="none" strike="noStrike">
              <a:solidFill>
                <a:schemeClr val="dk1"/>
              </a:solidFill>
              <a:latin typeface="DM Sans"/>
              <a:ea typeface="DM Sans"/>
              <a:cs typeface="DM Sans"/>
              <a:sym typeface="DM Sans"/>
            </a:endParaRPr>
          </a:p>
        </p:txBody>
      </p:sp>
      <p:sp>
        <p:nvSpPr>
          <p:cNvPr id="212" name="Google Shape;212;p35"/>
          <p:cNvSpPr txBox="1"/>
          <p:nvPr/>
        </p:nvSpPr>
        <p:spPr>
          <a:xfrm>
            <a:off x="6908926" y="101700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pt-BR" sz="3000" u="none" cap="none" strike="noStrike">
                <a:solidFill>
                  <a:schemeClr val="dk1"/>
                </a:solidFill>
                <a:latin typeface="DM Sans"/>
                <a:ea typeface="DM Sans"/>
                <a:cs typeface="DM Sans"/>
                <a:sym typeface="DM Sans"/>
              </a:rPr>
              <a:t>3</a:t>
            </a:r>
            <a:endParaRPr b="1" i="0" sz="3000" u="none" cap="none" strike="noStrike">
              <a:solidFill>
                <a:schemeClr val="dk1"/>
              </a:solidFill>
              <a:latin typeface="DM Sans"/>
              <a:ea typeface="DM Sans"/>
              <a:cs typeface="DM Sans"/>
              <a:sym typeface="DM Sans"/>
            </a:endParaRPr>
          </a:p>
        </p:txBody>
      </p:sp>
      <p:sp>
        <p:nvSpPr>
          <p:cNvPr id="213" name="Google Shape;213;p35"/>
          <p:cNvSpPr txBox="1"/>
          <p:nvPr/>
        </p:nvSpPr>
        <p:spPr>
          <a:xfrm>
            <a:off x="1814263" y="101700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pt-BR" sz="3000" u="none" cap="none" strike="noStrike">
                <a:solidFill>
                  <a:schemeClr val="dk1"/>
                </a:solidFill>
                <a:latin typeface="DM Sans"/>
                <a:ea typeface="DM Sans"/>
                <a:cs typeface="DM Sans"/>
                <a:sym typeface="DM Sans"/>
              </a:rPr>
              <a:t>1</a:t>
            </a:r>
            <a:endParaRPr b="1" i="0" sz="3000" u="none" cap="none" strike="noStrike">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Protegendo senhas: bcrypt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Você percebeu?</a:t>
            </a:r>
            <a:endParaRPr/>
          </a:p>
        </p:txBody>
      </p:sp>
      <p:sp>
        <p:nvSpPr>
          <p:cNvPr id="224" name="Google Shape;224;p37"/>
          <p:cNvSpPr txBox="1"/>
          <p:nvPr>
            <p:ph idx="1" type="body"/>
          </p:nvPr>
        </p:nvSpPr>
        <p:spPr>
          <a:xfrm>
            <a:off x="311700" y="1152475"/>
            <a:ext cx="5526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pt-BR"/>
              <a:t>Se revisarmos o banco de dados que usamos na aula anterior:</a:t>
            </a:r>
            <a:endParaRPr b="1"/>
          </a:p>
          <a:p>
            <a:pPr indent="-342900" lvl="0" marL="457200" rtl="0" algn="l">
              <a:lnSpc>
                <a:spcPct val="115000"/>
              </a:lnSpc>
              <a:spcBef>
                <a:spcPts val="1200"/>
              </a:spcBef>
              <a:spcAft>
                <a:spcPts val="0"/>
              </a:spcAft>
              <a:buSzPts val="1800"/>
              <a:buChar char="●"/>
            </a:pPr>
            <a:r>
              <a:rPr lang="pt-BR"/>
              <a:t>Você notará que os usuários foram salvos exatamente como as informações foram enviadas: </a:t>
            </a:r>
            <a:r>
              <a:rPr b="1" lang="pt-BR"/>
              <a:t>incluindo a senha</a:t>
            </a:r>
            <a:endParaRPr b="1"/>
          </a:p>
          <a:p>
            <a:pPr indent="-342900" lvl="0" marL="457200" rtl="0" algn="l">
              <a:lnSpc>
                <a:spcPct val="115000"/>
              </a:lnSpc>
              <a:spcBef>
                <a:spcPts val="0"/>
              </a:spcBef>
              <a:spcAft>
                <a:spcPts val="0"/>
              </a:spcAft>
              <a:buSzPts val="1800"/>
              <a:buChar char="●"/>
            </a:pPr>
            <a:r>
              <a:rPr lang="pt-BR"/>
              <a:t>Para proteção de dados, </a:t>
            </a:r>
            <a:r>
              <a:rPr b="1" lang="pt-BR"/>
              <a:t>devemos salvar uma senha para que não possa ser visualizada</a:t>
            </a:r>
            <a:r>
              <a:rPr lang="pt-BR"/>
              <a:t>, nem mesmo por nós mesmos.</a:t>
            </a:r>
            <a:endParaRPr/>
          </a:p>
          <a:p>
            <a:pPr indent="-342900" lvl="0" marL="457200" rtl="0" algn="l">
              <a:lnSpc>
                <a:spcPct val="115000"/>
              </a:lnSpc>
              <a:spcBef>
                <a:spcPts val="0"/>
              </a:spcBef>
              <a:spcAft>
                <a:spcPts val="0"/>
              </a:spcAft>
              <a:buSzPts val="1800"/>
              <a:buChar char="●"/>
            </a:pPr>
            <a:r>
              <a:rPr lang="pt-BR"/>
              <a:t>Para fazer isso, antes de salvar a senha, </a:t>
            </a:r>
            <a:r>
              <a:rPr b="1" lang="pt-BR"/>
              <a:t>ela deve ser processada com uma operação conhecida como hash.</a:t>
            </a:r>
            <a:endParaRPr b="1"/>
          </a:p>
        </p:txBody>
      </p:sp>
      <p:pic>
        <p:nvPicPr>
          <p:cNvPr id="225" name="Google Shape;225;p37"/>
          <p:cNvPicPr preferRelativeResize="0"/>
          <p:nvPr/>
        </p:nvPicPr>
        <p:blipFill rotWithShape="1">
          <a:blip r:embed="rId3">
            <a:alphaModFix/>
          </a:blip>
          <a:srcRect b="-43143" l="-88928" r="0" t="0"/>
          <a:stretch/>
        </p:blipFill>
        <p:spPr>
          <a:xfrm>
            <a:off x="3978475" y="1680550"/>
            <a:ext cx="4934375" cy="1972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Usando bcrypt para poder fazer um hash</a:t>
            </a:r>
            <a:endParaRPr/>
          </a:p>
        </p:txBody>
      </p:sp>
      <p:sp>
        <p:nvSpPr>
          <p:cNvPr id="231" name="Google Shape;23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pt-BR"/>
              <a:t>Devemos reconhecer que não somos especialistas em segurança de computadores, </a:t>
            </a:r>
            <a:r>
              <a:rPr b="1" lang="pt-BR"/>
              <a:t>portanto, trabalhar com questões de segurança tão internalizadas pode complicar as coisas para nós.</a:t>
            </a:r>
            <a:endParaRPr b="1"/>
          </a:p>
          <a:p>
            <a:pPr indent="0" lvl="0" marL="0" rtl="0" algn="l">
              <a:lnSpc>
                <a:spcPct val="115000"/>
              </a:lnSpc>
              <a:spcBef>
                <a:spcPts val="1200"/>
              </a:spcBef>
              <a:spcAft>
                <a:spcPts val="0"/>
              </a:spcAft>
              <a:buClr>
                <a:schemeClr val="dk1"/>
              </a:buClr>
              <a:buSzPts val="1100"/>
              <a:buFont typeface="Arial"/>
              <a:buNone/>
            </a:pPr>
            <a:r>
              <a:rPr lang="pt-BR">
                <a:highlight>
                  <a:schemeClr val="accent6"/>
                </a:highlight>
              </a:rPr>
              <a:t>Para isso, bcrypt se encarregará de realizar a operação de proteger nossas senhas de forma fácil e segura.</a:t>
            </a:r>
            <a:endParaRPr>
              <a:highlight>
                <a:schemeClr val="accent6"/>
              </a:highlight>
            </a:endParaRPr>
          </a:p>
          <a:p>
            <a:pPr indent="0" lvl="0" marL="0" rtl="0" algn="l">
              <a:lnSpc>
                <a:spcPct val="115000"/>
              </a:lnSpc>
              <a:spcBef>
                <a:spcPts val="1200"/>
              </a:spcBef>
              <a:spcAft>
                <a:spcPts val="0"/>
              </a:spcAft>
              <a:buSzPts val="1800"/>
              <a:buNone/>
            </a:pPr>
            <a:r>
              <a:rPr lang="pt-BR"/>
              <a:t>Para usá-lo, precisaremos apenas instalá-lo a partir do npm</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pt-BR" u="sng">
                <a:solidFill>
                  <a:srgbClr val="999999"/>
                </a:solidFill>
                <a:hlinkClick r:id="rId3">
                  <a:extLst>
                    <a:ext uri="{A12FA001-AC4F-418D-AE19-62706E023703}">
                      <ahyp:hlinkClr val="tx"/>
                    </a:ext>
                  </a:extLst>
                </a:hlinkClick>
              </a:rPr>
              <a:t>bcrypt documentação</a:t>
            </a:r>
            <a:endParaRPr>
              <a:solidFill>
                <a:srgbClr val="999999"/>
              </a:solidFill>
            </a:endParaRPr>
          </a:p>
        </p:txBody>
      </p:sp>
      <p:pic>
        <p:nvPicPr>
          <p:cNvPr id="232" name="Google Shape;232;p38"/>
          <p:cNvPicPr preferRelativeResize="0"/>
          <p:nvPr/>
        </p:nvPicPr>
        <p:blipFill rotWithShape="1">
          <a:blip r:embed="rId4">
            <a:alphaModFix/>
          </a:blip>
          <a:srcRect b="0" l="0" r="0" t="0"/>
          <a:stretch/>
        </p:blipFill>
        <p:spPr>
          <a:xfrm>
            <a:off x="2575200" y="3649350"/>
            <a:ext cx="2967650"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1"/>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lt1"/>
                </a:solidFill>
                <a:latin typeface="DM Sans"/>
                <a:ea typeface="DM Sans"/>
                <a:cs typeface="DM Sans"/>
                <a:sym typeface="DM Sans"/>
              </a:rPr>
              <a:t>Esta aula será </a:t>
            </a:r>
            <a:endParaRPr b="1" sz="4000">
              <a:solidFill>
                <a:srgbClr val="DEFC52"/>
              </a:solidFill>
              <a:latin typeface="DM Sans"/>
              <a:ea typeface="DM Sans"/>
              <a:cs typeface="DM Sans"/>
              <a:sym typeface="DM Sans"/>
            </a:endParaRPr>
          </a:p>
        </p:txBody>
      </p:sp>
      <p:sp>
        <p:nvSpPr>
          <p:cNvPr id="88" name="Google Shape;88;p21"/>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gravada</a:t>
            </a:r>
            <a:endParaRPr b="1" sz="4000">
              <a:solidFill>
                <a:srgbClr val="EAFF6A"/>
              </a:solidFill>
              <a:latin typeface="DM Sans"/>
              <a:ea typeface="DM Sans"/>
              <a:cs typeface="DM Sans"/>
              <a:sym typeface="DM Sans"/>
            </a:endParaRPr>
          </a:p>
        </p:txBody>
      </p:sp>
      <p:sp>
        <p:nvSpPr>
          <p:cNvPr id="89" name="Google Shape;89;p21"/>
          <p:cNvSpPr/>
          <p:nvPr/>
        </p:nvSpPr>
        <p:spPr>
          <a:xfrm>
            <a:off x="3293875" y="2844525"/>
            <a:ext cx="199800" cy="199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Considerar:</a:t>
            </a:r>
            <a:endParaRPr/>
          </a:p>
        </p:txBody>
      </p:sp>
      <p:sp>
        <p:nvSpPr>
          <p:cNvPr id="238" name="Google Shape;238;p39"/>
          <p:cNvSpPr txBox="1"/>
          <p:nvPr>
            <p:ph idx="1" type="body"/>
          </p:nvPr>
        </p:nvSpPr>
        <p:spPr>
          <a:xfrm>
            <a:off x="311700" y="1152475"/>
            <a:ext cx="5805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61111"/>
              <a:buFont typeface="Arial"/>
              <a:buNone/>
            </a:pPr>
            <a:r>
              <a:rPr lang="pt-BR"/>
              <a:t>Se uma senha com hash não puder ser revertida nem por nós mesmos, </a:t>
            </a:r>
            <a:r>
              <a:rPr b="1" lang="pt-BR"/>
              <a:t>como saberemos se o cliente fez login corretamente?</a:t>
            </a:r>
            <a:endParaRPr b="1"/>
          </a:p>
          <a:p>
            <a:pPr indent="0" lvl="0" marL="0" rtl="0" algn="l">
              <a:lnSpc>
                <a:spcPct val="115000"/>
              </a:lnSpc>
              <a:spcBef>
                <a:spcPts val="0"/>
              </a:spcBef>
              <a:spcAft>
                <a:spcPts val="0"/>
              </a:spcAft>
              <a:buClr>
                <a:schemeClr val="dk1"/>
              </a:buClr>
              <a:buSzPct val="61110"/>
              <a:buFont typeface="Arial"/>
              <a:buNone/>
            </a:pPr>
            <a:r>
              <a:rPr lang="pt-BR"/>
              <a:t>Não podemos fazer uma comparação tão grosseira quanto body.password == user.password. Um recurso diferente deve ser usado.</a:t>
            </a:r>
            <a:endParaRPr/>
          </a:p>
          <a:p>
            <a:pPr indent="0" lvl="0" marL="0" rtl="0" algn="l">
              <a:lnSpc>
                <a:spcPct val="115000"/>
              </a:lnSpc>
              <a:spcBef>
                <a:spcPts val="1200"/>
              </a:spcBef>
              <a:spcAft>
                <a:spcPts val="0"/>
              </a:spcAft>
              <a:buClr>
                <a:schemeClr val="dk1"/>
              </a:buClr>
              <a:buSzPct val="61111"/>
              <a:buFont typeface="Arial"/>
              <a:buNone/>
            </a:pPr>
            <a:r>
              <a:rPr b="1" lang="pt-BR"/>
              <a:t>bcrypt tem um processo de comparação de senha de sua função de comparação.</a:t>
            </a:r>
            <a:endParaRPr b="1"/>
          </a:p>
          <a:p>
            <a:pPr indent="0" lvl="0" marL="0" rtl="0" algn="l">
              <a:lnSpc>
                <a:spcPct val="115000"/>
              </a:lnSpc>
              <a:spcBef>
                <a:spcPts val="1200"/>
              </a:spcBef>
              <a:spcAft>
                <a:spcPts val="0"/>
              </a:spcAft>
              <a:buClr>
                <a:schemeClr val="dk1"/>
              </a:buClr>
              <a:buSzPct val="61111"/>
              <a:buFont typeface="Arial"/>
              <a:buNone/>
            </a:pPr>
            <a:r>
              <a:rPr b="1" lang="pt-BR"/>
              <a:t>Assim, poderemos saber se o cliente digitou sua senha corretamente, sem precisar saber qual é.</a:t>
            </a:r>
            <a:endParaRPr b="1"/>
          </a:p>
          <a:p>
            <a:pPr indent="0" lvl="0" marL="0" rtl="0" algn="l">
              <a:lnSpc>
                <a:spcPct val="115000"/>
              </a:lnSpc>
              <a:spcBef>
                <a:spcPts val="1200"/>
              </a:spcBef>
              <a:spcAft>
                <a:spcPts val="1200"/>
              </a:spcAft>
              <a:buSzPct val="117647"/>
              <a:buNone/>
            </a:pPr>
            <a:r>
              <a:t/>
            </a:r>
            <a:endParaRPr/>
          </a:p>
        </p:txBody>
      </p:sp>
      <p:pic>
        <p:nvPicPr>
          <p:cNvPr id="239" name="Google Shape;239;p39"/>
          <p:cNvPicPr preferRelativeResize="0"/>
          <p:nvPr/>
        </p:nvPicPr>
        <p:blipFill rotWithShape="1">
          <a:blip r:embed="rId3">
            <a:alphaModFix/>
          </a:blip>
          <a:srcRect b="0" l="0" r="0" t="0"/>
          <a:stretch/>
        </p:blipFill>
        <p:spPr>
          <a:xfrm>
            <a:off x="6117600" y="1609425"/>
            <a:ext cx="2929251" cy="164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nvSpPr>
        <p:spPr>
          <a:xfrm>
            <a:off x="1445150" y="68882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500">
                <a:solidFill>
                  <a:srgbClr val="EAFF6A"/>
                </a:solidFill>
                <a:latin typeface="DM Sans"/>
                <a:ea typeface="DM Sans"/>
                <a:cs typeface="DM Sans"/>
                <a:sym typeface="DM Sans"/>
              </a:rPr>
              <a:t>Exemplo ao vivo</a:t>
            </a:r>
            <a:endParaRPr b="1" sz="3500">
              <a:solidFill>
                <a:srgbClr val="EAFF6A"/>
              </a:solidFill>
              <a:latin typeface="DM Sans"/>
              <a:ea typeface="DM Sans"/>
              <a:cs typeface="DM Sans"/>
              <a:sym typeface="DM Sans"/>
            </a:endParaRPr>
          </a:p>
        </p:txBody>
      </p:sp>
      <p:sp>
        <p:nvSpPr>
          <p:cNvPr id="245" name="Google Shape;245;p40"/>
          <p:cNvSpPr txBox="1"/>
          <p:nvPr/>
        </p:nvSpPr>
        <p:spPr>
          <a:xfrm>
            <a:off x="473350" y="1626100"/>
            <a:ext cx="71694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100">
                <a:solidFill>
                  <a:srgbClr val="B7B7B7"/>
                </a:solidFill>
                <a:latin typeface="DM Sans"/>
                <a:ea typeface="DM Sans"/>
                <a:cs typeface="DM Sans"/>
                <a:sym typeface="DM Sans"/>
              </a:rPr>
              <a:t>Com base no sistema de login desenvolvido na aula anterior, o professor mostrará como proteger as senhas.</a:t>
            </a:r>
            <a:endParaRPr sz="2100">
              <a:solidFill>
                <a:srgbClr val="B7B7B7"/>
              </a:solidFill>
              <a:latin typeface="DM Sans"/>
              <a:ea typeface="DM Sans"/>
              <a:cs typeface="DM Sans"/>
              <a:sym typeface="DM Sans"/>
            </a:endParaRPr>
          </a:p>
          <a:p>
            <a:pPr indent="0" lvl="0" marL="0" rtl="0" algn="l">
              <a:spcBef>
                <a:spcPts val="0"/>
              </a:spcBef>
              <a:spcAft>
                <a:spcPts val="0"/>
              </a:spcAft>
              <a:buNone/>
            </a:pPr>
            <a:r>
              <a:t/>
            </a:r>
            <a:endParaRPr sz="2100">
              <a:solidFill>
                <a:srgbClr val="B7B7B7"/>
              </a:solidFill>
              <a:latin typeface="DM Sans"/>
              <a:ea typeface="DM Sans"/>
              <a:cs typeface="DM Sans"/>
              <a:sym typeface="DM Sans"/>
            </a:endParaRPr>
          </a:p>
          <a:p>
            <a:pPr indent="0" lvl="0" marL="0" rtl="0" algn="l">
              <a:spcBef>
                <a:spcPts val="0"/>
              </a:spcBef>
              <a:spcAft>
                <a:spcPts val="0"/>
              </a:spcAft>
              <a:buNone/>
            </a:pPr>
            <a:r>
              <a:rPr lang="pt-BR" sz="2100">
                <a:solidFill>
                  <a:srgbClr val="B7B7B7"/>
                </a:solidFill>
                <a:latin typeface="DM Sans"/>
                <a:ea typeface="DM Sans"/>
                <a:cs typeface="DM Sans"/>
                <a:sym typeface="DM Sans"/>
              </a:rPr>
              <a:t>Duas funções serão criadas no arquivo utils.js</a:t>
            </a:r>
            <a:endParaRPr sz="2100">
              <a:solidFill>
                <a:srgbClr val="B7B7B7"/>
              </a:solidFill>
              <a:latin typeface="DM Sans"/>
              <a:ea typeface="DM Sans"/>
              <a:cs typeface="DM Sans"/>
              <a:sym typeface="DM Sans"/>
            </a:endParaRPr>
          </a:p>
          <a:p>
            <a:pPr indent="-361950" lvl="0" marL="457200" rtl="0" algn="l">
              <a:spcBef>
                <a:spcPts val="0"/>
              </a:spcBef>
              <a:spcAft>
                <a:spcPts val="0"/>
              </a:spcAft>
              <a:buClr>
                <a:srgbClr val="B7B7B7"/>
              </a:buClr>
              <a:buSzPts val="2100"/>
              <a:buFont typeface="DM Sans"/>
              <a:buChar char="●"/>
            </a:pPr>
            <a:r>
              <a:rPr lang="pt-BR" sz="2100">
                <a:solidFill>
                  <a:srgbClr val="B7B7B7"/>
                </a:solidFill>
                <a:latin typeface="DM Sans"/>
                <a:ea typeface="DM Sans"/>
                <a:cs typeface="DM Sans"/>
                <a:sym typeface="DM Sans"/>
              </a:rPr>
              <a:t>createHash - Irá fazer o hash da senha</a:t>
            </a:r>
            <a:endParaRPr sz="2100">
              <a:solidFill>
                <a:srgbClr val="B7B7B7"/>
              </a:solidFill>
              <a:latin typeface="DM Sans"/>
              <a:ea typeface="DM Sans"/>
              <a:cs typeface="DM Sans"/>
              <a:sym typeface="DM Sans"/>
            </a:endParaRPr>
          </a:p>
          <a:p>
            <a:pPr indent="-361950" lvl="0" marL="457200" rtl="0" algn="l">
              <a:spcBef>
                <a:spcPts val="0"/>
              </a:spcBef>
              <a:spcAft>
                <a:spcPts val="0"/>
              </a:spcAft>
              <a:buClr>
                <a:srgbClr val="B7B7B7"/>
              </a:buClr>
              <a:buSzPts val="2100"/>
              <a:buFont typeface="DM Sans"/>
              <a:buChar char="●"/>
            </a:pPr>
            <a:r>
              <a:rPr lang="pt-BR" sz="2100">
                <a:solidFill>
                  <a:srgbClr val="B7B7B7"/>
                </a:solidFill>
                <a:latin typeface="DM Sans"/>
                <a:ea typeface="DM Sans"/>
                <a:cs typeface="DM Sans"/>
                <a:sym typeface="DM Sans"/>
              </a:rPr>
              <a:t>isValidPassword - Irá comparar a senha fornecida com a do banco de dados</a:t>
            </a:r>
            <a:endParaRPr sz="2100">
              <a:solidFill>
                <a:srgbClr val="B7B7B7"/>
              </a:solidFill>
              <a:latin typeface="DM Sans"/>
              <a:ea typeface="DM Sans"/>
              <a:cs typeface="DM Sans"/>
              <a:sym typeface="DM Sans"/>
            </a:endParaRPr>
          </a:p>
          <a:p>
            <a:pPr indent="0" lvl="0" marL="0" rtl="0" algn="l">
              <a:spcBef>
                <a:spcPts val="0"/>
              </a:spcBef>
              <a:spcAft>
                <a:spcPts val="0"/>
              </a:spcAft>
              <a:buNone/>
            </a:pPr>
            <a:r>
              <a:rPr lang="pt-BR" sz="2500">
                <a:solidFill>
                  <a:srgbClr val="B7B7B7"/>
                </a:solidFill>
                <a:latin typeface="DM Sans"/>
                <a:ea typeface="DM Sans"/>
                <a:cs typeface="DM Sans"/>
                <a:sym typeface="DM Sans"/>
              </a:rPr>
              <a:t>.</a:t>
            </a:r>
            <a:r>
              <a:rPr b="1" lang="pt-BR" sz="2500">
                <a:solidFill>
                  <a:srgbClr val="B7B7B7"/>
                </a:solidFill>
                <a:latin typeface="Helvetica Neue"/>
                <a:ea typeface="Helvetica Neue"/>
                <a:cs typeface="Helvetica Neue"/>
                <a:sym typeface="Helvetica Neue"/>
              </a:rPr>
              <a:t> </a:t>
            </a:r>
            <a:endParaRPr b="1" sz="2500">
              <a:solidFill>
                <a:srgbClr val="B7B7B7"/>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246" name="Google Shape;246;p40"/>
          <p:cNvGrpSpPr/>
          <p:nvPr/>
        </p:nvGrpSpPr>
        <p:grpSpPr>
          <a:xfrm>
            <a:off x="473351" y="619523"/>
            <a:ext cx="738900" cy="738900"/>
            <a:chOff x="473351" y="619523"/>
            <a:chExt cx="738900" cy="738900"/>
          </a:xfrm>
        </p:grpSpPr>
        <p:sp>
          <p:nvSpPr>
            <p:cNvPr id="247" name="Google Shape;247;p40"/>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40"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Criando as funções em utils.js</a:t>
            </a:r>
            <a:endParaRPr/>
          </a:p>
        </p:txBody>
      </p:sp>
      <p:pic>
        <p:nvPicPr>
          <p:cNvPr id="254" name="Google Shape;254;p41"/>
          <p:cNvPicPr preferRelativeResize="0"/>
          <p:nvPr/>
        </p:nvPicPr>
        <p:blipFill rotWithShape="1">
          <a:blip r:embed="rId3">
            <a:alphaModFix/>
          </a:blip>
          <a:srcRect b="0" l="0" r="0" t="0"/>
          <a:stretch/>
        </p:blipFill>
        <p:spPr>
          <a:xfrm>
            <a:off x="1497525" y="1148650"/>
            <a:ext cx="7006478"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Usando a função "createHash" antes de salvar o usuário</a:t>
            </a:r>
            <a:endParaRPr/>
          </a:p>
        </p:txBody>
      </p:sp>
      <p:pic>
        <p:nvPicPr>
          <p:cNvPr id="260" name="Google Shape;260;p42"/>
          <p:cNvPicPr preferRelativeResize="0"/>
          <p:nvPr/>
        </p:nvPicPr>
        <p:blipFill rotWithShape="1">
          <a:blip r:embed="rId3">
            <a:alphaModFix/>
          </a:blip>
          <a:srcRect b="0" l="0" r="0" t="0"/>
          <a:stretch/>
        </p:blipFill>
        <p:spPr>
          <a:xfrm>
            <a:off x="152400" y="1719350"/>
            <a:ext cx="8839201" cy="25550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Testando a função createHash no formulário de registro</a:t>
            </a:r>
            <a:endParaRPr/>
          </a:p>
        </p:txBody>
      </p:sp>
      <p:pic>
        <p:nvPicPr>
          <p:cNvPr id="266" name="Google Shape;266;p43"/>
          <p:cNvPicPr preferRelativeResize="0"/>
          <p:nvPr/>
        </p:nvPicPr>
        <p:blipFill rotWithShape="1">
          <a:blip r:embed="rId3">
            <a:alphaModFix/>
          </a:blip>
          <a:srcRect b="0" l="0" r="0" t="0"/>
          <a:stretch/>
        </p:blipFill>
        <p:spPr>
          <a:xfrm>
            <a:off x="311700" y="2314925"/>
            <a:ext cx="4029075" cy="1828800"/>
          </a:xfrm>
          <a:prstGeom prst="rect">
            <a:avLst/>
          </a:prstGeom>
          <a:noFill/>
          <a:ln>
            <a:noFill/>
          </a:ln>
        </p:spPr>
      </p:pic>
      <p:pic>
        <p:nvPicPr>
          <p:cNvPr id="267" name="Google Shape;267;p43"/>
          <p:cNvPicPr preferRelativeResize="0"/>
          <p:nvPr/>
        </p:nvPicPr>
        <p:blipFill rotWithShape="1">
          <a:blip r:embed="rId4">
            <a:alphaModFix/>
          </a:blip>
          <a:srcRect b="0" l="0" r="0" t="0"/>
          <a:stretch/>
        </p:blipFill>
        <p:spPr>
          <a:xfrm>
            <a:off x="4686300" y="2453025"/>
            <a:ext cx="4457700" cy="1552575"/>
          </a:xfrm>
          <a:prstGeom prst="rect">
            <a:avLst/>
          </a:prstGeom>
          <a:noFill/>
          <a:ln>
            <a:noFill/>
          </a:ln>
        </p:spPr>
      </p:pic>
      <p:sp>
        <p:nvSpPr>
          <p:cNvPr id="268" name="Google Shape;268;p43"/>
          <p:cNvSpPr txBox="1"/>
          <p:nvPr/>
        </p:nvSpPr>
        <p:spPr>
          <a:xfrm>
            <a:off x="1330825" y="3441525"/>
            <a:ext cx="238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Apenas “123” foi colocado</a:t>
            </a:r>
            <a:endParaRPr b="0" i="0" sz="1400" u="none" cap="none" strike="noStrike">
              <a:solidFill>
                <a:srgbClr val="000000"/>
              </a:solidFill>
              <a:latin typeface="Arial"/>
              <a:ea typeface="Arial"/>
              <a:cs typeface="Arial"/>
              <a:sym typeface="Arial"/>
            </a:endParaRPr>
          </a:p>
        </p:txBody>
      </p:sp>
      <p:sp>
        <p:nvSpPr>
          <p:cNvPr id="269" name="Google Shape;269;p43"/>
          <p:cNvSpPr txBox="1"/>
          <p:nvPr/>
        </p:nvSpPr>
        <p:spPr>
          <a:xfrm>
            <a:off x="4686300" y="1914725"/>
            <a:ext cx="402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Hash gerado para uma senha = “123”. Uau!</a:t>
            </a:r>
            <a:r>
              <a:rPr lang="pt-B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Usando a função "isValidPassword" ao fazer login</a:t>
            </a:r>
            <a:endParaRPr/>
          </a:p>
        </p:txBody>
      </p:sp>
      <p:pic>
        <p:nvPicPr>
          <p:cNvPr id="275" name="Google Shape;275;p44"/>
          <p:cNvPicPr preferRelativeResize="0"/>
          <p:nvPr/>
        </p:nvPicPr>
        <p:blipFill rotWithShape="1">
          <a:blip r:embed="rId3">
            <a:alphaModFix/>
          </a:blip>
          <a:srcRect b="0" l="0" r="0" t="0"/>
          <a:stretch/>
        </p:blipFill>
        <p:spPr>
          <a:xfrm>
            <a:off x="366713" y="1733550"/>
            <a:ext cx="8410575" cy="167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Testando a função isValidPassword no formulário de login</a:t>
            </a:r>
            <a:endParaRPr/>
          </a:p>
        </p:txBody>
      </p:sp>
      <p:pic>
        <p:nvPicPr>
          <p:cNvPr id="281" name="Google Shape;281;p45"/>
          <p:cNvPicPr preferRelativeResize="0"/>
          <p:nvPr/>
        </p:nvPicPr>
        <p:blipFill rotWithShape="1">
          <a:blip r:embed="rId3">
            <a:alphaModFix/>
          </a:blip>
          <a:srcRect b="0" l="0" r="0" t="0"/>
          <a:stretch/>
        </p:blipFill>
        <p:spPr>
          <a:xfrm>
            <a:off x="481525" y="2329225"/>
            <a:ext cx="3133725" cy="1162050"/>
          </a:xfrm>
          <a:prstGeom prst="rect">
            <a:avLst/>
          </a:prstGeom>
          <a:noFill/>
          <a:ln>
            <a:noFill/>
          </a:ln>
        </p:spPr>
      </p:pic>
      <p:pic>
        <p:nvPicPr>
          <p:cNvPr id="282" name="Google Shape;282;p45"/>
          <p:cNvPicPr preferRelativeResize="0"/>
          <p:nvPr/>
        </p:nvPicPr>
        <p:blipFill rotWithShape="1">
          <a:blip r:embed="rId4">
            <a:alphaModFix/>
          </a:blip>
          <a:srcRect b="0" l="0" r="0" t="0"/>
          <a:stretch/>
        </p:blipFill>
        <p:spPr>
          <a:xfrm>
            <a:off x="4686475" y="2272300"/>
            <a:ext cx="3505200" cy="990600"/>
          </a:xfrm>
          <a:prstGeom prst="rect">
            <a:avLst/>
          </a:prstGeom>
          <a:noFill/>
          <a:ln>
            <a:noFill/>
          </a:ln>
        </p:spPr>
      </p:pic>
      <p:sp>
        <p:nvSpPr>
          <p:cNvPr id="283" name="Google Shape;283;p45"/>
          <p:cNvSpPr txBox="1"/>
          <p:nvPr/>
        </p:nvSpPr>
        <p:spPr>
          <a:xfrm>
            <a:off x="4686475" y="1788725"/>
            <a:ext cx="347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pt-BR"/>
              <a:t>Pronto </a:t>
            </a:r>
            <a:r>
              <a:rPr b="0" i="0" lang="pt-BR" sz="1400" u="none" cap="none" strike="noStrike">
                <a:solidFill>
                  <a:srgbClr val="000000"/>
                </a:solidFill>
                <a:latin typeface="Arial"/>
                <a:ea typeface="Arial"/>
                <a:cs typeface="Arial"/>
                <a:sym typeface="Arial"/>
              </a:rPr>
              <a:t>! Usuário logado com sucesso. </a:t>
            </a:r>
            <a:r>
              <a:rPr lang="pt-B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1001200" y="4291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Para pensar!</a:t>
            </a:r>
            <a:endParaRPr/>
          </a:p>
        </p:txBody>
      </p:sp>
      <p:sp>
        <p:nvSpPr>
          <p:cNvPr id="289" name="Google Shape;289;p46"/>
          <p:cNvSpPr txBox="1"/>
          <p:nvPr>
            <p:ph idx="1" type="body"/>
          </p:nvPr>
        </p:nvSpPr>
        <p:spPr>
          <a:xfrm>
            <a:off x="311700" y="10732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Certamente você também já ouviu falar sobre o termo “criptografia”, certo?</a:t>
            </a:r>
            <a:endParaRPr/>
          </a:p>
          <a:p>
            <a:pPr indent="0" lvl="0" marL="0" rtl="0" algn="l">
              <a:lnSpc>
                <a:spcPct val="115000"/>
              </a:lnSpc>
              <a:spcBef>
                <a:spcPts val="1200"/>
              </a:spcBef>
              <a:spcAft>
                <a:spcPts val="0"/>
              </a:spcAft>
              <a:buClr>
                <a:schemeClr val="dk1"/>
              </a:buClr>
              <a:buSzPts val="1100"/>
              <a:buFont typeface="Arial"/>
              <a:buNone/>
            </a:pPr>
            <a:r>
              <a:rPr lang="pt-BR"/>
              <a:t>Então, vamos analisar: Por que decidimos aplicar um hash e não uma criptografia?</a:t>
            </a:r>
            <a:endParaRPr/>
          </a:p>
          <a:p>
            <a:pPr indent="0" lvl="0" marL="0" rtl="0" algn="l">
              <a:lnSpc>
                <a:spcPct val="115000"/>
              </a:lnSpc>
              <a:spcBef>
                <a:spcPts val="1200"/>
              </a:spcBef>
              <a:spcAft>
                <a:spcPts val="0"/>
              </a:spcAft>
              <a:buClr>
                <a:schemeClr val="dk1"/>
              </a:buClr>
              <a:buSzPts val="1100"/>
              <a:buFont typeface="Arial"/>
              <a:buNone/>
            </a:pPr>
            <a:r>
              <a:rPr lang="pt-BR">
                <a:highlight>
                  <a:schemeClr val="accent6"/>
                </a:highlight>
              </a:rPr>
              <a:t>Responda pelo chat do Zoom</a:t>
            </a:r>
            <a:endParaRPr>
              <a:highlight>
                <a:schemeClr val="accent6"/>
              </a:highlight>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grpSp>
        <p:nvGrpSpPr>
          <p:cNvPr id="290" name="Google Shape;290;p46"/>
          <p:cNvGrpSpPr/>
          <p:nvPr/>
        </p:nvGrpSpPr>
        <p:grpSpPr>
          <a:xfrm>
            <a:off x="262295" y="302406"/>
            <a:ext cx="738905" cy="738905"/>
            <a:chOff x="575612" y="1950748"/>
            <a:chExt cx="431100" cy="431100"/>
          </a:xfrm>
        </p:grpSpPr>
        <p:sp>
          <p:nvSpPr>
            <p:cNvPr id="291" name="Google Shape;291;p46"/>
            <p:cNvSpPr/>
            <p:nvPr/>
          </p:nvSpPr>
          <p:spPr>
            <a:xfrm>
              <a:off x="575612" y="1950748"/>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46" title="ícono para pensar"/>
            <p:cNvPicPr preferRelativeResize="0"/>
            <p:nvPr/>
          </p:nvPicPr>
          <p:blipFill>
            <a:blip r:embed="rId3">
              <a:alphaModFix/>
            </a:blip>
            <a:stretch>
              <a:fillRect/>
            </a:stretch>
          </p:blipFill>
          <p:spPr>
            <a:xfrm>
              <a:off x="655125" y="2030288"/>
              <a:ext cx="272000" cy="2720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ctrTitle"/>
          </p:nvPr>
        </p:nvSpPr>
        <p:spPr>
          <a:xfrm>
            <a:off x="311708" y="51915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a:t>Redefinição de senha</a:t>
            </a:r>
            <a:endParaRPr/>
          </a:p>
        </p:txBody>
      </p:sp>
      <p:sp>
        <p:nvSpPr>
          <p:cNvPr id="298" name="Google Shape;298;p47"/>
          <p:cNvSpPr txBox="1"/>
          <p:nvPr>
            <p:ph idx="1" type="subTitle"/>
          </p:nvPr>
        </p:nvSpPr>
        <p:spPr>
          <a:xfrm>
            <a:off x="311700" y="2620150"/>
            <a:ext cx="8485500" cy="1913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lnSpc>
                <a:spcPct val="100000"/>
              </a:lnSpc>
              <a:spcBef>
                <a:spcPts val="0"/>
              </a:spcBef>
              <a:spcAft>
                <a:spcPts val="0"/>
              </a:spcAft>
              <a:buSzPct val="117647"/>
              <a:buNone/>
            </a:pPr>
            <a:r>
              <a:rPr lang="pt-BR"/>
              <a:t>Não podemos quebrar uma senha... </a:t>
            </a:r>
            <a:endParaRPr/>
          </a:p>
          <a:p>
            <a:pPr indent="0" lvl="0" marL="0" rtl="0" algn="ctr">
              <a:lnSpc>
                <a:spcPct val="100000"/>
              </a:lnSpc>
              <a:spcBef>
                <a:spcPts val="0"/>
              </a:spcBef>
              <a:spcAft>
                <a:spcPts val="0"/>
              </a:spcAft>
              <a:buSzPct val="117647"/>
              <a:buNone/>
            </a:pPr>
            <a:r>
              <a:rPr lang="pt-BR"/>
              <a:t>Mas podemos restaurá-la!</a:t>
            </a:r>
            <a:endParaRPr/>
          </a:p>
          <a:p>
            <a:pPr indent="0" lvl="0" marL="0" rtl="0" algn="ctr">
              <a:lnSpc>
                <a:spcPct val="100000"/>
              </a:lnSpc>
              <a:spcBef>
                <a:spcPts val="0"/>
              </a:spcBef>
              <a:spcAft>
                <a:spcPts val="0"/>
              </a:spcAft>
              <a:buSzPct val="117647"/>
              <a:buNone/>
            </a:pPr>
            <a:r>
              <a:t/>
            </a:r>
            <a:endParaRPr/>
          </a:p>
          <a:p>
            <a:pPr indent="0" lvl="0" marL="0" rtl="0" algn="ctr">
              <a:lnSpc>
                <a:spcPct val="100000"/>
              </a:lnSpc>
              <a:spcBef>
                <a:spcPts val="0"/>
              </a:spcBef>
              <a:spcAft>
                <a:spcPts val="0"/>
              </a:spcAft>
              <a:buSzPct val="117647"/>
              <a:buNone/>
            </a:pPr>
            <a:r>
              <a:t/>
            </a:r>
            <a:endParaRPr/>
          </a:p>
          <a:p>
            <a:pPr indent="0" lvl="0" marL="0" rtl="0" algn="ctr">
              <a:lnSpc>
                <a:spcPct val="100000"/>
              </a:lnSpc>
              <a:spcBef>
                <a:spcPts val="0"/>
              </a:spcBef>
              <a:spcAft>
                <a:spcPts val="0"/>
              </a:spcAft>
              <a:buSzPct val="117647"/>
              <a:buNone/>
            </a:pPr>
            <a:r>
              <a:t/>
            </a:r>
            <a:endParaRPr/>
          </a:p>
          <a:p>
            <a:pPr indent="0" lvl="0" marL="0" rtl="0" algn="ctr">
              <a:lnSpc>
                <a:spcPct val="100000"/>
              </a:lnSpc>
              <a:spcBef>
                <a:spcPts val="0"/>
              </a:spcBef>
              <a:spcAft>
                <a:spcPts val="0"/>
              </a:spcAft>
              <a:buSzPct val="117647"/>
              <a:buNone/>
            </a:pPr>
            <a:r>
              <a:rPr lang="pt-BR"/>
              <a:t>10 minutos</a:t>
            </a:r>
            <a:endParaRPr/>
          </a:p>
        </p:txBody>
      </p:sp>
      <p:sp>
        <p:nvSpPr>
          <p:cNvPr id="299" name="Google Shape;299;p47"/>
          <p:cNvSpPr txBox="1"/>
          <p:nvPr/>
        </p:nvSpPr>
        <p:spPr>
          <a:xfrm>
            <a:off x="404200" y="245675"/>
            <a:ext cx="18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atividade em sala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59250" y="278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Atividade em sala</a:t>
            </a:r>
            <a:endParaRPr/>
          </a:p>
          <a:p>
            <a:pPr indent="0" lvl="0" marL="0" rtl="0" algn="l">
              <a:lnSpc>
                <a:spcPct val="100000"/>
              </a:lnSpc>
              <a:spcBef>
                <a:spcPts val="0"/>
              </a:spcBef>
              <a:spcAft>
                <a:spcPts val="0"/>
              </a:spcAft>
              <a:buSzPct val="111111"/>
              <a:buNone/>
            </a:pPr>
            <a:r>
              <a:rPr lang="pt-BR"/>
              <a:t>Redefinição de senha</a:t>
            </a:r>
            <a:endParaRPr/>
          </a:p>
        </p:txBody>
      </p:sp>
      <p:sp>
        <p:nvSpPr>
          <p:cNvPr id="305" name="Google Shape;305;p48"/>
          <p:cNvSpPr txBox="1"/>
          <p:nvPr>
            <p:ph idx="1" type="body"/>
          </p:nvPr>
        </p:nvSpPr>
        <p:spPr>
          <a:xfrm>
            <a:off x="256225" y="1667600"/>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pt-BR"/>
              <a:t>A partir do sistema de login da aula anterior, será implementado o seguinte:</a:t>
            </a:r>
            <a:endParaRPr b="1"/>
          </a:p>
          <a:p>
            <a:pPr indent="-342900" lvl="0" marL="457200" rtl="0" algn="l">
              <a:lnSpc>
                <a:spcPct val="115000"/>
              </a:lnSpc>
              <a:spcBef>
                <a:spcPts val="1200"/>
              </a:spcBef>
              <a:spcAft>
                <a:spcPts val="0"/>
              </a:spcAft>
              <a:buSzPts val="1800"/>
              <a:buChar char="●"/>
            </a:pPr>
            <a:r>
              <a:rPr lang="pt-BR"/>
              <a:t>Um link da visualização de login que diz “Redefinir senha”, que levará a uma nova visualização.</a:t>
            </a:r>
            <a:endParaRPr/>
          </a:p>
          <a:p>
            <a:pPr indent="-342900" lvl="0" marL="457200" rtl="0" algn="l">
              <a:lnSpc>
                <a:spcPct val="115000"/>
              </a:lnSpc>
              <a:spcBef>
                <a:spcPts val="0"/>
              </a:spcBef>
              <a:spcAft>
                <a:spcPts val="0"/>
              </a:spcAft>
              <a:buSzPts val="1800"/>
              <a:buChar char="●"/>
            </a:pPr>
            <a:r>
              <a:rPr lang="pt-BR"/>
              <a:t>Esta nova visualização de restauração solicitará dois campos: o e-mail e a nova senha a ser alterada.</a:t>
            </a:r>
            <a:endParaRPr/>
          </a:p>
          <a:p>
            <a:pPr indent="-342900" lvl="0" marL="457200" rtl="0" algn="l">
              <a:lnSpc>
                <a:spcPct val="115000"/>
              </a:lnSpc>
              <a:spcBef>
                <a:spcPts val="0"/>
              </a:spcBef>
              <a:spcAft>
                <a:spcPts val="0"/>
              </a:spcAft>
              <a:buSzPts val="1800"/>
              <a:buChar char="●"/>
            </a:pPr>
            <a:r>
              <a:rPr lang="pt-BR"/>
              <a:t>NÃO SOLICITAREMOS VERIFICAÇÃO DE E-MAIL, faremos isso posteriormente, apenas indicaremos o e-mail e a senha deverá ser substituída.</a:t>
            </a:r>
            <a:endParaRPr/>
          </a:p>
          <a:p>
            <a:pPr indent="-342900" lvl="0" marL="457200" rtl="0" algn="l">
              <a:lnSpc>
                <a:spcPct val="115000"/>
              </a:lnSpc>
              <a:spcBef>
                <a:spcPts val="0"/>
              </a:spcBef>
              <a:spcAft>
                <a:spcPts val="0"/>
              </a:spcAft>
              <a:buSzPts val="1800"/>
              <a:buChar char="●"/>
            </a:pPr>
            <a:r>
              <a:rPr lang="pt-BR"/>
              <a:t>A nova senha também deve conter hash.</a:t>
            </a:r>
            <a:endParaRPr/>
          </a:p>
          <a:p>
            <a:pPr indent="-342900" lvl="0" marL="457200" rtl="0" algn="l">
              <a:lnSpc>
                <a:spcPct val="115000"/>
              </a:lnSpc>
              <a:spcBef>
                <a:spcPts val="0"/>
              </a:spcBef>
              <a:spcAft>
                <a:spcPts val="0"/>
              </a:spcAft>
              <a:buSzPts val="1800"/>
              <a:buChar char="●"/>
            </a:pPr>
            <a:r>
              <a:rPr lang="pt-BR"/>
              <a:t>Repita o login e verifique se o usuário pode fazer login corretamente.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2"/>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
        <p:nvSpPr>
          <p:cNvPr id="95" name="Google Shape;95;p22"/>
          <p:cNvSpPr txBox="1"/>
          <p:nvPr/>
        </p:nvSpPr>
        <p:spPr>
          <a:xfrm>
            <a:off x="2109143" y="2502363"/>
            <a:ext cx="4925700" cy="14802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Entendemos os métodos de armazenamento de sessão</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Usamos o armazenamento de sessão em um sistema de login</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chemeClr val="lt1"/>
              </a:buClr>
              <a:buSzPts val="1350"/>
              <a:buFont typeface="DM Sans"/>
              <a:buChar char="✓"/>
            </a:pPr>
            <a:r>
              <a:t/>
            </a:r>
            <a:endParaRPr sz="135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1080p Countdown timer with finishing alarm&#10;&#10;If you enjoy or find useful then please like and subscribe :).&#10;&#10;&quot;“The best things are never arrived at in haste. God is in no hurry; His plans are never rushed.”&#10;― Michael Phillips&quot;" id="310" name="Google Shape;310;p49" title="5 MINUET - TIMER &amp; ALARM - Full HD - COUNTDOWN">
            <a:hlinkClick r:id="rId3"/>
          </p:cNvPr>
          <p:cNvPicPr preferRelativeResize="0"/>
          <p:nvPr/>
        </p:nvPicPr>
        <p:blipFill rotWithShape="1">
          <a:blip r:embed="rId4">
            <a:alphaModFix/>
          </a:blip>
          <a:srcRect b="0" l="0" r="0" t="0"/>
          <a:stretch/>
        </p:blipFill>
        <p:spPr>
          <a:xfrm>
            <a:off x="3386550" y="2938026"/>
            <a:ext cx="2370900" cy="1778180"/>
          </a:xfrm>
          <a:prstGeom prst="rect">
            <a:avLst/>
          </a:prstGeom>
          <a:noFill/>
          <a:ln>
            <a:noFill/>
          </a:ln>
        </p:spPr>
      </p:pic>
      <p:sp>
        <p:nvSpPr>
          <p:cNvPr id="311" name="Google Shape;311;p49"/>
          <p:cNvSpPr txBox="1"/>
          <p:nvPr/>
        </p:nvSpPr>
        <p:spPr>
          <a:xfrm>
            <a:off x="1461300" y="935210"/>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pt-BR"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BR" sz="4000" u="none" cap="none" strike="noStrike">
                <a:solidFill>
                  <a:srgbClr val="EAFF6A"/>
                </a:solidFill>
                <a:latin typeface="DM Sans"/>
                <a:ea typeface="DM Sans"/>
                <a:cs typeface="DM Sans"/>
                <a:sym typeface="DM Sans"/>
              </a:rPr>
              <a:t>Break</a:t>
            </a:r>
            <a:endParaRPr b="1" i="0" sz="4000" u="none" cap="none" strike="noStrike">
              <a:solidFill>
                <a:schemeClr val="lt1"/>
              </a:solidFill>
              <a:latin typeface="DM Sans"/>
              <a:ea typeface="DM Sans"/>
              <a:cs typeface="DM Sans"/>
              <a:sym typeface="DM Sans"/>
            </a:endParaRPr>
          </a:p>
        </p:txBody>
      </p:sp>
      <p:sp>
        <p:nvSpPr>
          <p:cNvPr id="312" name="Google Shape;312;p49"/>
          <p:cNvSpPr txBox="1"/>
          <p:nvPr/>
        </p:nvSpPr>
        <p:spPr>
          <a:xfrm>
            <a:off x="2675700" y="2320035"/>
            <a:ext cx="3792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chemeClr val="lt1"/>
                </a:solidFill>
                <a:latin typeface="DM Sans"/>
                <a:ea typeface="DM Sans"/>
                <a:cs typeface="DM Sans"/>
                <a:sym typeface="DM Sans"/>
              </a:rPr>
              <a:t>5 minutos e voltamos!</a:t>
            </a:r>
            <a:endParaRPr b="0" i="0" sz="2000" u="none" cap="none" strike="noStrike">
              <a:solidFill>
                <a:schemeClr val="lt1"/>
              </a:solidFill>
              <a:latin typeface="DM Sans"/>
              <a:ea typeface="DM Sans"/>
              <a:cs typeface="DM Sans"/>
              <a:sym typeface="DM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50"/>
          <p:cNvSpPr txBox="1"/>
          <p:nvPr/>
        </p:nvSpPr>
        <p:spPr>
          <a:xfrm>
            <a:off x="1461300" y="935210"/>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pt-BR"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BR" sz="4000" u="none" cap="none" strike="noStrike">
                <a:solidFill>
                  <a:srgbClr val="EAFF6A"/>
                </a:solidFill>
                <a:latin typeface="DM Sans"/>
                <a:ea typeface="DM Sans"/>
                <a:cs typeface="DM Sans"/>
                <a:sym typeface="DM Sans"/>
              </a:rPr>
              <a:t>Break</a:t>
            </a:r>
            <a:endParaRPr b="1" i="0" sz="4000" u="none" cap="none" strike="noStrike">
              <a:solidFill>
                <a:schemeClr val="lt1"/>
              </a:solidFill>
              <a:latin typeface="DM Sans"/>
              <a:ea typeface="DM Sans"/>
              <a:cs typeface="DM Sans"/>
              <a:sym typeface="DM Sans"/>
            </a:endParaRPr>
          </a:p>
        </p:txBody>
      </p:sp>
      <p:sp>
        <p:nvSpPr>
          <p:cNvPr id="318" name="Google Shape;318;p50"/>
          <p:cNvSpPr txBox="1"/>
          <p:nvPr/>
        </p:nvSpPr>
        <p:spPr>
          <a:xfrm>
            <a:off x="2675700" y="2320035"/>
            <a:ext cx="3792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chemeClr val="lt1"/>
                </a:solidFill>
                <a:latin typeface="DM Sans"/>
                <a:ea typeface="DM Sans"/>
                <a:cs typeface="DM Sans"/>
                <a:sym typeface="DM Sans"/>
              </a:rPr>
              <a:t>10 minutos e voltamos!</a:t>
            </a:r>
            <a:endParaRPr b="0" i="0" sz="2000" u="none" cap="none" strike="noStrike">
              <a:solidFill>
                <a:schemeClr val="lt1"/>
              </a:solidFill>
              <a:latin typeface="DM Sans"/>
              <a:ea typeface="DM Sans"/>
              <a:cs typeface="DM Sans"/>
              <a:sym typeface="DM Sans"/>
            </a:endParaRPr>
          </a:p>
        </p:txBody>
      </p:sp>
      <p:pic>
        <p:nvPicPr>
          <p:cNvPr descr="1080p Countdown timer with finishing alarm&#10;&#10;If you enjoy or find useful then please like and subscribe :).&#10;&#10;&quot;“You never know beforehand what people are capable of, you have to wait, give it time, it's time that rules, time is our gambling partner on the other side of the table and it holds all the cards of the deck in its hand, we have to guess the winning cards of life, our lives.”&#10;― José Saramago, Blindness&quot;" id="319" name="Google Shape;319;p50" title="10 MINUET - TIMER &amp; ALARM - Full HD - COUNTDOWN">
            <a:hlinkClick r:id="rId3"/>
          </p:cNvPr>
          <p:cNvPicPr preferRelativeResize="0"/>
          <p:nvPr/>
        </p:nvPicPr>
        <p:blipFill rotWithShape="1">
          <a:blip r:embed="rId4">
            <a:alphaModFix/>
          </a:blip>
          <a:srcRect b="0" l="0" r="0" t="0"/>
          <a:stretch/>
        </p:blipFill>
        <p:spPr>
          <a:xfrm>
            <a:off x="3386550" y="2938025"/>
            <a:ext cx="2370900" cy="17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pt-BR"/>
              <a:t>Estratégias de Autenticação:</a:t>
            </a:r>
            <a:endParaRPr/>
          </a:p>
          <a:p>
            <a:pPr indent="0" lvl="0" marL="0" rtl="0" algn="ctr">
              <a:lnSpc>
                <a:spcPct val="100000"/>
              </a:lnSpc>
              <a:spcBef>
                <a:spcPts val="0"/>
              </a:spcBef>
              <a:spcAft>
                <a:spcPts val="0"/>
              </a:spcAft>
              <a:buSzPct val="100000"/>
              <a:buNone/>
            </a:pPr>
            <a:r>
              <a:rPr lang="pt-BR"/>
              <a:t> Passport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Passport?</a:t>
            </a:r>
            <a:endParaRPr/>
          </a:p>
        </p:txBody>
      </p:sp>
      <p:sp>
        <p:nvSpPr>
          <p:cNvPr id="330" name="Google Shape;330;p52"/>
          <p:cNvSpPr txBox="1"/>
          <p:nvPr>
            <p:ph idx="1" type="body"/>
          </p:nvPr>
        </p:nvSpPr>
        <p:spPr>
          <a:xfrm>
            <a:off x="311700" y="1152475"/>
            <a:ext cx="5984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O Passport é um gerador de estratégias de autenticação e autorização, </a:t>
            </a:r>
            <a:r>
              <a:rPr b="1" lang="pt-BR"/>
              <a:t>para manter um código limpo, estruturado e altamente configurável.</a:t>
            </a:r>
            <a:endParaRPr b="1"/>
          </a:p>
          <a:p>
            <a:pPr indent="0" lvl="0" marL="0" rtl="0" algn="l">
              <a:lnSpc>
                <a:spcPct val="115000"/>
              </a:lnSpc>
              <a:spcBef>
                <a:spcPts val="1200"/>
              </a:spcBef>
              <a:spcAft>
                <a:spcPts val="0"/>
              </a:spcAft>
              <a:buClr>
                <a:schemeClr val="dk1"/>
              </a:buClr>
              <a:buSzPts val="1100"/>
              <a:buFont typeface="Arial"/>
              <a:buNone/>
            </a:pPr>
            <a:r>
              <a:rPr lang="pt-BR"/>
              <a:t>Podemos usar e configurar várias estratégias de autenticação e autorização com o passport. </a:t>
            </a:r>
            <a:r>
              <a:rPr b="1" lang="pt-BR"/>
              <a:t>Desta vez vamos criar uma estratégia local.</a:t>
            </a:r>
            <a:endParaRPr b="1"/>
          </a:p>
          <a:p>
            <a:pPr indent="0" lvl="0" marL="0" rtl="0" algn="l">
              <a:lnSpc>
                <a:spcPct val="115000"/>
              </a:lnSpc>
              <a:spcBef>
                <a:spcPts val="1200"/>
              </a:spcBef>
              <a:spcAft>
                <a:spcPts val="0"/>
              </a:spcAft>
              <a:buClr>
                <a:schemeClr val="dk1"/>
              </a:buClr>
              <a:buSzPts val="1100"/>
              <a:buFont typeface="Arial"/>
              <a:buNone/>
            </a:pPr>
            <a:r>
              <a:rPr lang="pt-BR" u="sng">
                <a:solidFill>
                  <a:srgbClr val="999999"/>
                </a:solidFill>
                <a:hlinkClick r:id="rId3">
                  <a:extLst>
                    <a:ext uri="{A12FA001-AC4F-418D-AE19-62706E023703}">
                      <ahyp:hlinkClr val="tx"/>
                    </a:ext>
                  </a:extLst>
                </a:hlinkClick>
              </a:rPr>
              <a:t>Passport documentação</a:t>
            </a:r>
            <a:endParaRPr>
              <a:solidFill>
                <a:srgbClr val="999999"/>
              </a:solidFill>
            </a:endParaRPr>
          </a:p>
          <a:p>
            <a:pPr indent="0" lvl="0" marL="0" rtl="0" algn="l">
              <a:lnSpc>
                <a:spcPct val="115000"/>
              </a:lnSpc>
              <a:spcBef>
                <a:spcPts val="1200"/>
              </a:spcBef>
              <a:spcAft>
                <a:spcPts val="1200"/>
              </a:spcAft>
              <a:buSzPts val="1800"/>
              <a:buNone/>
            </a:pPr>
            <a:r>
              <a:t/>
            </a:r>
            <a:endParaRPr/>
          </a:p>
        </p:txBody>
      </p:sp>
      <p:pic>
        <p:nvPicPr>
          <p:cNvPr id="331" name="Google Shape;331;p52"/>
          <p:cNvPicPr preferRelativeResize="0"/>
          <p:nvPr/>
        </p:nvPicPr>
        <p:blipFill rotWithShape="1">
          <a:blip r:embed="rId4">
            <a:alphaModFix/>
          </a:blip>
          <a:srcRect b="0" l="0" r="0" t="0"/>
          <a:stretch/>
        </p:blipFill>
        <p:spPr>
          <a:xfrm>
            <a:off x="6630450" y="1184725"/>
            <a:ext cx="2143125" cy="2143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Reestruturando nosso sistema de cadastro e login com o Passport-local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Configuração Inicial</a:t>
            </a:r>
            <a:endParaRPr/>
          </a:p>
        </p:txBody>
      </p:sp>
      <p:sp>
        <p:nvSpPr>
          <p:cNvPr id="342" name="Google Shape;342;p54"/>
          <p:cNvSpPr txBox="1"/>
          <p:nvPr>
            <p:ph idx="1" type="body"/>
          </p:nvPr>
        </p:nvSpPr>
        <p:spPr>
          <a:xfrm>
            <a:off x="311700" y="1152475"/>
            <a:ext cx="52905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pt-BR"/>
              <a:t>O Passport deve ser instalado em dois módulos:</a:t>
            </a:r>
            <a:endParaRPr/>
          </a:p>
          <a:p>
            <a:pPr indent="-325754" lvl="0" marL="457200" rtl="0" algn="l">
              <a:lnSpc>
                <a:spcPct val="115000"/>
              </a:lnSpc>
              <a:spcBef>
                <a:spcPts val="1200"/>
              </a:spcBef>
              <a:spcAft>
                <a:spcPts val="0"/>
              </a:spcAft>
              <a:buSzPct val="100000"/>
              <a:buChar char="●"/>
            </a:pPr>
            <a:r>
              <a:rPr lang="pt-BR"/>
              <a:t>O primeiro módulo é o </a:t>
            </a:r>
            <a:r>
              <a:rPr lang="pt-BR">
                <a:highlight>
                  <a:schemeClr val="accent6"/>
                </a:highlight>
              </a:rPr>
              <a:t>núcleo do Passport</a:t>
            </a:r>
            <a:r>
              <a:rPr lang="pt-BR"/>
              <a:t>.</a:t>
            </a:r>
            <a:endParaRPr/>
          </a:p>
          <a:p>
            <a:pPr indent="-325754" lvl="0" marL="457200" rtl="0" algn="l">
              <a:lnSpc>
                <a:spcPct val="115000"/>
              </a:lnSpc>
              <a:spcBef>
                <a:spcPts val="0"/>
              </a:spcBef>
              <a:spcAft>
                <a:spcPts val="0"/>
              </a:spcAft>
              <a:buSzPct val="100000"/>
              <a:buChar char="●"/>
            </a:pPr>
            <a:r>
              <a:rPr lang="pt-BR"/>
              <a:t>O segundo módulo é a </a:t>
            </a:r>
            <a:r>
              <a:rPr lang="pt-BR">
                <a:highlight>
                  <a:schemeClr val="accent6"/>
                </a:highlight>
              </a:rPr>
              <a:t>estratégia a ser usada</a:t>
            </a:r>
            <a:r>
              <a:rPr lang="pt-BR"/>
              <a:t>.</a:t>
            </a:r>
            <a:endParaRPr/>
          </a:p>
          <a:p>
            <a:pPr indent="0" lvl="0" marL="0" rtl="0" algn="l">
              <a:lnSpc>
                <a:spcPct val="115000"/>
              </a:lnSpc>
              <a:spcBef>
                <a:spcPts val="1200"/>
              </a:spcBef>
              <a:spcAft>
                <a:spcPts val="0"/>
              </a:spcAft>
              <a:buClr>
                <a:schemeClr val="dk1"/>
              </a:buClr>
              <a:buSzPct val="61111"/>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pt-BR"/>
              <a:t>Nossa instalação será feita então:</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08108"/>
              <a:buNone/>
            </a:pPr>
            <a:r>
              <a:rPr lang="pt-BR" u="sng">
                <a:solidFill>
                  <a:srgbClr val="999999"/>
                </a:solidFill>
                <a:hlinkClick r:id="rId3">
                  <a:extLst>
                    <a:ext uri="{A12FA001-AC4F-418D-AE19-62706E023703}">
                      <ahyp:hlinkClr val="tx"/>
                    </a:ext>
                  </a:extLst>
                </a:hlinkClick>
              </a:rPr>
              <a:t>Passport-local documentação</a:t>
            </a:r>
            <a:endParaRPr>
              <a:solidFill>
                <a:srgbClr val="999999"/>
              </a:solidFill>
            </a:endParaRPr>
          </a:p>
        </p:txBody>
      </p:sp>
      <p:pic>
        <p:nvPicPr>
          <p:cNvPr id="343" name="Google Shape;343;p54"/>
          <p:cNvPicPr preferRelativeResize="0"/>
          <p:nvPr/>
        </p:nvPicPr>
        <p:blipFill rotWithShape="1">
          <a:blip r:embed="rId4">
            <a:alphaModFix/>
          </a:blip>
          <a:srcRect b="29419" l="0" r="11371" t="32721"/>
          <a:stretch/>
        </p:blipFill>
        <p:spPr>
          <a:xfrm>
            <a:off x="388225" y="3431375"/>
            <a:ext cx="4077475" cy="318000"/>
          </a:xfrm>
          <a:prstGeom prst="rect">
            <a:avLst/>
          </a:prstGeom>
          <a:noFill/>
          <a:ln>
            <a:noFill/>
          </a:ln>
        </p:spPr>
      </p:pic>
      <p:pic>
        <p:nvPicPr>
          <p:cNvPr id="344" name="Google Shape;344;p54"/>
          <p:cNvPicPr preferRelativeResize="0"/>
          <p:nvPr/>
        </p:nvPicPr>
        <p:blipFill rotWithShape="1">
          <a:blip r:embed="rId5">
            <a:alphaModFix/>
          </a:blip>
          <a:srcRect b="0" l="0" r="0" t="0"/>
          <a:stretch/>
        </p:blipFill>
        <p:spPr>
          <a:xfrm>
            <a:off x="5699450" y="1080025"/>
            <a:ext cx="3009900" cy="2190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SzPct val="49009"/>
              <a:buNone/>
            </a:pPr>
            <a:r>
              <a:rPr b="1" lang="pt-BR" sz="2244">
                <a:solidFill>
                  <a:schemeClr val="dk2"/>
                </a:solidFill>
              </a:rPr>
              <a:t>Vamos criar um arquivo passport.config.js em uma pasta de configuração:</a:t>
            </a:r>
            <a:endParaRPr b="1" sz="2244">
              <a:solidFill>
                <a:schemeClr val="dk2"/>
              </a:solidFill>
            </a:endParaRPr>
          </a:p>
          <a:p>
            <a:pPr indent="0" lvl="0" marL="0" rtl="0" algn="l">
              <a:lnSpc>
                <a:spcPct val="115000"/>
              </a:lnSpc>
              <a:spcBef>
                <a:spcPts val="0"/>
              </a:spcBef>
              <a:spcAft>
                <a:spcPts val="0"/>
              </a:spcAft>
              <a:buClr>
                <a:schemeClr val="dk1"/>
              </a:buClr>
              <a:buSzPct val="49009"/>
              <a:buFont typeface="Arial"/>
              <a:buNone/>
            </a:pPr>
            <a:r>
              <a:t/>
            </a:r>
            <a:endParaRPr b="1" sz="2244">
              <a:solidFill>
                <a:schemeClr val="dk2"/>
              </a:solidFill>
            </a:endParaRPr>
          </a:p>
        </p:txBody>
      </p:sp>
      <p:sp>
        <p:nvSpPr>
          <p:cNvPr id="350" name="Google Shape;350;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Este arquivo terá os elementos a serem utilizados importados. Observe que o usuário e a lógica de hash irão para este lado, então importamos as funções userService e bcrypt.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pic>
        <p:nvPicPr>
          <p:cNvPr id="351" name="Google Shape;351;p55"/>
          <p:cNvPicPr preferRelativeResize="0"/>
          <p:nvPr/>
        </p:nvPicPr>
        <p:blipFill rotWithShape="1">
          <a:blip r:embed="rId3">
            <a:alphaModFix/>
          </a:blip>
          <a:srcRect b="0" l="0" r="0" t="0"/>
          <a:stretch/>
        </p:blipFill>
        <p:spPr>
          <a:xfrm>
            <a:off x="416738" y="1315213"/>
            <a:ext cx="1971675" cy="800100"/>
          </a:xfrm>
          <a:prstGeom prst="rect">
            <a:avLst/>
          </a:prstGeom>
          <a:noFill/>
          <a:ln>
            <a:noFill/>
          </a:ln>
        </p:spPr>
      </p:pic>
      <p:pic>
        <p:nvPicPr>
          <p:cNvPr id="352" name="Google Shape;352;p55"/>
          <p:cNvPicPr preferRelativeResize="0"/>
          <p:nvPr/>
        </p:nvPicPr>
        <p:blipFill rotWithShape="1">
          <a:blip r:embed="rId4">
            <a:alphaModFix/>
          </a:blip>
          <a:srcRect b="0" l="0" r="0" t="0"/>
          <a:stretch/>
        </p:blipFill>
        <p:spPr>
          <a:xfrm>
            <a:off x="4054100" y="3482425"/>
            <a:ext cx="3721800" cy="1004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Noções Importantes </a:t>
            </a:r>
            <a:r>
              <a:rPr lang="pt-BR"/>
              <a:t>👩🏽‍💻</a:t>
            </a:r>
            <a:endParaRPr/>
          </a:p>
        </p:txBody>
      </p:sp>
      <p:sp>
        <p:nvSpPr>
          <p:cNvPr id="358" name="Google Shape;358;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523"/>
              <a:buFont typeface="Arial"/>
              <a:buNone/>
            </a:pPr>
            <a:r>
              <a:rPr lang="pt-BR" sz="1155"/>
              <a:t>O passport local sempre exigirá duas coisas: </a:t>
            </a:r>
            <a:r>
              <a:rPr b="1" lang="pt-BR" sz="1155"/>
              <a:t>username e password.</a:t>
            </a:r>
            <a:r>
              <a:rPr lang="pt-BR" sz="1155"/>
              <a:t> S</a:t>
            </a:r>
            <a:r>
              <a:rPr b="1" lang="pt-BR" sz="1155"/>
              <a:t>e o passport não encontrar nenhum desses dois elementos, retornará um erro e não permitirá que você prossiga com a estratégia.</a:t>
            </a:r>
            <a:endParaRPr b="1" sz="1155"/>
          </a:p>
          <a:p>
            <a:pPr indent="0" lvl="0" marL="0" rtl="0" algn="l">
              <a:lnSpc>
                <a:spcPct val="105000"/>
              </a:lnSpc>
              <a:spcBef>
                <a:spcPts val="1200"/>
              </a:spcBef>
              <a:spcAft>
                <a:spcPts val="0"/>
              </a:spcAft>
              <a:buClr>
                <a:schemeClr val="dk1"/>
              </a:buClr>
              <a:buSzPts val="523"/>
              <a:buFont typeface="Arial"/>
              <a:buNone/>
            </a:pPr>
            <a:r>
              <a:rPr lang="pt-BR" sz="1155"/>
              <a:t>Podemos alterar o campo "nome de usuário" para que ele ocupe o campo que queremos como identificador, neste caso não estamos interessados ​​em nosso nome de usuário, </a:t>
            </a:r>
            <a:r>
              <a:rPr b="1" lang="pt-BR" sz="1155"/>
              <a:t>estamos realmente interessados ​​no e-mail, portanto, podemos alterá-lo com {usernameField : 'valor'}</a:t>
            </a:r>
            <a:endParaRPr b="1" sz="1155"/>
          </a:p>
          <a:p>
            <a:pPr indent="0" lvl="0" marL="0" rtl="0" algn="l">
              <a:lnSpc>
                <a:spcPct val="105000"/>
              </a:lnSpc>
              <a:spcBef>
                <a:spcPts val="1200"/>
              </a:spcBef>
              <a:spcAft>
                <a:spcPts val="0"/>
              </a:spcAft>
              <a:buClr>
                <a:schemeClr val="dk1"/>
              </a:buClr>
              <a:buSzPts val="523"/>
              <a:buFont typeface="Arial"/>
              <a:buNone/>
            </a:pPr>
            <a:r>
              <a:t/>
            </a:r>
            <a:endParaRPr b="1" sz="1155"/>
          </a:p>
          <a:p>
            <a:pPr indent="0" lvl="0" marL="0" rtl="0" algn="l">
              <a:lnSpc>
                <a:spcPct val="105000"/>
              </a:lnSpc>
              <a:spcBef>
                <a:spcPts val="1200"/>
              </a:spcBef>
              <a:spcAft>
                <a:spcPts val="0"/>
              </a:spcAft>
              <a:buClr>
                <a:schemeClr val="dk1"/>
              </a:buClr>
              <a:buSzPts val="523"/>
              <a:buFont typeface="Arial"/>
              <a:buNone/>
            </a:pPr>
            <a:r>
              <a:rPr b="1" lang="pt-BR" sz="1155"/>
              <a:t>O Passport usa um retorno de chamada “concluído”, que é resolvido da seguinte maneira:</a:t>
            </a:r>
            <a:endParaRPr b="1" sz="1155"/>
          </a:p>
          <a:p>
            <a:pPr indent="-301942" lvl="0" marL="457200" rtl="0" algn="l">
              <a:lnSpc>
                <a:spcPct val="105000"/>
              </a:lnSpc>
              <a:spcBef>
                <a:spcPts val="1200"/>
              </a:spcBef>
              <a:spcAft>
                <a:spcPts val="0"/>
              </a:spcAft>
              <a:buSzPts val="1155"/>
              <a:buChar char="●"/>
            </a:pPr>
            <a:r>
              <a:rPr lang="pt-BR" sz="1155"/>
              <a:t>O primeiro parâmetro de done é o erro, se passarmos done(null) indicamos que não há erro.</a:t>
            </a:r>
            <a:endParaRPr sz="1155"/>
          </a:p>
          <a:p>
            <a:pPr indent="-301942" lvl="0" marL="457200" rtl="0" algn="l">
              <a:lnSpc>
                <a:spcPct val="105000"/>
              </a:lnSpc>
              <a:spcBef>
                <a:spcPts val="0"/>
              </a:spcBef>
              <a:spcAft>
                <a:spcPts val="0"/>
              </a:spcAft>
              <a:buSzPts val="1155"/>
              <a:buChar char="●"/>
            </a:pPr>
            <a:r>
              <a:rPr lang="pt-BR" sz="1155"/>
              <a:t>O segundo parâmetro deve ser o usuário gerado, então para retornar um usuário, fazemos done(null, user).</a:t>
            </a:r>
            <a:endParaRPr sz="1155"/>
          </a:p>
          <a:p>
            <a:pPr indent="-301942" lvl="0" marL="457200" rtl="0" algn="l">
              <a:lnSpc>
                <a:spcPct val="105000"/>
              </a:lnSpc>
              <a:spcBef>
                <a:spcPts val="0"/>
              </a:spcBef>
              <a:spcAft>
                <a:spcPts val="0"/>
              </a:spcAft>
              <a:buSzPts val="1155"/>
              <a:buChar char="●"/>
            </a:pPr>
            <a:r>
              <a:rPr lang="pt-BR" sz="1155"/>
              <a:t>Se passarmos done(null, false) indicamos que não há erro, mas o usuário não estará disponível.</a:t>
            </a:r>
            <a:endParaRPr sz="1155"/>
          </a:p>
          <a:p>
            <a:pPr indent="-301942" lvl="0" marL="457200" rtl="0" algn="l">
              <a:lnSpc>
                <a:spcPct val="105000"/>
              </a:lnSpc>
              <a:spcBef>
                <a:spcPts val="0"/>
              </a:spcBef>
              <a:spcAft>
                <a:spcPts val="0"/>
              </a:spcAft>
              <a:buSzPts val="1155"/>
              <a:buChar char="●"/>
            </a:pPr>
            <a:r>
              <a:rPr lang="pt-BR" sz="1155"/>
              <a:t>Cada estratégia que queremos configurar no passport é um middleware por si só, então usaremos o elemento passport.use() para configurar diferentes middlewares/estratégias.</a:t>
            </a:r>
            <a:endParaRPr sz="1155"/>
          </a:p>
          <a:p>
            <a:pPr indent="0" lvl="0" marL="0" rtl="0" algn="l">
              <a:lnSpc>
                <a:spcPct val="105000"/>
              </a:lnSpc>
              <a:spcBef>
                <a:spcPts val="1200"/>
              </a:spcBef>
              <a:spcAft>
                <a:spcPts val="1200"/>
              </a:spcAft>
              <a:buSzPts val="1800"/>
              <a:buNone/>
            </a:pPr>
            <a:r>
              <a:t/>
            </a:r>
            <a:endParaRPr sz="855"/>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Geração da Estratégia de Cadastro: Parte I</a:t>
            </a:r>
            <a:endParaRPr/>
          </a:p>
        </p:txBody>
      </p:sp>
      <p:pic>
        <p:nvPicPr>
          <p:cNvPr id="364" name="Google Shape;364;p57"/>
          <p:cNvPicPr preferRelativeResize="0"/>
          <p:nvPr/>
        </p:nvPicPr>
        <p:blipFill rotWithShape="1">
          <a:blip r:embed="rId3">
            <a:alphaModFix/>
          </a:blip>
          <a:srcRect b="0" l="0" r="0" t="0"/>
          <a:stretch/>
        </p:blipFill>
        <p:spPr>
          <a:xfrm>
            <a:off x="1504675" y="1155800"/>
            <a:ext cx="6828051"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Geração da Estratégia de Cadastro: Parte II</a:t>
            </a:r>
            <a:endParaRPr/>
          </a:p>
        </p:txBody>
      </p:sp>
      <p:pic>
        <p:nvPicPr>
          <p:cNvPr id="370" name="Google Shape;370;p58"/>
          <p:cNvPicPr preferRelativeResize="0"/>
          <p:nvPr/>
        </p:nvPicPr>
        <p:blipFill rotWithShape="1">
          <a:blip r:embed="rId3">
            <a:alphaModFix/>
          </a:blip>
          <a:srcRect b="0" l="0" r="0" t="0"/>
          <a:stretch/>
        </p:blipFill>
        <p:spPr>
          <a:xfrm>
            <a:off x="782025" y="1513575"/>
            <a:ext cx="8410575" cy="310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3"/>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Perguntas?</a:t>
            </a:r>
            <a:endParaRPr b="1" sz="4000">
              <a:solidFill>
                <a:srgbClr val="EAFF6A"/>
              </a:solidFill>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620"/>
              <a:t>Vamos reestruturar app.js</a:t>
            </a:r>
            <a:endParaRPr sz="2620"/>
          </a:p>
        </p:txBody>
      </p:sp>
      <p:sp>
        <p:nvSpPr>
          <p:cNvPr id="376" name="Google Shape;376;p59"/>
          <p:cNvSpPr txBox="1"/>
          <p:nvPr>
            <p:ph idx="1" type="body"/>
          </p:nvPr>
        </p:nvSpPr>
        <p:spPr>
          <a:xfrm>
            <a:off x="311700" y="1152475"/>
            <a:ext cx="35004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00000"/>
              <a:buNone/>
            </a:pPr>
            <a:r>
              <a:rPr lang="pt-BR"/>
              <a:t>Primeiro, vamos importar o núcleo do passport e a função de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just">
              <a:lnSpc>
                <a:spcPct val="115000"/>
              </a:lnSpc>
              <a:spcBef>
                <a:spcPts val="1200"/>
              </a:spcBef>
              <a:spcAft>
                <a:spcPts val="0"/>
              </a:spcAft>
              <a:buSzPct val="100000"/>
              <a:buNone/>
            </a:pPr>
            <a:r>
              <a:rPr lang="pt-BR"/>
              <a:t>Agora, na seção onde declaramos todos os nossos middlewares, vamos adicionar a inicialização conforme indicado nas últimas linhas</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t/>
            </a:r>
            <a:endParaRPr/>
          </a:p>
        </p:txBody>
      </p:sp>
      <p:pic>
        <p:nvPicPr>
          <p:cNvPr id="377" name="Google Shape;377;p59"/>
          <p:cNvPicPr preferRelativeResize="0"/>
          <p:nvPr/>
        </p:nvPicPr>
        <p:blipFill rotWithShape="1">
          <a:blip r:embed="rId3">
            <a:alphaModFix/>
          </a:blip>
          <a:srcRect b="0" l="0" r="0" t="0"/>
          <a:stretch/>
        </p:blipFill>
        <p:spPr>
          <a:xfrm>
            <a:off x="4208325" y="1358800"/>
            <a:ext cx="4764975" cy="349300"/>
          </a:xfrm>
          <a:prstGeom prst="rect">
            <a:avLst/>
          </a:prstGeom>
          <a:noFill/>
          <a:ln>
            <a:noFill/>
          </a:ln>
        </p:spPr>
      </p:pic>
      <p:pic>
        <p:nvPicPr>
          <p:cNvPr id="378" name="Google Shape;378;p59"/>
          <p:cNvPicPr preferRelativeResize="0"/>
          <p:nvPr/>
        </p:nvPicPr>
        <p:blipFill rotWithShape="1">
          <a:blip r:embed="rId4">
            <a:alphaModFix/>
          </a:blip>
          <a:srcRect b="0" l="0" r="0" t="0"/>
          <a:stretch/>
        </p:blipFill>
        <p:spPr>
          <a:xfrm>
            <a:off x="5090400" y="2520125"/>
            <a:ext cx="2657475" cy="2362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O router também exigirá alterações</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384" name="Google Shape;384;p60"/>
          <p:cNvSpPr txBox="1"/>
          <p:nvPr>
            <p:ph idx="1" type="body"/>
          </p:nvPr>
        </p:nvSpPr>
        <p:spPr>
          <a:xfrm>
            <a:off x="311700" y="1152475"/>
            <a:ext cx="47289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1111"/>
              <a:buFont typeface="Arial"/>
              <a:buNone/>
            </a:pPr>
            <a:r>
              <a:rPr lang="pt-BR"/>
              <a:t>Agora, para uma implementação de passport simples, uma estratégia geralmente tem dois caminhos: um caminho de processo principal e outro caminho de "escape" caso o processo falhe em algum ponto.</a:t>
            </a:r>
            <a:endParaRPr/>
          </a:p>
          <a:p>
            <a:pPr indent="0" lvl="0" marL="0" rtl="0" algn="l">
              <a:lnSpc>
                <a:spcPct val="115000"/>
              </a:lnSpc>
              <a:spcBef>
                <a:spcPts val="1200"/>
              </a:spcBef>
              <a:spcAft>
                <a:spcPts val="0"/>
              </a:spcAft>
              <a:buClr>
                <a:schemeClr val="dk1"/>
              </a:buClr>
              <a:buSzPct val="61111"/>
              <a:buFont typeface="Arial"/>
              <a:buNone/>
            </a:pPr>
            <a:r>
              <a:rPr lang="pt-BR">
                <a:highlight>
                  <a:schemeClr val="accent6"/>
                </a:highlight>
              </a:rPr>
              <a:t>A rota principal chamará o middleware do passport especificamente na estratégia que solicitamos.</a:t>
            </a:r>
            <a:endParaRPr>
              <a:highlight>
                <a:schemeClr val="accent6"/>
              </a:highlight>
            </a:endParaRPr>
          </a:p>
          <a:p>
            <a:pPr indent="0" lvl="0" marL="0" rtl="0" algn="l">
              <a:lnSpc>
                <a:spcPct val="115000"/>
              </a:lnSpc>
              <a:spcBef>
                <a:spcPts val="1200"/>
              </a:spcBef>
              <a:spcAft>
                <a:spcPts val="0"/>
              </a:spcAft>
              <a:buClr>
                <a:schemeClr val="dk1"/>
              </a:buClr>
              <a:buSzPct val="61111"/>
              <a:buFont typeface="Arial"/>
              <a:buNone/>
            </a:pPr>
            <a:r>
              <a:t/>
            </a:r>
            <a:endParaRPr/>
          </a:p>
          <a:p>
            <a:pPr indent="0" lvl="0" marL="0" rtl="0" algn="l">
              <a:lnSpc>
                <a:spcPct val="115000"/>
              </a:lnSpc>
              <a:spcBef>
                <a:spcPts val="1200"/>
              </a:spcBef>
              <a:spcAft>
                <a:spcPts val="1200"/>
              </a:spcAft>
              <a:buSzPct val="100000"/>
              <a:buNone/>
            </a:pPr>
            <a:r>
              <a:t/>
            </a:r>
            <a:endParaRPr/>
          </a:p>
        </p:txBody>
      </p:sp>
      <p:pic>
        <p:nvPicPr>
          <p:cNvPr id="385" name="Google Shape;385;p60" title="imagen decorativa"/>
          <p:cNvPicPr preferRelativeResize="0"/>
          <p:nvPr/>
        </p:nvPicPr>
        <p:blipFill rotWithShape="1">
          <a:blip r:embed="rId3">
            <a:alphaModFix/>
          </a:blip>
          <a:srcRect b="80" l="19552" r="37720" t="-80"/>
          <a:stretch/>
        </p:blipFill>
        <p:spPr>
          <a:xfrm>
            <a:off x="6134150" y="1101825"/>
            <a:ext cx="2377600" cy="37088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Reestruturar caminhos de registro</a:t>
            </a:r>
            <a:endParaRPr/>
          </a:p>
        </p:txBody>
      </p:sp>
      <p:pic>
        <p:nvPicPr>
          <p:cNvPr id="391" name="Google Shape;391;p61"/>
          <p:cNvPicPr preferRelativeResize="0"/>
          <p:nvPr/>
        </p:nvPicPr>
        <p:blipFill rotWithShape="1">
          <a:blip r:embed="rId3">
            <a:alphaModFix/>
          </a:blip>
          <a:srcRect b="0" l="0" r="0" t="0"/>
          <a:stretch/>
        </p:blipFill>
        <p:spPr>
          <a:xfrm>
            <a:off x="426425" y="1220775"/>
            <a:ext cx="7774974" cy="1291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Serializar e Desserializar</a:t>
            </a:r>
            <a:endParaRPr/>
          </a:p>
        </p:txBody>
      </p:sp>
      <p:sp>
        <p:nvSpPr>
          <p:cNvPr id="397" name="Google Shape;39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Para restaurar o estado de autenticação por meio de solicitações HTTP, o </a:t>
            </a:r>
            <a:r>
              <a:rPr b="1" lang="pt-BR"/>
              <a:t>Passport precisa serializar os usuários e desserializá-los fora da sessão.</a:t>
            </a:r>
            <a:endParaRPr b="1"/>
          </a:p>
          <a:p>
            <a:pPr indent="-342900" lvl="0" marL="457200" rtl="0" algn="l">
              <a:lnSpc>
                <a:spcPct val="115000"/>
              </a:lnSpc>
              <a:spcBef>
                <a:spcPts val="0"/>
              </a:spcBef>
              <a:spcAft>
                <a:spcPts val="0"/>
              </a:spcAft>
              <a:buSzPts val="1800"/>
              <a:buChar char="●"/>
            </a:pPr>
            <a:r>
              <a:rPr lang="pt-BR"/>
              <a:t>Isso é feito para que cada solicitação subsequente não contenha as credenciais do usuário anterior.</a:t>
            </a:r>
            <a:endParaRPr/>
          </a:p>
          <a:p>
            <a:pPr indent="-342900" lvl="0" marL="457200" rtl="0" algn="l">
              <a:lnSpc>
                <a:spcPct val="115000"/>
              </a:lnSpc>
              <a:spcBef>
                <a:spcPts val="0"/>
              </a:spcBef>
              <a:spcAft>
                <a:spcPts val="0"/>
              </a:spcAft>
              <a:buSzPts val="1800"/>
              <a:buChar char="●"/>
            </a:pPr>
            <a:r>
              <a:rPr lang="pt-BR"/>
              <a:t>Geralmente </a:t>
            </a:r>
            <a:r>
              <a:rPr b="1" lang="pt-BR"/>
              <a:t>é implementado fornecendo o ID do usuário ao serializar </a:t>
            </a:r>
            <a:r>
              <a:rPr lang="pt-BR"/>
              <a:t>e consultar o registro do usuário por ID do banco de dados ao desserializar.</a:t>
            </a:r>
            <a:endParaRPr/>
          </a:p>
          <a:p>
            <a:pPr indent="-342900" lvl="0" marL="457200" rtl="0" algn="l">
              <a:lnSpc>
                <a:spcPct val="115000"/>
              </a:lnSpc>
              <a:spcBef>
                <a:spcPts val="0"/>
              </a:spcBef>
              <a:spcAft>
                <a:spcPts val="0"/>
              </a:spcAft>
              <a:buSzPts val="1800"/>
              <a:buChar char="●"/>
            </a:pPr>
            <a:r>
              <a:rPr lang="pt-BR"/>
              <a:t>Os </a:t>
            </a:r>
            <a:r>
              <a:rPr b="1" lang="pt-BR"/>
              <a:t>métodos que o Passport fornece para isso são </a:t>
            </a:r>
            <a:r>
              <a:rPr b="1" lang="pt-BR">
                <a:highlight>
                  <a:schemeClr val="accent6"/>
                </a:highlight>
              </a:rPr>
              <a:t>serializeUser</a:t>
            </a:r>
            <a:r>
              <a:rPr b="1" lang="pt-BR"/>
              <a:t> e </a:t>
            </a:r>
            <a:r>
              <a:rPr b="1" lang="pt-BR">
                <a:highlight>
                  <a:schemeClr val="accent6"/>
                </a:highlight>
              </a:rPr>
              <a:t>desserializeUser</a:t>
            </a:r>
            <a:r>
              <a:rPr b="1" lang="pt-BR"/>
              <a:t>.</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Serializar e Desserializar</a:t>
            </a:r>
            <a:endParaRPr/>
          </a:p>
        </p:txBody>
      </p:sp>
      <p:sp>
        <p:nvSpPr>
          <p:cNvPr id="403" name="Google Shape;403;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O código de exemplo para ambos os métodos é mostrado abaixo.</a:t>
            </a:r>
            <a:endParaRPr/>
          </a:p>
          <a:p>
            <a:pPr indent="-342900" lvl="0" marL="457200" rtl="0" algn="l">
              <a:lnSpc>
                <a:spcPct val="115000"/>
              </a:lnSpc>
              <a:spcBef>
                <a:spcPts val="0"/>
              </a:spcBef>
              <a:spcAft>
                <a:spcPts val="0"/>
              </a:spcAft>
              <a:buSzPts val="1800"/>
              <a:buChar char="●"/>
            </a:pPr>
            <a:r>
              <a:rPr lang="pt-BR"/>
              <a:t>Você pode ver que </a:t>
            </a:r>
            <a:r>
              <a:rPr b="1" lang="pt-BR"/>
              <a:t>o método serializeUser usa o ID do usuário e o deserializeUser</a:t>
            </a:r>
            <a:endParaRPr b="1"/>
          </a:p>
        </p:txBody>
      </p:sp>
      <p:pic>
        <p:nvPicPr>
          <p:cNvPr id="404" name="Google Shape;404;p63"/>
          <p:cNvPicPr preferRelativeResize="0"/>
          <p:nvPr/>
        </p:nvPicPr>
        <p:blipFill rotWithShape="1">
          <a:blip r:embed="rId3">
            <a:alphaModFix/>
          </a:blip>
          <a:srcRect b="0" l="0" r="0" t="0"/>
          <a:stretch/>
        </p:blipFill>
        <p:spPr>
          <a:xfrm>
            <a:off x="2209028" y="2376525"/>
            <a:ext cx="3654300" cy="202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Serializador e desserializador geral (aplica-se a todas as estratégias, definidas fora)</a:t>
            </a:r>
            <a:endParaRPr/>
          </a:p>
          <a:p>
            <a:pPr indent="0" lvl="0" marL="0" rtl="0" algn="l">
              <a:lnSpc>
                <a:spcPct val="100000"/>
              </a:lnSpc>
              <a:spcBef>
                <a:spcPts val="0"/>
              </a:spcBef>
              <a:spcAft>
                <a:spcPts val="0"/>
              </a:spcAft>
              <a:buSzPct val="111111"/>
              <a:buNone/>
            </a:pPr>
            <a:r>
              <a:t/>
            </a:r>
            <a:endParaRPr/>
          </a:p>
        </p:txBody>
      </p:sp>
      <p:pic>
        <p:nvPicPr>
          <p:cNvPr id="410" name="Google Shape;410;p64"/>
          <p:cNvPicPr preferRelativeResize="0"/>
          <p:nvPr/>
        </p:nvPicPr>
        <p:blipFill rotWithShape="1">
          <a:blip r:embed="rId3">
            <a:alphaModFix/>
          </a:blip>
          <a:srcRect b="0" l="0" r="0" t="0"/>
          <a:stretch/>
        </p:blipFill>
        <p:spPr>
          <a:xfrm>
            <a:off x="925125" y="1857000"/>
            <a:ext cx="6867525" cy="2152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Criação de estratégia de login</a:t>
            </a:r>
            <a:endParaRPr/>
          </a:p>
        </p:txBody>
      </p:sp>
      <p:pic>
        <p:nvPicPr>
          <p:cNvPr id="416" name="Google Shape;416;p65"/>
          <p:cNvPicPr preferRelativeResize="0"/>
          <p:nvPr/>
        </p:nvPicPr>
        <p:blipFill rotWithShape="1">
          <a:blip r:embed="rId3">
            <a:alphaModFix/>
          </a:blip>
          <a:srcRect b="0" l="0" r="0" t="0"/>
          <a:stretch/>
        </p:blipFill>
        <p:spPr>
          <a:xfrm>
            <a:off x="1619175" y="1570800"/>
            <a:ext cx="5734050" cy="1828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Mudanças de rotas de login</a:t>
            </a:r>
            <a:endParaRPr/>
          </a:p>
        </p:txBody>
      </p:sp>
      <p:pic>
        <p:nvPicPr>
          <p:cNvPr id="422" name="Google Shape;422;p66"/>
          <p:cNvPicPr preferRelativeResize="0"/>
          <p:nvPr/>
        </p:nvPicPr>
        <p:blipFill rotWithShape="1">
          <a:blip r:embed="rId3">
            <a:alphaModFix/>
          </a:blip>
          <a:srcRect b="0" l="0" r="0" t="0"/>
          <a:stretch/>
        </p:blipFill>
        <p:spPr>
          <a:xfrm>
            <a:off x="1704975" y="1907100"/>
            <a:ext cx="5734050" cy="1819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 Alguma coisa mudou?</a:t>
            </a:r>
            <a:endParaRPr/>
          </a:p>
        </p:txBody>
      </p:sp>
      <p:sp>
        <p:nvSpPr>
          <p:cNvPr id="428" name="Google Shape;428;p67"/>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15000"/>
              </a:lnSpc>
              <a:spcBef>
                <a:spcPts val="0"/>
              </a:spcBef>
              <a:spcAft>
                <a:spcPts val="0"/>
              </a:spcAft>
              <a:buClr>
                <a:schemeClr val="dk1"/>
              </a:buClr>
              <a:buSzPct val="61110"/>
              <a:buFont typeface="Arial"/>
              <a:buNone/>
            </a:pPr>
            <a:r>
              <a:rPr lang="pt-BR"/>
              <a:t>Se fizermos as coisas corretamente, não perceberemos nenhuma mudança. O cadastro terá sido feito exatamente igual </a:t>
            </a:r>
            <a:r>
              <a:rPr lang="pt-BR"/>
              <a:t>à primeira</a:t>
            </a:r>
            <a:r>
              <a:rPr lang="pt-BR"/>
              <a:t> implementação feita. </a:t>
            </a:r>
            <a:r>
              <a:rPr b="1" lang="pt-BR"/>
              <a:t>Não fizemos essa reestruturação para obter algum resultado novo.</a:t>
            </a:r>
            <a:endParaRPr b="1"/>
          </a:p>
          <a:p>
            <a:pPr indent="0" lvl="0" marL="0" rtl="0" algn="l">
              <a:lnSpc>
                <a:spcPct val="115000"/>
              </a:lnSpc>
              <a:spcBef>
                <a:spcPts val="1200"/>
              </a:spcBef>
              <a:spcAft>
                <a:spcPts val="0"/>
              </a:spcAft>
              <a:buClr>
                <a:schemeClr val="dk1"/>
              </a:buClr>
              <a:buSzPct val="61110"/>
              <a:buFont typeface="Arial"/>
              <a:buNone/>
            </a:pPr>
            <a:r>
              <a:rPr lang="pt-BR"/>
              <a:t>O motivo de implementar essas estratégias </a:t>
            </a:r>
            <a:r>
              <a:rPr b="1" lang="pt-BR"/>
              <a:t>é deixar a lógica de autenticação e autorização para o passaporte para que tudo seja controlado em uma camada interna.</a:t>
            </a:r>
            <a:endParaRPr b="1"/>
          </a:p>
          <a:p>
            <a:pPr indent="0" lvl="0" marL="0" rtl="0" algn="l">
              <a:lnSpc>
                <a:spcPct val="115000"/>
              </a:lnSpc>
              <a:spcBef>
                <a:spcPts val="1200"/>
              </a:spcBef>
              <a:spcAft>
                <a:spcPts val="0"/>
              </a:spcAft>
              <a:buClr>
                <a:schemeClr val="dk1"/>
              </a:buClr>
              <a:buSzPct val="61110"/>
              <a:buFont typeface="Arial"/>
              <a:buNone/>
            </a:pPr>
            <a:r>
              <a:rPr lang="pt-BR"/>
              <a:t>Em futuras aplicações suas ou de sua empresa você terá que autenticar seus usuários de MUITAS formas, então, é</a:t>
            </a:r>
            <a:r>
              <a:rPr b="1" lang="pt-BR"/>
              <a:t> melhor controlar todas essas estratégias em um módulo específico para isso.</a:t>
            </a:r>
            <a:endParaRPr b="1"/>
          </a:p>
          <a:p>
            <a:pPr indent="0" lvl="0" marL="0" rtl="0" algn="l">
              <a:lnSpc>
                <a:spcPct val="115000"/>
              </a:lnSpc>
              <a:spcBef>
                <a:spcPts val="1200"/>
              </a:spcBef>
              <a:spcAft>
                <a:spcPts val="0"/>
              </a:spcAft>
              <a:buClr>
                <a:schemeClr val="dk1"/>
              </a:buClr>
              <a:buSzPct val="61110"/>
              <a:buFont typeface="Arial"/>
              <a:buNone/>
            </a:pPr>
            <a:r>
              <a:t/>
            </a:r>
            <a:endParaRPr b="1"/>
          </a:p>
          <a:p>
            <a:pPr indent="0" lvl="0" marL="0" rtl="0" algn="l">
              <a:lnSpc>
                <a:spcPct val="115000"/>
              </a:lnSpc>
              <a:spcBef>
                <a:spcPts val="1200"/>
              </a:spcBef>
              <a:spcAft>
                <a:spcPts val="1200"/>
              </a:spcAft>
              <a:buSzPct val="108108"/>
              <a:buNone/>
            </a:pPr>
            <a:r>
              <a:t/>
            </a:r>
            <a:endParaRPr/>
          </a:p>
        </p:txBody>
      </p:sp>
      <p:pic>
        <p:nvPicPr>
          <p:cNvPr id="429" name="Google Shape;429;p67"/>
          <p:cNvPicPr preferRelativeResize="0"/>
          <p:nvPr/>
        </p:nvPicPr>
        <p:blipFill rotWithShape="1">
          <a:blip r:embed="rId3">
            <a:alphaModFix/>
          </a:blip>
          <a:srcRect b="3227" l="0" r="0" t="3227"/>
          <a:stretch/>
        </p:blipFill>
        <p:spPr>
          <a:xfrm>
            <a:off x="5595250" y="530500"/>
            <a:ext cx="2908699" cy="40824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8"/>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Dúvidas?</a:t>
            </a:r>
            <a:endParaRPr b="1" sz="4000">
              <a:solidFill>
                <a:srgbClr val="EAFF6A"/>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4"/>
          <p:cNvSpPr txBox="1"/>
          <p:nvPr/>
        </p:nvSpPr>
        <p:spPr>
          <a:xfrm>
            <a:off x="1461300" y="2252975"/>
            <a:ext cx="6221400" cy="1847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rgbClr val="000000"/>
              </a:buClr>
              <a:buSzPts val="1100"/>
              <a:buFont typeface="Arial"/>
              <a:buNone/>
            </a:pPr>
            <a:r>
              <a:rPr b="1" lang="pt-BR" sz="4000">
                <a:solidFill>
                  <a:srgbClr val="EAFF6A"/>
                </a:solidFill>
                <a:latin typeface="DM Sans"/>
                <a:ea typeface="DM Sans"/>
                <a:cs typeface="DM Sans"/>
                <a:sym typeface="DM Sans"/>
              </a:rPr>
              <a:t>Autorização e Autenticação</a:t>
            </a:r>
            <a:endParaRPr b="1" sz="4000">
              <a:solidFill>
                <a:srgbClr val="EAFF6A"/>
              </a:solidFill>
              <a:latin typeface="DM Sans"/>
              <a:ea typeface="DM Sans"/>
              <a:cs typeface="DM Sans"/>
              <a:sym typeface="DM Sans"/>
            </a:endParaRPr>
          </a:p>
          <a:p>
            <a:pPr indent="0" lvl="0" marL="0" rtl="0" algn="ctr">
              <a:lnSpc>
                <a:spcPct val="90000"/>
              </a:lnSpc>
              <a:spcBef>
                <a:spcPts val="0"/>
              </a:spcBef>
              <a:spcAft>
                <a:spcPts val="0"/>
              </a:spcAft>
              <a:buClr>
                <a:srgbClr val="000000"/>
              </a:buClr>
              <a:buSzPts val="1100"/>
              <a:buFont typeface="Arial"/>
              <a:buNone/>
            </a:pPr>
            <a:r>
              <a:t/>
            </a:r>
            <a:endParaRPr b="1" sz="4000">
              <a:solidFill>
                <a:srgbClr val="EAFF6A"/>
              </a:solidFill>
              <a:latin typeface="DM Sans"/>
              <a:ea typeface="DM Sans"/>
              <a:cs typeface="DM Sans"/>
              <a:sym typeface="DM Sans"/>
            </a:endParaRPr>
          </a:p>
        </p:txBody>
      </p:sp>
      <p:sp>
        <p:nvSpPr>
          <p:cNvPr id="106" name="Google Shape;106;p24"/>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800">
                <a:solidFill>
                  <a:schemeClr val="lt1"/>
                </a:solidFill>
                <a:latin typeface="DM Sans"/>
                <a:ea typeface="DM Sans"/>
                <a:cs typeface="DM Sans"/>
                <a:sym typeface="DM Sans"/>
              </a:rPr>
              <a:t>Aula 20.</a:t>
            </a:r>
            <a:r>
              <a:rPr lang="pt-BR" sz="1800">
                <a:solidFill>
                  <a:schemeClr val="lt1"/>
                </a:solidFill>
                <a:latin typeface="DM Sans"/>
                <a:ea typeface="DM Sans"/>
                <a:cs typeface="DM Sans"/>
                <a:sym typeface="DM Sans"/>
              </a:rPr>
              <a:t> BACKEND</a:t>
            </a:r>
            <a:endParaRPr sz="1600">
              <a:solidFill>
                <a:schemeClr val="lt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nvSpPr>
        <p:spPr>
          <a:xfrm>
            <a:off x="741962" y="1166875"/>
            <a:ext cx="4490400" cy="1403700"/>
          </a:xfrm>
          <a:prstGeom prst="rect">
            <a:avLst/>
          </a:prstGeom>
          <a:noFill/>
          <a:ln>
            <a:noFill/>
          </a:ln>
        </p:spPr>
        <p:txBody>
          <a:bodyPr anchorCtr="0" anchor="t" bIns="91425" lIns="91425" spcFirstLastPara="1" rIns="91425" wrap="square" tIns="91425">
            <a:spAutoFit/>
          </a:bodyPr>
          <a:lstStyle/>
          <a:p>
            <a:pPr indent="0" lvl="0" marL="0" marR="0" rtl="0" algn="r">
              <a:lnSpc>
                <a:spcPct val="90000"/>
              </a:lnSpc>
              <a:spcBef>
                <a:spcPts val="0"/>
              </a:spcBef>
              <a:spcAft>
                <a:spcPts val="0"/>
              </a:spcAft>
              <a:buClr>
                <a:srgbClr val="000000"/>
              </a:buClr>
              <a:buSzPts val="4400"/>
              <a:buFont typeface="Arial"/>
              <a:buNone/>
            </a:pPr>
            <a:r>
              <a:rPr b="1" i="0" lang="pt-BR" sz="4400" u="none" cap="none" strike="noStrike">
                <a:solidFill>
                  <a:srgbClr val="EAFF6A"/>
                </a:solidFill>
                <a:latin typeface="DM Sans"/>
                <a:ea typeface="DM Sans"/>
                <a:cs typeface="DM Sans"/>
                <a:sym typeface="DM Sans"/>
              </a:rPr>
              <a:t>O que você achou da aula?</a:t>
            </a:r>
            <a:endParaRPr b="1" i="0" sz="4400" u="none" cap="none" strike="noStrike">
              <a:solidFill>
                <a:srgbClr val="EAFF6A"/>
              </a:solidFill>
              <a:latin typeface="DM Sans"/>
              <a:ea typeface="DM Sans"/>
              <a:cs typeface="DM Sans"/>
              <a:sym typeface="DM Sans"/>
            </a:endParaRPr>
          </a:p>
        </p:txBody>
      </p:sp>
      <p:sp>
        <p:nvSpPr>
          <p:cNvPr id="440" name="Google Shape;440;p69"/>
          <p:cNvSpPr txBox="1"/>
          <p:nvPr/>
        </p:nvSpPr>
        <p:spPr>
          <a:xfrm>
            <a:off x="5397545" y="3224100"/>
            <a:ext cx="3004500" cy="969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Acesse a plataforma</a:t>
            </a:r>
            <a:endParaRPr i="0" sz="1700" u="none" cap="none" strike="noStrike">
              <a:solidFill>
                <a:schemeClr val="lt1"/>
              </a:solidFill>
              <a:latin typeface="DM Sans"/>
              <a:ea typeface="DM Sans"/>
              <a:cs typeface="DM Sans"/>
              <a:sym typeface="DM Sans"/>
            </a:endParaRPr>
          </a:p>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Vá na aula do dia</a:t>
            </a:r>
            <a:endParaRPr i="0" sz="1700" u="none" cap="none" strike="noStrike">
              <a:solidFill>
                <a:schemeClr val="lt1"/>
              </a:solidFill>
              <a:latin typeface="DM Sans"/>
              <a:ea typeface="DM Sans"/>
              <a:cs typeface="DM Sans"/>
              <a:sym typeface="DM Sans"/>
            </a:endParaRPr>
          </a:p>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Clique em </a:t>
            </a:r>
            <a:r>
              <a:rPr i="0" lang="pt-BR" sz="1700" u="none" cap="none" strike="noStrike">
                <a:solidFill>
                  <a:schemeClr val="dk1"/>
                </a:solidFill>
                <a:highlight>
                  <a:srgbClr val="EAFF6A"/>
                </a:highlight>
                <a:latin typeface="DM Sans"/>
                <a:ea typeface="DM Sans"/>
                <a:cs typeface="DM Sans"/>
                <a:sym typeface="DM Sans"/>
              </a:rPr>
              <a:t>Avaliar</a:t>
            </a:r>
            <a:endParaRPr i="0" sz="1700" u="none" cap="none" strike="noStrike">
              <a:solidFill>
                <a:schemeClr val="dk1"/>
              </a:solidFill>
              <a:highlight>
                <a:srgbClr val="EAFF6A"/>
              </a:highlight>
              <a:latin typeface="DM Sans"/>
              <a:ea typeface="DM Sans"/>
              <a:cs typeface="DM Sans"/>
              <a:sym typeface="DM Sans"/>
            </a:endParaRPr>
          </a:p>
        </p:txBody>
      </p:sp>
      <p:grpSp>
        <p:nvGrpSpPr>
          <p:cNvPr id="441" name="Google Shape;441;p69"/>
          <p:cNvGrpSpPr/>
          <p:nvPr/>
        </p:nvGrpSpPr>
        <p:grpSpPr>
          <a:xfrm>
            <a:off x="1527125" y="2646775"/>
            <a:ext cx="3705225" cy="923925"/>
            <a:chOff x="4463725" y="2301200"/>
            <a:chExt cx="3705225" cy="923925"/>
          </a:xfrm>
        </p:grpSpPr>
        <p:pic>
          <p:nvPicPr>
            <p:cNvPr id="442" name="Google Shape;442;p69"/>
            <p:cNvPicPr preferRelativeResize="0"/>
            <p:nvPr/>
          </p:nvPicPr>
          <p:blipFill rotWithShape="1">
            <a:blip r:embed="rId3">
              <a:alphaModFix/>
            </a:blip>
            <a:srcRect b="0" l="0" r="0" t="0"/>
            <a:stretch/>
          </p:blipFill>
          <p:spPr>
            <a:xfrm>
              <a:off x="4463725" y="2301200"/>
              <a:ext cx="3705225" cy="923925"/>
            </a:xfrm>
            <a:prstGeom prst="rect">
              <a:avLst/>
            </a:prstGeom>
            <a:noFill/>
            <a:ln>
              <a:noFill/>
            </a:ln>
          </p:spPr>
        </p:pic>
        <p:pic>
          <p:nvPicPr>
            <p:cNvPr id="443" name="Google Shape;443;p69"/>
            <p:cNvPicPr preferRelativeResize="0"/>
            <p:nvPr/>
          </p:nvPicPr>
          <p:blipFill rotWithShape="1">
            <a:blip r:embed="rId4">
              <a:alphaModFix/>
            </a:blip>
            <a:srcRect b="0" l="0" r="0" t="0"/>
            <a:stretch/>
          </p:blipFill>
          <p:spPr>
            <a:xfrm rot="-1227742">
              <a:off x="6045954" y="2821352"/>
              <a:ext cx="266496" cy="344899"/>
            </a:xfrm>
            <a:prstGeom prst="rect">
              <a:avLst/>
            </a:prstGeom>
            <a:noFill/>
            <a:ln>
              <a:noFill/>
            </a:ln>
          </p:spPr>
        </p:pic>
      </p:grpSp>
      <p:sp>
        <p:nvSpPr>
          <p:cNvPr id="444" name="Google Shape;444;p69"/>
          <p:cNvSpPr txBox="1"/>
          <p:nvPr/>
        </p:nvSpPr>
        <p:spPr>
          <a:xfrm>
            <a:off x="1527113" y="3661200"/>
            <a:ext cx="59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pt-BR" sz="1400" u="none" cap="none" strike="noStrike">
                <a:solidFill>
                  <a:srgbClr val="EAFF6A"/>
                </a:solidFill>
                <a:latin typeface="DM Sans"/>
                <a:ea typeface="DM Sans"/>
                <a:cs typeface="DM Sans"/>
                <a:sym typeface="DM Sans"/>
              </a:rPr>
              <a:t>Seu feedback vale pontos para o Top 10!! 😎</a:t>
            </a:r>
            <a:endParaRPr i="0" sz="1400" u="none" cap="none" strike="noStrike">
              <a:solidFill>
                <a:srgbClr val="EAFF6A"/>
              </a:solidFill>
              <a:latin typeface="DM Sans"/>
              <a:ea typeface="DM Sans"/>
              <a:cs typeface="DM Sans"/>
              <a:sym typeface="DM Sans"/>
            </a:endParaRPr>
          </a:p>
        </p:txBody>
      </p:sp>
      <p:sp>
        <p:nvSpPr>
          <p:cNvPr id="445" name="Google Shape;445;p69"/>
          <p:cNvSpPr txBox="1"/>
          <p:nvPr/>
        </p:nvSpPr>
        <p:spPr>
          <a:xfrm>
            <a:off x="5397538" y="2826038"/>
            <a:ext cx="2345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pt-BR" sz="1900" u="none" cap="none" strike="noStrike">
                <a:solidFill>
                  <a:schemeClr val="lt1"/>
                </a:solidFill>
                <a:latin typeface="DM Sans"/>
                <a:ea typeface="DM Sans"/>
                <a:cs typeface="DM Sans"/>
                <a:sym typeface="DM Sans"/>
              </a:rPr>
              <a:t>Deixe sua opinião!</a:t>
            </a:r>
            <a:endParaRPr b="1" i="0" sz="1900" u="none" cap="none" strike="noStrike">
              <a:solidFill>
                <a:schemeClr val="lt1"/>
              </a:solidFill>
              <a:latin typeface="DM Sans"/>
              <a:ea typeface="DM Sans"/>
              <a:cs typeface="DM Sans"/>
              <a:sym typeface="DM Sans"/>
            </a:endParaRPr>
          </a:p>
        </p:txBody>
      </p:sp>
      <p:pic>
        <p:nvPicPr>
          <p:cNvPr id="446" name="Google Shape;446;p69"/>
          <p:cNvPicPr preferRelativeResize="0"/>
          <p:nvPr/>
        </p:nvPicPr>
        <p:blipFill rotWithShape="1">
          <a:blip r:embed="rId5">
            <a:alphaModFix/>
          </a:blip>
          <a:srcRect b="14381" l="0" r="0" t="7840"/>
          <a:stretch/>
        </p:blipFill>
        <p:spPr>
          <a:xfrm>
            <a:off x="5473738" y="1273263"/>
            <a:ext cx="1996400" cy="1552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0" name="Shape 450"/>
        <p:cNvGrpSpPr/>
        <p:nvPr/>
      </p:nvGrpSpPr>
      <p:grpSpPr>
        <a:xfrm>
          <a:off x="0" y="0"/>
          <a:ext cx="0" cy="0"/>
          <a:chOff x="0" y="0"/>
          <a:chExt cx="0" cy="0"/>
        </a:xfrm>
      </p:grpSpPr>
      <p:sp>
        <p:nvSpPr>
          <p:cNvPr id="451" name="Google Shape;451;p7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Como foi a aula?</a:t>
            </a:r>
            <a:endParaRPr b="1" sz="4000">
              <a:solidFill>
                <a:schemeClr val="dk1"/>
              </a:solidFill>
              <a:latin typeface="DM Sans"/>
              <a:ea typeface="DM Sans"/>
              <a:cs typeface="DM Sans"/>
              <a:sym typeface="DM Sans"/>
            </a:endParaRPr>
          </a:p>
        </p:txBody>
      </p:sp>
      <p:sp>
        <p:nvSpPr>
          <p:cNvPr id="452" name="Google Shape;452;p70"/>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0"/>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bom</a:t>
            </a:r>
            <a:endParaRPr b="1">
              <a:latin typeface="DM Sans"/>
              <a:ea typeface="DM Sans"/>
              <a:cs typeface="DM Sans"/>
              <a:sym typeface="DM Sans"/>
            </a:endParaRPr>
          </a:p>
        </p:txBody>
      </p:sp>
      <p:sp>
        <p:nvSpPr>
          <p:cNvPr id="454" name="Google Shape;454;p70"/>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pena</a:t>
            </a:r>
            <a:endParaRPr b="1">
              <a:latin typeface="DM Sans"/>
              <a:ea typeface="DM Sans"/>
              <a:cs typeface="DM Sans"/>
              <a:sym typeface="DM Sans"/>
            </a:endParaRPr>
          </a:p>
        </p:txBody>
      </p:sp>
      <p:sp>
        <p:nvSpPr>
          <p:cNvPr id="455" name="Google Shape;455;p70"/>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70"/>
          <p:cNvCxnSpPr>
            <a:stCxn id="457" idx="6"/>
            <a:endCxn id="452" idx="2"/>
          </p:cNvCxnSpPr>
          <p:nvPr/>
        </p:nvCxnSpPr>
        <p:spPr>
          <a:xfrm>
            <a:off x="2318213" y="2254029"/>
            <a:ext cx="1960200" cy="0"/>
          </a:xfrm>
          <a:prstGeom prst="straightConnector1">
            <a:avLst/>
          </a:prstGeom>
          <a:noFill/>
          <a:ln cap="flat" cmpd="sng" w="9525">
            <a:solidFill>
              <a:srgbClr val="EAFF6A"/>
            </a:solidFill>
            <a:prstDash val="solid"/>
            <a:round/>
            <a:headEnd len="med" w="med" type="none"/>
            <a:tailEnd len="med" w="med" type="none"/>
          </a:ln>
        </p:spPr>
      </p:cxnSp>
      <p:cxnSp>
        <p:nvCxnSpPr>
          <p:cNvPr id="458" name="Google Shape;458;p70"/>
          <p:cNvCxnSpPr>
            <a:stCxn id="452" idx="6"/>
            <a:endCxn id="455"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459" name="Google Shape;459;p70"/>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tal</a:t>
            </a:r>
            <a:endParaRPr b="1">
              <a:latin typeface="DM Sans"/>
              <a:ea typeface="DM Sans"/>
              <a:cs typeface="DM Sans"/>
              <a:sym typeface="DM Sans"/>
            </a:endParaRPr>
          </a:p>
        </p:txBody>
      </p:sp>
      <p:sp>
        <p:nvSpPr>
          <p:cNvPr id="460" name="Google Shape;460;p70"/>
          <p:cNvSpPr txBox="1"/>
          <p:nvPr/>
        </p:nvSpPr>
        <p:spPr>
          <a:xfrm>
            <a:off x="1049225"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que foi super legal na aula e podemos sempre trazer para as próximas?</a:t>
            </a:r>
            <a:endParaRPr sz="1350">
              <a:latin typeface="DM Sans"/>
              <a:ea typeface="DM Sans"/>
              <a:cs typeface="DM Sans"/>
              <a:sym typeface="DM Sans"/>
            </a:endParaRPr>
          </a:p>
        </p:txBody>
      </p:sp>
      <p:sp>
        <p:nvSpPr>
          <p:cNvPr id="461" name="Google Shape;461;p70"/>
          <p:cNvSpPr txBox="1"/>
          <p:nvPr/>
        </p:nvSpPr>
        <p:spPr>
          <a:xfrm>
            <a:off x="3596550"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que você acha que não funcionou bem e precisamos melhorar?</a:t>
            </a:r>
            <a:endParaRPr sz="1350">
              <a:latin typeface="DM Sans"/>
              <a:ea typeface="DM Sans"/>
              <a:cs typeface="DM Sans"/>
              <a:sym typeface="DM Sans"/>
            </a:endParaRPr>
          </a:p>
        </p:txBody>
      </p:sp>
      <p:sp>
        <p:nvSpPr>
          <p:cNvPr id="462" name="Google Shape;462;p70"/>
          <p:cNvSpPr txBox="1"/>
          <p:nvPr/>
        </p:nvSpPr>
        <p:spPr>
          <a:xfrm>
            <a:off x="614387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Qual sugestão deveríamos tentar em próximas aulas?</a:t>
            </a:r>
            <a:endParaRPr sz="1350">
              <a:latin typeface="DM Sans"/>
              <a:ea typeface="DM Sans"/>
              <a:cs typeface="DM Sans"/>
              <a:sym typeface="DM Sans"/>
            </a:endParaRPr>
          </a:p>
        </p:txBody>
      </p:sp>
      <p:sp>
        <p:nvSpPr>
          <p:cNvPr id="463" name="Google Shape;463;p70"/>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464" name="Google Shape;464;p70"/>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465" name="Google Shape;465;p70"/>
          <p:cNvGrpSpPr/>
          <p:nvPr/>
        </p:nvGrpSpPr>
        <p:grpSpPr>
          <a:xfrm>
            <a:off x="1731113" y="1953850"/>
            <a:ext cx="587100" cy="600300"/>
            <a:chOff x="1731113" y="1953850"/>
            <a:chExt cx="587100" cy="600300"/>
          </a:xfrm>
        </p:grpSpPr>
        <p:sp>
          <p:nvSpPr>
            <p:cNvPr id="457" name="Google Shape;457;p70"/>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0"/>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1"/>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de hoje</a:t>
            </a:r>
            <a:endParaRPr sz="4000">
              <a:solidFill>
                <a:schemeClr val="lt1"/>
              </a:solidFill>
              <a:latin typeface="DM Sans"/>
              <a:ea typeface="DM Sans"/>
              <a:cs typeface="DM Sans"/>
              <a:sym typeface="DM Sans"/>
            </a:endParaRPr>
          </a:p>
        </p:txBody>
      </p:sp>
      <p:sp>
        <p:nvSpPr>
          <p:cNvPr id="472" name="Google Shape;472;p71"/>
          <p:cNvSpPr txBox="1"/>
          <p:nvPr/>
        </p:nvSpPr>
        <p:spPr>
          <a:xfrm>
            <a:off x="2109143" y="2502363"/>
            <a:ext cx="4925700" cy="29040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Entendemos a diferença entre Autenticação e Autorização.</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Aprendemos a distinguir diferentes métodos de autenticação.</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Aprendemos como proteger as senhas dos clientes aplicando Hasheo.</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Criamos uma estratégia de autenticação local com passport-local.</a:t>
            </a:r>
            <a:endParaRPr sz="1350">
              <a:solidFill>
                <a:schemeClr val="lt1"/>
              </a:solidFill>
              <a:latin typeface="DM Sans"/>
              <a:ea typeface="DM Sans"/>
              <a:cs typeface="DM Sans"/>
              <a:sym typeface="DM Sans"/>
            </a:endParaRPr>
          </a:p>
          <a:p>
            <a:pPr indent="0" lvl="0" marL="457200" rtl="0" algn="l">
              <a:spcBef>
                <a:spcPts val="1000"/>
              </a:spcBef>
              <a:spcAft>
                <a:spcPts val="0"/>
              </a:spcAft>
              <a:buNone/>
            </a:pPr>
            <a:r>
              <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a:t>
            </a:r>
            <a:endParaRPr sz="1350">
              <a:solidFill>
                <a:schemeClr val="lt1"/>
              </a:solidFill>
              <a:latin typeface="DM Sans"/>
              <a:ea typeface="DM Sans"/>
              <a:cs typeface="DM Sans"/>
              <a:sym typeface="DM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2"/>
          <p:cNvSpPr txBox="1"/>
          <p:nvPr/>
        </p:nvSpPr>
        <p:spPr>
          <a:xfrm>
            <a:off x="1461300" y="2226163"/>
            <a:ext cx="6221400" cy="1639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500">
                <a:solidFill>
                  <a:schemeClr val="dk1"/>
                </a:solidFill>
                <a:highlight>
                  <a:srgbClr val="EAFF6A"/>
                </a:highlight>
                <a:latin typeface="DM Sans"/>
                <a:ea typeface="DM Sans"/>
                <a:cs typeface="DM Sans"/>
                <a:sym typeface="DM Sans"/>
              </a:rPr>
              <a:t>Você quer saber mais?</a:t>
            </a:r>
            <a:endParaRPr b="1" sz="3500">
              <a:solidFill>
                <a:schemeClr val="dk1"/>
              </a:solidFill>
              <a:highlight>
                <a:srgbClr val="EAFF6A"/>
              </a:highlight>
              <a:latin typeface="DM Sans"/>
              <a:ea typeface="DM Sans"/>
              <a:cs typeface="DM Sans"/>
              <a:sym typeface="DM Sans"/>
            </a:endParaRPr>
          </a:p>
          <a:p>
            <a:pPr indent="0" lvl="0" marL="0" rtl="0" algn="ctr">
              <a:lnSpc>
                <a:spcPct val="90000"/>
              </a:lnSpc>
              <a:spcBef>
                <a:spcPts val="0"/>
              </a:spcBef>
              <a:spcAft>
                <a:spcPts val="0"/>
              </a:spcAft>
              <a:buNone/>
            </a:pPr>
            <a:r>
              <a:rPr b="1" lang="pt-BR" sz="3500">
                <a:solidFill>
                  <a:schemeClr val="dk1"/>
                </a:solidFill>
                <a:latin typeface="DM Sans"/>
                <a:ea typeface="DM Sans"/>
                <a:cs typeface="DM Sans"/>
                <a:sym typeface="DM Sans"/>
              </a:rPr>
              <a:t>Deixamos material </a:t>
            </a:r>
            <a:endParaRPr b="1" sz="35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pt-BR" sz="3500">
                <a:solidFill>
                  <a:schemeClr val="dk1"/>
                </a:solidFill>
                <a:latin typeface="DM Sans"/>
                <a:ea typeface="DM Sans"/>
                <a:cs typeface="DM Sans"/>
                <a:sym typeface="DM Sans"/>
              </a:rPr>
              <a:t>extra da aula</a:t>
            </a:r>
            <a:endParaRPr b="1" sz="3500">
              <a:solidFill>
                <a:schemeClr val="dk1"/>
              </a:solidFill>
              <a:latin typeface="DM Sans"/>
              <a:ea typeface="DM Sans"/>
              <a:cs typeface="DM Sans"/>
              <a:sym typeface="DM Sans"/>
            </a:endParaRPr>
          </a:p>
        </p:txBody>
      </p:sp>
      <p:grpSp>
        <p:nvGrpSpPr>
          <p:cNvPr id="478" name="Google Shape;478;p72"/>
          <p:cNvGrpSpPr/>
          <p:nvPr/>
        </p:nvGrpSpPr>
        <p:grpSpPr>
          <a:xfrm>
            <a:off x="4202550" y="1278135"/>
            <a:ext cx="738900" cy="738900"/>
            <a:chOff x="4202550" y="994173"/>
            <a:chExt cx="738900" cy="738900"/>
          </a:xfrm>
        </p:grpSpPr>
        <p:sp>
          <p:nvSpPr>
            <p:cNvPr id="479" name="Google Shape;479;p72"/>
            <p:cNvSpPr/>
            <p:nvPr/>
          </p:nvSpPr>
          <p:spPr>
            <a:xfrm>
              <a:off x="4202550" y="99417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480" name="Google Shape;480;p72" title="ícono de material ampliado"/>
            <p:cNvPicPr preferRelativeResize="0"/>
            <p:nvPr/>
          </p:nvPicPr>
          <p:blipFill>
            <a:blip r:embed="rId3">
              <a:alphaModFix/>
            </a:blip>
            <a:stretch>
              <a:fillRect/>
            </a:stretch>
          </p:blipFill>
          <p:spPr>
            <a:xfrm>
              <a:off x="4346688" y="1138325"/>
              <a:ext cx="450600" cy="450600"/>
            </a:xfrm>
            <a:prstGeom prst="rect">
              <a:avLst/>
            </a:prstGeom>
            <a:noFill/>
            <a:ln>
              <a:noFill/>
            </a:ln>
          </p:spPr>
        </p:pic>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Obrigado por estudar conosco!</a:t>
            </a:r>
            <a:endParaRPr b="1" sz="4000">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000">
                <a:solidFill>
                  <a:srgbClr val="EAFF6A"/>
                </a:solidFill>
                <a:latin typeface="DM Sans"/>
                <a:ea typeface="DM Sans"/>
                <a:cs typeface="DM Sans"/>
                <a:sym typeface="DM Sans"/>
              </a:rPr>
              <a:t>Objetivos da aula</a:t>
            </a:r>
            <a:endParaRPr b="1" sz="3000">
              <a:solidFill>
                <a:srgbClr val="EAFF6A"/>
              </a:solidFill>
              <a:latin typeface="DM Sans"/>
              <a:ea typeface="DM Sans"/>
              <a:cs typeface="DM Sans"/>
              <a:sym typeface="DM Sans"/>
            </a:endParaRPr>
          </a:p>
        </p:txBody>
      </p:sp>
      <p:pic>
        <p:nvPicPr>
          <p:cNvPr id="112" name="Google Shape;112;p25"/>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113" name="Google Shape;113;p25"/>
          <p:cNvSpPr txBox="1"/>
          <p:nvPr/>
        </p:nvSpPr>
        <p:spPr>
          <a:xfrm>
            <a:off x="2465850" y="1545316"/>
            <a:ext cx="4212300" cy="28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lt1"/>
                </a:solidFill>
                <a:latin typeface="DM Sans"/>
                <a:ea typeface="DM Sans"/>
                <a:cs typeface="DM Sans"/>
                <a:sym typeface="DM Sans"/>
              </a:rPr>
              <a:t>Entender a diferença entre Autenticação e Autorização.</a:t>
            </a:r>
            <a:endParaRPr sz="1350">
              <a:solidFill>
                <a:schemeClr val="lt1"/>
              </a:solidFill>
              <a:latin typeface="DM Sans"/>
              <a:ea typeface="DM Sans"/>
              <a:cs typeface="DM Sans"/>
              <a:sym typeface="DM Sans"/>
            </a:endParaRPr>
          </a:p>
          <a:p>
            <a:pPr indent="0" lvl="0" marL="0" rtl="0" algn="l">
              <a:spcBef>
                <a:spcPts val="1000"/>
              </a:spcBef>
              <a:spcAft>
                <a:spcPts val="0"/>
              </a:spcAft>
              <a:buNone/>
            </a:pPr>
            <a:r>
              <a:rPr lang="pt-BR" sz="1350">
                <a:solidFill>
                  <a:schemeClr val="lt1"/>
                </a:solidFill>
                <a:latin typeface="DM Sans"/>
                <a:ea typeface="DM Sans"/>
                <a:cs typeface="DM Sans"/>
                <a:sym typeface="DM Sans"/>
              </a:rPr>
              <a:t>Distinguir os diferentes métodos de autenticação.</a:t>
            </a:r>
            <a:endParaRPr sz="1350">
              <a:solidFill>
                <a:schemeClr val="lt1"/>
              </a:solidFill>
              <a:latin typeface="DM Sans"/>
              <a:ea typeface="DM Sans"/>
              <a:cs typeface="DM Sans"/>
              <a:sym typeface="DM Sans"/>
            </a:endParaRPr>
          </a:p>
          <a:p>
            <a:pPr indent="0" lvl="0" marL="0" rtl="0" algn="l">
              <a:spcBef>
                <a:spcPts val="1000"/>
              </a:spcBef>
              <a:spcAft>
                <a:spcPts val="0"/>
              </a:spcAft>
              <a:buNone/>
            </a:pPr>
            <a:r>
              <a:t/>
            </a:r>
            <a:endParaRPr sz="1350">
              <a:solidFill>
                <a:schemeClr val="lt1"/>
              </a:solidFill>
              <a:latin typeface="DM Sans"/>
              <a:ea typeface="DM Sans"/>
              <a:cs typeface="DM Sans"/>
              <a:sym typeface="DM Sans"/>
            </a:endParaRPr>
          </a:p>
          <a:p>
            <a:pPr indent="0" lvl="0" marL="0" rtl="0" algn="l">
              <a:spcBef>
                <a:spcPts val="1000"/>
              </a:spcBef>
              <a:spcAft>
                <a:spcPts val="0"/>
              </a:spcAft>
              <a:buNone/>
            </a:pPr>
            <a:r>
              <a:rPr lang="pt-BR" sz="1350">
                <a:solidFill>
                  <a:schemeClr val="lt1"/>
                </a:solidFill>
                <a:latin typeface="DM Sans"/>
                <a:ea typeface="DM Sans"/>
                <a:cs typeface="DM Sans"/>
                <a:sym typeface="DM Sans"/>
              </a:rPr>
              <a:t>Proteger as senhas dos clientes aplicando Hasheo.</a:t>
            </a:r>
            <a:endParaRPr sz="1350">
              <a:solidFill>
                <a:schemeClr val="lt1"/>
              </a:solidFill>
              <a:latin typeface="DM Sans"/>
              <a:ea typeface="DM Sans"/>
              <a:cs typeface="DM Sans"/>
              <a:sym typeface="DM Sans"/>
            </a:endParaRPr>
          </a:p>
          <a:p>
            <a:pPr indent="0" lvl="0" marL="0" rtl="0" algn="l">
              <a:spcBef>
                <a:spcPts val="1000"/>
              </a:spcBef>
              <a:spcAft>
                <a:spcPts val="0"/>
              </a:spcAft>
              <a:buNone/>
            </a:pPr>
            <a:r>
              <a:t/>
            </a:r>
            <a:endParaRPr sz="1350">
              <a:solidFill>
                <a:schemeClr val="lt1"/>
              </a:solidFill>
              <a:latin typeface="DM Sans"/>
              <a:ea typeface="DM Sans"/>
              <a:cs typeface="DM Sans"/>
              <a:sym typeface="DM Sans"/>
            </a:endParaRPr>
          </a:p>
          <a:p>
            <a:pPr indent="0" lvl="0" marL="0" rtl="0" algn="l">
              <a:spcBef>
                <a:spcPts val="1000"/>
              </a:spcBef>
              <a:spcAft>
                <a:spcPts val="0"/>
              </a:spcAft>
              <a:buNone/>
            </a:pPr>
            <a:r>
              <a:rPr lang="pt-BR" sz="1350">
                <a:solidFill>
                  <a:schemeClr val="lt1"/>
                </a:solidFill>
                <a:latin typeface="DM Sans"/>
                <a:ea typeface="DM Sans"/>
                <a:cs typeface="DM Sans"/>
                <a:sym typeface="DM Sans"/>
              </a:rPr>
              <a:t>Criar uma estratégia de autenticação local com passport-local.</a:t>
            </a:r>
            <a:endParaRPr b="1" sz="1350">
              <a:solidFill>
                <a:schemeClr val="lt1"/>
              </a:solidFill>
              <a:latin typeface="DM Sans"/>
              <a:ea typeface="DM Sans"/>
              <a:cs typeface="DM Sans"/>
              <a:sym typeface="DM Sans"/>
            </a:endParaRPr>
          </a:p>
          <a:p>
            <a:pPr indent="0" lvl="0" marL="0" rtl="0" algn="l">
              <a:lnSpc>
                <a:spcPct val="115000"/>
              </a:lnSpc>
              <a:spcBef>
                <a:spcPts val="1000"/>
              </a:spcBef>
              <a:spcAft>
                <a:spcPts val="0"/>
              </a:spcAft>
              <a:buNone/>
            </a:pPr>
            <a:r>
              <a:t/>
            </a:r>
            <a:endParaRPr b="1" sz="1350">
              <a:solidFill>
                <a:schemeClr val="lt1"/>
              </a:solidFill>
              <a:latin typeface="DM Sans"/>
              <a:ea typeface="DM Sans"/>
              <a:cs typeface="DM Sans"/>
              <a:sym typeface="DM Sans"/>
            </a:endParaRPr>
          </a:p>
        </p:txBody>
      </p:sp>
      <p:pic>
        <p:nvPicPr>
          <p:cNvPr id="114" name="Google Shape;114;p25"/>
          <p:cNvPicPr preferRelativeResize="0"/>
          <p:nvPr/>
        </p:nvPicPr>
        <p:blipFill>
          <a:blip r:embed="rId3">
            <a:alphaModFix/>
          </a:blip>
          <a:stretch>
            <a:fillRect/>
          </a:stretch>
        </p:blipFill>
        <p:spPr>
          <a:xfrm>
            <a:off x="2172138" y="2178713"/>
            <a:ext cx="196975" cy="196975"/>
          </a:xfrm>
          <a:prstGeom prst="rect">
            <a:avLst/>
          </a:prstGeom>
          <a:noFill/>
          <a:ln>
            <a:noFill/>
          </a:ln>
        </p:spPr>
      </p:pic>
      <p:pic>
        <p:nvPicPr>
          <p:cNvPr id="115" name="Google Shape;115;p25"/>
          <p:cNvPicPr preferRelativeResize="0"/>
          <p:nvPr/>
        </p:nvPicPr>
        <p:blipFill>
          <a:blip r:embed="rId3">
            <a:alphaModFix/>
          </a:blip>
          <a:stretch>
            <a:fillRect/>
          </a:stretch>
        </p:blipFill>
        <p:spPr>
          <a:xfrm>
            <a:off x="2172138" y="3009938"/>
            <a:ext cx="196975" cy="196975"/>
          </a:xfrm>
          <a:prstGeom prst="rect">
            <a:avLst/>
          </a:prstGeom>
          <a:noFill/>
          <a:ln>
            <a:noFill/>
          </a:ln>
        </p:spPr>
      </p:pic>
      <p:pic>
        <p:nvPicPr>
          <p:cNvPr id="116" name="Google Shape;116;p25"/>
          <p:cNvPicPr preferRelativeResize="0"/>
          <p:nvPr/>
        </p:nvPicPr>
        <p:blipFill>
          <a:blip r:embed="rId3">
            <a:alphaModFix/>
          </a:blip>
          <a:stretch>
            <a:fillRect/>
          </a:stretch>
        </p:blipFill>
        <p:spPr>
          <a:xfrm>
            <a:off x="2172138" y="3683563"/>
            <a:ext cx="196975" cy="196975"/>
          </a:xfrm>
          <a:prstGeom prst="rect">
            <a:avLst/>
          </a:prstGeom>
          <a:noFill/>
          <a:ln>
            <a:noFill/>
          </a:ln>
        </p:spPr>
      </p:pic>
      <p:cxnSp>
        <p:nvCxnSpPr>
          <p:cNvPr id="117" name="Google Shape;117;p25"/>
          <p:cNvCxnSpPr>
            <a:stCxn id="112" idx="2"/>
            <a:endCxn id="114"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cxnSp>
        <p:nvCxnSpPr>
          <p:cNvPr id="118" name="Google Shape;118;p25"/>
          <p:cNvCxnSpPr>
            <a:stCxn id="114" idx="2"/>
            <a:endCxn id="115" idx="0"/>
          </p:cNvCxnSpPr>
          <p:nvPr/>
        </p:nvCxnSpPr>
        <p:spPr>
          <a:xfrm flipH="1" rot="-5400000">
            <a:off x="1953825" y="2692487"/>
            <a:ext cx="634200" cy="600"/>
          </a:xfrm>
          <a:prstGeom prst="bentConnector3">
            <a:avLst>
              <a:gd fmla="val 50004" name="adj1"/>
            </a:avLst>
          </a:prstGeom>
          <a:noFill/>
          <a:ln cap="flat" cmpd="sng" w="9525">
            <a:solidFill>
              <a:srgbClr val="EAFF6A"/>
            </a:solidFill>
            <a:prstDash val="solid"/>
            <a:round/>
            <a:headEnd len="med" w="med" type="none"/>
            <a:tailEnd len="med" w="med" type="none"/>
          </a:ln>
        </p:spPr>
      </p:cxnSp>
      <p:cxnSp>
        <p:nvCxnSpPr>
          <p:cNvPr id="119" name="Google Shape;119;p25"/>
          <p:cNvCxnSpPr>
            <a:stCxn id="115" idx="2"/>
            <a:endCxn id="116" idx="0"/>
          </p:cNvCxnSpPr>
          <p:nvPr/>
        </p:nvCxnSpPr>
        <p:spPr>
          <a:xfrm flipH="1" rot="-5400000">
            <a:off x="2032575" y="3444962"/>
            <a:ext cx="476700" cy="600"/>
          </a:xfrm>
          <a:prstGeom prst="bentConnector3">
            <a:avLst>
              <a:gd fmla="val 49995"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nvSpPr>
        <p:spPr>
          <a:xfrm>
            <a:off x="465275" y="468275"/>
            <a:ext cx="246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26"/>
          <p:cNvSpPr txBox="1"/>
          <p:nvPr/>
        </p:nvSpPr>
        <p:spPr>
          <a:xfrm>
            <a:off x="327100" y="2989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pt-BR" sz="4000" u="none" cap="none" strike="noStrike">
                <a:solidFill>
                  <a:schemeClr val="dk1"/>
                </a:solidFill>
                <a:latin typeface="DM Sans"/>
                <a:ea typeface="DM Sans"/>
                <a:cs typeface="DM Sans"/>
                <a:sym typeface="DM Sans"/>
              </a:rPr>
              <a:t>Glossário- </a:t>
            </a:r>
            <a:r>
              <a:rPr b="1" lang="pt-BR" sz="4000">
                <a:solidFill>
                  <a:schemeClr val="dk1"/>
                </a:solidFill>
                <a:latin typeface="DM Sans"/>
                <a:ea typeface="DM Sans"/>
                <a:cs typeface="DM Sans"/>
                <a:sym typeface="DM Sans"/>
              </a:rPr>
              <a:t>A</a:t>
            </a:r>
            <a:r>
              <a:rPr b="1" i="0" lang="pt-BR" sz="4000" u="none" cap="none" strike="noStrike">
                <a:solidFill>
                  <a:schemeClr val="dk1"/>
                </a:solidFill>
                <a:latin typeface="DM Sans"/>
                <a:ea typeface="DM Sans"/>
                <a:cs typeface="DM Sans"/>
                <a:sym typeface="DM Sans"/>
              </a:rPr>
              <a:t>ula 19</a:t>
            </a:r>
            <a:endParaRPr b="1" i="0" sz="4000" u="none" cap="none" strike="noStrike">
              <a:solidFill>
                <a:schemeClr val="dk1"/>
              </a:solidFill>
              <a:latin typeface="DM Sans"/>
              <a:ea typeface="DM Sans"/>
              <a:cs typeface="DM Sans"/>
              <a:sym typeface="DM Sans"/>
            </a:endParaRPr>
          </a:p>
        </p:txBody>
      </p:sp>
      <p:sp>
        <p:nvSpPr>
          <p:cNvPr id="126" name="Google Shape;126;p26"/>
          <p:cNvSpPr txBox="1"/>
          <p:nvPr/>
        </p:nvSpPr>
        <p:spPr>
          <a:xfrm>
            <a:off x="434500" y="1603175"/>
            <a:ext cx="3834600" cy="182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2000"/>
              <a:buFont typeface="Arial"/>
              <a:buNone/>
            </a:pPr>
            <a:r>
              <a:rPr b="1" i="0" lang="pt-BR" sz="1350" u="none" cap="none" strike="noStrike">
                <a:solidFill>
                  <a:schemeClr val="dk1"/>
                </a:solidFill>
                <a:highlight>
                  <a:srgbClr val="EAFF6A"/>
                </a:highlight>
                <a:latin typeface="DM Sans"/>
                <a:ea typeface="DM Sans"/>
                <a:cs typeface="DM Sans"/>
                <a:sym typeface="DM Sans"/>
              </a:rPr>
              <a:t>Storage</a:t>
            </a:r>
            <a:r>
              <a:rPr b="1" i="0" lang="pt-BR" sz="1350" u="none" cap="none" strike="noStrike">
                <a:solidFill>
                  <a:schemeClr val="dk1"/>
                </a:solidFill>
                <a:latin typeface="DM Sans"/>
                <a:ea typeface="DM Sans"/>
                <a:cs typeface="DM Sans"/>
                <a:sym typeface="DM Sans"/>
              </a:rPr>
              <a:t>: </a:t>
            </a:r>
            <a:r>
              <a:rPr b="0" i="0" lang="pt-BR" sz="1350" u="none" cap="none" strike="noStrike">
                <a:solidFill>
                  <a:schemeClr val="dk1"/>
                </a:solidFill>
                <a:latin typeface="DM Sans"/>
                <a:ea typeface="DM Sans"/>
                <a:cs typeface="DM Sans"/>
                <a:sym typeface="DM Sans"/>
              </a:rPr>
              <a:t>Onde as sessões do lado do servidor são armazenadas. É aqui que os sessionIds são consultados e comparados.</a:t>
            </a:r>
            <a:endParaRPr b="0" i="0" sz="135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20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2000"/>
              <a:buFont typeface="Arial"/>
              <a:buNone/>
            </a:pPr>
            <a:r>
              <a:rPr b="1" i="0" lang="pt-BR" sz="1350" u="none" cap="none" strike="noStrike">
                <a:solidFill>
                  <a:schemeClr val="dk1"/>
                </a:solidFill>
                <a:highlight>
                  <a:srgbClr val="EAFF6A"/>
                </a:highlight>
                <a:latin typeface="DM Sans"/>
                <a:ea typeface="DM Sans"/>
                <a:cs typeface="DM Sans"/>
                <a:sym typeface="DM Sans"/>
              </a:rPr>
              <a:t>MemoryStorage </a:t>
            </a:r>
            <a:r>
              <a:rPr b="1" i="0" lang="pt-BR" sz="1350" u="none" cap="none" strike="noStrike">
                <a:solidFill>
                  <a:schemeClr val="dk1"/>
                </a:solidFill>
                <a:latin typeface="DM Sans"/>
                <a:ea typeface="DM Sans"/>
                <a:cs typeface="DM Sans"/>
                <a:sym typeface="DM Sans"/>
              </a:rPr>
              <a:t>: </a:t>
            </a:r>
            <a:r>
              <a:rPr b="0" i="0" lang="pt-BR" sz="1350" u="none" cap="none" strike="noStrike">
                <a:solidFill>
                  <a:schemeClr val="dk1"/>
                </a:solidFill>
                <a:latin typeface="DM Sans"/>
                <a:ea typeface="DM Sans"/>
                <a:cs typeface="DM Sans"/>
                <a:sym typeface="DM Sans"/>
              </a:rPr>
              <a:t>Armazenamento padrão de sessões por express-session. Se o servidor cair, as sessões cairão.</a:t>
            </a:r>
            <a:endParaRPr b="0" i="0" sz="1350" u="none" cap="none" strike="noStrike">
              <a:solidFill>
                <a:schemeClr val="dk1"/>
              </a:solidFill>
              <a:latin typeface="DM Sans"/>
              <a:ea typeface="DM Sans"/>
              <a:cs typeface="DM Sans"/>
              <a:sym typeface="DM Sans"/>
            </a:endParaRPr>
          </a:p>
        </p:txBody>
      </p:sp>
      <p:sp>
        <p:nvSpPr>
          <p:cNvPr id="127" name="Google Shape;127;p26"/>
          <p:cNvSpPr txBox="1"/>
          <p:nvPr/>
        </p:nvSpPr>
        <p:spPr>
          <a:xfrm>
            <a:off x="4344575" y="1552200"/>
            <a:ext cx="3834600" cy="326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2000"/>
              <a:buFont typeface="Arial"/>
              <a:buNone/>
            </a:pPr>
            <a:r>
              <a:rPr b="1" i="0" lang="pt-BR" sz="1350" u="none" cap="none" strike="noStrike">
                <a:solidFill>
                  <a:schemeClr val="dk1"/>
                </a:solidFill>
                <a:highlight>
                  <a:srgbClr val="EAFF6A"/>
                </a:highlight>
                <a:latin typeface="DM Sans"/>
                <a:ea typeface="DM Sans"/>
                <a:cs typeface="DM Sans"/>
                <a:sym typeface="DM Sans"/>
              </a:rPr>
              <a:t>FileStorage</a:t>
            </a:r>
            <a:r>
              <a:rPr b="1" i="0" lang="pt-BR" sz="1350" u="none" cap="none" strike="noStrike">
                <a:solidFill>
                  <a:schemeClr val="dk1"/>
                </a:solidFill>
                <a:latin typeface="DM Sans"/>
                <a:ea typeface="DM Sans"/>
                <a:cs typeface="DM Sans"/>
                <a:sym typeface="DM Sans"/>
              </a:rPr>
              <a:t>:</a:t>
            </a:r>
            <a:r>
              <a:rPr b="0" i="0" lang="pt-BR" sz="1350" u="none" cap="none" strike="noStrike">
                <a:solidFill>
                  <a:schemeClr val="dk1"/>
                </a:solidFill>
                <a:latin typeface="DM Sans"/>
                <a:ea typeface="DM Sans"/>
                <a:cs typeface="DM Sans"/>
                <a:sym typeface="DM Sans"/>
              </a:rPr>
              <a:t> Armazenamento alternativo que permite salvar sessões em arquivos em uma pasta especificada. Quando o servidor cair, você ainda poderá verificar as sessões dos arquivos posteriormente.</a:t>
            </a:r>
            <a:endParaRPr b="1" i="0" sz="1350" u="none" cap="none" strike="noStrike">
              <a:solidFill>
                <a:schemeClr val="dk1"/>
              </a:solidFill>
              <a:highlight>
                <a:srgbClr val="EAFF6A"/>
              </a:highlight>
              <a:latin typeface="DM Sans"/>
              <a:ea typeface="DM Sans"/>
              <a:cs typeface="DM Sans"/>
              <a:sym typeface="DM Sans"/>
            </a:endParaRPr>
          </a:p>
          <a:p>
            <a:pPr indent="0" lvl="0" marL="0" marR="0" rtl="0" algn="l">
              <a:lnSpc>
                <a:spcPct val="115000"/>
              </a:lnSpc>
              <a:spcBef>
                <a:spcPts val="0"/>
              </a:spcBef>
              <a:spcAft>
                <a:spcPts val="0"/>
              </a:spcAft>
              <a:buClr>
                <a:schemeClr val="dk1"/>
              </a:buClr>
              <a:buSzPts val="2000"/>
              <a:buFont typeface="Arial"/>
              <a:buNone/>
            </a:pPr>
            <a:r>
              <a:t/>
            </a:r>
            <a:endParaRPr b="1" i="0" sz="1350" u="none" cap="none" strike="noStrike">
              <a:solidFill>
                <a:schemeClr val="dk1"/>
              </a:solidFill>
              <a:highlight>
                <a:srgbClr val="EAFF6A"/>
              </a:highlight>
              <a:latin typeface="DM Sans"/>
              <a:ea typeface="DM Sans"/>
              <a:cs typeface="DM Sans"/>
              <a:sym typeface="DM Sans"/>
            </a:endParaRPr>
          </a:p>
          <a:p>
            <a:pPr indent="0" lvl="0" marL="0" marR="0" rtl="0" algn="l">
              <a:lnSpc>
                <a:spcPct val="115000"/>
              </a:lnSpc>
              <a:spcBef>
                <a:spcPts val="0"/>
              </a:spcBef>
              <a:spcAft>
                <a:spcPts val="0"/>
              </a:spcAft>
              <a:buClr>
                <a:schemeClr val="dk1"/>
              </a:buClr>
              <a:buSzPts val="2000"/>
              <a:buFont typeface="Arial"/>
              <a:buNone/>
            </a:pPr>
            <a:r>
              <a:rPr b="1" i="0" lang="pt-BR" sz="1350" u="none" cap="none" strike="noStrike">
                <a:solidFill>
                  <a:schemeClr val="dk1"/>
                </a:solidFill>
                <a:highlight>
                  <a:srgbClr val="EAFF6A"/>
                </a:highlight>
                <a:latin typeface="DM Sans"/>
                <a:ea typeface="DM Sans"/>
                <a:cs typeface="DM Sans"/>
                <a:sym typeface="DM Sans"/>
              </a:rPr>
              <a:t>MongoStorage</a:t>
            </a:r>
            <a:r>
              <a:rPr b="1" i="0" lang="pt-BR" sz="1350" u="none" cap="none" strike="noStrike">
                <a:solidFill>
                  <a:schemeClr val="dk1"/>
                </a:solidFill>
                <a:latin typeface="DM Sans"/>
                <a:ea typeface="DM Sans"/>
                <a:cs typeface="DM Sans"/>
                <a:sym typeface="DM Sans"/>
              </a:rPr>
              <a:t>: </a:t>
            </a:r>
            <a:r>
              <a:rPr b="0" i="0" lang="pt-BR" sz="1350" u="none" cap="none" strike="noStrike">
                <a:solidFill>
                  <a:schemeClr val="dk1"/>
                </a:solidFill>
                <a:latin typeface="DM Sans"/>
                <a:ea typeface="DM Sans"/>
                <a:cs typeface="DM Sans"/>
                <a:sym typeface="DM Sans"/>
              </a:rPr>
              <a:t>Armazenamento de sessão alternativo que permite que as sessões sejam salvas em um banco de dados. É mais acessível, pois possui um sistema de autogestão que permite limpar as sessões expiradas.</a:t>
            </a:r>
            <a:endParaRPr b="0" i="0" sz="1350" u="none" cap="none" strike="noStrike">
              <a:solidFill>
                <a:schemeClr val="dk1"/>
              </a:solidFill>
              <a:latin typeface="DM Sans"/>
              <a:ea typeface="DM Sans"/>
              <a:cs typeface="DM Sans"/>
              <a:sym typeface="DM Sans"/>
            </a:endParaRPr>
          </a:p>
          <a:p>
            <a:pPr indent="0" lvl="0" marL="0" marR="0" rtl="0" algn="l">
              <a:lnSpc>
                <a:spcPct val="115000"/>
              </a:lnSpc>
              <a:spcBef>
                <a:spcPts val="0"/>
              </a:spcBef>
              <a:spcAft>
                <a:spcPts val="0"/>
              </a:spcAft>
              <a:buClr>
                <a:schemeClr val="dk1"/>
              </a:buClr>
              <a:buSzPts val="2000"/>
              <a:buFont typeface="Arial"/>
              <a:buNone/>
            </a:pPr>
            <a:r>
              <a:t/>
            </a:r>
            <a:endParaRPr b="0" i="0" sz="1350" u="none" cap="none" strike="noStrike">
              <a:solidFill>
                <a:schemeClr val="dk1"/>
              </a:solidFill>
              <a:highlight>
                <a:schemeClr val="lt1"/>
              </a:highlight>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nvSpPr>
        <p:spPr>
          <a:xfrm>
            <a:off x="884625"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chemeClr val="dk1"/>
                </a:solidFill>
                <a:latin typeface="DM Sans"/>
                <a:ea typeface="DM Sans"/>
                <a:cs typeface="DM Sans"/>
                <a:sym typeface="DM Sans"/>
              </a:rPr>
              <a:t>MAPA DE CONCEITOS</a:t>
            </a:r>
            <a:endParaRPr b="0" i="0" sz="1400" u="none" cap="none" strike="noStrike">
              <a:solidFill>
                <a:srgbClr val="000000"/>
              </a:solidFill>
              <a:latin typeface="DM Sans"/>
              <a:ea typeface="DM Sans"/>
              <a:cs typeface="DM Sans"/>
              <a:sym typeface="DM Sans"/>
            </a:endParaRPr>
          </a:p>
        </p:txBody>
      </p:sp>
      <p:sp>
        <p:nvSpPr>
          <p:cNvPr id="133" name="Google Shape;133;p27"/>
          <p:cNvSpPr/>
          <p:nvPr/>
        </p:nvSpPr>
        <p:spPr>
          <a:xfrm>
            <a:off x="588525" y="2063284"/>
            <a:ext cx="1399200" cy="580200"/>
          </a:xfrm>
          <a:prstGeom prst="rect">
            <a:avLst/>
          </a:prstGeom>
          <a:solidFill>
            <a:srgbClr val="2728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DM Sans"/>
                <a:ea typeface="DM Sans"/>
                <a:cs typeface="DM Sans"/>
                <a:sym typeface="DM Sans"/>
              </a:rPr>
              <a:t>Registro</a:t>
            </a:r>
            <a:endParaRPr b="0" i="0" sz="1200" u="none" cap="none" strike="noStrike">
              <a:solidFill>
                <a:srgbClr val="FFFFFF"/>
              </a:solidFill>
              <a:latin typeface="DM Sans"/>
              <a:ea typeface="DM Sans"/>
              <a:cs typeface="DM Sans"/>
              <a:sym typeface="DM Sans"/>
            </a:endParaRPr>
          </a:p>
        </p:txBody>
      </p:sp>
      <p:sp>
        <p:nvSpPr>
          <p:cNvPr id="134" name="Google Shape;134;p27"/>
          <p:cNvSpPr/>
          <p:nvPr/>
        </p:nvSpPr>
        <p:spPr>
          <a:xfrm>
            <a:off x="2786793" y="1536925"/>
            <a:ext cx="1596900" cy="58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DM Sans"/>
                <a:ea typeface="DM Sans"/>
                <a:cs typeface="DM Sans"/>
                <a:sym typeface="DM Sans"/>
              </a:rPr>
              <a:t>Autenticação</a:t>
            </a:r>
            <a:endParaRPr b="0" i="0" sz="1200" u="none" cap="none" strike="noStrike">
              <a:solidFill>
                <a:schemeClr val="dk1"/>
              </a:solidFill>
              <a:latin typeface="DM Sans"/>
              <a:ea typeface="DM Sans"/>
              <a:cs typeface="DM Sans"/>
              <a:sym typeface="DM Sans"/>
            </a:endParaRPr>
          </a:p>
        </p:txBody>
      </p:sp>
      <p:cxnSp>
        <p:nvCxnSpPr>
          <p:cNvPr id="135" name="Google Shape;135;p27"/>
          <p:cNvCxnSpPr>
            <a:stCxn id="133" idx="3"/>
            <a:endCxn id="134" idx="1"/>
          </p:cNvCxnSpPr>
          <p:nvPr/>
        </p:nvCxnSpPr>
        <p:spPr>
          <a:xfrm flipH="1" rot="10800000">
            <a:off x="1987725" y="1826884"/>
            <a:ext cx="799200" cy="526500"/>
          </a:xfrm>
          <a:prstGeom prst="bentConnector3">
            <a:avLst>
              <a:gd fmla="val 49992" name="adj1"/>
            </a:avLst>
          </a:prstGeom>
          <a:noFill/>
          <a:ln cap="flat" cmpd="sng" w="9525">
            <a:solidFill>
              <a:srgbClr val="CCCCCC"/>
            </a:solidFill>
            <a:prstDash val="solid"/>
            <a:round/>
            <a:headEnd len="sm" w="sm" type="none"/>
            <a:tailEnd len="med" w="med" type="oval"/>
          </a:ln>
        </p:spPr>
      </p:cxnSp>
      <p:cxnSp>
        <p:nvCxnSpPr>
          <p:cNvPr id="136" name="Google Shape;136;p27"/>
          <p:cNvCxnSpPr>
            <a:stCxn id="134" idx="3"/>
            <a:endCxn id="137" idx="1"/>
          </p:cNvCxnSpPr>
          <p:nvPr/>
        </p:nvCxnSpPr>
        <p:spPr>
          <a:xfrm>
            <a:off x="4383693" y="1827025"/>
            <a:ext cx="310500" cy="600"/>
          </a:xfrm>
          <a:prstGeom prst="bentConnector3">
            <a:avLst>
              <a:gd fmla="val 50010" name="adj1"/>
            </a:avLst>
          </a:prstGeom>
          <a:noFill/>
          <a:ln cap="flat" cmpd="sng" w="9525">
            <a:solidFill>
              <a:srgbClr val="CCCCCC"/>
            </a:solidFill>
            <a:prstDash val="solid"/>
            <a:round/>
            <a:headEnd len="sm" w="sm" type="none"/>
            <a:tailEnd len="med" w="med" type="oval"/>
          </a:ln>
        </p:spPr>
      </p:cxnSp>
      <p:sp>
        <p:nvSpPr>
          <p:cNvPr id="137" name="Google Shape;137;p27"/>
          <p:cNvSpPr/>
          <p:nvPr/>
        </p:nvSpPr>
        <p:spPr>
          <a:xfrm>
            <a:off x="4694256" y="153691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Métodos</a:t>
            </a:r>
            <a:endParaRPr b="0" i="0" sz="1200" u="none" cap="none" strike="noStrike">
              <a:solidFill>
                <a:srgbClr val="222222"/>
              </a:solidFill>
              <a:latin typeface="DM Sans"/>
              <a:ea typeface="DM Sans"/>
              <a:cs typeface="DM Sans"/>
              <a:sym typeface="DM Sans"/>
            </a:endParaRPr>
          </a:p>
        </p:txBody>
      </p:sp>
      <p:cxnSp>
        <p:nvCxnSpPr>
          <p:cNvPr id="138" name="Google Shape;138;p27"/>
          <p:cNvCxnSpPr>
            <a:stCxn id="137" idx="3"/>
            <a:endCxn id="139" idx="1"/>
          </p:cNvCxnSpPr>
          <p:nvPr/>
        </p:nvCxnSpPr>
        <p:spPr>
          <a:xfrm flipH="1" rot="10800000">
            <a:off x="6291156" y="1040714"/>
            <a:ext cx="545100" cy="786300"/>
          </a:xfrm>
          <a:prstGeom prst="bentConnector3">
            <a:avLst>
              <a:gd fmla="val 50002" name="adj1"/>
            </a:avLst>
          </a:prstGeom>
          <a:noFill/>
          <a:ln cap="flat" cmpd="sng" w="9525">
            <a:solidFill>
              <a:srgbClr val="CCCCCC"/>
            </a:solidFill>
            <a:prstDash val="solid"/>
            <a:round/>
            <a:headEnd len="sm" w="sm" type="none"/>
            <a:tailEnd len="med" w="med" type="oval"/>
          </a:ln>
        </p:spPr>
      </p:cxnSp>
      <p:sp>
        <p:nvSpPr>
          <p:cNvPr id="139" name="Google Shape;139;p27"/>
          <p:cNvSpPr/>
          <p:nvPr/>
        </p:nvSpPr>
        <p:spPr>
          <a:xfrm>
            <a:off x="6836275" y="899775"/>
            <a:ext cx="1717200" cy="2817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Usuario e senha</a:t>
            </a:r>
            <a:endParaRPr b="0" i="0" sz="1200" u="none" cap="none" strike="noStrike">
              <a:solidFill>
                <a:srgbClr val="222222"/>
              </a:solidFill>
              <a:latin typeface="DM Sans"/>
              <a:ea typeface="DM Sans"/>
              <a:cs typeface="DM Sans"/>
              <a:sym typeface="DM Sans"/>
            </a:endParaRPr>
          </a:p>
        </p:txBody>
      </p:sp>
      <p:cxnSp>
        <p:nvCxnSpPr>
          <p:cNvPr id="140" name="Google Shape;140;p27"/>
          <p:cNvCxnSpPr>
            <a:stCxn id="137" idx="3"/>
            <a:endCxn id="141" idx="1"/>
          </p:cNvCxnSpPr>
          <p:nvPr/>
        </p:nvCxnSpPr>
        <p:spPr>
          <a:xfrm flipH="1" rot="10800000">
            <a:off x="6291156" y="1537514"/>
            <a:ext cx="545100" cy="2895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41" name="Google Shape;141;p27"/>
          <p:cNvSpPr/>
          <p:nvPr/>
        </p:nvSpPr>
        <p:spPr>
          <a:xfrm>
            <a:off x="6836255" y="1321825"/>
            <a:ext cx="1336800" cy="4311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Sem senha (passwordless)</a:t>
            </a:r>
            <a:endParaRPr b="0" i="0" sz="1200" u="none" cap="none" strike="noStrike">
              <a:solidFill>
                <a:srgbClr val="222222"/>
              </a:solidFill>
              <a:latin typeface="DM Sans"/>
              <a:ea typeface="DM Sans"/>
              <a:cs typeface="DM Sans"/>
              <a:sym typeface="DM Sans"/>
            </a:endParaRPr>
          </a:p>
        </p:txBody>
      </p:sp>
      <p:cxnSp>
        <p:nvCxnSpPr>
          <p:cNvPr id="142" name="Google Shape;142;p27"/>
          <p:cNvCxnSpPr>
            <a:stCxn id="137" idx="3"/>
            <a:endCxn id="143" idx="1"/>
          </p:cNvCxnSpPr>
          <p:nvPr/>
        </p:nvCxnSpPr>
        <p:spPr>
          <a:xfrm>
            <a:off x="6291156" y="1827014"/>
            <a:ext cx="545100" cy="2070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43" name="Google Shape;143;p27"/>
          <p:cNvSpPr/>
          <p:nvPr/>
        </p:nvSpPr>
        <p:spPr>
          <a:xfrm>
            <a:off x="6836250" y="1893275"/>
            <a:ext cx="1336800" cy="2817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Redes sociais</a:t>
            </a:r>
            <a:endParaRPr b="0" i="0" sz="1200" u="none" cap="none" strike="noStrike">
              <a:solidFill>
                <a:srgbClr val="222222"/>
              </a:solidFill>
              <a:latin typeface="DM Sans"/>
              <a:ea typeface="DM Sans"/>
              <a:cs typeface="DM Sans"/>
              <a:sym typeface="DM Sans"/>
            </a:endParaRPr>
          </a:p>
        </p:txBody>
      </p:sp>
      <p:cxnSp>
        <p:nvCxnSpPr>
          <p:cNvPr id="144" name="Google Shape;144;p27"/>
          <p:cNvCxnSpPr>
            <a:stCxn id="137" idx="3"/>
            <a:endCxn id="145" idx="1"/>
          </p:cNvCxnSpPr>
          <p:nvPr/>
        </p:nvCxnSpPr>
        <p:spPr>
          <a:xfrm>
            <a:off x="6291156" y="1827014"/>
            <a:ext cx="573900" cy="604200"/>
          </a:xfrm>
          <a:prstGeom prst="bentConnector3">
            <a:avLst>
              <a:gd fmla="val 49989" name="adj1"/>
            </a:avLst>
          </a:prstGeom>
          <a:noFill/>
          <a:ln cap="flat" cmpd="sng" w="9525">
            <a:solidFill>
              <a:srgbClr val="CCCCCC"/>
            </a:solidFill>
            <a:prstDash val="solid"/>
            <a:round/>
            <a:headEnd len="sm" w="sm" type="none"/>
            <a:tailEnd len="med" w="med" type="oval"/>
          </a:ln>
        </p:spPr>
      </p:cxnSp>
      <p:sp>
        <p:nvSpPr>
          <p:cNvPr id="145" name="Google Shape;145;p27"/>
          <p:cNvSpPr/>
          <p:nvPr/>
        </p:nvSpPr>
        <p:spPr>
          <a:xfrm>
            <a:off x="6864925" y="2281063"/>
            <a:ext cx="1659900" cy="3006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Dados Biométricos</a:t>
            </a:r>
            <a:endParaRPr b="0" i="0" sz="1200" u="none" cap="none" strike="noStrike">
              <a:solidFill>
                <a:srgbClr val="222222"/>
              </a:solidFill>
              <a:latin typeface="DM Sans"/>
              <a:ea typeface="DM Sans"/>
              <a:cs typeface="DM Sans"/>
              <a:sym typeface="DM Sans"/>
            </a:endParaRPr>
          </a:p>
        </p:txBody>
      </p:sp>
      <p:cxnSp>
        <p:nvCxnSpPr>
          <p:cNvPr id="146" name="Google Shape;146;p27"/>
          <p:cNvCxnSpPr>
            <a:stCxn id="137" idx="3"/>
            <a:endCxn id="147" idx="1"/>
          </p:cNvCxnSpPr>
          <p:nvPr/>
        </p:nvCxnSpPr>
        <p:spPr>
          <a:xfrm>
            <a:off x="6291156" y="1827014"/>
            <a:ext cx="521100" cy="1110000"/>
          </a:xfrm>
          <a:prstGeom prst="bentConnector3">
            <a:avLst>
              <a:gd fmla="val 50002" name="adj1"/>
            </a:avLst>
          </a:prstGeom>
          <a:noFill/>
          <a:ln cap="flat" cmpd="sng" w="9525">
            <a:solidFill>
              <a:srgbClr val="CCCCCC"/>
            </a:solidFill>
            <a:prstDash val="solid"/>
            <a:round/>
            <a:headEnd len="sm" w="sm" type="none"/>
            <a:tailEnd len="med" w="med" type="oval"/>
          </a:ln>
        </p:spPr>
      </p:cxnSp>
      <p:sp>
        <p:nvSpPr>
          <p:cNvPr id="147" name="Google Shape;147;p27"/>
          <p:cNvSpPr/>
          <p:nvPr/>
        </p:nvSpPr>
        <p:spPr>
          <a:xfrm>
            <a:off x="6812275" y="2721325"/>
            <a:ext cx="1765200" cy="4311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JWT(JSON Web Token)</a:t>
            </a:r>
            <a:endParaRPr b="0" i="0" sz="1200" u="none" cap="none" strike="noStrike">
              <a:solidFill>
                <a:srgbClr val="222222"/>
              </a:solidFill>
              <a:latin typeface="DM Sans"/>
              <a:ea typeface="DM Sans"/>
              <a:cs typeface="DM Sans"/>
              <a:sym typeface="DM Sans"/>
            </a:endParaRPr>
          </a:p>
        </p:txBody>
      </p:sp>
      <p:cxnSp>
        <p:nvCxnSpPr>
          <p:cNvPr id="148" name="Google Shape;148;p27"/>
          <p:cNvCxnSpPr>
            <a:stCxn id="137" idx="3"/>
            <a:endCxn id="149" idx="1"/>
          </p:cNvCxnSpPr>
          <p:nvPr/>
        </p:nvCxnSpPr>
        <p:spPr>
          <a:xfrm>
            <a:off x="6291156" y="1827014"/>
            <a:ext cx="545100" cy="16059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149" name="Google Shape;149;p27"/>
          <p:cNvSpPr/>
          <p:nvPr/>
        </p:nvSpPr>
        <p:spPr>
          <a:xfrm>
            <a:off x="6836250" y="3292075"/>
            <a:ext cx="1497000" cy="2817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OAuth 2.0</a:t>
            </a:r>
            <a:endParaRPr b="0" i="0" sz="1200" u="none" cap="none" strike="noStrike">
              <a:solidFill>
                <a:srgbClr val="222222"/>
              </a:solidFill>
              <a:latin typeface="DM Sans"/>
              <a:ea typeface="DM Sans"/>
              <a:cs typeface="DM Sans"/>
              <a:sym typeface="DM Sans"/>
            </a:endParaRPr>
          </a:p>
        </p:txBody>
      </p:sp>
      <p:cxnSp>
        <p:nvCxnSpPr>
          <p:cNvPr id="150" name="Google Shape;150;p27"/>
          <p:cNvCxnSpPr>
            <a:stCxn id="134" idx="2"/>
            <a:endCxn id="151" idx="0"/>
          </p:cNvCxnSpPr>
          <p:nvPr/>
        </p:nvCxnSpPr>
        <p:spPr>
          <a:xfrm flipH="1" rot="-5400000">
            <a:off x="3320793" y="2381575"/>
            <a:ext cx="529500" cy="600"/>
          </a:xfrm>
          <a:prstGeom prst="bentConnector3">
            <a:avLst>
              <a:gd fmla="val 50013" name="adj1"/>
            </a:avLst>
          </a:prstGeom>
          <a:noFill/>
          <a:ln cap="flat" cmpd="sng" w="9525">
            <a:solidFill>
              <a:srgbClr val="CCCCCC"/>
            </a:solidFill>
            <a:prstDash val="solid"/>
            <a:round/>
            <a:headEnd len="sm" w="sm" type="none"/>
            <a:tailEnd len="med" w="med" type="oval"/>
          </a:ln>
        </p:spPr>
      </p:cxnSp>
      <p:sp>
        <p:nvSpPr>
          <p:cNvPr id="151" name="Google Shape;151;p27"/>
          <p:cNvSpPr/>
          <p:nvPr/>
        </p:nvSpPr>
        <p:spPr>
          <a:xfrm>
            <a:off x="2786806" y="264676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Passport</a:t>
            </a:r>
            <a:endParaRPr b="0" i="0" sz="1200" u="none" cap="none" strike="noStrike">
              <a:solidFill>
                <a:srgbClr val="222222"/>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Autenticação e Autorização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