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DM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4" roundtripDataSignature="AMtx7mh3IpsOUW41jdy6q595VUBaTjfP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MSans-bold.fntdata"/><Relationship Id="rId50" Type="http://schemas.openxmlformats.org/officeDocument/2006/relationships/font" Target="fonts/DMSans-regular.fntdata"/><Relationship Id="rId53" Type="http://schemas.openxmlformats.org/officeDocument/2006/relationships/font" Target="fonts/DMSans-boldItalic.fntdata"/><Relationship Id="rId52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sempre obrigatório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os subtópicos de um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/>
              <a:t>OBS: Essa estrutura de pastas e arquivos é apenas uma proposta utilizada em alguns projetos, porém você pode fazer a proposta de estrutura que melhor se adeque ao seu estilo de ensino.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os subtópicos de um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0b43d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0b43d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controles deslizantes de texto e imagem. Se não for suficiente, não sobrecarregue, use outro com o mesmo título para indicar que o mesmo módulo continua.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“exemplo vivo”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professor realizará uma tarefa compartilhando a tela ao vivo. Ele se concentrará nas etapas e aspectos a serem levados em consideração.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“exemplo vivo”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professor realizará uma tarefa compartilhando a tela ao vivo. Ele se concentrará nas etapas e aspectos a serem levados em consideração.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0b43d5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0b43d5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30b43d5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30b43d5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os módulos mais importantes da aula, onde são introduzidos os conceitos que são vistos em vários slides. Não precisa ser usado para todos 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controles deslizantes de texto e imagem. Se não for suficiente, não sobrecarregue, use outro com o mesmo título para indicar que o mesmo módulo continua.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controles deslizantes de texto e imagem. Se não for suficiente, não sobrecarregue, use outro com o mesmo título para indicar que o mesmo módulo continua.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atividades em sala de aula.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slides de atividades de classe subseqüentes.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Professores: </a:t>
            </a: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você pode aproveitar esta atividade para que os alunos possam resolvê-la por conta própria. Vai depender, de acordo com o seu critério, de como elas vão surgindo ao longo do tempo.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/>
              <a:t>O hash de senha eficaz por bcrypt sempre retornará pelo menos: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"/>
              <a:t>um personagem especial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"/>
              <a:t>Um valor minúsculo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"/>
              <a:t>Um valor em maiúsculas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"/>
              <a:t>Um número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"/>
              <a:t>Um comprimento maior que 8 dígitos.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"/>
            </a:br>
            <a:r>
              <a:rPr lang="pt"/>
              <a:t>Para conseguir isso, você pode fazer um teste a partir de uma expressão regular. Para não perder tempo construindo (além do fato de a classe não ser expressões regulares), compartilho a expressão regular a ser usada: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(?=[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A-Za-z0-9@#$%/^. ,{ }&amp;+!=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pt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(?=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a-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])(?=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AZ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])(?=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0-9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])(?=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 #$%^ &amp;+!=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])(?=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{8,} </a:t>
            </a:r>
            <a:r>
              <a:rPr lang="pt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pt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pt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Pode ser usado para iniciar ou encerrar a aula, o que for mais conveniente. As informações neste slide são de preenchimento.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Recurso: </a:t>
            </a:r>
            <a:r>
              <a:rPr b="1" lang="pt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Mapa conceitual (genérico)</a:t>
            </a:r>
            <a:endParaRPr b="1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Mostre rapidamente o conteúdo da aula e como eles estão relacionados. Ajude os alunos a evitar “se perderem” durante a aula movendo linearmente um slide após o outro. O exemplo pertence à primeira turma do curso de UX/UI.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Sugestão </a:t>
            </a: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b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-Você também pode mostrar com menos ênfase ou cores foscas, aqueles conteúdos de aulas anteriores e que estão vinculados à atual.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-Destaque com cores os temas abordados nas aulas.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Principais categorias: Completo em #27282d com texto em branco.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Categorias secundárias (ou para destacar): Completo em #393b43 com texto em branco.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Categorias terciárias: borda em #393b43 com texto em #222222.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os módulos mais importantes da aula, onde são introduzidos os conceitos que são vistos em vários slides. Não precisa ser usado para todos 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6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7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1">
  <p:cSld name="SECTION_HEADER_1_1_1_1_1_1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1">
  <p:cSld name="SECTION_HEADER_1_1_1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0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51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2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3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4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oderContenidos/RecursosBackend-Adoptm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chaijs.com/api/bdd/#method_equa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chaijs.com/api/bdd/#method_equa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461300" y="2125825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Aula 40 - Testes Unitários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/>
        </p:nvSpPr>
        <p:spPr>
          <a:xfrm>
            <a:off x="475500" y="468300"/>
            <a:ext cx="83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Teste Unitário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475500" y="1983525"/>
            <a:ext cx="7746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Um teste de unidade destina-se a funcionalidades isoladas, ou seja, aquelas funcionalidades nas quais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contexto ou outros componentes não são considerados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unidade é o menor elemento que existe, então construir unidades e testá-las será bastante simples.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515300" y="468300"/>
            <a:ext cx="83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Unitário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475500" y="1782825"/>
            <a:ext cx="8422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 exemplo, podemos fazer um teste de unidade sobre o </a:t>
            </a:r>
            <a:r>
              <a:rPr b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dao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 uma determinada entidade.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Podemos tentar coisas como: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 o módulo leia corretamente os dados da entidade no sistema de persistência.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módulo grava corretamente os dados da entidade no sistema de persistência.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 o módulo atualize os dados corretamente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 o módulo exclua os dados corretamente.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Operações simples para um módulo simples.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final, não reflete a funcionalidade completa de uma entidade (como o conjunto d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o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uter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service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 dao)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Mocha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475500" y="468300"/>
            <a:ext cx="603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Mocha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75500" y="1493100"/>
            <a:ext cx="4885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É uma estrutura de teste originalmente projetada para nodejs, que nos permitirá executar ambientes completos para poder fazer qualquer tipo de teste que precisarmos.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começar a usá-lo, você deve primeiro tê-lo instalado em seu ambiente.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 ambiente vamos usar? Para isso, vamos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aproveitar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projeto da classe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Adoptme anterior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Mantenha-o à mão para que você possa trabalhar na aula de hoje!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950" y="1833113"/>
            <a:ext cx="3961045" cy="14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457050" y="510525"/>
            <a:ext cx="8382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pt" sz="3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Terminologia de teste elementar</a:t>
            </a:r>
            <a:endParaRPr b="1" i="0" sz="38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475500" y="2129050"/>
            <a:ext cx="379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Assert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módulo nodejs nativo que nos permitirá fazer validações estritas.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file.test.js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 subextensão .test.js indica que o arquivo será usado em um contexto de teste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34725" y="2025100"/>
            <a:ext cx="4133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describe </a:t>
            </a:r>
            <a:r>
              <a:rPr b="0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função usada para definir diferentes contextos de teste, podemos ter quantos contextos quisermos em um fluxo de teste, desde que reflitam diferentes intenções.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it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unidade mínima do nosso teste, nela, definimos qual ação está sendo executada e qual será o resultado esperado.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/>
        </p:nvSpPr>
        <p:spPr>
          <a:xfrm>
            <a:off x="457050" y="510525"/>
            <a:ext cx="8382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pt" sz="3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Terminologia de teste elementar</a:t>
            </a:r>
            <a:endParaRPr b="1" i="0" sz="38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475500" y="1858775"/>
            <a:ext cx="3723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pt" sz="135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before</a:t>
            </a:r>
            <a:r>
              <a:rPr b="1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Função que nos permite inicializar elementos antes de começar com todo o contexto de teste.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beforeEach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Função que nos permite inicializar elementos antes de iniciar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cada teste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dentro de um determinado contexto.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584425" y="1929025"/>
            <a:ext cx="4084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after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Função que nos permite realizar alguma ação assim que o contexto de teste for finalizado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afterEach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Função que nos permite realizar alguma ação uma vez finalizado </a:t>
            </a: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cada teste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dentro do contexto particular.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1346650" y="1130725"/>
            <a:ext cx="6221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Ponto de verificação: Espaço de preparação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1027438" y="3199500"/>
            <a:ext cx="685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Demora um pouco para clonar o projeto </a:t>
            </a:r>
            <a:r>
              <a:rPr b="1" i="0" lang="pt" sz="2000" u="none" cap="none" strike="noStrike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 </a:t>
            </a:r>
            <a:r>
              <a:rPr b="0" i="0" lang="pt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Revise o código e instale as dependências indicadas.</a:t>
            </a:r>
            <a:endParaRPr b="0" i="0" sz="2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475500" y="534325"/>
            <a:ext cx="838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Acrescentamos ao nosso projeto a possibilidade de testar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475500" y="2324400"/>
            <a:ext cx="8209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Mocha é uma dependência externa, então iremos instalá-lo com o comando: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npm install -D mocha</a:t>
            </a:r>
            <a:endParaRPr b="1" i="1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razão para instalá-lo dentro de nossas dependências de desenvolvimento é que o teste é feito apenas antes de entrar em um ambiente de produção. Quando nosso projeto é implantado na nuvem, não haveria necessidade de querer executar um teste nele.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475500" y="468300"/>
            <a:ext cx="825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Começamos a estruturar nosso primeiro módulo de teste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75500" y="2217325"/>
            <a:ext cx="5971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Nos slides anteriores mencionamos que poderíamos ver o uso de um Dao como primeiro exemplo, então vamos usar um dos fornecidos pelo projeto. Para este caso, tomaremos o Dao de User.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criar um módulo de teste, vamos criar uma pasta fora da pasta src chamada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Dentro disso teremos um arquivo para cada módulo que queremos testar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Tudo pronto para começar a escrever nossos testes!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075" y="2264025"/>
            <a:ext cx="2221425" cy="16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rimeiro teste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30b43d5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Programa de Estudos</a:t>
            </a:r>
            <a:endParaRPr/>
          </a:p>
        </p:txBody>
      </p:sp>
      <p:sp>
        <p:nvSpPr>
          <p:cNvPr id="81" name="Google Shape;81;g1e30b43d5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M</a:t>
            </a:r>
            <a:r>
              <a:rPr lang="pt"/>
              <a:t>ódulos de teste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Testando com o Mocha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Testando com Chai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475500" y="468300"/>
            <a:ext cx="829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Vamos obter todos os elementos necessários para nossos testes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475500" y="2315400"/>
            <a:ext cx="5177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primeira coisa em nosso arquivo é importar os módulos necessários para que o teste seja realizado.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Como neste caso queremos testar um Dao, precisaremos do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mongoose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poder inicializar a conexão com nosso banco de dados, seguido do Dao a ser usado.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Agora inicializamos a conexão do mangusto para este fluxo de teste e configuramos o nodejs Assert para poder avaliar os testes no modo estrito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900" y="2419125"/>
            <a:ext cx="3015600" cy="170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/>
        </p:nvSpPr>
        <p:spPr>
          <a:xfrm>
            <a:off x="475500" y="450475"/>
            <a:ext cx="866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entramos em um contexto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3916675" y="1498875"/>
            <a:ext cx="4705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Describe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é a primeira parte informativa do nosso teste, que indica explicitamente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qual módulo será testado.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Tudo o que colocamos dentro desta descrição pertence ao mesmo contexto de teste.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função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before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ter uma variável </a:t>
            </a:r>
            <a:r>
              <a:rPr b="0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usersDao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que usaremos em todos os nossos testes futuros.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Além disso, graças ao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beforeEach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poderemos definir um tempo máximo de resolução (por padrão, é de 2 segundos). Como estamos usando um banco de dados, é recomendável definir um tempo máximo de resolução maior.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00" y="2112075"/>
            <a:ext cx="3383725" cy="1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475500" y="468300"/>
            <a:ext cx="668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que nosso primeiro teste deve fazer?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75500" y="1869300"/>
            <a:ext cx="5043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 a palavra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poderemos descrever o que se espera da operação que será realizada no referido teste.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 exemplo, se quisermos testar o método get do Dao, podemos escrever: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b="1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it("</a:t>
            </a:r>
            <a:r>
              <a:rPr b="1" i="1" lang="pt" sz="1350">
                <a:latin typeface="DM Sans"/>
                <a:ea typeface="DM Sans"/>
                <a:cs typeface="DM Sans"/>
                <a:sym typeface="DM Sans"/>
              </a:rPr>
              <a:t>Dao</a:t>
            </a:r>
            <a:r>
              <a:rPr b="1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deve retornar um array")</a:t>
            </a:r>
            <a:endParaRPr b="1" i="1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1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Assim, temos uma ideia do que o programa faz ou não faz.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050" y="1901325"/>
            <a:ext cx="3320701" cy="23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475500" y="468300"/>
            <a:ext cx="654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uso de </a:t>
            </a:r>
            <a:r>
              <a:rPr b="1" i="1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assert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75500" y="1545975"/>
            <a:ext cx="6668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assert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podemos fazer as operações que determinarão se um teste passa ou não. Neste caso, verificamos se o tipo retornado pelo método get() do Dao é realmente um array.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00" y="2624050"/>
            <a:ext cx="5303900" cy="15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503400" y="448750"/>
            <a:ext cx="889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Resultado de um teste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75500" y="2054050"/>
            <a:ext cx="350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Uma prova não tem meio termo, no final: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 um teste for aprovado, podemos visualizá-lo da seguinte maneira: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00" y="2026275"/>
            <a:ext cx="38004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503400" y="448750"/>
            <a:ext cx="889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Resultado de um teste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475500" y="2198175"/>
            <a:ext cx="3823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 outro lado, quando um teste falha, ele indicará o resultado que esperávamos (em </a:t>
            </a:r>
            <a:r>
              <a:rPr b="0" i="0" lang="pt" sz="1400" u="none" cap="none" strike="noStrike">
                <a:solidFill>
                  <a:srgbClr val="3CEFAB"/>
                </a:solidFill>
                <a:latin typeface="DM Sans"/>
                <a:ea typeface="DM Sans"/>
                <a:cs typeface="DM Sans"/>
                <a:sym typeface="DM Sans"/>
              </a:rPr>
              <a:t>verde </a:t>
            </a:r>
            <a:r>
              <a:rPr b="0" i="0" lang="pt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), contra o resultado que realmente recebemos de nosso código (em </a:t>
            </a:r>
            <a:r>
              <a:rPr b="0" i="0" lang="pt" sz="1400" u="none" cap="none" strike="noStrik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vermelho </a:t>
            </a:r>
            <a:r>
              <a:rPr b="0" i="0" lang="pt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 </a:t>
            </a:r>
            <a:r>
              <a:rPr b="0" i="0" lang="pt" sz="1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(para este teste, o código assert foi alterado para </a:t>
            </a:r>
            <a:r>
              <a:rPr b="1" i="0" lang="pt" sz="1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false </a:t>
            </a:r>
            <a:r>
              <a:rPr b="0" i="0" lang="pt" sz="1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650" y="1469875"/>
            <a:ext cx="4540500" cy="2665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473350" y="7259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Exemplo ao vivo</a:t>
            </a:r>
            <a:endParaRPr b="1" i="0" sz="3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473350" y="1626100"/>
            <a:ext cx="8321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Um conjunto de testes será desenvolvido para o resto do User Dao. Diferentes formas de usar o assert serão abordadas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seguinte lista de testes deve ser atendida:</a:t>
            </a:r>
            <a:endParaRPr b="0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473350" y="576550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1" lang="pt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Exemplo ao vivo</a:t>
            </a:r>
            <a:endParaRPr b="1" i="0" sz="3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73350" y="1504775"/>
            <a:ext cx="8061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ans"/>
              <a:buChar char="●"/>
            </a:pPr>
            <a:r>
              <a:rPr b="0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Dao deve adicionar com sucesso um item ao banco de dados.</a:t>
            </a:r>
            <a:endParaRPr b="0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ans"/>
              <a:buChar char="●"/>
            </a:pPr>
            <a:r>
              <a:rPr b="0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Ao adicionar um novo usuário, ele deve ser criado com uma matriz pet vazia por padrão.</a:t>
            </a:r>
            <a:endParaRPr b="0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ans"/>
              <a:buChar char="●"/>
            </a:pPr>
            <a:r>
              <a:rPr b="0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Dao pode obter um usuário por e-mail</a:t>
            </a:r>
            <a:endParaRPr b="0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473350" y="4683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Importante!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473350" y="1473700"/>
            <a:ext cx="8141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você está tendo problemas porque o usuário permanece no banco de dados durante todo o teste e deseja excluí-lo toda vez que inicia o ambiente ou a cada teste, pode adicionar a diretiva beforeEach para esvaziar a coleção de usuários toda vez que iniciar um teste :</a:t>
            </a:r>
            <a:endParaRPr b="0" i="0" sz="2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513" y="3356225"/>
            <a:ext cx="5516775" cy="12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1492500" y="468300"/>
            <a:ext cx="599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Exemplo: </a:t>
            </a:r>
            <a:r>
              <a:rPr b="1" lang="pt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Questão </a:t>
            </a:r>
            <a:r>
              <a:rPr b="1" i="0" lang="pt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50" y="1925125"/>
            <a:ext cx="6762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30b43d59d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Objetivos da aula</a:t>
            </a:r>
            <a:endParaRPr/>
          </a:p>
        </p:txBody>
      </p:sp>
      <p:sp>
        <p:nvSpPr>
          <p:cNvPr id="87" name="Google Shape;87;g1e30b43d59d_0_5"/>
          <p:cNvSpPr txBox="1"/>
          <p:nvPr>
            <p:ph idx="1" type="body"/>
          </p:nvPr>
        </p:nvSpPr>
        <p:spPr>
          <a:xfrm>
            <a:off x="311700" y="113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Saiba mais sobre testes unitários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Realize testes unitários com assert e Mocha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Testando com cadeias de linguagens com Mocha + Chai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/>
        </p:nvSpPr>
        <p:spPr>
          <a:xfrm>
            <a:off x="759775" y="468300"/>
            <a:ext cx="7035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Exemplo: </a:t>
            </a:r>
            <a:r>
              <a:rPr b="1" lang="pt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Questão </a:t>
            </a:r>
            <a:r>
              <a:rPr b="1" i="0" lang="pt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498550"/>
            <a:ext cx="64389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945225" y="468300"/>
            <a:ext cx="7294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Exemplo: </a:t>
            </a:r>
            <a:r>
              <a:rPr b="1" lang="pt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Questão </a:t>
            </a:r>
            <a:r>
              <a:rPr b="1" i="0" lang="pt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675" y="2104400"/>
            <a:ext cx="45243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30b43d59d_0_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Break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1461288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Complemento de assertions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Chai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/>
        </p:nvSpPr>
        <p:spPr>
          <a:xfrm>
            <a:off x="475500" y="468300"/>
            <a:ext cx="603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hai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75500" y="1517475"/>
            <a:ext cx="50430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Uma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biblioteca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assertions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que nos permitirá realizar </a:t>
            </a:r>
            <a:r>
              <a:rPr b="0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comparações de teste mais claras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Ele é projetado para que as avaliações dos testes que são feitos em cada módulo sejam o mais legíveis possível, tornando-as o mais próximo possível do inglês, reduzindo o nível de abstração.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Chai também trabalha em um modelo de asserção estendido, mas nesta aula vamos nos concentrar na aplicação da abordagem comportamental (BDD) de seu módulo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lang="pt" sz="1350">
                <a:latin typeface="DM Sans"/>
                <a:ea typeface="DM Sans"/>
                <a:cs typeface="DM Sans"/>
                <a:sym typeface="DM Sans"/>
              </a:rPr>
              <a:t>cadeias de linguagens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550" y="2176025"/>
            <a:ext cx="3197426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/>
        </p:nvSpPr>
        <p:spPr>
          <a:xfrm>
            <a:off x="501450" y="451000"/>
            <a:ext cx="819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Cadeias de linguagens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hai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75500" y="2422450"/>
            <a:ext cx="7993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Chai permitirá que você conecte palavras em inglês, para realizar um teste mais compreensível, alguns desses conectores são: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conector inicial para construir a frase.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identificar que o elemento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é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algo em particular.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have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verificar se o valor a ser avaliado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tem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algo.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validações em cadeia.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/>
        </p:nvSpPr>
        <p:spPr>
          <a:xfrm>
            <a:off x="501450" y="451000"/>
            <a:ext cx="814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Cadeias de linguagens Chai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414500" y="2061325"/>
            <a:ext cx="817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Essas strings de idioma se conectam a operadores mais específicos, como: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realizar uma negação.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deep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avaliações profundas.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equal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fazer uma comparação de igualdade.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property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 apontar para alguma propriedade de um objeto.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Você pode ver a lista de strings e operadores de idioma neste </a:t>
            </a:r>
            <a:r>
              <a:rPr b="0" i="0" lang="pt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link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475500" y="310050"/>
            <a:ext cx="794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Comece a trabalhar usando Chai</a:t>
            </a:r>
            <a:endParaRPr b="1" i="0" sz="3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475500" y="1706375"/>
            <a:ext cx="5767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Primeiro vamos instalar o chai no mesmo projeto em que estamos trabalhando.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Entendendo que o chai é um plugin para teste, não será necessário fazer a instalação completa, bastará fazer para desenvolvimento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npm install -D chai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 seguida, criaremos outro arquivo chamado chaiTest.test.js, que irá replicar os testes do outro arquivo, mas desta vez vamos traduzi-los para chai.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3375" y="1904025"/>
            <a:ext cx="1872075" cy="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300" y="3704300"/>
            <a:ext cx="2844368" cy="6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475500" y="468300"/>
            <a:ext cx="54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5249600" y="1703000"/>
            <a:ext cx="396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75500" y="1381175"/>
            <a:ext cx="8271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Importaremos novamente o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mongoose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a conexão e os usuários para o Dao, porém desta vez vamos importar o chai para que possamos começar a usá-lo.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Existem três modelos para trabalhar com chai: </a:t>
            </a:r>
            <a:r>
              <a:rPr b="1" i="1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chai expect, chai should e chai assert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neste caso específico usaremos chai.expect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75" y="2930375"/>
            <a:ext cx="5124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/>
        </p:nvSpPr>
        <p:spPr>
          <a:xfrm>
            <a:off x="475500" y="468300"/>
            <a:ext cx="8193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1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Colocamos o corpo inicial</a:t>
            </a:r>
            <a:endParaRPr b="1" i="0" sz="41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249600" y="1703000"/>
            <a:ext cx="396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4628400" y="1903800"/>
            <a:ext cx="40401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Lembrando a arquitetura:</a:t>
            </a:r>
            <a:b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pt" sz="1350">
                <a:latin typeface="DM Sans"/>
                <a:ea typeface="DM Sans"/>
                <a:cs typeface="DM Sans"/>
                <a:sym typeface="DM Sans"/>
              </a:rPr>
              <a:t>describe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define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significado do teste.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before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é usado para executar antes de iniciar todo o fluxo de teste, neste caso usamos para inicializar o usuário Dao.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beforeEach é executado antes de cada teste, então o usamos para limpar a coleção e definir um tempo máximo de resolução (porque estamos trabalhando com bancos de dados).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25" y="2269800"/>
            <a:ext cx="35147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465275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Aula </a:t>
            </a: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Nº 39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501450" y="82227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Glossário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434500" y="1603175"/>
            <a:ext cx="3834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Swagger </a:t>
            </a: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 uma ferramenta de documentação de código, que nos permitirá manter cada módulo de nossa API dentro de um </a:t>
            </a: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sólido espectro de compreensão.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/>
        </p:nvSpPr>
        <p:spPr>
          <a:xfrm>
            <a:off x="475500" y="468300"/>
            <a:ext cx="819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Testando a sintaxe chai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513675" y="1211450"/>
            <a:ext cx="8459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Vamos analisar a forma como o primeiro teste foi construído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expect() recebe como parâmetro o valor que estamos prestes a testar, após isso, fazemos conexões de palavras para chegar na pergunta final (pergunte se é um array). Observe como a linguagem na qual perguntamos as coisas é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"naturalizada" de modo que, para leituras de prova, é bastante simples.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Sendo um encadeamento de idiomas, o mesmo resultado pode ser alcançado com outras variantes, como: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500" y="1606700"/>
            <a:ext cx="62769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0525" y="3980150"/>
            <a:ext cx="2321550" cy="25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0525" y="4383525"/>
            <a:ext cx="3101000" cy="2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950" y="3967525"/>
            <a:ext cx="28575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/>
        </p:nvSpPr>
        <p:spPr>
          <a:xfrm>
            <a:off x="1461300" y="1435850"/>
            <a:ext cx="622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Repensando os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testes anteriores +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update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delete</a:t>
            </a:r>
            <a:endParaRPr b="1" i="0" sz="4000" u="none" cap="none" strike="noStrik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/>
        </p:nvSpPr>
        <p:spPr>
          <a:xfrm>
            <a:off x="501450" y="1081750"/>
            <a:ext cx="809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Repensando os 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testes anteriores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549525" y="2710950"/>
            <a:ext cx="8118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Descrição da atividade.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 base no exemplo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em aula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desenvolvido anteriormente, repense os testes realizados com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assert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lembre-se que você pode confiar na documentação </a:t>
            </a:r>
            <a:r>
              <a:rPr b="0" i="0" lang="pt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aqui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Além disso, para realizar um teste que avalie se o método de atualização e exclusão do usuário Dao é eficaz, você pode usar o método de validação que desejar.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609075" y="4435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ATIVIDADE EM CLASSE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/>
        </p:nvSpPr>
        <p:spPr>
          <a:xfrm>
            <a:off x="530200" y="676450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Hands on</a:t>
            </a:r>
            <a:endParaRPr b="1" i="0" sz="3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473350" y="1473700"/>
            <a:ext cx="83475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2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Nesta instância da aula </a:t>
            </a:r>
            <a:r>
              <a:rPr b="1" i="0" lang="pt" sz="2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iremos revisar </a:t>
            </a:r>
            <a:r>
              <a:rPr b="0" i="0" lang="pt" sz="2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alguns dos conceitos vistos em aula com um aplicativo</a:t>
            </a:r>
            <a:endParaRPr b="0" i="0" sz="2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" sz="2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que maneira?</a:t>
            </a:r>
            <a:endParaRPr b="1" i="0" sz="2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professor demonstrará como fazer e você poderá replicar em seu computador. Se surgirem dúvidas, você pode compartilhá-las para resolvê-las junto com a ajuda dos tutores.</a:t>
            </a:r>
            <a:endParaRPr b="0" i="0" sz="2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/>
        </p:nvSpPr>
        <p:spPr>
          <a:xfrm>
            <a:off x="394800" y="899375"/>
            <a:ext cx="852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Teste de elementos mais isolados do projeto</a:t>
            </a:r>
            <a:endParaRPr b="1" i="0" sz="3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435975" y="468275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LABORATÓRIO PRÁTICO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9" name="Google Shape;359;p44"/>
          <p:cNvSpPr txBox="1"/>
          <p:nvPr/>
        </p:nvSpPr>
        <p:spPr>
          <a:xfrm>
            <a:off x="520050" y="1701000"/>
            <a:ext cx="8273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 base no projeto Adoptme que temos, nos pedem para realizar um processo de teste para os utilitários bcrypt e a funcionalidade do DTO. Os elementos que nos pedem para validar são: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serviço deve realizar um hashing efetivo da senha (deve-se verificar se o resultado é diferente da senha original)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hash realizado deve poder ser efetivamente comparado com a senha original (a comparação deve retornar true)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 a senha com hash for adulterada, ela não corresponderá à senha original.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A partir do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DTO de usuário: Verifique se o DTO unifica o nome e o sobrenome em uma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única propriedade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(Lembre-se de que você pode avaliar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múltiplos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expect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partir do DTO de usuário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O DTO deve remover propriedades desnecessárias como password, first_name, last_name.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884625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MAPA CONCEITUAL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64725" y="1377484"/>
            <a:ext cx="1399200" cy="580200"/>
          </a:xfrm>
          <a:prstGeom prst="rect">
            <a:avLst/>
          </a:prstGeom>
          <a:solidFill>
            <a:srgbClr val="272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b="0" i="0" lang="pt" sz="1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estando</a:t>
            </a:r>
            <a:endParaRPr b="0" i="0" sz="1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3786631" y="1377775"/>
            <a:ext cx="1596900" cy="580200"/>
          </a:xfrm>
          <a:prstGeom prst="rect">
            <a:avLst/>
          </a:prstGeom>
          <a:solidFill>
            <a:srgbClr val="393B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Vantagens</a:t>
            </a:r>
            <a:endParaRPr b="0" i="0" sz="12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2" name="Google Shape;102;p5"/>
          <p:cNvCxnSpPr>
            <a:stCxn id="100" idx="3"/>
            <a:endCxn id="101" idx="1"/>
          </p:cNvCxnSpPr>
          <p:nvPr/>
        </p:nvCxnSpPr>
        <p:spPr>
          <a:xfrm>
            <a:off x="2063925" y="1667584"/>
            <a:ext cx="1722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3" name="Google Shape;103;p5"/>
          <p:cNvSpPr/>
          <p:nvPr/>
        </p:nvSpPr>
        <p:spPr>
          <a:xfrm>
            <a:off x="3786531" y="2325325"/>
            <a:ext cx="1596900" cy="580200"/>
          </a:xfrm>
          <a:prstGeom prst="rect">
            <a:avLst/>
          </a:prstGeom>
          <a:solidFill>
            <a:srgbClr val="393B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Teste </a:t>
            </a:r>
            <a:r>
              <a:rPr lang="pt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Unitário</a:t>
            </a:r>
            <a:r>
              <a:rPr b="0" i="0" lang="pt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com Mocha</a:t>
            </a:r>
            <a:endParaRPr b="0" i="0" sz="12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4" name="Google Shape;104;p5"/>
          <p:cNvCxnSpPr>
            <a:stCxn id="103" idx="1"/>
            <a:endCxn id="100" idx="3"/>
          </p:cNvCxnSpPr>
          <p:nvPr/>
        </p:nvCxnSpPr>
        <p:spPr>
          <a:xfrm rot="10800000">
            <a:off x="2063931" y="1667725"/>
            <a:ext cx="1722600" cy="94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05" name="Google Shape;105;p5"/>
          <p:cNvCxnSpPr>
            <a:stCxn id="106" idx="1"/>
            <a:endCxn id="100" idx="3"/>
          </p:cNvCxnSpPr>
          <p:nvPr/>
        </p:nvCxnSpPr>
        <p:spPr>
          <a:xfrm rot="10800000">
            <a:off x="2063856" y="1667500"/>
            <a:ext cx="1709700" cy="1709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6" name="Google Shape;106;p5"/>
          <p:cNvSpPr/>
          <p:nvPr/>
        </p:nvSpPr>
        <p:spPr>
          <a:xfrm>
            <a:off x="3773556" y="3086500"/>
            <a:ext cx="1596900" cy="580200"/>
          </a:xfrm>
          <a:prstGeom prst="rect">
            <a:avLst/>
          </a:prstGeom>
          <a:solidFill>
            <a:srgbClr val="393B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Cadeia de linguagens </a:t>
            </a:r>
            <a:r>
              <a:rPr b="0" i="0" lang="pt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 Mocha e Chai</a:t>
            </a:r>
            <a:endParaRPr b="0" i="0" sz="12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812250" y="2202300"/>
            <a:ext cx="75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estando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475500" y="468300"/>
            <a:ext cx="603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Minha 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ção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está funcionando, e agora?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475500" y="2132600"/>
            <a:ext cx="8193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Quando desenvolvemos, a primeira coisa que fazemos é pensar no resultado do produto final, o que nos leva a desenvolver, às vezes mais rápido do que deveria, ignorando certas partes do processo.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Uma das partes mais ignoradas pelos desenvolvedores é a </a:t>
            </a:r>
            <a:r>
              <a:rPr i="0" lang="p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parte de teste. E por ignorar não queremos dizer não fazer nenhum teste, mas a forma de fazê-los é bastante descontrolada e desinteressada, uma vez que não são propostos testes corretamente estruturados para reduzir muito a possibilidade de erro.</a:t>
            </a:r>
            <a:endParaRPr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475500" y="611150"/>
            <a:ext cx="85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Vantagens de testar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27525" y="1421250"/>
            <a:ext cx="4208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teste pode levar a vários benefícios, como: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Redução da possibilidade de erro: É o principal objetivo do teste, considerar possibilidades para poder corrigi-los antes que cheguem ao cliente.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Maior conhecimento do código desenvolvido: Pensar bem e fazer um fluxo de teste detalhadamente pode nos levar a entender melhor o contexto aplicado do módulo e não apenas sua funcionalidade, permitindo melhorias futuras.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636225" y="1726050"/>
            <a:ext cx="39366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Descobrindo os pontos cegos do código: você já enfrentou um "eu teria percebido antes"? A revisão do fluxo testado nos permitirá atingir esses casos o mais rápido possível, permitindo atendê-los com antecedência.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Possibilidades de refatoração: Quando testamos, revisamos constantemente um fluxo, o que também nos permite perceber aspectos em que poderíamos melhorar o fluxo.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475500" y="468300"/>
            <a:ext cx="822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Duas maneiras de pensar sobre o teste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435725" y="2042900"/>
            <a:ext cx="83298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Testar é uma questão de cuidado e, portanto, deve ser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levado em consideração com base em dois critérios.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este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Unitário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este de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ntegração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Um teste de integração é obviamente mais complicado, hoje vamos nos concentrar em testes de unidade.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