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DM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2" roundtripDataSignature="AMtx7mhb3GJqBeV9xHAm25GumiwVBX9y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MSans-regular.fntdata"/><Relationship Id="rId47" Type="http://schemas.openxmlformats.org/officeDocument/2006/relationships/slide" Target="slides/slide42.xml"/><Relationship Id="rId49"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MSans-boldItalic.fntdata"/><Relationship Id="rId50" Type="http://schemas.openxmlformats.org/officeDocument/2006/relationships/font" Target="fonts/DMSans-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
                <a:solidFill>
                  <a:schemeClr val="dk1"/>
                </a:solidFill>
                <a:latin typeface="DM Sans"/>
                <a:ea typeface="DM Sans"/>
                <a:cs typeface="DM Sans"/>
                <a:sym typeface="DM Sans"/>
              </a:rPr>
              <a:t>sempre obrigatório</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
              <a:t>OBS: Aproveite para complementar essas etapas com as que você aplica na empresa onde trabalha, é sempre bom que contemplem o porquê de cada etapa, além de te ajudar a ter uma visão mais ampla de outras etapas que você não consegue visualizar. nesta aula.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
                <a:solidFill>
                  <a:schemeClr val="dk1"/>
                </a:solidFill>
                <a:highlight>
                  <a:srgbClr val="EAFF6A"/>
                </a:highlight>
                <a:latin typeface="DM Sans"/>
                <a:ea typeface="DM Sans"/>
                <a:cs typeface="DM Sans"/>
                <a:sym typeface="DM Sans"/>
              </a:rPr>
              <a:t>NOTA IMPORTANTE: </a:t>
            </a:r>
            <a:r>
              <a:rPr lang="pt">
                <a:solidFill>
                  <a:schemeClr val="dk1"/>
                </a:solidFill>
                <a:latin typeface="DM Sans"/>
                <a:ea typeface="DM Sans"/>
                <a:cs typeface="DM Sans"/>
                <a:sym typeface="DM Sans"/>
              </a:rPr>
              <a:t>Professor, abaixo você está sendo apresentado a uma das muitas alternativas para poder realizar o processo de implantação que mencionamos. É importante observar que esses slides foram montados em um momento em que a ferrovia é robusta o suficiente para ensinar, no entanto:</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298450" lvl="0" marL="457200" rtl="0" algn="l">
              <a:lnSpc>
                <a:spcPct val="100000"/>
              </a:lnSpc>
              <a:spcBef>
                <a:spcPts val="0"/>
              </a:spcBef>
              <a:spcAft>
                <a:spcPts val="0"/>
              </a:spcAft>
              <a:buClr>
                <a:schemeClr val="dk1"/>
              </a:buClr>
              <a:buSzPts val="1100"/>
              <a:buFont typeface="DM Sans"/>
              <a:buChar char="●"/>
            </a:pPr>
            <a:r>
              <a:rPr lang="pt">
                <a:solidFill>
                  <a:schemeClr val="dk1"/>
                </a:solidFill>
                <a:latin typeface="DM Sans"/>
                <a:ea typeface="DM Sans"/>
                <a:cs typeface="DM Sans"/>
                <a:sym typeface="DM Sans"/>
              </a:rPr>
              <a:t>Não temos conhecimento de como ele responderá no futuro.</a:t>
            </a:r>
            <a:endParaRPr>
              <a:solidFill>
                <a:schemeClr val="dk1"/>
              </a:solidFill>
              <a:latin typeface="DM Sans"/>
              <a:ea typeface="DM Sans"/>
              <a:cs typeface="DM Sans"/>
              <a:sym typeface="DM Sans"/>
            </a:endParaRPr>
          </a:p>
          <a:p>
            <a:pPr indent="-298450" lvl="0" marL="457200" rtl="0" algn="l">
              <a:lnSpc>
                <a:spcPct val="100000"/>
              </a:lnSpc>
              <a:spcBef>
                <a:spcPts val="0"/>
              </a:spcBef>
              <a:spcAft>
                <a:spcPts val="0"/>
              </a:spcAft>
              <a:buClr>
                <a:schemeClr val="dk1"/>
              </a:buClr>
              <a:buSzPts val="1100"/>
              <a:buFont typeface="DM Sans"/>
              <a:buChar char="●"/>
            </a:pPr>
            <a:r>
              <a:rPr lang="pt">
                <a:solidFill>
                  <a:schemeClr val="dk1"/>
                </a:solidFill>
                <a:latin typeface="DM Sans"/>
                <a:ea typeface="DM Sans"/>
                <a:cs typeface="DM Sans"/>
                <a:sym typeface="DM Sans"/>
              </a:rPr>
              <a:t>Não sabemos se ele terá alguma alteração ou deixará de ser gratuito em algum momento como o Heroku.</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
                <a:solidFill>
                  <a:schemeClr val="dk1"/>
                </a:solidFill>
                <a:latin typeface="DM Sans"/>
                <a:ea typeface="DM Sans"/>
                <a:cs typeface="DM Sans"/>
                <a:sym typeface="DM Sans"/>
              </a:rPr>
              <a:t>Pedimos a sua máxima compreensão para que você possa ensinar o processo de implantação com esta ferramenta SEMPRE QUE POSSÍVEL, no momento que começar a gerar conflitos para você, deixar de ser gratuito ou algo parecido, confiamos que você poderá ensinar a melhor alternativa .conecta você naquele momento (Fly.io, Vercel, Render, CloudFlare, etc).</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
                <a:solidFill>
                  <a:schemeClr val="dk1"/>
                </a:solidFill>
                <a:latin typeface="DM Sans"/>
                <a:ea typeface="DM Sans"/>
                <a:cs typeface="DM Sans"/>
                <a:sym typeface="DM Sans"/>
              </a:rPr>
              <a:t>Se você usar uma ferramenta alternativa, CERTIFIQUE-SE DE QUE SEJA GRATUITA E REPLICÁVEL PELO ALUNO.</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
                <a:solidFill>
                  <a:schemeClr val="dk1"/>
                </a:solidFill>
                <a:latin typeface="DM Sans"/>
                <a:ea typeface="DM Sans"/>
                <a:cs typeface="DM Sans"/>
                <a:sym typeface="DM Sans"/>
              </a:rPr>
              <a:t>Lembre-se também que este modelo de railway.app gerencia um sistema de crédito, no momento em que você tiver um esgotamento de créditos na plataforma, basta entrar com outra conta de e-mail (o crédito de 5USD é atualizado por mês, para que você possa estar trocando entre uma conta e outra, se desejar).</a:t>
            </a:r>
            <a:endParaRPr>
              <a:solidFill>
                <a:schemeClr val="dk1"/>
              </a:solidFill>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
                <a:solidFill>
                  <a:schemeClr val="dk1"/>
                </a:solidFill>
                <a:latin typeface="DM Sans"/>
                <a:ea typeface="DM Sans"/>
                <a:cs typeface="DM Sans"/>
                <a:sym typeface="DM Sans"/>
              </a:rPr>
              <a:t>Use para controles deslizantes de texto e imagem. Se não for suficiente, não sobrecarregue, use outro com o mesmo título para indicar que o mesmo módulo continua.</a:t>
            </a:r>
            <a:endParaRPr>
              <a:latin typeface="DM Sans"/>
              <a:ea typeface="DM Sans"/>
              <a:cs typeface="DM Sans"/>
              <a:sym typeface="DM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e3b0a9ba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e3b0a9ba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
              <a:t>Prof, recomendamos o compartilhamento de tela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e3b0a9ba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e3b0a9ba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e3b0a9bae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e3b0a9bae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
                <a:solidFill>
                  <a:schemeClr val="dk1"/>
                </a:solidFill>
                <a:latin typeface="DM Sans"/>
                <a:ea typeface="DM Sans"/>
                <a:cs typeface="DM Sans"/>
                <a:sym typeface="DM Sans"/>
              </a:rPr>
              <a:t>Use para os módulos mais importantes da aula, onde são introduzidos os conceitos que são vistos em vários slides. Não precisa ser usado para todos os módulos.</a:t>
            </a:r>
            <a:endParaRPr>
              <a:latin typeface="DM Sans"/>
              <a:ea typeface="DM Sans"/>
              <a:cs typeface="DM Sans"/>
              <a:sym typeface="DM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
                <a:solidFill>
                  <a:schemeClr val="dk1"/>
                </a:solidFill>
                <a:latin typeface="DM Sans"/>
                <a:ea typeface="DM Sans"/>
                <a:cs typeface="DM Sans"/>
                <a:sym typeface="DM Sans"/>
              </a:rPr>
              <a:t>Use para slides somente texto com instâncias de destaque.</a:t>
            </a:r>
            <a:endParaRPr>
              <a:latin typeface="DM Sans"/>
              <a:ea typeface="DM Sans"/>
              <a:cs typeface="DM Sans"/>
              <a:sym typeface="DM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
                <a:solidFill>
                  <a:schemeClr val="dk1"/>
                </a:solidFill>
                <a:latin typeface="DM Sans"/>
                <a:ea typeface="DM Sans"/>
                <a:cs typeface="DM Sans"/>
                <a:sym typeface="DM Sans"/>
              </a:rPr>
              <a:t>Use para controles deslizantes de texto e imagem. Se não for suficiente, não sobrecarregue, use outro com o mesmo título para indicar que o mesmo módulo continua.</a:t>
            </a:r>
            <a:endParaRPr>
              <a:latin typeface="DM Sans"/>
              <a:ea typeface="DM Sans"/>
              <a:cs typeface="DM Sans"/>
              <a:sym typeface="DM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
              <a:t>Profissional, recomendamos que você compartilhe a tela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
                <a:solidFill>
                  <a:schemeClr val="dk1"/>
                </a:solidFill>
                <a:latin typeface="DM Sans"/>
                <a:ea typeface="DM Sans"/>
                <a:cs typeface="DM Sans"/>
                <a:sym typeface="DM Sans"/>
              </a:rPr>
              <a:t>Use para controles deslizantes de texto e imagem. Se não for suficiente, não sobrecarregue, use outro com o mesmo título para indicar que o mesmo módulo continua.</a:t>
            </a:r>
            <a:endParaRPr>
              <a:latin typeface="DM Sans"/>
              <a:ea typeface="DM Sans"/>
              <a:cs typeface="DM Sans"/>
              <a:sym typeface="DM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
                <a:solidFill>
                  <a:schemeClr val="dk1"/>
                </a:solidFill>
                <a:latin typeface="DM Sans"/>
                <a:ea typeface="DM Sans"/>
                <a:cs typeface="DM Sans"/>
                <a:sym typeface="DM Sans"/>
              </a:rPr>
              <a:t>Pode ser usado para iniciar ou encerrar a aula, o que for mais conveniente. As informações neste slide são de preenchimento.</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rPr b="1" lang="pt">
                <a:solidFill>
                  <a:schemeClr val="dk1"/>
                </a:solidFill>
                <a:latin typeface="DM Sans"/>
                <a:ea typeface="DM Sans"/>
                <a:cs typeface="DM Sans"/>
                <a:sym typeface="DM Sans"/>
              </a:rPr>
              <a:t>Recurso: </a:t>
            </a:r>
            <a:r>
              <a:rPr b="1" lang="pt">
                <a:solidFill>
                  <a:schemeClr val="dk1"/>
                </a:solidFill>
                <a:highlight>
                  <a:srgbClr val="EAFF6A"/>
                </a:highlight>
                <a:latin typeface="DM Sans"/>
                <a:ea typeface="DM Sans"/>
                <a:cs typeface="DM Sans"/>
                <a:sym typeface="DM Sans"/>
              </a:rPr>
              <a:t>Mapa conceitual (genérico)</a:t>
            </a:r>
            <a:endParaRPr b="1">
              <a:solidFill>
                <a:schemeClr val="dk1"/>
              </a:solidFill>
              <a:highlight>
                <a:srgbClr val="EAFF6A"/>
              </a:highlight>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rPr lang="pt">
                <a:solidFill>
                  <a:schemeClr val="dk1"/>
                </a:solidFill>
                <a:latin typeface="DM Sans"/>
                <a:ea typeface="DM Sans"/>
                <a:cs typeface="DM Sans"/>
                <a:sym typeface="DM Sans"/>
              </a:rPr>
              <a:t>Mostre rapidamente o conteúdo da aula e como eles estão relacionados. Ajude os alunos a evitar “se perderem” durante a aula movendo linearmente um slide após o outro. O exemplo pertence à primeira turma do curso de UX/UI.</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rPr b="1" lang="pt">
                <a:solidFill>
                  <a:schemeClr val="dk1"/>
                </a:solidFill>
                <a:latin typeface="DM Sans"/>
                <a:ea typeface="DM Sans"/>
                <a:cs typeface="DM Sans"/>
                <a:sym typeface="DM Sans"/>
              </a:rPr>
              <a:t>Sugestão </a:t>
            </a:r>
            <a:r>
              <a:rPr lang="pt">
                <a:solidFill>
                  <a:schemeClr val="dk1"/>
                </a:solidFill>
                <a:latin typeface="DM Sans"/>
                <a:ea typeface="DM Sans"/>
                <a:cs typeface="DM Sans"/>
                <a:sym typeface="DM Sans"/>
              </a:rPr>
              <a:t>: </a:t>
            </a:r>
            <a:br>
              <a:rPr lang="pt">
                <a:solidFill>
                  <a:schemeClr val="dk1"/>
                </a:solidFill>
                <a:latin typeface="DM Sans"/>
                <a:ea typeface="DM Sans"/>
                <a:cs typeface="DM Sans"/>
                <a:sym typeface="DM Sans"/>
              </a:rPr>
            </a:br>
            <a:r>
              <a:rPr lang="pt">
                <a:solidFill>
                  <a:schemeClr val="dk1"/>
                </a:solidFill>
                <a:latin typeface="DM Sans"/>
                <a:ea typeface="DM Sans"/>
                <a:cs typeface="DM Sans"/>
                <a:sym typeface="DM Sans"/>
              </a:rPr>
              <a:t>-Você também pode mostrar com menos ênfase ou cores foscas, aqueles conteúdos de aulas anteriores e que estão vinculados à atual.</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
                <a:solidFill>
                  <a:schemeClr val="dk1"/>
                </a:solidFill>
                <a:latin typeface="DM Sans"/>
                <a:ea typeface="DM Sans"/>
                <a:cs typeface="DM Sans"/>
                <a:sym typeface="DM Sans"/>
              </a:rPr>
              <a:t>-Destaque com cores os temas abordados nas aulas.</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
                <a:solidFill>
                  <a:schemeClr val="dk1"/>
                </a:solidFill>
                <a:latin typeface="DM Sans"/>
                <a:ea typeface="DM Sans"/>
                <a:cs typeface="DM Sans"/>
                <a:sym typeface="DM Sans"/>
              </a:rPr>
              <a:t>cores</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
                <a:solidFill>
                  <a:schemeClr val="dk1"/>
                </a:solidFill>
                <a:latin typeface="DM Sans"/>
                <a:ea typeface="DM Sans"/>
                <a:cs typeface="DM Sans"/>
                <a:sym typeface="DM Sans"/>
              </a:rPr>
              <a:t>Principais categorias: Completo em #27282d com texto em branco.</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
                <a:solidFill>
                  <a:schemeClr val="dk1"/>
                </a:solidFill>
                <a:latin typeface="DM Sans"/>
                <a:ea typeface="DM Sans"/>
                <a:cs typeface="DM Sans"/>
                <a:sym typeface="DM Sans"/>
              </a:rPr>
              <a:t>Categorias secundárias (ou para destacar): Completo em #393b43 com texto em branco.</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rPr lang="pt">
                <a:solidFill>
                  <a:schemeClr val="dk1"/>
                </a:solidFill>
                <a:latin typeface="DM Sans"/>
                <a:ea typeface="DM Sans"/>
                <a:cs typeface="DM Sans"/>
                <a:sym typeface="DM Sans"/>
              </a:rPr>
              <a:t>Categorias terciárias: borda em #393b43 com texto em #222222.</a:t>
            </a:r>
            <a:endParaRPr>
              <a:solidFill>
                <a:schemeClr val="dk1"/>
              </a:solidFill>
              <a:latin typeface="DM Sans"/>
              <a:ea typeface="DM Sans"/>
              <a:cs typeface="DM Sans"/>
              <a:sym typeface="DM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pt">
                <a:solidFill>
                  <a:schemeClr val="dk1"/>
                </a:solidFill>
                <a:latin typeface="DM Sans"/>
                <a:ea typeface="DM Sans"/>
                <a:cs typeface="DM Sans"/>
                <a:sym typeface="DM Sans"/>
              </a:rPr>
              <a:t>Professores: </a:t>
            </a:r>
            <a:r>
              <a:rPr lang="pt">
                <a:solidFill>
                  <a:schemeClr val="dk1"/>
                </a:solidFill>
                <a:latin typeface="DM Sans"/>
                <a:ea typeface="DM Sans"/>
                <a:cs typeface="DM Sans"/>
                <a:sym typeface="DM Sans"/>
              </a:rPr>
              <a:t>você pode aproveitar esta atividade para que os alunos possam resolvê-la por conta própria. Vai depender, de acordo com o seu critério, de como elas vão surgindo ao longo do tempo.</a:t>
            </a:r>
            <a:endParaRPr>
              <a:latin typeface="DM Sans"/>
              <a:ea typeface="DM Sans"/>
              <a:cs typeface="DM Sans"/>
              <a:sym typeface="DM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
                <a:solidFill>
                  <a:schemeClr val="dk1"/>
                </a:solidFill>
                <a:latin typeface="DM Sans"/>
                <a:ea typeface="DM Sans"/>
                <a:cs typeface="DM Sans"/>
                <a:sym typeface="DM Sans"/>
              </a:rPr>
              <a:t>Use para os módulos mais importantes da aula, onde são introduzidos os conceitos que são vistos em vários slides. Não precisa ser usado para todos os módulos.</a:t>
            </a:r>
            <a:endParaRPr>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
              <a:t>OBS: Aproveite para complementar essas etapas com as que você aplica na empresa onde trabalha, é sempre bom que contemplem o porquê de cada etapa, além de te ajudar a ter uma visão mais ampla de outras etapas que você não consegue visualizar. nesta aula.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
              <a:t>OBS: Aproveite para complementar essas etapas com as que você aplica na empresa onde trabalha, é sempre bom que contemplem o porquê de cada etapa, além de te ajudar a ter uma visão mais ampla de outras etapas que você não consegue visualizar. nesta aula.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9" name="Shape 9"/>
        <p:cNvGrpSpPr/>
        <p:nvPr/>
      </p:nvGrpSpPr>
      <p:grpSpPr>
        <a:xfrm>
          <a:off x="0" y="0"/>
          <a:ext cx="0" cy="0"/>
          <a:chOff x="0" y="0"/>
          <a:chExt cx="0" cy="0"/>
        </a:xfrm>
      </p:grpSpPr>
      <p:pic>
        <p:nvPicPr>
          <p:cNvPr id="10" name="Google Shape;10;p44"/>
          <p:cNvPicPr preferRelativeResize="0"/>
          <p:nvPr/>
        </p:nvPicPr>
        <p:blipFill rotWithShape="1">
          <a:blip r:embed="rId3">
            <a:alphaModFix/>
          </a:blip>
          <a:srcRect b="0" l="0" r="0" t="0"/>
          <a:stretch/>
        </p:blipFill>
        <p:spPr>
          <a:xfrm>
            <a:off x="7874775" y="4720250"/>
            <a:ext cx="1024025" cy="2116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5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5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5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5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5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5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5" name="Google Shape;55;p5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5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6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0" name="Google Shape;60;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6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6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_2">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id="12" name="Google Shape;12;p45"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1">
  <p:cSld name="SECTION_HEADER_1_1_1_1_1_1_1_1_1_3">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46"/>
          <p:cNvPicPr preferRelativeResize="0"/>
          <p:nvPr/>
        </p:nvPicPr>
        <p:blipFill rotWithShape="1">
          <a:blip r:embed="rId3">
            <a:alphaModFix/>
          </a:blip>
          <a:srcRect b="0" l="0" r="0" t="0"/>
          <a:stretch/>
        </p:blipFill>
        <p:spPr>
          <a:xfrm>
            <a:off x="7874775" y="4720250"/>
            <a:ext cx="1024025" cy="2116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15" name="Shape 15"/>
        <p:cNvGrpSpPr/>
        <p:nvPr/>
      </p:nvGrpSpPr>
      <p:grpSpPr>
        <a:xfrm>
          <a:off x="0" y="0"/>
          <a:ext cx="0" cy="0"/>
          <a:chOff x="0" y="0"/>
          <a:chExt cx="0" cy="0"/>
        </a:xfrm>
      </p:grpSpPr>
      <p:pic>
        <p:nvPicPr>
          <p:cNvPr id="16" name="Google Shape;16;p47"/>
          <p:cNvPicPr preferRelativeResize="0"/>
          <p:nvPr/>
        </p:nvPicPr>
        <p:blipFill rotWithShape="1">
          <a:blip r:embed="rId2">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_2">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8"/>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 name="Google Shape;19;p48"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1">
  <p:cSld name="SECTION_HEADER_1_1_1_1_1_1_1_1_1">
    <p:spTree>
      <p:nvGrpSpPr>
        <p:cNvPr id="20" name="Shape 20"/>
        <p:cNvGrpSpPr/>
        <p:nvPr/>
      </p:nvGrpSpPr>
      <p:grpSpPr>
        <a:xfrm>
          <a:off x="0" y="0"/>
          <a:ext cx="0" cy="0"/>
          <a:chOff x="0" y="0"/>
          <a:chExt cx="0" cy="0"/>
        </a:xfrm>
      </p:grpSpPr>
      <p:pic>
        <p:nvPicPr>
          <p:cNvPr id="21" name="Google Shape;21;p49" title="logo coderhouse"/>
          <p:cNvPicPr preferRelativeResize="0"/>
          <p:nvPr/>
        </p:nvPicPr>
        <p:blipFill rotWithShape="1">
          <a:blip r:embed="rId2">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22" name="Shape 22"/>
        <p:cNvGrpSpPr/>
        <p:nvPr/>
      </p:nvGrpSpPr>
      <p:grpSpPr>
        <a:xfrm>
          <a:off x="0" y="0"/>
          <a:ext cx="0" cy="0"/>
          <a:chOff x="0" y="0"/>
          <a:chExt cx="0" cy="0"/>
        </a:xfrm>
      </p:grpSpPr>
      <p:pic>
        <p:nvPicPr>
          <p:cNvPr id="23" name="Google Shape;23;p50" title="logo coderhouse"/>
          <p:cNvPicPr preferRelativeResize="0"/>
          <p:nvPr/>
        </p:nvPicPr>
        <p:blipFill rotWithShape="1">
          <a:blip r:embed="rId3">
            <a:alphaModFix/>
          </a:blip>
          <a:srcRect b="0" l="0" r="0" t="0"/>
          <a:stretch/>
        </p:blipFill>
        <p:spPr>
          <a:xfrm>
            <a:off x="7874775" y="4720250"/>
            <a:ext cx="1024025" cy="2116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5">
  <p:cSld name="SECTION_HEADER_1_1_1_1_1_1_1_1_1_8">
    <p:bg>
      <p:bgPr>
        <a:blipFill>
          <a:blip r:embed="rId2">
            <a:alphaModFix/>
          </a:blip>
          <a:stretch>
            <a:fillRect/>
          </a:stretch>
        </a:blipFill>
      </p:bgPr>
    </p:bg>
    <p:spTree>
      <p:nvGrpSpPr>
        <p:cNvPr id="24" name="Shape 24"/>
        <p:cNvGrpSpPr/>
        <p:nvPr/>
      </p:nvGrpSpPr>
      <p:grpSpPr>
        <a:xfrm>
          <a:off x="0" y="0"/>
          <a:ext cx="0" cy="0"/>
          <a:chOff x="0" y="0"/>
          <a:chExt cx="0" cy="0"/>
        </a:xfrm>
      </p:grpSpPr>
      <p:pic>
        <p:nvPicPr>
          <p:cNvPr id="25" name="Google Shape;25;p51"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 name="Google Shape;28;p5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9" name="Google Shape;2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15.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hyperlink" Target="https://docs.railway.app/" TargetMode="Externa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hyperlink" Target="https://github.com/CoderContenidos/RecursosBackend-Adoptme" TargetMode="External"/><Relationship Id="rId4" Type="http://schemas.openxmlformats.org/officeDocument/2006/relationships/hyperlink" Target="https://railway.ap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 Id="rId3" Type="http://schemas.openxmlformats.org/officeDocument/2006/relationships/image" Target="../media/image28.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
          <p:cNvSpPr txBox="1"/>
          <p:nvPr/>
        </p:nvSpPr>
        <p:spPr>
          <a:xfrm>
            <a:off x="1461300" y="1401750"/>
            <a:ext cx="6221400" cy="1847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Aula 45 - </a:t>
            </a:r>
            <a:r>
              <a:rPr b="1" i="0" lang="pt" sz="4000" u="none" cap="none" strike="noStrike">
                <a:solidFill>
                  <a:schemeClr val="dk1"/>
                </a:solidFill>
                <a:latin typeface="DM Sans"/>
                <a:ea typeface="DM Sans"/>
                <a:cs typeface="DM Sans"/>
                <a:sym typeface="DM Sans"/>
              </a:rPr>
              <a:t>Product Cloud: Implantação de nosso aplicativo</a:t>
            </a:r>
            <a:endParaRPr b="1" i="0" sz="4000" u="none" cap="none" strike="noStrike">
              <a:solidFill>
                <a:schemeClr val="dk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nvSpPr>
        <p:spPr>
          <a:xfrm>
            <a:off x="475500" y="468300"/>
            <a:ext cx="6431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Etapa P</a:t>
            </a:r>
            <a:r>
              <a:rPr b="1" i="0" lang="pt" sz="4000" u="none" cap="none" strike="noStrike">
                <a:solidFill>
                  <a:schemeClr val="dk1"/>
                </a:solidFill>
                <a:latin typeface="DM Sans"/>
                <a:ea typeface="DM Sans"/>
                <a:cs typeface="DM Sans"/>
                <a:sym typeface="DM Sans"/>
              </a:rPr>
              <a:t>rodutiva</a:t>
            </a:r>
            <a:endParaRPr b="1" i="0" sz="4000" u="none" cap="none" strike="noStrike">
              <a:solidFill>
                <a:schemeClr val="dk1"/>
              </a:solidFill>
              <a:latin typeface="DM Sans"/>
              <a:ea typeface="DM Sans"/>
              <a:cs typeface="DM Sans"/>
              <a:sym typeface="DM Sans"/>
            </a:endParaRPr>
          </a:p>
        </p:txBody>
      </p:sp>
      <p:sp>
        <p:nvSpPr>
          <p:cNvPr id="146" name="Google Shape;146;p10"/>
          <p:cNvSpPr txBox="1"/>
          <p:nvPr/>
        </p:nvSpPr>
        <p:spPr>
          <a:xfrm>
            <a:off x="589125" y="1603725"/>
            <a:ext cx="39087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pt" sz="1400" u="none" cap="none" strike="noStrike">
                <a:solidFill>
                  <a:schemeClr val="dk1"/>
                </a:solidFill>
                <a:latin typeface="DM Sans"/>
                <a:ea typeface="DM Sans"/>
                <a:cs typeface="DM Sans"/>
                <a:sym typeface="DM Sans"/>
              </a:rPr>
              <a:t>Quando o controle de qualidade autoriza a liberação, então o aplicativo "vai" para a </a:t>
            </a:r>
            <a:r>
              <a:rPr lang="pt">
                <a:solidFill>
                  <a:schemeClr val="dk1"/>
                </a:solidFill>
                <a:latin typeface="DM Sans"/>
                <a:ea typeface="DM Sans"/>
                <a:cs typeface="DM Sans"/>
                <a:sym typeface="DM Sans"/>
              </a:rPr>
              <a:t>etapa </a:t>
            </a:r>
            <a:r>
              <a:rPr i="0" lang="pt" sz="1400" u="none" cap="none" strike="noStrike">
                <a:solidFill>
                  <a:schemeClr val="dk1"/>
                </a:solidFill>
                <a:latin typeface="DM Sans"/>
                <a:ea typeface="DM Sans"/>
                <a:cs typeface="DM Sans"/>
                <a:sym typeface="DM Sans"/>
              </a:rPr>
              <a:t>produtiva. Este é o ponto final onde o aplicativo vive no mundo real, lidando com clientes e comportamentos reais, com dados reais, com elementos mutáveis e com formas incomuns de usá-los.</a:t>
            </a:r>
            <a:endParaRPr i="0" sz="14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rPr i="0" lang="pt" sz="1400" u="none" cap="none" strike="noStrike">
                <a:solidFill>
                  <a:schemeClr val="dk1"/>
                </a:solidFill>
                <a:latin typeface="DM Sans"/>
                <a:ea typeface="DM Sans"/>
                <a:cs typeface="DM Sans"/>
                <a:sym typeface="DM Sans"/>
              </a:rPr>
              <a:t>Quando a aplicação tiver passado pelas etapas anteriores, a taxa de erro deverá ser bastante reduzida, porém, o cliente é capaz de causar erros indescritíveis na utilização real .</a:t>
            </a:r>
            <a:endParaRPr i="0" sz="1400" u="none" cap="none" strike="noStrike">
              <a:solidFill>
                <a:schemeClr val="dk1"/>
              </a:solidFill>
              <a:latin typeface="DM Sans"/>
              <a:ea typeface="DM Sans"/>
              <a:cs typeface="DM Sans"/>
              <a:sym typeface="DM Sans"/>
            </a:endParaRPr>
          </a:p>
        </p:txBody>
      </p:sp>
      <p:sp>
        <p:nvSpPr>
          <p:cNvPr id="147" name="Google Shape;147;p10"/>
          <p:cNvSpPr txBox="1"/>
          <p:nvPr/>
        </p:nvSpPr>
        <p:spPr>
          <a:xfrm>
            <a:off x="4803775" y="1603725"/>
            <a:ext cx="36591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chemeClr val="dk1"/>
                </a:solidFill>
                <a:latin typeface="DM Sans"/>
                <a:ea typeface="DM Sans"/>
                <a:cs typeface="DM Sans"/>
                <a:sym typeface="DM Sans"/>
              </a:rPr>
              <a:t>É por isso que, sempre que uma alteração é necessária, uma correção de bug ou uma nova funcionalidade em geral; é preciso voltar do ponto 0 das etapas, passar pelo desenvolvimento, pelo controle de qualidade, e chegar aqui de novo.</a:t>
            </a:r>
            <a:endParaRPr b="0" i="0" sz="1400" u="none" cap="none" strike="noStrike">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nvSpPr>
        <p:spPr>
          <a:xfrm>
            <a:off x="473350" y="46830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Importante</a:t>
            </a:r>
            <a:endParaRPr b="1" i="0" sz="4000" u="none" cap="none" strike="noStrike">
              <a:solidFill>
                <a:schemeClr val="dk1"/>
              </a:solidFill>
              <a:latin typeface="DM Sans"/>
              <a:ea typeface="DM Sans"/>
              <a:cs typeface="DM Sans"/>
              <a:sym typeface="DM Sans"/>
            </a:endParaRPr>
          </a:p>
        </p:txBody>
      </p:sp>
      <p:sp>
        <p:nvSpPr>
          <p:cNvPr id="153" name="Google Shape;153;p11"/>
          <p:cNvSpPr txBox="1"/>
          <p:nvPr/>
        </p:nvSpPr>
        <p:spPr>
          <a:xfrm>
            <a:off x="473350" y="1473700"/>
            <a:ext cx="71739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pt" sz="2000" u="none" cap="none" strike="noStrike">
                <a:solidFill>
                  <a:schemeClr val="dk1"/>
                </a:solidFill>
                <a:latin typeface="DM Sans"/>
                <a:ea typeface="DM Sans"/>
                <a:cs typeface="DM Sans"/>
                <a:sym typeface="DM Sans"/>
              </a:rPr>
              <a:t>Como desenvolvedor, devemos limpar o equívoco de que temos a equipe de QA como “concorrentes” apenas porque são eles que trazem as falhas em nossos aplicativos.</a:t>
            </a:r>
            <a:endParaRPr b="0" i="0" sz="2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500"/>
              <a:buFont typeface="Arial"/>
              <a:buNone/>
            </a:pPr>
            <a:r>
              <a:rPr b="0" i="0" lang="pt" sz="2000" u="none" cap="none" strike="noStrike">
                <a:solidFill>
                  <a:schemeClr val="dk1"/>
                </a:solidFill>
                <a:latin typeface="DM Sans"/>
                <a:ea typeface="DM Sans"/>
                <a:cs typeface="DM Sans"/>
                <a:sym typeface="DM Sans"/>
              </a:rPr>
              <a:t>No final, lembre-se que cada bug que corrigimos é mais um passo para uma aplicação mais robusta .</a:t>
            </a:r>
            <a:endParaRPr b="0" i="0" sz="2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500"/>
              <a:buFont typeface="Arial"/>
              <a:buNone/>
            </a:pPr>
            <a:r>
              <a:t/>
            </a:r>
            <a:endParaRPr b="0" i="0" sz="2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500"/>
              <a:buFont typeface="Arial"/>
              <a:buNone/>
            </a:pPr>
            <a:r>
              <a:rPr i="0" lang="pt" sz="2000" u="none" cap="none" strike="noStrike">
                <a:solidFill>
                  <a:schemeClr val="dk1"/>
                </a:solidFill>
                <a:latin typeface="DM Sans"/>
                <a:ea typeface="DM Sans"/>
                <a:cs typeface="DM Sans"/>
                <a:sym typeface="DM Sans"/>
              </a:rPr>
              <a:t>É sempre um ganha-ganha!</a:t>
            </a:r>
            <a:endParaRPr i="0" sz="2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nvSpPr>
        <p:spPr>
          <a:xfrm>
            <a:off x="475500" y="409050"/>
            <a:ext cx="8513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O que é "aprovar" o aplicativo?</a:t>
            </a:r>
            <a:endParaRPr b="1" i="0" sz="4000" u="none" cap="none" strike="noStrike">
              <a:solidFill>
                <a:schemeClr val="dk1"/>
              </a:solidFill>
              <a:latin typeface="DM Sans"/>
              <a:ea typeface="DM Sans"/>
              <a:cs typeface="DM Sans"/>
              <a:sym typeface="DM Sans"/>
            </a:endParaRPr>
          </a:p>
        </p:txBody>
      </p:sp>
      <p:sp>
        <p:nvSpPr>
          <p:cNvPr id="159" name="Google Shape;159;p12"/>
          <p:cNvSpPr txBox="1"/>
          <p:nvPr/>
        </p:nvSpPr>
        <p:spPr>
          <a:xfrm>
            <a:off x="475500" y="1440225"/>
            <a:ext cx="3904500" cy="309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Quando dizemos que uma aplicação "passa" de um lado para o outro, nos referimos a cada uma das etapas que foram definidas pela equipe. </a:t>
            </a:r>
            <a:r>
              <a:rPr i="0" lang="pt" sz="1350" u="none" cap="none" strike="noStrike">
                <a:solidFill>
                  <a:srgbClr val="000000"/>
                </a:solidFill>
                <a:highlight>
                  <a:schemeClr val="lt1"/>
                </a:highlight>
                <a:latin typeface="DM Sans"/>
                <a:ea typeface="DM Sans"/>
                <a:cs typeface="DM Sans"/>
                <a:sym typeface="DM Sans"/>
              </a:rPr>
              <a:t>Um estágio representa um ponto de verificação no aplicativo e geralmente se enraíza de uma ramificação do GitHub .</a:t>
            </a:r>
            <a:endParaRPr i="0" sz="1350" u="none" cap="none" strike="noStrike">
              <a:solidFill>
                <a:srgbClr val="000000"/>
              </a:solidFill>
              <a:highlight>
                <a:schemeClr val="lt1"/>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Assim, o desenvolvedor pode estar trabalhando no branch develop1, que terá sido derivado do branch development , este branch development será posteriormente mesclado com o branch QA , e finalmente QA poderá ser mesclado com main , quando for considerado pronto.</a:t>
            </a:r>
            <a:endParaRPr i="0" sz="1350" u="none" cap="none" strike="noStrike">
              <a:solidFill>
                <a:srgbClr val="000000"/>
              </a:solidFill>
              <a:latin typeface="DM Sans"/>
              <a:ea typeface="DM Sans"/>
              <a:cs typeface="DM Sans"/>
              <a:sym typeface="DM Sans"/>
            </a:endParaRPr>
          </a:p>
        </p:txBody>
      </p:sp>
      <p:sp>
        <p:nvSpPr>
          <p:cNvPr id="160" name="Google Shape;160;p12"/>
          <p:cNvSpPr txBox="1"/>
          <p:nvPr/>
        </p:nvSpPr>
        <p:spPr>
          <a:xfrm>
            <a:off x="4771800" y="1440225"/>
            <a:ext cx="39045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Lembre-se que no final, o branch principal sempre será considerado o branch principal, e </a:t>
            </a:r>
            <a:r>
              <a:rPr i="0" lang="pt" sz="1350" u="none" cap="none" strike="noStrike">
                <a:solidFill>
                  <a:srgbClr val="000000"/>
                </a:solidFill>
                <a:highlight>
                  <a:schemeClr val="lt1"/>
                </a:highlight>
                <a:latin typeface="DM Sans"/>
                <a:ea typeface="DM Sans"/>
                <a:cs typeface="DM Sans"/>
                <a:sym typeface="DM Sans"/>
              </a:rPr>
              <a:t>nosso objetivo como desenvolvedores é que as mudanças que estamos fazendo desde o develop1 sempre </a:t>
            </a:r>
            <a:r>
              <a:rPr lang="pt" sz="1350">
                <a:highlight>
                  <a:schemeClr val="lt1"/>
                </a:highlight>
                <a:latin typeface="DM Sans"/>
                <a:ea typeface="DM Sans"/>
                <a:cs typeface="DM Sans"/>
                <a:sym typeface="DM Sans"/>
              </a:rPr>
              <a:t>acabam</a:t>
            </a:r>
            <a:r>
              <a:rPr i="0" lang="pt" sz="1350" u="none" cap="none" strike="noStrike">
                <a:solidFill>
                  <a:srgbClr val="000000"/>
                </a:solidFill>
                <a:highlight>
                  <a:schemeClr val="lt1"/>
                </a:highlight>
                <a:latin typeface="DM Sans"/>
                <a:ea typeface="DM Sans"/>
                <a:cs typeface="DM Sans"/>
                <a:sym typeface="DM Sans"/>
              </a:rPr>
              <a:t> presentes no main .</a:t>
            </a:r>
            <a:r>
              <a:rPr i="0" lang="pt" sz="1350" u="none" cap="none" strike="noStrike">
                <a:solidFill>
                  <a:srgbClr val="000000"/>
                </a:solidFill>
                <a:highlight>
                  <a:schemeClr val="accent6"/>
                </a:highlight>
                <a:latin typeface="DM Sans"/>
                <a:ea typeface="DM Sans"/>
                <a:cs typeface="DM Sans"/>
                <a:sym typeface="DM Sans"/>
              </a:rPr>
              <a:t> </a:t>
            </a:r>
            <a:r>
              <a:rPr i="0" lang="pt" sz="1350" u="none" cap="none" strike="noStrike">
                <a:solidFill>
                  <a:srgbClr val="000000"/>
                </a:solidFill>
                <a:latin typeface="DM Sans"/>
                <a:ea typeface="DM Sans"/>
                <a:cs typeface="DM Sans"/>
                <a:sym typeface="DM Sans"/>
              </a:rPr>
              <a:t>Então teremos alcançado o ambiente “produtivo”!</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Mas o que esse git branches tem a ver com o deploy mencionado na aula? Para fazer isso, primeiro </a:t>
            </a:r>
            <a:r>
              <a:rPr lang="pt" sz="1350">
                <a:latin typeface="DM Sans"/>
                <a:ea typeface="DM Sans"/>
                <a:cs typeface="DM Sans"/>
                <a:sym typeface="DM Sans"/>
              </a:rPr>
              <a:t>temos</a:t>
            </a:r>
            <a:r>
              <a:rPr i="0" lang="pt" sz="1350" u="none" cap="none" strike="noStrike">
                <a:solidFill>
                  <a:srgbClr val="000000"/>
                </a:solidFill>
                <a:latin typeface="DM Sans"/>
                <a:ea typeface="DM Sans"/>
                <a:cs typeface="DM Sans"/>
                <a:sym typeface="DM Sans"/>
              </a:rPr>
              <a:t> que lembrar a essência de uma implantação</a:t>
            </a:r>
            <a:endParaRPr i="0" sz="1350" u="none" cap="none" strike="noStrike">
              <a:solidFill>
                <a:srgbClr val="000000"/>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nvSpPr>
        <p:spPr>
          <a:xfrm>
            <a:off x="475500" y="468300"/>
            <a:ext cx="8387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Do que se trata uma implantação?</a:t>
            </a:r>
            <a:endParaRPr b="0" i="0" sz="4000" u="none" cap="none" strike="noStrike">
              <a:solidFill>
                <a:schemeClr val="dk1"/>
              </a:solidFill>
              <a:latin typeface="DM Sans"/>
              <a:ea typeface="DM Sans"/>
              <a:cs typeface="DM Sans"/>
              <a:sym typeface="DM Sans"/>
            </a:endParaRPr>
          </a:p>
        </p:txBody>
      </p:sp>
      <p:sp>
        <p:nvSpPr>
          <p:cNvPr id="166" name="Google Shape;166;p13"/>
          <p:cNvSpPr txBox="1"/>
          <p:nvPr/>
        </p:nvSpPr>
        <p:spPr>
          <a:xfrm>
            <a:off x="475500" y="1677000"/>
            <a:ext cx="82128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Você se lembra da implantação do chat que fizemos com glitch.com , ou da configuração dos pods que continham o cluster de container com docker + kubernetes? Eles foram </a:t>
            </a:r>
            <a:r>
              <a:rPr i="0" lang="pt" sz="1350" u="none" cap="none" strike="noStrike">
                <a:solidFill>
                  <a:srgbClr val="000000"/>
                </a:solidFill>
                <a:highlight>
                  <a:schemeClr val="lt1"/>
                </a:highlight>
                <a:latin typeface="DM Sans"/>
                <a:ea typeface="DM Sans"/>
                <a:cs typeface="DM Sans"/>
                <a:sym typeface="DM Sans"/>
              </a:rPr>
              <a:t>implantações do aplicativo </a:t>
            </a:r>
            <a:r>
              <a:rPr i="0" lang="pt" sz="1350" u="none" cap="none" strike="noStrike">
                <a:solidFill>
                  <a:srgbClr val="000000"/>
                </a:solidFill>
                <a:latin typeface="DM Sans"/>
                <a:ea typeface="DM Sans"/>
                <a:cs typeface="DM Sans"/>
                <a:sym typeface="DM Sans"/>
              </a:rPr>
              <a:t>.</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Ao final desses processos, conseguimos que a aplicação estivesse rodando em um servidor diferente , tornando-a ativa desde que o servidor mantivesse o processo ativo.</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O servidor já possuía um domínio ou um determinado link que podia ser visitado por qualquer pessoa, permitindo assim que o cliente visualizasse as alterações como se estivesse visitando uma página real.</a:t>
            </a:r>
            <a:endParaRPr i="0" sz="1350" u="none" cap="none" strike="noStrike">
              <a:solidFill>
                <a:srgbClr val="000000"/>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nvSpPr>
        <p:spPr>
          <a:xfrm>
            <a:off x="475500" y="468300"/>
            <a:ext cx="6416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F</a:t>
            </a:r>
            <a:r>
              <a:rPr b="1" i="0" lang="pt" sz="4000" u="none" cap="none" strike="noStrike">
                <a:solidFill>
                  <a:schemeClr val="dk1"/>
                </a:solidFill>
                <a:latin typeface="DM Sans"/>
                <a:ea typeface="DM Sans"/>
                <a:cs typeface="DM Sans"/>
                <a:sym typeface="DM Sans"/>
              </a:rPr>
              <a:t>erramentas de implantação</a:t>
            </a:r>
            <a:endParaRPr b="1" i="0" sz="4000" u="none" cap="none" strike="noStrike">
              <a:solidFill>
                <a:schemeClr val="dk1"/>
              </a:solidFill>
              <a:latin typeface="DM Sans"/>
              <a:ea typeface="DM Sans"/>
              <a:cs typeface="DM Sans"/>
              <a:sym typeface="DM Sans"/>
            </a:endParaRPr>
          </a:p>
        </p:txBody>
      </p:sp>
      <p:sp>
        <p:nvSpPr>
          <p:cNvPr id="172" name="Google Shape;172;p14"/>
          <p:cNvSpPr txBox="1"/>
          <p:nvPr/>
        </p:nvSpPr>
        <p:spPr>
          <a:xfrm>
            <a:off x="475500" y="1761300"/>
            <a:ext cx="4778400" cy="24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O processo de implantação é uma das partes mais importantes no fluxo de vida de nosso aplicativo . Aqui decidiremos onde o produto final será executado.</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Existem várias alternativas para ter um servidor na nuvem. Portanto, temos que escolher qual deles pode ser mais útil de acordo com nossas necessidades.</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Podemos optar por usar um serviço robusto para aplicativos de calibre empresarial (Azure, AWS, Google Cloud, etc.) ou usar plataformas de calibre mais simples.</a:t>
            </a:r>
            <a:endParaRPr i="0" sz="1350" u="none" cap="none" strike="noStrike">
              <a:solidFill>
                <a:srgbClr val="000000"/>
              </a:solidFill>
              <a:latin typeface="DM Sans"/>
              <a:ea typeface="DM Sans"/>
              <a:cs typeface="DM Sans"/>
              <a:sym typeface="DM Sans"/>
            </a:endParaRPr>
          </a:p>
        </p:txBody>
      </p:sp>
      <p:pic>
        <p:nvPicPr>
          <p:cNvPr id="173" name="Google Shape;173;p14"/>
          <p:cNvPicPr preferRelativeResize="0"/>
          <p:nvPr/>
        </p:nvPicPr>
        <p:blipFill rotWithShape="1">
          <a:blip r:embed="rId3">
            <a:alphaModFix/>
          </a:blip>
          <a:srcRect b="0" l="0" r="0" t="0"/>
          <a:stretch/>
        </p:blipFill>
        <p:spPr>
          <a:xfrm>
            <a:off x="5924550" y="964575"/>
            <a:ext cx="1485900" cy="933450"/>
          </a:xfrm>
          <a:prstGeom prst="rect">
            <a:avLst/>
          </a:prstGeom>
          <a:noFill/>
          <a:ln>
            <a:noFill/>
          </a:ln>
        </p:spPr>
      </p:pic>
      <p:pic>
        <p:nvPicPr>
          <p:cNvPr id="174" name="Google Shape;174;p14"/>
          <p:cNvPicPr preferRelativeResize="0"/>
          <p:nvPr/>
        </p:nvPicPr>
        <p:blipFill rotWithShape="1">
          <a:blip r:embed="rId4">
            <a:alphaModFix/>
          </a:blip>
          <a:srcRect b="0" l="0" r="0" t="0"/>
          <a:stretch/>
        </p:blipFill>
        <p:spPr>
          <a:xfrm>
            <a:off x="5753100" y="2167950"/>
            <a:ext cx="1828800" cy="1104900"/>
          </a:xfrm>
          <a:prstGeom prst="rect">
            <a:avLst/>
          </a:prstGeom>
          <a:noFill/>
          <a:ln>
            <a:noFill/>
          </a:ln>
        </p:spPr>
      </p:pic>
      <p:pic>
        <p:nvPicPr>
          <p:cNvPr id="175" name="Google Shape;175;p14"/>
          <p:cNvPicPr preferRelativeResize="0"/>
          <p:nvPr/>
        </p:nvPicPr>
        <p:blipFill rotWithShape="1">
          <a:blip r:embed="rId5">
            <a:alphaModFix/>
          </a:blip>
          <a:srcRect b="0" l="0" r="0" t="0"/>
          <a:stretch/>
        </p:blipFill>
        <p:spPr>
          <a:xfrm>
            <a:off x="5591165" y="3542775"/>
            <a:ext cx="2152675" cy="63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nvSpPr>
        <p:spPr>
          <a:xfrm>
            <a:off x="475500" y="468300"/>
            <a:ext cx="6117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A</a:t>
            </a:r>
            <a:r>
              <a:rPr b="1" i="0" lang="pt" sz="4000" u="none" cap="none" strike="noStrike">
                <a:solidFill>
                  <a:schemeClr val="dk1"/>
                </a:solidFill>
                <a:latin typeface="DM Sans"/>
                <a:ea typeface="DM Sans"/>
                <a:cs typeface="DM Sans"/>
                <a:sym typeface="DM Sans"/>
              </a:rPr>
              <a:t>lternativas </a:t>
            </a:r>
            <a:r>
              <a:rPr b="1" lang="pt" sz="4000">
                <a:solidFill>
                  <a:schemeClr val="dk1"/>
                </a:solidFill>
                <a:latin typeface="DM Sans"/>
                <a:ea typeface="DM Sans"/>
                <a:cs typeface="DM Sans"/>
                <a:sym typeface="DM Sans"/>
              </a:rPr>
              <a:t>G</a:t>
            </a:r>
            <a:r>
              <a:rPr b="1" i="0" lang="pt" sz="4000" u="none" cap="none" strike="noStrike">
                <a:solidFill>
                  <a:schemeClr val="dk1"/>
                </a:solidFill>
                <a:latin typeface="DM Sans"/>
                <a:ea typeface="DM Sans"/>
                <a:cs typeface="DM Sans"/>
                <a:sym typeface="DM Sans"/>
              </a:rPr>
              <a:t>ratuitas</a:t>
            </a:r>
            <a:endParaRPr b="1" i="0" sz="4000" u="none" cap="none" strike="noStrike">
              <a:solidFill>
                <a:schemeClr val="dk1"/>
              </a:solidFill>
              <a:latin typeface="DM Sans"/>
              <a:ea typeface="DM Sans"/>
              <a:cs typeface="DM Sans"/>
              <a:sym typeface="DM Sans"/>
            </a:endParaRPr>
          </a:p>
        </p:txBody>
      </p:sp>
      <p:sp>
        <p:nvSpPr>
          <p:cNvPr id="181" name="Google Shape;181;p15"/>
          <p:cNvSpPr txBox="1"/>
          <p:nvPr/>
        </p:nvSpPr>
        <p:spPr>
          <a:xfrm>
            <a:off x="475500" y="1440450"/>
            <a:ext cx="46077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Não é comum um desenvolvedor investir em uma plataforma para fazer deploys mais complexos, quando está apenas começando a entender “o que é”. Portanto, é recomendável pegar uma alternativa gratuita para que você possa experimentar o fluxo de implantação de um aplicativo.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Depois de controlar os processos elementares de implantação, é um bom momento para começar a usar plataformas mais robustas. Vamos passo a passo! Neste caso, a aplicação a utilizar será </a:t>
            </a:r>
            <a:r>
              <a:rPr b="1" i="0" lang="pt" sz="1350" u="none" cap="none" strike="noStrike">
                <a:solidFill>
                  <a:srgbClr val="000000"/>
                </a:solidFill>
                <a:latin typeface="DM Sans"/>
                <a:ea typeface="DM Sans"/>
                <a:cs typeface="DM Sans"/>
                <a:sym typeface="DM Sans"/>
              </a:rPr>
              <a:t>a Railway.app</a:t>
            </a:r>
            <a:endParaRPr b="0" i="0" sz="1350" u="none" cap="none" strike="noStrike">
              <a:solidFill>
                <a:srgbClr val="000000"/>
              </a:solidFill>
              <a:latin typeface="DM Sans"/>
              <a:ea typeface="DM Sans"/>
              <a:cs typeface="DM Sans"/>
              <a:sym typeface="DM Sans"/>
            </a:endParaRPr>
          </a:p>
        </p:txBody>
      </p:sp>
      <p:pic>
        <p:nvPicPr>
          <p:cNvPr id="182" name="Google Shape;182;p15"/>
          <p:cNvPicPr preferRelativeResize="0"/>
          <p:nvPr/>
        </p:nvPicPr>
        <p:blipFill rotWithShape="1">
          <a:blip r:embed="rId3">
            <a:alphaModFix/>
          </a:blip>
          <a:srcRect b="0" l="0" r="0" t="0"/>
          <a:stretch/>
        </p:blipFill>
        <p:spPr>
          <a:xfrm>
            <a:off x="6319800" y="928713"/>
            <a:ext cx="952500" cy="1190625"/>
          </a:xfrm>
          <a:prstGeom prst="rect">
            <a:avLst/>
          </a:prstGeom>
          <a:noFill/>
          <a:ln>
            <a:noFill/>
          </a:ln>
        </p:spPr>
      </p:pic>
      <p:pic>
        <p:nvPicPr>
          <p:cNvPr id="183" name="Google Shape;183;p15"/>
          <p:cNvPicPr preferRelativeResize="0"/>
          <p:nvPr/>
        </p:nvPicPr>
        <p:blipFill rotWithShape="1">
          <a:blip r:embed="rId4">
            <a:alphaModFix/>
          </a:blip>
          <a:srcRect b="0" l="0" r="0" t="0"/>
          <a:stretch/>
        </p:blipFill>
        <p:spPr>
          <a:xfrm>
            <a:off x="6288150" y="2374488"/>
            <a:ext cx="1015800" cy="1015800"/>
          </a:xfrm>
          <a:prstGeom prst="rect">
            <a:avLst/>
          </a:prstGeom>
          <a:noFill/>
          <a:ln>
            <a:noFill/>
          </a:ln>
        </p:spPr>
      </p:pic>
      <p:pic>
        <p:nvPicPr>
          <p:cNvPr id="184" name="Google Shape;184;p15"/>
          <p:cNvPicPr preferRelativeResize="0"/>
          <p:nvPr/>
        </p:nvPicPr>
        <p:blipFill rotWithShape="1">
          <a:blip r:embed="rId5">
            <a:alphaModFix/>
          </a:blip>
          <a:srcRect b="0" l="0" r="0" t="0"/>
          <a:stretch/>
        </p:blipFill>
        <p:spPr>
          <a:xfrm>
            <a:off x="6288150" y="3645453"/>
            <a:ext cx="1015800" cy="9848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nvSpPr>
        <p:spPr>
          <a:xfrm>
            <a:off x="870150" y="1925250"/>
            <a:ext cx="74037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Implante nosso aplicativo com Railway.app</a:t>
            </a:r>
            <a:endParaRPr b="1" i="0" sz="4000" u="none" cap="none" strike="noStrike">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nvSpPr>
        <p:spPr>
          <a:xfrm>
            <a:off x="3963000" y="468300"/>
            <a:ext cx="4705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Sobre o Railway.app</a:t>
            </a:r>
            <a:endParaRPr b="1" i="0" sz="4000" u="none" cap="none" strike="noStrike">
              <a:solidFill>
                <a:schemeClr val="dk1"/>
              </a:solidFill>
              <a:latin typeface="DM Sans"/>
              <a:ea typeface="DM Sans"/>
              <a:cs typeface="DM Sans"/>
              <a:sym typeface="DM Sans"/>
            </a:endParaRPr>
          </a:p>
        </p:txBody>
      </p:sp>
      <p:sp>
        <p:nvSpPr>
          <p:cNvPr id="195" name="Google Shape;195;p17"/>
          <p:cNvSpPr txBox="1"/>
          <p:nvPr/>
        </p:nvSpPr>
        <p:spPr>
          <a:xfrm>
            <a:off x="3962900" y="1695275"/>
            <a:ext cx="41643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Railway.app é uma das alternativas que podemos usar para implantar nosso aplicativo. Isso nos permitirá configurar um aplicativo bastante simples para hospedar nosso código e executá-lo dentro.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O Railway.app é pago, mas nos dá 5 USD por mês para praticar nossas implantações. Então não precisaremos nos preocupar.</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sz="1350">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lang="pt" sz="1350" u="sng">
                <a:solidFill>
                  <a:schemeClr val="hlink"/>
                </a:solidFill>
                <a:latin typeface="DM Sans"/>
                <a:ea typeface="DM Sans"/>
                <a:cs typeface="DM Sans"/>
                <a:sym typeface="DM Sans"/>
                <a:hlinkClick r:id="rId3"/>
              </a:rPr>
              <a:t>Documentação Railway</a:t>
            </a:r>
            <a:endParaRPr sz="1350">
              <a:latin typeface="DM Sans"/>
              <a:ea typeface="DM Sans"/>
              <a:cs typeface="DM Sans"/>
              <a:sym typeface="DM Sans"/>
            </a:endParaRPr>
          </a:p>
        </p:txBody>
      </p:sp>
      <p:pic>
        <p:nvPicPr>
          <p:cNvPr id="196" name="Google Shape;196;p17"/>
          <p:cNvPicPr preferRelativeResize="0"/>
          <p:nvPr/>
        </p:nvPicPr>
        <p:blipFill rotWithShape="1">
          <a:blip r:embed="rId4">
            <a:alphaModFix/>
          </a:blip>
          <a:srcRect b="0" l="0" r="0" t="0"/>
          <a:stretch/>
        </p:blipFill>
        <p:spPr>
          <a:xfrm>
            <a:off x="428750" y="2043113"/>
            <a:ext cx="3152775" cy="1057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nvSpPr>
        <p:spPr>
          <a:xfrm>
            <a:off x="475500" y="409050"/>
            <a:ext cx="7792200" cy="1182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100"/>
              <a:buFont typeface="Arial"/>
              <a:buNone/>
            </a:pPr>
            <a:r>
              <a:rPr b="1" i="0" lang="pt" sz="3600" u="none" cap="none" strike="noStrike">
                <a:solidFill>
                  <a:schemeClr val="dk1"/>
                </a:solidFill>
                <a:latin typeface="DM Sans"/>
                <a:ea typeface="DM Sans"/>
                <a:cs typeface="DM Sans"/>
                <a:sym typeface="DM Sans"/>
              </a:rPr>
              <a:t>Antes de começar, precisamos de um aplicativo para implantar</a:t>
            </a:r>
            <a:endParaRPr b="1" i="0" sz="4000" u="none" cap="none" strike="noStrike">
              <a:solidFill>
                <a:schemeClr val="dk1"/>
              </a:solidFill>
              <a:latin typeface="DM Sans"/>
              <a:ea typeface="DM Sans"/>
              <a:cs typeface="DM Sans"/>
              <a:sym typeface="DM Sans"/>
            </a:endParaRPr>
          </a:p>
        </p:txBody>
      </p:sp>
      <p:sp>
        <p:nvSpPr>
          <p:cNvPr id="202" name="Google Shape;202;p18"/>
          <p:cNvSpPr txBox="1"/>
          <p:nvPr/>
        </p:nvSpPr>
        <p:spPr>
          <a:xfrm>
            <a:off x="475500" y="1791950"/>
            <a:ext cx="39045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 sz="1350" u="none" cap="none" strike="noStrike">
                <a:solidFill>
                  <a:schemeClr val="dk1"/>
                </a:solidFill>
                <a:latin typeface="DM Sans"/>
                <a:ea typeface="DM Sans"/>
                <a:cs typeface="DM Sans"/>
                <a:sym typeface="DM Sans"/>
              </a:rPr>
              <a:t>Com certeza sabemos do que estamos falando: </a:t>
            </a:r>
            <a:r>
              <a:rPr b="1" lang="pt" sz="1350">
                <a:solidFill>
                  <a:schemeClr val="dk1"/>
                </a:solidFill>
                <a:latin typeface="DM Sans"/>
                <a:ea typeface="DM Sans"/>
                <a:cs typeface="DM Sans"/>
                <a:sym typeface="DM Sans"/>
              </a:rPr>
              <a:t>Adoptme</a:t>
            </a:r>
            <a:r>
              <a:rPr b="1" i="0" lang="pt" sz="1350" u="none" cap="none" strike="noStrike">
                <a:solidFill>
                  <a:schemeClr val="dk1"/>
                </a:solidFill>
                <a:latin typeface="DM Sans"/>
                <a:ea typeface="DM Sans"/>
                <a:cs typeface="DM Sans"/>
                <a:sym typeface="DM Sans"/>
              </a:rPr>
              <a:t> </a:t>
            </a:r>
            <a:r>
              <a:rPr b="0" i="0" lang="pt" sz="1350" u="none" cap="none" strike="noStrike">
                <a:solidFill>
                  <a:schemeClr val="dk1"/>
                </a:solidFill>
                <a:latin typeface="DM Sans"/>
                <a:ea typeface="DM Sans"/>
                <a:cs typeface="DM Sans"/>
                <a:sym typeface="DM Sans"/>
              </a:rPr>
              <a:t>. O projeto no qual estamos trabalhando neste momento.</a:t>
            </a:r>
            <a:endParaRPr b="0" i="0" sz="135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rPr b="0" i="0" lang="pt" sz="1350" u="none" cap="none" strike="noStrike">
                <a:solidFill>
                  <a:schemeClr val="dk1"/>
                </a:solidFill>
                <a:latin typeface="DM Sans"/>
                <a:ea typeface="DM Sans"/>
                <a:cs typeface="DM Sans"/>
                <a:sym typeface="DM Sans"/>
              </a:rPr>
              <a:t>A ideia será configurar a aplicação até que ela esteja pronta para ser implantada, então ela será carregada no Railway.app para ter um link que permita que nosso backend seja visitado onde quer que esteja.</a:t>
            </a:r>
            <a:endParaRPr b="0" i="0" sz="1350" u="none" cap="none" strike="noStrike">
              <a:solidFill>
                <a:srgbClr val="000000"/>
              </a:solidFill>
              <a:latin typeface="DM Sans"/>
              <a:ea typeface="DM Sans"/>
              <a:cs typeface="DM Sans"/>
              <a:sym typeface="DM Sans"/>
            </a:endParaRPr>
          </a:p>
        </p:txBody>
      </p:sp>
      <p:sp>
        <p:nvSpPr>
          <p:cNvPr id="203" name="Google Shape;203;p18"/>
          <p:cNvSpPr txBox="1"/>
          <p:nvPr/>
        </p:nvSpPr>
        <p:spPr>
          <a:xfrm>
            <a:off x="4764000" y="1791950"/>
            <a:ext cx="39045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 sz="1350" u="none" cap="none" strike="noStrike">
                <a:solidFill>
                  <a:schemeClr val="dk1"/>
                </a:solidFill>
                <a:latin typeface="DM Sans"/>
                <a:ea typeface="DM Sans"/>
                <a:cs typeface="DM Sans"/>
                <a:sym typeface="DM Sans"/>
              </a:rPr>
              <a:t>A primeira coisa será criar uma conta Railway.app. Além disso, sobre o projeto Adoptme, desta vez é recomendável que você faça um fork do projeto, pois você precisará gerenciar as ramificações deste projeto.</a:t>
            </a:r>
            <a:endParaRPr b="0" i="0" sz="135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rPr b="0" i="0" lang="pt" sz="1350" u="none" cap="none" strike="noStrike">
                <a:solidFill>
                  <a:schemeClr val="dk1"/>
                </a:solidFill>
                <a:latin typeface="DM Sans"/>
                <a:ea typeface="DM Sans"/>
                <a:cs typeface="DM Sans"/>
                <a:sym typeface="DM Sans"/>
              </a:rPr>
              <a:t>Lembre-se que clonar um projeto é ter a referência daquele projeto, </a:t>
            </a:r>
            <a:r>
              <a:rPr b="1" i="0" lang="pt" sz="1350" u="none" cap="none" strike="noStrike">
                <a:solidFill>
                  <a:schemeClr val="dk1"/>
                </a:solidFill>
                <a:latin typeface="DM Sans"/>
                <a:ea typeface="DM Sans"/>
                <a:cs typeface="DM Sans"/>
                <a:sym typeface="DM Sans"/>
              </a:rPr>
              <a:t>bifurcar </a:t>
            </a:r>
            <a:r>
              <a:rPr b="0" i="0" lang="pt" sz="1350" u="none" cap="none" strike="noStrike">
                <a:solidFill>
                  <a:schemeClr val="dk1"/>
                </a:solidFill>
                <a:latin typeface="DM Sans"/>
                <a:ea typeface="DM Sans"/>
                <a:cs typeface="DM Sans"/>
                <a:sym typeface="DM Sans"/>
              </a:rPr>
              <a:t>é gerar uma cópia pessoal dele.</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nvSpPr>
        <p:spPr>
          <a:xfrm>
            <a:off x="1365375" y="728025"/>
            <a:ext cx="6221400" cy="19857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5000"/>
              <a:buFont typeface="Arial"/>
              <a:buNone/>
            </a:pPr>
            <a:r>
              <a:t/>
            </a:r>
            <a:endParaRPr b="0" i="0" sz="5000" u="none" cap="none" strike="noStrike">
              <a:solidFill>
                <a:srgbClr val="E8E7E3"/>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Ponto de verificação: Espaço de preparação</a:t>
            </a:r>
            <a:endParaRPr b="1" i="0" sz="4000" u="none" cap="none" strike="noStrike">
              <a:solidFill>
                <a:schemeClr val="dk1"/>
              </a:solidFill>
              <a:latin typeface="DM Sans"/>
              <a:ea typeface="DM Sans"/>
              <a:cs typeface="DM Sans"/>
              <a:sym typeface="DM Sans"/>
            </a:endParaRPr>
          </a:p>
        </p:txBody>
      </p:sp>
      <p:sp>
        <p:nvSpPr>
          <p:cNvPr id="209" name="Google Shape;209;p19"/>
          <p:cNvSpPr txBox="1"/>
          <p:nvPr/>
        </p:nvSpPr>
        <p:spPr>
          <a:xfrm>
            <a:off x="626025" y="2713725"/>
            <a:ext cx="77001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pt" sz="2000" u="none" cap="none" strike="noStrike">
                <a:solidFill>
                  <a:schemeClr val="dk1"/>
                </a:solidFill>
                <a:latin typeface="DM Sans"/>
                <a:ea typeface="DM Sans"/>
                <a:cs typeface="DM Sans"/>
                <a:sym typeface="DM Sans"/>
              </a:rPr>
              <a:t>Reserve algum tempo para bifurcar e clonar o projeto </a:t>
            </a:r>
            <a:r>
              <a:rPr b="1" i="0" lang="pt" sz="2000" u="none" cap="none" strike="noStrike">
                <a:solidFill>
                  <a:schemeClr val="dk1"/>
                </a:solidFill>
                <a:uFill>
                  <a:noFill/>
                </a:uFill>
                <a:latin typeface="DM Sans"/>
                <a:ea typeface="DM Sans"/>
                <a:cs typeface="DM Sans"/>
                <a:sym typeface="DM Sans"/>
                <a:hlinkClick r:id="rId3">
                  <a:extLst>
                    <a:ext uri="{A12FA001-AC4F-418D-AE19-62706E023703}">
                      <ahyp:hlinkClr val="tx"/>
                    </a:ext>
                  </a:extLst>
                </a:hlinkClick>
              </a:rPr>
              <a:t>aqui </a:t>
            </a:r>
            <a:r>
              <a:rPr b="0" i="0" lang="pt" sz="2000" u="none" cap="none" strike="noStrike">
                <a:solidFill>
                  <a:schemeClr val="dk1"/>
                </a:solidFill>
                <a:latin typeface="DM Sans"/>
                <a:ea typeface="DM Sans"/>
                <a:cs typeface="DM Sans"/>
                <a:sym typeface="DM Sans"/>
              </a:rPr>
              <a:t>. Revise o código e instale as dependências indicadas. Além disso, lembre-se de criar sua conta no </a:t>
            </a:r>
            <a:r>
              <a:rPr b="0" i="0" lang="pt" sz="2000" u="sng" cap="none" strike="noStrike">
                <a:solidFill>
                  <a:schemeClr val="dk1"/>
                </a:solidFill>
                <a:latin typeface="DM Sans"/>
                <a:ea typeface="DM Sans"/>
                <a:cs typeface="DM Sans"/>
                <a:sym typeface="DM Sans"/>
                <a:hlinkClick r:id="rId4">
                  <a:extLst>
                    <a:ext uri="{A12FA001-AC4F-418D-AE19-62706E023703}">
                      <ahyp:hlinkClr val="tx"/>
                    </a:ext>
                  </a:extLst>
                </a:hlinkClick>
              </a:rPr>
              <a:t>Railway.app</a:t>
            </a:r>
            <a:endParaRPr b="0" i="0" sz="2000" u="none" cap="none" strike="noStrike">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e3b0a9bae1_0_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
              <a:t>Programa de Estudos</a:t>
            </a:r>
            <a:endParaRPr/>
          </a:p>
        </p:txBody>
      </p:sp>
      <p:sp>
        <p:nvSpPr>
          <p:cNvPr id="77" name="Google Shape;77;g1e3b0a9bae1_0_1"/>
          <p:cNvSpPr txBox="1"/>
          <p:nvPr>
            <p:ph idx="1" type="body"/>
          </p:nvPr>
        </p:nvSpPr>
        <p:spPr>
          <a:xfrm>
            <a:off x="311700" y="1146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
              <a:t>Implantação do nosso aplicativo</a:t>
            </a:r>
            <a:endParaRPr/>
          </a:p>
          <a:p>
            <a:pPr indent="-342900" lvl="0" marL="457200" rtl="0" algn="l">
              <a:spcBef>
                <a:spcPts val="0"/>
              </a:spcBef>
              <a:spcAft>
                <a:spcPts val="0"/>
              </a:spcAft>
              <a:buSzPts val="1800"/>
              <a:buChar char="●"/>
            </a:pPr>
            <a:r>
              <a:rPr lang="pt"/>
              <a:t>Configuração de pipeline em Railway.app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nvSpPr>
        <p:spPr>
          <a:xfrm>
            <a:off x="609600" y="709400"/>
            <a:ext cx="47718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600"/>
              <a:buFont typeface="Arial"/>
              <a:buNone/>
            </a:pPr>
            <a:r>
              <a:rPr b="1" i="0" lang="pt" sz="3600" u="none" cap="none" strike="noStrike">
                <a:solidFill>
                  <a:schemeClr val="dk1"/>
                </a:solidFill>
                <a:latin typeface="DM Sans"/>
                <a:ea typeface="DM Sans"/>
                <a:cs typeface="DM Sans"/>
                <a:sym typeface="DM Sans"/>
              </a:rPr>
              <a:t>Vamos começar!</a:t>
            </a:r>
            <a:endParaRPr b="1" i="0" sz="3600" u="none" cap="none" strike="noStrike">
              <a:solidFill>
                <a:schemeClr val="dk1"/>
              </a:solidFill>
              <a:latin typeface="DM Sans"/>
              <a:ea typeface="DM Sans"/>
              <a:cs typeface="DM Sans"/>
              <a:sym typeface="DM Sans"/>
            </a:endParaRPr>
          </a:p>
          <a:p>
            <a:pPr indent="0" lvl="0" marL="0" marR="0" rtl="0" algn="l">
              <a:lnSpc>
                <a:spcPct val="90000"/>
              </a:lnSpc>
              <a:spcBef>
                <a:spcPts val="0"/>
              </a:spcBef>
              <a:spcAft>
                <a:spcPts val="0"/>
              </a:spcAft>
              <a:buClr>
                <a:srgbClr val="000000"/>
              </a:buClr>
              <a:buSzPts val="3000"/>
              <a:buFont typeface="Arial"/>
              <a:buNone/>
            </a:pPr>
            <a:r>
              <a:t/>
            </a:r>
            <a:endParaRPr b="1" i="0" sz="3000" u="none" cap="none" strike="noStrike">
              <a:solidFill>
                <a:schemeClr val="dk1"/>
              </a:solidFill>
              <a:latin typeface="DM Sans"/>
              <a:ea typeface="DM Sans"/>
              <a:cs typeface="DM Sans"/>
              <a:sym typeface="DM Sans"/>
            </a:endParaRPr>
          </a:p>
        </p:txBody>
      </p:sp>
      <p:sp>
        <p:nvSpPr>
          <p:cNvPr id="215" name="Google Shape;215;p20"/>
          <p:cNvSpPr txBox="1"/>
          <p:nvPr/>
        </p:nvSpPr>
        <p:spPr>
          <a:xfrm>
            <a:off x="609600" y="1395225"/>
            <a:ext cx="81162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Com nosso projeto bifurcado e nossa conta Railway.app criada, a primeira coisa que faremos é começar a verificar se os elementos fundamentais estão no aplicativo para poder rodar em cima do Railway. Caso esses critérios não sejam atendidos, é recomendável não iniciar nossa implantação até que sejam corrigidos.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Os pontos a rever são: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chemeClr val="dk1"/>
              </a:buClr>
              <a:buSzPts val="1350"/>
              <a:buFont typeface="DM Sans"/>
              <a:buChar char="●"/>
            </a:pPr>
            <a:r>
              <a:rPr b="1" lang="pt" sz="1350">
                <a:latin typeface="DM Sans"/>
                <a:ea typeface="DM Sans"/>
                <a:cs typeface="DM Sans"/>
                <a:sym typeface="DM Sans"/>
              </a:rPr>
              <a:t>C</a:t>
            </a:r>
            <a:r>
              <a:rPr b="1" i="0" lang="pt" sz="1350" u="none" cap="none" strike="noStrike">
                <a:solidFill>
                  <a:srgbClr val="000000"/>
                </a:solidFill>
                <a:latin typeface="DM Sans"/>
                <a:ea typeface="DM Sans"/>
                <a:cs typeface="DM Sans"/>
                <a:sym typeface="DM Sans"/>
              </a:rPr>
              <a:t>onjunto de variáveis de ambiente</a:t>
            </a:r>
            <a:endParaRPr b="1" i="0" sz="13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chemeClr val="dk1"/>
              </a:buClr>
              <a:buSzPts val="1350"/>
              <a:buFont typeface="DM Sans"/>
              <a:buChar char="●"/>
            </a:pPr>
            <a:r>
              <a:rPr b="1" i="0" lang="pt" sz="1350" u="none" cap="none" strike="noStrike">
                <a:solidFill>
                  <a:srgbClr val="000000"/>
                </a:solidFill>
                <a:latin typeface="DM Sans"/>
                <a:ea typeface="DM Sans"/>
                <a:cs typeface="DM Sans"/>
                <a:sym typeface="DM Sans"/>
              </a:rPr>
              <a:t>script de inicialização</a:t>
            </a:r>
            <a:endParaRPr b="1" i="0" sz="13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chemeClr val="dk1"/>
              </a:buClr>
              <a:buSzPts val="1350"/>
              <a:buFont typeface="DM Sans"/>
              <a:buChar char="●"/>
            </a:pPr>
            <a:r>
              <a:rPr b="1" lang="pt" sz="1350">
                <a:latin typeface="DM Sans"/>
                <a:ea typeface="DM Sans"/>
                <a:cs typeface="DM Sans"/>
                <a:sym typeface="DM Sans"/>
              </a:rPr>
              <a:t>P</a:t>
            </a:r>
            <a:r>
              <a:rPr b="1" i="0" lang="pt" sz="1350" u="none" cap="none" strike="noStrike">
                <a:solidFill>
                  <a:srgbClr val="000000"/>
                </a:solidFill>
                <a:latin typeface="DM Sans"/>
                <a:ea typeface="DM Sans"/>
                <a:cs typeface="DM Sans"/>
                <a:sym typeface="DM Sans"/>
              </a:rPr>
              <a:t>orta de escuta</a:t>
            </a:r>
            <a:endParaRPr b="1" i="0" sz="1350" u="none" cap="none" strike="noStrike">
              <a:solidFill>
                <a:srgbClr val="000000"/>
              </a:solidFill>
              <a:latin typeface="DM Sans"/>
              <a:ea typeface="DM Sans"/>
              <a:cs typeface="DM Sans"/>
              <a:sym typeface="DM Sans"/>
            </a:endParaRPr>
          </a:p>
        </p:txBody>
      </p:sp>
      <p:sp>
        <p:nvSpPr>
          <p:cNvPr id="216" name="Google Shape;216;p20"/>
          <p:cNvSpPr txBox="1"/>
          <p:nvPr/>
        </p:nvSpPr>
        <p:spPr>
          <a:xfrm>
            <a:off x="609600" y="108800"/>
            <a:ext cx="3704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pt" sz="1600">
                <a:solidFill>
                  <a:schemeClr val="dk1"/>
                </a:solidFill>
                <a:latin typeface="DM Sans"/>
                <a:ea typeface="DM Sans"/>
                <a:cs typeface="DM Sans"/>
                <a:sym typeface="DM Sans"/>
              </a:rPr>
              <a:t>Passo a Passo</a:t>
            </a:r>
            <a:endParaRPr b="0" i="0" sz="1400" u="none" cap="none" strike="noStrike">
              <a:solidFill>
                <a:schemeClr val="dk1"/>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nvSpPr>
        <p:spPr>
          <a:xfrm>
            <a:off x="457200" y="660575"/>
            <a:ext cx="8193000" cy="683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600"/>
              <a:buFont typeface="Arial"/>
              <a:buNone/>
            </a:pPr>
            <a:r>
              <a:rPr b="1" lang="pt" sz="3600">
                <a:solidFill>
                  <a:schemeClr val="dk1"/>
                </a:solidFill>
                <a:latin typeface="DM Sans"/>
                <a:ea typeface="DM Sans"/>
                <a:cs typeface="DM Sans"/>
                <a:sym typeface="DM Sans"/>
              </a:rPr>
              <a:t>C</a:t>
            </a:r>
            <a:r>
              <a:rPr b="1" i="0" lang="pt" sz="3600" u="none" cap="none" strike="noStrike">
                <a:solidFill>
                  <a:schemeClr val="dk1"/>
                </a:solidFill>
                <a:latin typeface="DM Sans"/>
                <a:ea typeface="DM Sans"/>
                <a:cs typeface="DM Sans"/>
                <a:sym typeface="DM Sans"/>
              </a:rPr>
              <a:t>onjunto de variáveis de ambiente</a:t>
            </a:r>
            <a:endParaRPr b="1" i="0" sz="3600" u="none" cap="none" strike="noStrike">
              <a:solidFill>
                <a:schemeClr val="dk1"/>
              </a:solidFill>
              <a:latin typeface="DM Sans"/>
              <a:ea typeface="DM Sans"/>
              <a:cs typeface="DM Sans"/>
              <a:sym typeface="DM Sans"/>
            </a:endParaRPr>
          </a:p>
        </p:txBody>
      </p:sp>
      <p:sp>
        <p:nvSpPr>
          <p:cNvPr id="222" name="Google Shape;222;p21"/>
          <p:cNvSpPr txBox="1"/>
          <p:nvPr/>
        </p:nvSpPr>
        <p:spPr>
          <a:xfrm>
            <a:off x="457200" y="1343963"/>
            <a:ext cx="6695400" cy="330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Se inspecionarmos nosso arquivo app.js, notamos que estamos sendo solicitados a fornecer uma URL MONGO ATLAS, a fim de nos conectarmos com sucesso ao banco de dados. dados expostos, portanto, colocaremos nossa URL da seguinte forma: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Também podemos definir nossas variáveis de ambiente do controlador de sessão (para toda a lógica jwt e cookies). Porém, no momento não é o objetivo principal, com a variável de ambiente da conexão ao ATLAS ficaremos bem.</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223" name="Google Shape;223;p21"/>
          <p:cNvSpPr txBox="1"/>
          <p:nvPr/>
        </p:nvSpPr>
        <p:spPr>
          <a:xfrm>
            <a:off x="575975" y="52638"/>
            <a:ext cx="370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600"/>
              <a:buFont typeface="Arial"/>
              <a:buNone/>
            </a:pPr>
            <a:r>
              <a:rPr lang="pt" sz="1600">
                <a:solidFill>
                  <a:schemeClr val="dk1"/>
                </a:solidFill>
                <a:latin typeface="DM Sans"/>
                <a:ea typeface="DM Sans"/>
                <a:cs typeface="DM Sans"/>
                <a:sym typeface="DM Sans"/>
              </a:rPr>
              <a:t>Passo a Passo</a:t>
            </a:r>
            <a:endParaRPr b="0" i="0" sz="1400" u="none" cap="none" strike="noStrike">
              <a:solidFill>
                <a:schemeClr val="dk1"/>
              </a:solidFill>
              <a:latin typeface="DM Sans"/>
              <a:ea typeface="DM Sans"/>
              <a:cs typeface="DM Sans"/>
              <a:sym typeface="DM Sans"/>
            </a:endParaRPr>
          </a:p>
        </p:txBody>
      </p:sp>
      <p:pic>
        <p:nvPicPr>
          <p:cNvPr id="224" name="Google Shape;224;p21"/>
          <p:cNvPicPr preferRelativeResize="0"/>
          <p:nvPr/>
        </p:nvPicPr>
        <p:blipFill rotWithShape="1">
          <a:blip r:embed="rId3">
            <a:alphaModFix/>
          </a:blip>
          <a:srcRect b="0" l="0" r="0" t="0"/>
          <a:stretch/>
        </p:blipFill>
        <p:spPr>
          <a:xfrm>
            <a:off x="575975" y="2386888"/>
            <a:ext cx="5632150" cy="369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nvSpPr>
        <p:spPr>
          <a:xfrm>
            <a:off x="473350" y="468300"/>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Importante</a:t>
            </a:r>
            <a:endParaRPr b="1" i="0" sz="4000" u="none" cap="none" strike="noStrike">
              <a:solidFill>
                <a:schemeClr val="dk1"/>
              </a:solidFill>
              <a:latin typeface="DM Sans"/>
              <a:ea typeface="DM Sans"/>
              <a:cs typeface="DM Sans"/>
              <a:sym typeface="DM Sans"/>
            </a:endParaRPr>
          </a:p>
        </p:txBody>
      </p:sp>
      <p:sp>
        <p:nvSpPr>
          <p:cNvPr id="230" name="Google Shape;230;p22"/>
          <p:cNvSpPr txBox="1"/>
          <p:nvPr/>
        </p:nvSpPr>
        <p:spPr>
          <a:xfrm>
            <a:off x="473350" y="1373250"/>
            <a:ext cx="83148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pt" sz="2000" u="none" cap="none" strike="noStrike">
                <a:solidFill>
                  <a:schemeClr val="dk1"/>
                </a:solidFill>
                <a:latin typeface="DM Sans"/>
                <a:ea typeface="DM Sans"/>
                <a:cs typeface="DM Sans"/>
                <a:sym typeface="DM Sans"/>
              </a:rPr>
              <a:t>Nós realmente precisamos dotenv para o nosso projeto?</a:t>
            </a:r>
            <a:endParaRPr b="1" i="0" sz="2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500"/>
              <a:buFont typeface="Arial"/>
              <a:buNone/>
            </a:pPr>
            <a:r>
              <a:t/>
            </a:r>
            <a:endParaRPr b="0" i="0" sz="2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500"/>
              <a:buFont typeface="Arial"/>
              <a:buNone/>
            </a:pPr>
            <a:r>
              <a:rPr b="0" i="0" lang="pt" sz="2000" u="none" cap="none" strike="noStrike">
                <a:solidFill>
                  <a:schemeClr val="dk1"/>
                </a:solidFill>
                <a:latin typeface="DM Sans"/>
                <a:ea typeface="DM Sans"/>
                <a:cs typeface="DM Sans"/>
                <a:sym typeface="DM Sans"/>
              </a:rPr>
              <a:t>Lembre-se que, ao fazer o deploy de nossa aplicação no Railway, poderemos definir variáveis de ambiente para tal aplicação, então dotenv não será necessário para este exemplo.</a:t>
            </a:r>
            <a:endParaRPr b="0" i="0" sz="2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500"/>
              <a:buFont typeface="Arial"/>
              <a:buNone/>
            </a:pPr>
            <a:r>
              <a:rPr b="0" i="0" lang="pt" sz="2000" u="none" cap="none" strike="noStrike">
                <a:solidFill>
                  <a:schemeClr val="dk1"/>
                </a:solidFill>
                <a:latin typeface="DM Sans"/>
                <a:ea typeface="DM Sans"/>
                <a:cs typeface="DM Sans"/>
                <a:sym typeface="DM Sans"/>
              </a:rPr>
              <a:t>Se quisermos executar o projeto sem dotenv, lembre-se de que sempre podemos executar nosso aplicativo no modo </a:t>
            </a:r>
            <a:r>
              <a:rPr b="1" i="0" lang="pt" sz="2000" u="none" cap="none" strike="noStrike">
                <a:solidFill>
                  <a:schemeClr val="dk1"/>
                </a:solidFill>
                <a:latin typeface="DM Sans"/>
                <a:ea typeface="DM Sans"/>
                <a:cs typeface="DM Sans"/>
                <a:sym typeface="DM Sans"/>
              </a:rPr>
              <a:t>de depuração </a:t>
            </a:r>
            <a:r>
              <a:rPr b="0" i="0" lang="pt" sz="2000" u="none" cap="none" strike="noStrike">
                <a:solidFill>
                  <a:schemeClr val="dk1"/>
                </a:solidFill>
                <a:latin typeface="DM Sans"/>
                <a:ea typeface="DM Sans"/>
                <a:cs typeface="DM Sans"/>
                <a:sym typeface="DM Sans"/>
              </a:rPr>
              <a:t>.</a:t>
            </a:r>
            <a:endParaRPr b="0" i="0" sz="2000" u="none" cap="none" strike="noStrike">
              <a:solidFill>
                <a:schemeClr val="dk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nvSpPr>
        <p:spPr>
          <a:xfrm>
            <a:off x="457200" y="607225"/>
            <a:ext cx="82929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S</a:t>
            </a:r>
            <a:r>
              <a:rPr b="1" i="0" lang="pt" sz="4000" u="none" cap="none" strike="noStrike">
                <a:solidFill>
                  <a:schemeClr val="dk1"/>
                </a:solidFill>
                <a:latin typeface="DM Sans"/>
                <a:ea typeface="DM Sans"/>
                <a:cs typeface="DM Sans"/>
                <a:sym typeface="DM Sans"/>
              </a:rPr>
              <a:t>cript de inicialização</a:t>
            </a:r>
            <a:endParaRPr b="1" i="0" sz="4000" u="none" cap="none" strike="noStrike">
              <a:solidFill>
                <a:schemeClr val="dk1"/>
              </a:solidFill>
              <a:latin typeface="DM Sans"/>
              <a:ea typeface="DM Sans"/>
              <a:cs typeface="DM Sans"/>
              <a:sym typeface="DM Sans"/>
            </a:endParaRPr>
          </a:p>
          <a:p>
            <a:pPr indent="0" lvl="0" marL="0" marR="0" rtl="0" algn="l">
              <a:lnSpc>
                <a:spcPct val="90000"/>
              </a:lnSpc>
              <a:spcBef>
                <a:spcPts val="0"/>
              </a:spcBef>
              <a:spcAft>
                <a:spcPts val="0"/>
              </a:spcAft>
              <a:buClr>
                <a:srgbClr val="000000"/>
              </a:buClr>
              <a:buSzPts val="4000"/>
              <a:buFont typeface="Arial"/>
              <a:buNone/>
            </a:pPr>
            <a:r>
              <a:t/>
            </a:r>
            <a:endParaRPr b="1" i="0" sz="4000" u="none" cap="none" strike="noStrike">
              <a:solidFill>
                <a:schemeClr val="dk1"/>
              </a:solidFill>
              <a:latin typeface="DM Sans"/>
              <a:ea typeface="DM Sans"/>
              <a:cs typeface="DM Sans"/>
              <a:sym typeface="DM Sans"/>
            </a:endParaRPr>
          </a:p>
        </p:txBody>
      </p:sp>
      <p:sp>
        <p:nvSpPr>
          <p:cNvPr id="236" name="Google Shape;236;p23"/>
          <p:cNvSpPr txBox="1"/>
          <p:nvPr/>
        </p:nvSpPr>
        <p:spPr>
          <a:xfrm>
            <a:off x="457200" y="1471425"/>
            <a:ext cx="84498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Quando foi a última vez que você executou o script de início em seu back-end? Estamos tão acostumados a executar nosso aplicativo de </a:t>
            </a:r>
            <a:r>
              <a:rPr b="1" i="0" lang="pt" sz="1350" u="none" cap="none" strike="noStrike">
                <a:solidFill>
                  <a:srgbClr val="000000"/>
                </a:solidFill>
                <a:latin typeface="DM Sans"/>
                <a:ea typeface="DM Sans"/>
                <a:cs typeface="DM Sans"/>
                <a:sym typeface="DM Sans"/>
              </a:rPr>
              <a:t>dev </a:t>
            </a:r>
            <a:r>
              <a:rPr b="0" i="0" lang="pt" sz="1350" u="none" cap="none" strike="noStrike">
                <a:solidFill>
                  <a:srgbClr val="000000"/>
                </a:solidFill>
                <a:latin typeface="DM Sans"/>
                <a:ea typeface="DM Sans"/>
                <a:cs typeface="DM Sans"/>
                <a:sym typeface="DM Sans"/>
              </a:rPr>
              <a:t>(devido ao uso de nodemon), que em muitas ocasiões os desenvolvedores esquecem de colocar seu script </a:t>
            </a:r>
            <a:r>
              <a:rPr b="1" i="0" lang="pt" sz="1350" u="none" cap="none" strike="noStrike">
                <a:solidFill>
                  <a:srgbClr val="000000"/>
                </a:solidFill>
                <a:latin typeface="DM Sans"/>
                <a:ea typeface="DM Sans"/>
                <a:cs typeface="DM Sans"/>
                <a:sym typeface="DM Sans"/>
              </a:rPr>
              <a:t>de </a:t>
            </a:r>
            <a:r>
              <a:rPr b="1" lang="pt" sz="1350">
                <a:solidFill>
                  <a:schemeClr val="dk1"/>
                </a:solidFill>
                <a:latin typeface="DM Sans"/>
                <a:ea typeface="DM Sans"/>
                <a:cs typeface="DM Sans"/>
                <a:sym typeface="DM Sans"/>
              </a:rPr>
              <a:t>start</a:t>
            </a:r>
            <a:r>
              <a:rPr lang="pt" sz="1350">
                <a:solidFill>
                  <a:schemeClr val="dk1"/>
                </a:solidFill>
                <a:latin typeface="DM Sans"/>
                <a:ea typeface="DM Sans"/>
                <a:cs typeface="DM Sans"/>
                <a:sym typeface="DM Sans"/>
              </a:rPr>
              <a:t>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Este script </a:t>
            </a:r>
            <a:r>
              <a:rPr b="1" i="0" lang="pt" sz="1350" u="none" cap="none" strike="noStrike">
                <a:solidFill>
                  <a:srgbClr val="000000"/>
                </a:solidFill>
                <a:latin typeface="DM Sans"/>
                <a:ea typeface="DM Sans"/>
                <a:cs typeface="DM Sans"/>
                <a:sym typeface="DM Sans"/>
              </a:rPr>
              <a:t>de </a:t>
            </a:r>
            <a:r>
              <a:rPr b="1" lang="pt" sz="1350">
                <a:solidFill>
                  <a:schemeClr val="dk1"/>
                </a:solidFill>
                <a:latin typeface="DM Sans"/>
                <a:ea typeface="DM Sans"/>
                <a:cs typeface="DM Sans"/>
                <a:sym typeface="DM Sans"/>
              </a:rPr>
              <a:t>start</a:t>
            </a:r>
            <a:r>
              <a:rPr lang="pt" sz="1350">
                <a:solidFill>
                  <a:schemeClr val="dk1"/>
                </a:solidFill>
                <a:latin typeface="DM Sans"/>
                <a:ea typeface="DM Sans"/>
                <a:cs typeface="DM Sans"/>
                <a:sym typeface="DM Sans"/>
              </a:rPr>
              <a:t> </a:t>
            </a:r>
            <a:r>
              <a:rPr b="0" i="0" lang="pt" sz="1350" u="none" cap="none" strike="noStrike">
                <a:solidFill>
                  <a:srgbClr val="000000"/>
                </a:solidFill>
                <a:latin typeface="DM Sans"/>
                <a:ea typeface="DM Sans"/>
                <a:cs typeface="DM Sans"/>
                <a:sym typeface="DM Sans"/>
              </a:rPr>
              <a:t>é crucial para o servidor uma vez implantado, pois ele executa este comando, também, é importante que o script inicialize o aplicativo com node e não com nodemon, pois a dependência do nodemon é algo externo que instalamos globalmente, mas que o servidor não sabe.</a:t>
            </a:r>
            <a:endParaRPr b="0" i="0" sz="1350" u="none" cap="none" strike="noStrike">
              <a:solidFill>
                <a:srgbClr val="000000"/>
              </a:solidFill>
              <a:latin typeface="DM Sans"/>
              <a:ea typeface="DM Sans"/>
              <a:cs typeface="DM Sans"/>
              <a:sym typeface="DM Sans"/>
            </a:endParaRPr>
          </a:p>
        </p:txBody>
      </p:sp>
      <p:sp>
        <p:nvSpPr>
          <p:cNvPr id="237" name="Google Shape;237;p23"/>
          <p:cNvSpPr txBox="1"/>
          <p:nvPr/>
        </p:nvSpPr>
        <p:spPr>
          <a:xfrm>
            <a:off x="533400" y="90075"/>
            <a:ext cx="3704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pt" sz="1600">
                <a:solidFill>
                  <a:schemeClr val="dk1"/>
                </a:solidFill>
                <a:latin typeface="DM Sans"/>
                <a:ea typeface="DM Sans"/>
                <a:cs typeface="DM Sans"/>
                <a:sym typeface="DM Sans"/>
              </a:rPr>
              <a:t>Passo a Passo</a:t>
            </a:r>
            <a:endParaRPr b="0" i="0" sz="1400" u="none" cap="none" strike="noStrike">
              <a:solidFill>
                <a:schemeClr val="dk1"/>
              </a:solidFill>
              <a:latin typeface="DM Sans"/>
              <a:ea typeface="DM Sans"/>
              <a:cs typeface="DM Sans"/>
              <a:sym typeface="DM Sans"/>
            </a:endParaRPr>
          </a:p>
        </p:txBody>
      </p:sp>
      <p:pic>
        <p:nvPicPr>
          <p:cNvPr id="238" name="Google Shape;238;p23"/>
          <p:cNvPicPr preferRelativeResize="0"/>
          <p:nvPr/>
        </p:nvPicPr>
        <p:blipFill rotWithShape="1">
          <a:blip r:embed="rId3">
            <a:alphaModFix/>
          </a:blip>
          <a:srcRect b="0" l="0" r="0" t="0"/>
          <a:stretch/>
        </p:blipFill>
        <p:spPr>
          <a:xfrm>
            <a:off x="678425" y="2343263"/>
            <a:ext cx="3414050" cy="863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nvSpPr>
        <p:spPr>
          <a:xfrm>
            <a:off x="457200" y="607225"/>
            <a:ext cx="80253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P</a:t>
            </a:r>
            <a:r>
              <a:rPr b="1" i="0" lang="pt" sz="4000" u="none" cap="none" strike="noStrike">
                <a:solidFill>
                  <a:schemeClr val="dk1"/>
                </a:solidFill>
                <a:latin typeface="DM Sans"/>
                <a:ea typeface="DM Sans"/>
                <a:cs typeface="DM Sans"/>
                <a:sym typeface="DM Sans"/>
              </a:rPr>
              <a:t>orta de </a:t>
            </a:r>
            <a:r>
              <a:rPr b="1" lang="pt" sz="4000">
                <a:solidFill>
                  <a:schemeClr val="dk1"/>
                </a:solidFill>
                <a:latin typeface="DM Sans"/>
                <a:ea typeface="DM Sans"/>
                <a:cs typeface="DM Sans"/>
                <a:sym typeface="DM Sans"/>
              </a:rPr>
              <a:t>E</a:t>
            </a:r>
            <a:r>
              <a:rPr b="1" i="0" lang="pt" sz="4000" u="none" cap="none" strike="noStrike">
                <a:solidFill>
                  <a:schemeClr val="dk1"/>
                </a:solidFill>
                <a:latin typeface="DM Sans"/>
                <a:ea typeface="DM Sans"/>
                <a:cs typeface="DM Sans"/>
                <a:sym typeface="DM Sans"/>
              </a:rPr>
              <a:t>scuta</a:t>
            </a:r>
            <a:endParaRPr b="1" i="0" sz="4000" u="none" cap="none" strike="noStrike">
              <a:solidFill>
                <a:schemeClr val="dk1"/>
              </a:solidFill>
              <a:latin typeface="DM Sans"/>
              <a:ea typeface="DM Sans"/>
              <a:cs typeface="DM Sans"/>
              <a:sym typeface="DM Sans"/>
            </a:endParaRPr>
          </a:p>
          <a:p>
            <a:pPr indent="0" lvl="0" marL="0" marR="0" rtl="0" algn="l">
              <a:lnSpc>
                <a:spcPct val="90000"/>
              </a:lnSpc>
              <a:spcBef>
                <a:spcPts val="0"/>
              </a:spcBef>
              <a:spcAft>
                <a:spcPts val="0"/>
              </a:spcAft>
              <a:buClr>
                <a:srgbClr val="000000"/>
              </a:buClr>
              <a:buSzPts val="4000"/>
              <a:buFont typeface="Arial"/>
              <a:buNone/>
            </a:pPr>
            <a:r>
              <a:t/>
            </a:r>
            <a:endParaRPr b="1" i="0" sz="4000" u="none" cap="none" strike="noStrike">
              <a:solidFill>
                <a:schemeClr val="dk1"/>
              </a:solidFill>
              <a:latin typeface="DM Sans"/>
              <a:ea typeface="DM Sans"/>
              <a:cs typeface="DM Sans"/>
              <a:sym typeface="DM Sans"/>
            </a:endParaRPr>
          </a:p>
        </p:txBody>
      </p:sp>
      <p:sp>
        <p:nvSpPr>
          <p:cNvPr id="244" name="Google Shape;244;p24"/>
          <p:cNvSpPr txBox="1"/>
          <p:nvPr/>
        </p:nvSpPr>
        <p:spPr>
          <a:xfrm>
            <a:off x="457200" y="1595400"/>
            <a:ext cx="8287500" cy="24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Por fim, a forma como declaramos o porto também é importante. Quando executamos o aplicativo desde nosso computador, ele abre a porta que indicamos.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Ao contrário disso, quando implantamos um aplicativo, o servidor está ciente das portas que ele abriu, portanto, somos nós que devemos nos conectar a essa porta, por isso nossa configuração de porta deve ficar assim:</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A nossa candidatura já cumpriu estes pontos?</a:t>
            </a:r>
            <a:endParaRPr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i="0" lang="pt" sz="1350" u="none" cap="none" strike="noStrike">
                <a:solidFill>
                  <a:srgbClr val="000000"/>
                </a:solidFill>
                <a:latin typeface="DM Sans"/>
                <a:ea typeface="DM Sans"/>
                <a:cs typeface="DM Sans"/>
                <a:sym typeface="DM Sans"/>
              </a:rPr>
              <a:t>Vamos de </a:t>
            </a:r>
            <a:r>
              <a:rPr lang="pt" sz="1350">
                <a:latin typeface="DM Sans"/>
                <a:ea typeface="DM Sans"/>
                <a:cs typeface="DM Sans"/>
                <a:sym typeface="DM Sans"/>
              </a:rPr>
              <a:t>Railway</a:t>
            </a:r>
            <a:r>
              <a:rPr i="0" lang="pt" sz="1350" u="none" cap="none" strike="noStrike">
                <a:solidFill>
                  <a:srgbClr val="000000"/>
                </a:solidFill>
                <a:latin typeface="DM Sans"/>
                <a:ea typeface="DM Sans"/>
                <a:cs typeface="DM Sans"/>
                <a:sym typeface="DM Sans"/>
              </a:rPr>
              <a:t>!</a:t>
            </a:r>
            <a:endParaRPr i="0" sz="1350" u="none" cap="none" strike="noStrike">
              <a:solidFill>
                <a:srgbClr val="000000"/>
              </a:solidFill>
              <a:latin typeface="DM Sans"/>
              <a:ea typeface="DM Sans"/>
              <a:cs typeface="DM Sans"/>
              <a:sym typeface="DM Sans"/>
            </a:endParaRPr>
          </a:p>
        </p:txBody>
      </p:sp>
      <p:sp>
        <p:nvSpPr>
          <p:cNvPr id="245" name="Google Shape;245;p24"/>
          <p:cNvSpPr txBox="1"/>
          <p:nvPr/>
        </p:nvSpPr>
        <p:spPr>
          <a:xfrm>
            <a:off x="505550" y="122600"/>
            <a:ext cx="3704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pt" sz="1600">
                <a:solidFill>
                  <a:schemeClr val="dk1"/>
                </a:solidFill>
                <a:latin typeface="DM Sans"/>
                <a:ea typeface="DM Sans"/>
                <a:cs typeface="DM Sans"/>
                <a:sym typeface="DM Sans"/>
              </a:rPr>
              <a:t>Passo a passo</a:t>
            </a:r>
            <a:endParaRPr b="0" i="0" sz="1400" u="none" cap="none" strike="noStrike">
              <a:solidFill>
                <a:schemeClr val="dk1"/>
              </a:solidFill>
              <a:latin typeface="DM Sans"/>
              <a:ea typeface="DM Sans"/>
              <a:cs typeface="DM Sans"/>
              <a:sym typeface="DM Sans"/>
            </a:endParaRPr>
          </a:p>
        </p:txBody>
      </p:sp>
      <p:pic>
        <p:nvPicPr>
          <p:cNvPr id="246" name="Google Shape;246;p24"/>
          <p:cNvPicPr preferRelativeResize="0"/>
          <p:nvPr/>
        </p:nvPicPr>
        <p:blipFill rotWithShape="1">
          <a:blip r:embed="rId3">
            <a:alphaModFix/>
          </a:blip>
          <a:srcRect b="0" l="0" r="0" t="0"/>
          <a:stretch/>
        </p:blipFill>
        <p:spPr>
          <a:xfrm>
            <a:off x="783025" y="2987675"/>
            <a:ext cx="3479500" cy="339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nvSpPr>
        <p:spPr>
          <a:xfrm>
            <a:off x="475500" y="468300"/>
            <a:ext cx="81930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Lembre-se de enviar as alterações feitas</a:t>
            </a:r>
            <a:endParaRPr b="1" i="0" sz="4000" u="none" cap="none" strike="noStrike">
              <a:solidFill>
                <a:schemeClr val="dk1"/>
              </a:solidFill>
              <a:latin typeface="DM Sans"/>
              <a:ea typeface="DM Sans"/>
              <a:cs typeface="DM Sans"/>
              <a:sym typeface="DM Sans"/>
            </a:endParaRPr>
          </a:p>
        </p:txBody>
      </p:sp>
      <p:sp>
        <p:nvSpPr>
          <p:cNvPr id="252" name="Google Shape;252;p25"/>
          <p:cNvSpPr txBox="1"/>
          <p:nvPr/>
        </p:nvSpPr>
        <p:spPr>
          <a:xfrm>
            <a:off x="475500" y="2297475"/>
            <a:ext cx="45876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Como fizemos uma alteração na variável de ambiente mongo, é importante enviarmos nossas alterações mais recentes para o branch principal.</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Sabendo que o Railway levará o repositório GitHub como referência de implantação, é importante manter o repositório sempre atualizado.</a:t>
            </a:r>
            <a:endParaRPr b="0" i="0" sz="1350" u="none" cap="none" strike="noStrike">
              <a:solidFill>
                <a:srgbClr val="000000"/>
              </a:solidFill>
              <a:latin typeface="DM Sans"/>
              <a:ea typeface="DM Sans"/>
              <a:cs typeface="DM Sans"/>
              <a:sym typeface="DM Sans"/>
            </a:endParaRPr>
          </a:p>
        </p:txBody>
      </p:sp>
      <p:pic>
        <p:nvPicPr>
          <p:cNvPr id="253" name="Google Shape;253;p25"/>
          <p:cNvPicPr preferRelativeResize="0"/>
          <p:nvPr/>
        </p:nvPicPr>
        <p:blipFill rotWithShape="1">
          <a:blip r:embed="rId3">
            <a:alphaModFix/>
          </a:blip>
          <a:srcRect b="0" l="0" r="0" t="0"/>
          <a:stretch/>
        </p:blipFill>
        <p:spPr>
          <a:xfrm>
            <a:off x="5184500" y="2674163"/>
            <a:ext cx="3648075" cy="885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nvSpPr>
        <p:spPr>
          <a:xfrm>
            <a:off x="533400" y="897750"/>
            <a:ext cx="48210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C</a:t>
            </a:r>
            <a:r>
              <a:rPr b="1" i="0" lang="pt" sz="4000" u="none" cap="none" strike="noStrike">
                <a:solidFill>
                  <a:schemeClr val="dk1"/>
                </a:solidFill>
                <a:latin typeface="DM Sans"/>
                <a:ea typeface="DM Sans"/>
                <a:cs typeface="DM Sans"/>
                <a:sym typeface="DM Sans"/>
              </a:rPr>
              <a:t>riando um projeto</a:t>
            </a:r>
            <a:endParaRPr b="1" i="0" sz="4000" u="none" cap="none" strike="noStrike">
              <a:solidFill>
                <a:schemeClr val="dk1"/>
              </a:solidFill>
              <a:latin typeface="DM Sans"/>
              <a:ea typeface="DM Sans"/>
              <a:cs typeface="DM Sans"/>
              <a:sym typeface="DM Sans"/>
            </a:endParaRPr>
          </a:p>
        </p:txBody>
      </p:sp>
      <p:sp>
        <p:nvSpPr>
          <p:cNvPr id="259" name="Google Shape;259;p26"/>
          <p:cNvSpPr txBox="1"/>
          <p:nvPr/>
        </p:nvSpPr>
        <p:spPr>
          <a:xfrm>
            <a:off x="533400" y="2190750"/>
            <a:ext cx="49017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Agora, em </a:t>
            </a:r>
            <a:r>
              <a:rPr lang="pt" sz="1350">
                <a:latin typeface="DM Sans"/>
                <a:ea typeface="DM Sans"/>
                <a:cs typeface="DM Sans"/>
                <a:sym typeface="DM Sans"/>
              </a:rPr>
              <a:t>Railway</a:t>
            </a:r>
            <a:r>
              <a:rPr b="0" i="0" lang="pt" sz="1350" u="none" cap="none" strike="noStrike">
                <a:solidFill>
                  <a:srgbClr val="000000"/>
                </a:solidFill>
                <a:latin typeface="DM Sans"/>
                <a:ea typeface="DM Sans"/>
                <a:cs typeface="DM Sans"/>
                <a:sym typeface="DM Sans"/>
              </a:rPr>
              <a:t>, selecionaremos a opção “</a:t>
            </a:r>
            <a:r>
              <a:rPr lang="pt" sz="1350">
                <a:solidFill>
                  <a:schemeClr val="dk1"/>
                </a:solidFill>
                <a:latin typeface="DM Sans"/>
                <a:ea typeface="DM Sans"/>
                <a:cs typeface="DM Sans"/>
                <a:sym typeface="DM Sans"/>
              </a:rPr>
              <a:t>New Project</a:t>
            </a:r>
            <a:r>
              <a:rPr b="0" i="0" lang="pt" sz="1350" u="none" cap="none" strike="noStrike">
                <a:solidFill>
                  <a:srgbClr val="000000"/>
                </a:solidFill>
                <a:latin typeface="DM Sans"/>
                <a:ea typeface="DM Sans"/>
                <a:cs typeface="DM Sans"/>
                <a:sym typeface="DM Sans"/>
              </a:rPr>
              <a:t>”</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Observe como ele nos dá a opção de fazer isso diretamente do Github, é onde nosso novo projeto bifurcado entra em ação.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Vamos clicar na opção Github e selecionar o repositório que acabamos de bifurcar.</a:t>
            </a:r>
            <a:endParaRPr b="0" i="0" sz="1350" u="none" cap="none" strike="noStrike">
              <a:solidFill>
                <a:srgbClr val="000000"/>
              </a:solidFill>
              <a:latin typeface="DM Sans"/>
              <a:ea typeface="DM Sans"/>
              <a:cs typeface="DM Sans"/>
              <a:sym typeface="DM Sans"/>
            </a:endParaRPr>
          </a:p>
        </p:txBody>
      </p:sp>
      <p:pic>
        <p:nvPicPr>
          <p:cNvPr id="260" name="Google Shape;260;p26"/>
          <p:cNvPicPr preferRelativeResize="0"/>
          <p:nvPr/>
        </p:nvPicPr>
        <p:blipFill rotWithShape="1">
          <a:blip r:embed="rId3">
            <a:alphaModFix/>
          </a:blip>
          <a:srcRect b="0" l="0" r="0" t="0"/>
          <a:stretch/>
        </p:blipFill>
        <p:spPr>
          <a:xfrm>
            <a:off x="5806975" y="675713"/>
            <a:ext cx="2861526" cy="3792075"/>
          </a:xfrm>
          <a:prstGeom prst="rect">
            <a:avLst/>
          </a:prstGeom>
          <a:noFill/>
          <a:ln>
            <a:noFill/>
          </a:ln>
        </p:spPr>
      </p:pic>
      <p:sp>
        <p:nvSpPr>
          <p:cNvPr id="261" name="Google Shape;261;p26"/>
          <p:cNvSpPr txBox="1"/>
          <p:nvPr/>
        </p:nvSpPr>
        <p:spPr>
          <a:xfrm>
            <a:off x="533400" y="147550"/>
            <a:ext cx="3704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pt" sz="1600">
                <a:solidFill>
                  <a:schemeClr val="dk1"/>
                </a:solidFill>
                <a:latin typeface="DM Sans"/>
                <a:ea typeface="DM Sans"/>
                <a:cs typeface="DM Sans"/>
                <a:sym typeface="DM Sans"/>
              </a:rPr>
              <a:t>Passo a passo</a:t>
            </a:r>
            <a:endParaRPr b="0" i="0" sz="1400" u="none" cap="none" strike="noStrike">
              <a:solidFill>
                <a:schemeClr val="dk1"/>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nvSpPr>
        <p:spPr>
          <a:xfrm>
            <a:off x="175875" y="724650"/>
            <a:ext cx="51540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Configuração inicial</a:t>
            </a:r>
            <a:endParaRPr b="1" i="0" sz="4000" u="none" cap="none" strike="noStrike">
              <a:solidFill>
                <a:schemeClr val="dk1"/>
              </a:solidFill>
              <a:latin typeface="DM Sans"/>
              <a:ea typeface="DM Sans"/>
              <a:cs typeface="DM Sans"/>
              <a:sym typeface="DM Sans"/>
            </a:endParaRPr>
          </a:p>
          <a:p>
            <a:pPr indent="0" lvl="0" marL="0" marR="0" rtl="0" algn="l">
              <a:lnSpc>
                <a:spcPct val="90000"/>
              </a:lnSpc>
              <a:spcBef>
                <a:spcPts val="0"/>
              </a:spcBef>
              <a:spcAft>
                <a:spcPts val="0"/>
              </a:spcAft>
              <a:buClr>
                <a:srgbClr val="000000"/>
              </a:buClr>
              <a:buSzPts val="4000"/>
              <a:buFont typeface="Arial"/>
              <a:buNone/>
            </a:pPr>
            <a:r>
              <a:t/>
            </a:r>
            <a:endParaRPr b="1" i="0" sz="4000" u="none" cap="none" strike="noStrike">
              <a:solidFill>
                <a:schemeClr val="dk1"/>
              </a:solidFill>
              <a:latin typeface="DM Sans"/>
              <a:ea typeface="DM Sans"/>
              <a:cs typeface="DM Sans"/>
              <a:sym typeface="DM Sans"/>
            </a:endParaRPr>
          </a:p>
        </p:txBody>
      </p:sp>
      <p:sp>
        <p:nvSpPr>
          <p:cNvPr id="267" name="Google Shape;267;p27"/>
          <p:cNvSpPr txBox="1"/>
          <p:nvPr/>
        </p:nvSpPr>
        <p:spPr>
          <a:xfrm>
            <a:off x="475500" y="2412925"/>
            <a:ext cx="39147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Antes de iniciar o aplicativo, o Railway nos pergunta se pretendemos adicionar variáveis de ambiente e temos uma variável de ambiente para adicionar!</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Iremos clicar em </a:t>
            </a:r>
            <a:r>
              <a:rPr b="1" i="0" lang="pt" sz="1350" u="none" cap="none" strike="noStrike">
                <a:solidFill>
                  <a:srgbClr val="000000"/>
                </a:solidFill>
                <a:latin typeface="DM Sans"/>
                <a:ea typeface="DM Sans"/>
                <a:cs typeface="DM Sans"/>
                <a:sym typeface="DM Sans"/>
              </a:rPr>
              <a:t>Adicionar variáveis </a:t>
            </a:r>
            <a:r>
              <a:rPr b="0" i="0" lang="pt" sz="1350" u="none" cap="none" strike="noStrike">
                <a:solidFill>
                  <a:srgbClr val="000000"/>
                </a:solidFill>
                <a:latin typeface="DM Sans"/>
                <a:ea typeface="DM Sans"/>
                <a:cs typeface="DM Sans"/>
                <a:sym typeface="DM Sans"/>
              </a:rPr>
              <a:t>, e posteriormente adicionaremos o MONGO_URL</a:t>
            </a:r>
            <a:endParaRPr b="0" i="0" sz="1350" u="none" cap="none" strike="noStrike">
              <a:solidFill>
                <a:srgbClr val="000000"/>
              </a:solidFill>
              <a:latin typeface="DM Sans"/>
              <a:ea typeface="DM Sans"/>
              <a:cs typeface="DM Sans"/>
              <a:sym typeface="DM Sans"/>
            </a:endParaRPr>
          </a:p>
        </p:txBody>
      </p:sp>
      <p:pic>
        <p:nvPicPr>
          <p:cNvPr id="268" name="Google Shape;268;p27"/>
          <p:cNvPicPr preferRelativeResize="0"/>
          <p:nvPr/>
        </p:nvPicPr>
        <p:blipFill rotWithShape="1">
          <a:blip r:embed="rId3">
            <a:alphaModFix/>
          </a:blip>
          <a:srcRect b="0" l="0" r="0" t="0"/>
          <a:stretch/>
        </p:blipFill>
        <p:spPr>
          <a:xfrm>
            <a:off x="5404750" y="559925"/>
            <a:ext cx="2492301" cy="2381725"/>
          </a:xfrm>
          <a:prstGeom prst="rect">
            <a:avLst/>
          </a:prstGeom>
          <a:noFill/>
          <a:ln>
            <a:noFill/>
          </a:ln>
        </p:spPr>
      </p:pic>
      <p:sp>
        <p:nvSpPr>
          <p:cNvPr id="269" name="Google Shape;269;p27"/>
          <p:cNvSpPr txBox="1"/>
          <p:nvPr/>
        </p:nvSpPr>
        <p:spPr>
          <a:xfrm>
            <a:off x="448950" y="153800"/>
            <a:ext cx="3704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pt" sz="1600">
                <a:solidFill>
                  <a:schemeClr val="dk1"/>
                </a:solidFill>
                <a:latin typeface="DM Sans"/>
                <a:ea typeface="DM Sans"/>
                <a:cs typeface="DM Sans"/>
                <a:sym typeface="DM Sans"/>
              </a:rPr>
              <a:t>Passo a passo</a:t>
            </a:r>
            <a:endParaRPr b="0" i="0" sz="1400" u="none" cap="none" strike="noStrike">
              <a:solidFill>
                <a:schemeClr val="dk1"/>
              </a:solidFill>
              <a:latin typeface="DM Sans"/>
              <a:ea typeface="DM Sans"/>
              <a:cs typeface="DM Sans"/>
              <a:sym typeface="DM Sans"/>
            </a:endParaRPr>
          </a:p>
        </p:txBody>
      </p:sp>
      <p:pic>
        <p:nvPicPr>
          <p:cNvPr id="270" name="Google Shape;270;p27"/>
          <p:cNvPicPr preferRelativeResize="0"/>
          <p:nvPr/>
        </p:nvPicPr>
        <p:blipFill rotWithShape="1">
          <a:blip r:embed="rId4">
            <a:alphaModFix/>
          </a:blip>
          <a:srcRect b="0" l="0" r="0" t="0"/>
          <a:stretch/>
        </p:blipFill>
        <p:spPr>
          <a:xfrm>
            <a:off x="4742199" y="3215525"/>
            <a:ext cx="3817400" cy="1371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28"/>
          <p:cNvPicPr preferRelativeResize="0"/>
          <p:nvPr/>
        </p:nvPicPr>
        <p:blipFill rotWithShape="1">
          <a:blip r:embed="rId3">
            <a:alphaModFix/>
          </a:blip>
          <a:srcRect b="0" l="0" r="0" t="0"/>
          <a:stretch/>
        </p:blipFill>
        <p:spPr>
          <a:xfrm>
            <a:off x="2019193" y="2708450"/>
            <a:ext cx="5163506" cy="1901000"/>
          </a:xfrm>
          <a:prstGeom prst="rect">
            <a:avLst/>
          </a:prstGeom>
          <a:noFill/>
          <a:ln>
            <a:noFill/>
          </a:ln>
        </p:spPr>
      </p:pic>
      <p:sp>
        <p:nvSpPr>
          <p:cNvPr id="276" name="Google Shape;276;p28"/>
          <p:cNvSpPr txBox="1"/>
          <p:nvPr/>
        </p:nvSpPr>
        <p:spPr>
          <a:xfrm>
            <a:off x="601825" y="559950"/>
            <a:ext cx="8135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Informação de Deploy</a:t>
            </a:r>
            <a:endParaRPr b="1" i="0" sz="4000" u="none" cap="none" strike="noStrike">
              <a:solidFill>
                <a:schemeClr val="dk1"/>
              </a:solidFill>
              <a:latin typeface="DM Sans"/>
              <a:ea typeface="DM Sans"/>
              <a:cs typeface="DM Sans"/>
              <a:sym typeface="DM Sans"/>
            </a:endParaRPr>
          </a:p>
        </p:txBody>
      </p:sp>
      <p:sp>
        <p:nvSpPr>
          <p:cNvPr id="277" name="Google Shape;277;p28"/>
          <p:cNvSpPr txBox="1"/>
          <p:nvPr/>
        </p:nvSpPr>
        <p:spPr>
          <a:xfrm>
            <a:off x="601825" y="1276850"/>
            <a:ext cx="63324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Podemos ver em um painel de informações, na aba Deployments, o status atual do deploy feito pela aplicação (Success neste caso). </a:t>
            </a:r>
            <a:r>
              <a:rPr b="0" i="0" lang="pt" sz="1350" u="none" cap="none" strike="noStrike">
                <a:solidFill>
                  <a:srgbClr val="000000"/>
                </a:solidFill>
                <a:highlight>
                  <a:schemeClr val="lt1"/>
                </a:highlight>
                <a:latin typeface="DM Sans"/>
                <a:ea typeface="DM Sans"/>
                <a:cs typeface="DM Sans"/>
                <a:sym typeface="DM Sans"/>
              </a:rPr>
              <a:t>Sempre que um deploy der errado, podemos clicar em </a:t>
            </a:r>
            <a:r>
              <a:rPr b="1" i="0" lang="pt" sz="1350" u="none" cap="none" strike="noStrike">
                <a:solidFill>
                  <a:srgbClr val="000000"/>
                </a:solidFill>
                <a:highlight>
                  <a:schemeClr val="lt1"/>
                </a:highlight>
                <a:latin typeface="DM Sans"/>
                <a:ea typeface="DM Sans"/>
                <a:cs typeface="DM Sans"/>
                <a:sym typeface="DM Sans"/>
              </a:rPr>
              <a:t>View Logs </a:t>
            </a:r>
            <a:r>
              <a:rPr b="0" i="0" lang="pt" sz="1350" u="none" cap="none" strike="noStrike">
                <a:solidFill>
                  <a:srgbClr val="000000"/>
                </a:solidFill>
                <a:highlight>
                  <a:schemeClr val="lt1"/>
                </a:highlight>
                <a:latin typeface="DM Sans"/>
                <a:ea typeface="DM Sans"/>
                <a:cs typeface="DM Sans"/>
                <a:sym typeface="DM Sans"/>
              </a:rPr>
              <a:t>para saber o que está dando errado</a:t>
            </a:r>
            <a:endParaRPr b="0" i="0" sz="1350" u="none" cap="none" strike="noStrike">
              <a:solidFill>
                <a:srgbClr val="000000"/>
              </a:solidFill>
              <a:highlight>
                <a:schemeClr val="lt1"/>
              </a:highlight>
              <a:latin typeface="DM Sans"/>
              <a:ea typeface="DM Sans"/>
              <a:cs typeface="DM Sans"/>
              <a:sym typeface="DM Sans"/>
            </a:endParaRPr>
          </a:p>
        </p:txBody>
      </p:sp>
      <p:sp>
        <p:nvSpPr>
          <p:cNvPr id="278" name="Google Shape;278;p28"/>
          <p:cNvSpPr txBox="1"/>
          <p:nvPr/>
        </p:nvSpPr>
        <p:spPr>
          <a:xfrm>
            <a:off x="601833" y="128851"/>
            <a:ext cx="3466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pt" sz="1600">
                <a:solidFill>
                  <a:schemeClr val="dk1"/>
                </a:solidFill>
                <a:latin typeface="DM Sans"/>
                <a:ea typeface="DM Sans"/>
                <a:cs typeface="DM Sans"/>
                <a:sym typeface="DM Sans"/>
              </a:rPr>
              <a:t>Passo a passo</a:t>
            </a:r>
            <a:endParaRPr b="0" i="0" sz="1400" u="none" cap="none" strike="noStrike">
              <a:solidFill>
                <a:schemeClr val="dk1"/>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9"/>
          <p:cNvSpPr txBox="1"/>
          <p:nvPr/>
        </p:nvSpPr>
        <p:spPr>
          <a:xfrm>
            <a:off x="475500" y="916725"/>
            <a:ext cx="43695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Gerando um domínio</a:t>
            </a:r>
            <a:endParaRPr b="0" i="0" sz="4000" u="none" cap="none" strike="noStrike">
              <a:solidFill>
                <a:srgbClr val="000000"/>
              </a:solidFill>
              <a:latin typeface="Arial"/>
              <a:ea typeface="Arial"/>
              <a:cs typeface="Arial"/>
              <a:sym typeface="Arial"/>
            </a:endParaRPr>
          </a:p>
        </p:txBody>
      </p:sp>
      <p:sp>
        <p:nvSpPr>
          <p:cNvPr id="284" name="Google Shape;284;p29"/>
          <p:cNvSpPr txBox="1"/>
          <p:nvPr/>
        </p:nvSpPr>
        <p:spPr>
          <a:xfrm>
            <a:off x="475500" y="2379675"/>
            <a:ext cx="42321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Por padrão, o aplicativo é implantado, mas não com um domínio especificado, para isso iremos para a guia Configurações. Em seguida, na seção </a:t>
            </a:r>
            <a:r>
              <a:rPr b="1" i="0" lang="pt" sz="1350" u="none" cap="none" strike="noStrike">
                <a:solidFill>
                  <a:srgbClr val="000000"/>
                </a:solidFill>
                <a:latin typeface="DM Sans"/>
                <a:ea typeface="DM Sans"/>
                <a:cs typeface="DM Sans"/>
                <a:sym typeface="DM Sans"/>
              </a:rPr>
              <a:t>Domínios , selecionaremos o </a:t>
            </a:r>
            <a:r>
              <a:rPr b="0" i="0" lang="pt" sz="1350" u="none" cap="none" strike="noStrike">
                <a:solidFill>
                  <a:srgbClr val="000000"/>
                </a:solidFill>
                <a:latin typeface="DM Sans"/>
                <a:ea typeface="DM Sans"/>
                <a:cs typeface="DM Sans"/>
                <a:sym typeface="DM Sans"/>
              </a:rPr>
              <a:t>botão </a:t>
            </a:r>
            <a:r>
              <a:rPr b="1" i="0" lang="pt" sz="1350" u="none" cap="none" strike="noStrike">
                <a:solidFill>
                  <a:srgbClr val="000000"/>
                </a:solidFill>
                <a:latin typeface="DM Sans"/>
                <a:ea typeface="DM Sans"/>
                <a:cs typeface="DM Sans"/>
                <a:sym typeface="DM Sans"/>
              </a:rPr>
              <a:t>Gerar domínio</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O link gerado será o link para visitar nosso back-end.</a:t>
            </a:r>
            <a:endParaRPr b="0" i="0" sz="1350" u="none" cap="none" strike="noStrike">
              <a:solidFill>
                <a:srgbClr val="000000"/>
              </a:solidFill>
              <a:latin typeface="DM Sans"/>
              <a:ea typeface="DM Sans"/>
              <a:cs typeface="DM Sans"/>
              <a:sym typeface="DM Sans"/>
            </a:endParaRPr>
          </a:p>
        </p:txBody>
      </p:sp>
      <p:pic>
        <p:nvPicPr>
          <p:cNvPr id="285" name="Google Shape;285;p29"/>
          <p:cNvPicPr preferRelativeResize="0"/>
          <p:nvPr/>
        </p:nvPicPr>
        <p:blipFill rotWithShape="1">
          <a:blip r:embed="rId3">
            <a:alphaModFix/>
          </a:blip>
          <a:srcRect b="0" l="0" r="0" t="0"/>
          <a:stretch/>
        </p:blipFill>
        <p:spPr>
          <a:xfrm>
            <a:off x="4942602" y="925363"/>
            <a:ext cx="3357551" cy="2251450"/>
          </a:xfrm>
          <a:prstGeom prst="rect">
            <a:avLst/>
          </a:prstGeom>
          <a:noFill/>
          <a:ln>
            <a:noFill/>
          </a:ln>
        </p:spPr>
      </p:pic>
      <p:pic>
        <p:nvPicPr>
          <p:cNvPr id="286" name="Google Shape;286;p29"/>
          <p:cNvPicPr preferRelativeResize="0"/>
          <p:nvPr/>
        </p:nvPicPr>
        <p:blipFill rotWithShape="1">
          <a:blip r:embed="rId4">
            <a:alphaModFix/>
          </a:blip>
          <a:srcRect b="0" l="0" r="0" t="0"/>
          <a:stretch/>
        </p:blipFill>
        <p:spPr>
          <a:xfrm>
            <a:off x="4942600" y="3357713"/>
            <a:ext cx="3357550" cy="860428"/>
          </a:xfrm>
          <a:prstGeom prst="rect">
            <a:avLst/>
          </a:prstGeom>
          <a:noFill/>
          <a:ln>
            <a:noFill/>
          </a:ln>
        </p:spPr>
      </p:pic>
      <p:sp>
        <p:nvSpPr>
          <p:cNvPr id="287" name="Google Shape;287;p29"/>
          <p:cNvSpPr txBox="1"/>
          <p:nvPr/>
        </p:nvSpPr>
        <p:spPr>
          <a:xfrm>
            <a:off x="475500" y="50925"/>
            <a:ext cx="3704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pt" sz="1600">
                <a:solidFill>
                  <a:schemeClr val="dk1"/>
                </a:solidFill>
                <a:latin typeface="DM Sans"/>
                <a:ea typeface="DM Sans"/>
                <a:cs typeface="DM Sans"/>
                <a:sym typeface="DM Sans"/>
              </a:rPr>
              <a:t>Passo a passo</a:t>
            </a:r>
            <a:endParaRPr b="0" i="0" sz="1400" u="none" cap="none" strike="noStrike">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1e3b0a9bae1_0_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
              <a:t>Objetivos da aula</a:t>
            </a:r>
            <a:endParaRPr/>
          </a:p>
        </p:txBody>
      </p:sp>
      <p:sp>
        <p:nvSpPr>
          <p:cNvPr id="83" name="Google Shape;83;g1e3b0a9bae1_0_6"/>
          <p:cNvSpPr txBox="1"/>
          <p:nvPr>
            <p:ph idx="1" type="body"/>
          </p:nvPr>
        </p:nvSpPr>
        <p:spPr>
          <a:xfrm>
            <a:off x="311700" y="1139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
              <a:t>Entenda o processo de implantação de um projeto</a:t>
            </a:r>
            <a:endParaRPr/>
          </a:p>
          <a:p>
            <a:pPr indent="-342900" lvl="0" marL="457200" rtl="0" algn="l">
              <a:spcBef>
                <a:spcPts val="0"/>
              </a:spcBef>
              <a:spcAft>
                <a:spcPts val="0"/>
              </a:spcAft>
              <a:buSzPts val="1800"/>
              <a:buChar char="●"/>
            </a:pPr>
            <a:r>
              <a:rPr lang="pt"/>
              <a:t>Lidar com diferentes estágios de desenvolvimento de aplicativos</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txBox="1"/>
          <p:nvPr/>
        </p:nvSpPr>
        <p:spPr>
          <a:xfrm>
            <a:off x="475500" y="559950"/>
            <a:ext cx="6677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Finalmente, usando nosso back-end</a:t>
            </a:r>
            <a:endParaRPr b="1" i="0" sz="4000" u="none" cap="none" strike="noStrike">
              <a:solidFill>
                <a:schemeClr val="dk1"/>
              </a:solidFill>
              <a:latin typeface="DM Sans"/>
              <a:ea typeface="DM Sans"/>
              <a:cs typeface="DM Sans"/>
              <a:sym typeface="DM Sans"/>
            </a:endParaRPr>
          </a:p>
        </p:txBody>
      </p:sp>
      <p:sp>
        <p:nvSpPr>
          <p:cNvPr id="293" name="Google Shape;293;p30"/>
          <p:cNvSpPr txBox="1"/>
          <p:nvPr/>
        </p:nvSpPr>
        <p:spPr>
          <a:xfrm>
            <a:off x="475500" y="1955300"/>
            <a:ext cx="53613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rgbClr val="000000"/>
                </a:solidFill>
                <a:latin typeface="DM Sans"/>
                <a:ea typeface="DM Sans"/>
                <a:cs typeface="DM Sans"/>
                <a:sym typeface="DM Sans"/>
              </a:rPr>
              <a:t>Se todos os passos foram seguidos corretamente, podemos visitar /api/users e obteremos o resultado de usuários do banco de dados atlas que configuramos em nosso MONGO_URL</a:t>
            </a:r>
            <a:endParaRPr b="0" i="0" sz="1400" u="none" cap="none" strike="noStrike">
              <a:solidFill>
                <a:srgbClr val="000000"/>
              </a:solidFill>
              <a:latin typeface="DM Sans"/>
              <a:ea typeface="DM Sans"/>
              <a:cs typeface="DM Sans"/>
              <a:sym typeface="DM Sans"/>
            </a:endParaRPr>
          </a:p>
        </p:txBody>
      </p:sp>
      <p:pic>
        <p:nvPicPr>
          <p:cNvPr id="294" name="Google Shape;294;p30"/>
          <p:cNvPicPr preferRelativeResize="0"/>
          <p:nvPr/>
        </p:nvPicPr>
        <p:blipFill rotWithShape="1">
          <a:blip r:embed="rId3">
            <a:alphaModFix/>
          </a:blip>
          <a:srcRect b="0" l="0" r="0" t="0"/>
          <a:stretch/>
        </p:blipFill>
        <p:spPr>
          <a:xfrm>
            <a:off x="738188" y="3262825"/>
            <a:ext cx="7667625" cy="1038225"/>
          </a:xfrm>
          <a:prstGeom prst="rect">
            <a:avLst/>
          </a:prstGeom>
          <a:noFill/>
          <a:ln>
            <a:noFill/>
          </a:ln>
        </p:spPr>
      </p:pic>
      <p:sp>
        <p:nvSpPr>
          <p:cNvPr id="295" name="Google Shape;295;p30"/>
          <p:cNvSpPr txBox="1"/>
          <p:nvPr/>
        </p:nvSpPr>
        <p:spPr>
          <a:xfrm>
            <a:off x="475500" y="153825"/>
            <a:ext cx="3704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pt" sz="1600">
                <a:solidFill>
                  <a:schemeClr val="dk1"/>
                </a:solidFill>
                <a:latin typeface="DM Sans"/>
                <a:ea typeface="DM Sans"/>
                <a:cs typeface="DM Sans"/>
                <a:sym typeface="DM Sans"/>
              </a:rPr>
              <a:t>Passo a passo</a:t>
            </a:r>
            <a:endParaRPr b="0" i="0" sz="1400" u="none" cap="none" strike="noStrike">
              <a:solidFill>
                <a:schemeClr val="dk1"/>
              </a:solidFill>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e3b0a9bae1_0_8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
              <a:t>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nvSpPr>
        <p:spPr>
          <a:xfrm>
            <a:off x="475500" y="1941375"/>
            <a:ext cx="81930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C</a:t>
            </a:r>
            <a:r>
              <a:rPr b="1" i="0" lang="pt" sz="4000" u="none" cap="none" strike="noStrike">
                <a:solidFill>
                  <a:schemeClr val="dk1"/>
                </a:solidFill>
                <a:latin typeface="DM Sans"/>
                <a:ea typeface="DM Sans"/>
                <a:cs typeface="DM Sans"/>
                <a:sym typeface="DM Sans"/>
              </a:rPr>
              <a:t>onfiguração de pipeline</a:t>
            </a:r>
            <a:endParaRPr b="1" i="0" sz="4000" u="none" cap="none" strike="noStrike">
              <a:solidFill>
                <a:schemeClr val="dk1"/>
              </a:solidFill>
              <a:latin typeface="DM Sans"/>
              <a:ea typeface="DM Sans"/>
              <a:cs typeface="DM Sans"/>
              <a:sym typeface="DM Sans"/>
            </a:endParaRPr>
          </a:p>
          <a:p>
            <a:pPr indent="0" lvl="0" marL="0" marR="0" rtl="0" algn="ctr">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em Railway.app</a:t>
            </a:r>
            <a:endParaRPr b="1" i="0" sz="4000" u="none" cap="none" strike="noStrike">
              <a:solidFill>
                <a:schemeClr val="dk1"/>
              </a:solidFill>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nvSpPr>
        <p:spPr>
          <a:xfrm>
            <a:off x="475500" y="468300"/>
            <a:ext cx="6032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O que é um </a:t>
            </a:r>
            <a:r>
              <a:rPr b="1" lang="pt" sz="4000">
                <a:solidFill>
                  <a:schemeClr val="dk1"/>
                </a:solidFill>
                <a:latin typeface="DM Sans"/>
                <a:ea typeface="DM Sans"/>
                <a:cs typeface="DM Sans"/>
                <a:sym typeface="DM Sans"/>
              </a:rPr>
              <a:t>pipeline</a:t>
            </a:r>
            <a:r>
              <a:rPr b="1" i="0" lang="pt" sz="4000" u="none" cap="none" strike="noStrike">
                <a:solidFill>
                  <a:schemeClr val="dk1"/>
                </a:solidFill>
                <a:latin typeface="DM Sans"/>
                <a:ea typeface="DM Sans"/>
                <a:cs typeface="DM Sans"/>
                <a:sym typeface="DM Sans"/>
              </a:rPr>
              <a:t>?</a:t>
            </a:r>
            <a:endParaRPr b="1" i="0" sz="4000" u="none" cap="none" strike="noStrike">
              <a:solidFill>
                <a:schemeClr val="dk1"/>
              </a:solidFill>
              <a:latin typeface="DM Sans"/>
              <a:ea typeface="DM Sans"/>
              <a:cs typeface="DM Sans"/>
              <a:sym typeface="DM Sans"/>
            </a:endParaRPr>
          </a:p>
        </p:txBody>
      </p:sp>
      <p:sp>
        <p:nvSpPr>
          <p:cNvPr id="311" name="Google Shape;311;p33"/>
          <p:cNvSpPr txBox="1"/>
          <p:nvPr/>
        </p:nvSpPr>
        <p:spPr>
          <a:xfrm>
            <a:off x="475500" y="1361775"/>
            <a:ext cx="6128100" cy="330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Pipeline é entendido como todo o fluxo que compõe um processo. Uma característica importante de um pipeline é o uso de diferentes </a:t>
            </a:r>
            <a:r>
              <a:rPr b="1" i="0" lang="pt" sz="1350" u="none" cap="none" strike="noStrike">
                <a:solidFill>
                  <a:srgbClr val="000000"/>
                </a:solidFill>
                <a:latin typeface="DM Sans"/>
                <a:ea typeface="DM Sans"/>
                <a:cs typeface="DM Sans"/>
                <a:sym typeface="DM Sans"/>
              </a:rPr>
              <a:t>estágios </a:t>
            </a:r>
            <a:r>
              <a:rPr b="0" i="0" lang="pt" sz="1350" u="none" cap="none" strike="noStrike">
                <a:solidFill>
                  <a:srgbClr val="000000"/>
                </a:solidFill>
                <a:latin typeface="DM Sans"/>
                <a:ea typeface="DM Sans"/>
                <a:cs typeface="DM Sans"/>
                <a:sym typeface="DM Sans"/>
              </a:rPr>
              <a:t>.</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Essas etapas estão relacionadas 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chemeClr val="dk1"/>
              </a:buClr>
              <a:buSzPts val="1350"/>
              <a:buFont typeface="DM Sans"/>
              <a:buChar char="●"/>
            </a:pPr>
            <a:r>
              <a:rPr b="1" i="0" lang="pt" sz="1350" u="none" cap="none" strike="noStrike">
                <a:solidFill>
                  <a:srgbClr val="000000"/>
                </a:solidFill>
                <a:highlight>
                  <a:schemeClr val="lt1"/>
                </a:highlight>
                <a:latin typeface="DM Sans"/>
                <a:ea typeface="DM Sans"/>
                <a:cs typeface="DM Sans"/>
                <a:sym typeface="DM Sans"/>
              </a:rPr>
              <a:t>Ambientes diferentes </a:t>
            </a:r>
            <a:r>
              <a:rPr b="0" i="0" lang="pt" sz="1350" u="none" cap="none" strike="noStrike">
                <a:solidFill>
                  <a:srgbClr val="000000"/>
                </a:solidFill>
                <a:highlight>
                  <a:schemeClr val="lt1"/>
                </a:highlight>
                <a:latin typeface="DM Sans"/>
                <a:ea typeface="DM Sans"/>
                <a:cs typeface="DM Sans"/>
                <a:sym typeface="DM Sans"/>
              </a:rPr>
              <a:t>: </a:t>
            </a:r>
            <a:r>
              <a:rPr b="0" i="0" lang="pt" sz="1350" u="none" cap="none" strike="noStrike">
                <a:solidFill>
                  <a:srgbClr val="000000"/>
                </a:solidFill>
                <a:latin typeface="DM Sans"/>
                <a:ea typeface="DM Sans"/>
                <a:cs typeface="DM Sans"/>
                <a:sym typeface="DM Sans"/>
              </a:rPr>
              <a:t>Cada ambiente deve apontar para bancos de dados diferentes, por exemplo, não é aconselhável misturar usuários fictícios com usuários reais de um ambiente de produção.</a:t>
            </a:r>
            <a:endParaRPr b="0" i="0" sz="13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chemeClr val="dk1"/>
              </a:buClr>
              <a:buSzPts val="1350"/>
              <a:buFont typeface="DM Sans"/>
              <a:buChar char="●"/>
            </a:pPr>
            <a:r>
              <a:rPr b="1" i="0" lang="pt" sz="1350" u="none" cap="none" strike="noStrike">
                <a:solidFill>
                  <a:srgbClr val="000000"/>
                </a:solidFill>
                <a:highlight>
                  <a:schemeClr val="lt1"/>
                </a:highlight>
                <a:latin typeface="DM Sans"/>
                <a:ea typeface="DM Sans"/>
                <a:cs typeface="DM Sans"/>
                <a:sym typeface="DM Sans"/>
              </a:rPr>
              <a:t>Diferentes intenções </a:t>
            </a:r>
            <a:r>
              <a:rPr b="0" i="0" lang="pt" sz="1350" u="none" cap="none" strike="noStrike">
                <a:solidFill>
                  <a:srgbClr val="000000"/>
                </a:solidFill>
                <a:highlight>
                  <a:schemeClr val="lt1"/>
                </a:highlight>
                <a:latin typeface="DM Sans"/>
                <a:ea typeface="DM Sans"/>
                <a:cs typeface="DM Sans"/>
                <a:sym typeface="DM Sans"/>
              </a:rPr>
              <a:t>: </a:t>
            </a:r>
            <a:r>
              <a:rPr b="0" i="0" lang="pt" sz="1350" u="none" cap="none" strike="noStrike">
                <a:solidFill>
                  <a:srgbClr val="000000"/>
                </a:solidFill>
                <a:latin typeface="DM Sans"/>
                <a:ea typeface="DM Sans"/>
                <a:cs typeface="DM Sans"/>
                <a:sym typeface="DM Sans"/>
              </a:rPr>
              <a:t>Uma etapa de desenvolvimento tem como principal intenção verificar se todas as ramificações mescladas de diferentes desenvolvedores da equipe não geraram nenhum conflito funcional, no entanto, uma etapa de QA não está interessada na integração, mas diretamente na natureza funcional do mesmo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4"/>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Passo a passo</a:t>
            </a:r>
            <a:endParaRPr b="1" i="0" sz="4000" u="none" cap="none" strike="noStrike">
              <a:solidFill>
                <a:schemeClr val="dk1"/>
              </a:solidFill>
              <a:latin typeface="DM Sans"/>
              <a:ea typeface="DM Sans"/>
              <a:cs typeface="DM Sans"/>
              <a:sym typeface="DM Sans"/>
            </a:endParaRPr>
          </a:p>
        </p:txBody>
      </p:sp>
      <p:sp>
        <p:nvSpPr>
          <p:cNvPr id="317" name="Google Shape;317;p34"/>
          <p:cNvSpPr/>
          <p:nvPr/>
        </p:nvSpPr>
        <p:spPr>
          <a:xfrm>
            <a:off x="1727851" y="154612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4"/>
          <p:cNvSpPr/>
          <p:nvPr/>
        </p:nvSpPr>
        <p:spPr>
          <a:xfrm>
            <a:off x="4275178" y="154610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4"/>
          <p:cNvSpPr txBox="1"/>
          <p:nvPr/>
        </p:nvSpPr>
        <p:spPr>
          <a:xfrm>
            <a:off x="986988" y="2351700"/>
            <a:ext cx="1960200" cy="64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pt" sz="1400" u="none" cap="none" strike="noStrike">
                <a:solidFill>
                  <a:schemeClr val="dk1"/>
                </a:solidFill>
                <a:latin typeface="DM Sans"/>
                <a:ea typeface="DM Sans"/>
                <a:cs typeface="DM Sans"/>
                <a:sym typeface="DM Sans"/>
              </a:rPr>
              <a:t>Desenvolvimento (pré-produtivo)</a:t>
            </a:r>
            <a:endParaRPr b="1" i="0" sz="1400" u="none" cap="none" strike="noStrike">
              <a:solidFill>
                <a:srgbClr val="000000"/>
              </a:solidFill>
              <a:latin typeface="DM Sans"/>
              <a:ea typeface="DM Sans"/>
              <a:cs typeface="DM Sans"/>
              <a:sym typeface="DM Sans"/>
            </a:endParaRPr>
          </a:p>
        </p:txBody>
      </p:sp>
      <p:sp>
        <p:nvSpPr>
          <p:cNvPr id="320" name="Google Shape;320;p34"/>
          <p:cNvSpPr txBox="1"/>
          <p:nvPr/>
        </p:nvSpPr>
        <p:spPr>
          <a:xfrm>
            <a:off x="3593288" y="2351700"/>
            <a:ext cx="1960200" cy="895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lang="pt">
                <a:solidFill>
                  <a:schemeClr val="dk1"/>
                </a:solidFill>
                <a:latin typeface="DM Sans"/>
                <a:ea typeface="DM Sans"/>
                <a:cs typeface="DM Sans"/>
                <a:sym typeface="DM Sans"/>
              </a:rPr>
              <a:t>C</a:t>
            </a:r>
            <a:r>
              <a:rPr b="1" i="0" lang="pt" sz="1400" u="none" cap="none" strike="noStrike">
                <a:solidFill>
                  <a:schemeClr val="dk1"/>
                </a:solidFill>
                <a:latin typeface="DM Sans"/>
                <a:ea typeface="DM Sans"/>
                <a:cs typeface="DM Sans"/>
                <a:sym typeface="DM Sans"/>
              </a:rPr>
              <a:t>ontrole de qualidade</a:t>
            </a:r>
            <a:endParaRPr b="1" i="0" sz="1400" u="none" cap="none" strike="noStrike">
              <a:solidFill>
                <a:schemeClr val="dk1"/>
              </a:solidFill>
              <a:latin typeface="DM Sans"/>
              <a:ea typeface="DM Sans"/>
              <a:cs typeface="DM Sans"/>
              <a:sym typeface="DM Sans"/>
            </a:endParaRPr>
          </a:p>
          <a:p>
            <a:pPr indent="0" lvl="0" marL="0" marR="0" rtl="0" algn="ctr">
              <a:lnSpc>
                <a:spcPct val="115000"/>
              </a:lnSpc>
              <a:spcBef>
                <a:spcPts val="0"/>
              </a:spcBef>
              <a:spcAft>
                <a:spcPts val="0"/>
              </a:spcAft>
              <a:buClr>
                <a:srgbClr val="000000"/>
              </a:buClr>
              <a:buSzPts val="1400"/>
              <a:buFont typeface="Arial"/>
              <a:buNone/>
            </a:pPr>
            <a:r>
              <a:rPr b="1" i="0" lang="pt" sz="1400" u="none" cap="none" strike="noStrike">
                <a:solidFill>
                  <a:schemeClr val="dk1"/>
                </a:solidFill>
                <a:latin typeface="DM Sans"/>
                <a:ea typeface="DM Sans"/>
                <a:cs typeface="DM Sans"/>
                <a:sym typeface="DM Sans"/>
              </a:rPr>
              <a:t>(teste)</a:t>
            </a:r>
            <a:endParaRPr b="1" i="0" sz="1400" u="none" cap="none" strike="noStrike">
              <a:solidFill>
                <a:schemeClr val="dk1"/>
              </a:solidFill>
              <a:latin typeface="DM Sans"/>
              <a:ea typeface="DM Sans"/>
              <a:cs typeface="DM Sans"/>
              <a:sym typeface="DM Sans"/>
            </a:endParaRPr>
          </a:p>
        </p:txBody>
      </p:sp>
      <p:sp>
        <p:nvSpPr>
          <p:cNvPr id="321" name="Google Shape;321;p34"/>
          <p:cNvSpPr/>
          <p:nvPr/>
        </p:nvSpPr>
        <p:spPr>
          <a:xfrm>
            <a:off x="6822513" y="154612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2" name="Google Shape;322;p34"/>
          <p:cNvCxnSpPr>
            <a:stCxn id="317" idx="6"/>
            <a:endCxn id="318" idx="2"/>
          </p:cNvCxnSpPr>
          <p:nvPr/>
        </p:nvCxnSpPr>
        <p:spPr>
          <a:xfrm>
            <a:off x="2314951" y="1839679"/>
            <a:ext cx="1960200" cy="0"/>
          </a:xfrm>
          <a:prstGeom prst="straightConnector1">
            <a:avLst/>
          </a:prstGeom>
          <a:noFill/>
          <a:ln cap="flat" cmpd="sng" w="9525">
            <a:solidFill>
              <a:srgbClr val="EAFF6A"/>
            </a:solidFill>
            <a:prstDash val="solid"/>
            <a:round/>
            <a:headEnd len="sm" w="sm" type="none"/>
            <a:tailEnd len="sm" w="sm" type="none"/>
          </a:ln>
        </p:spPr>
      </p:cxnSp>
      <p:cxnSp>
        <p:nvCxnSpPr>
          <p:cNvPr id="323" name="Google Shape;323;p34"/>
          <p:cNvCxnSpPr>
            <a:stCxn id="318" idx="6"/>
            <a:endCxn id="321" idx="2"/>
          </p:cNvCxnSpPr>
          <p:nvPr/>
        </p:nvCxnSpPr>
        <p:spPr>
          <a:xfrm>
            <a:off x="4862278" y="1839654"/>
            <a:ext cx="1960200" cy="0"/>
          </a:xfrm>
          <a:prstGeom prst="straightConnector1">
            <a:avLst/>
          </a:prstGeom>
          <a:noFill/>
          <a:ln cap="flat" cmpd="sng" w="9525">
            <a:solidFill>
              <a:srgbClr val="EAFF6A"/>
            </a:solidFill>
            <a:prstDash val="solid"/>
            <a:round/>
            <a:headEnd len="sm" w="sm" type="none"/>
            <a:tailEnd len="sm" w="sm" type="none"/>
          </a:ln>
        </p:spPr>
      </p:cxnSp>
      <p:sp>
        <p:nvSpPr>
          <p:cNvPr id="324" name="Google Shape;324;p34"/>
          <p:cNvSpPr txBox="1"/>
          <p:nvPr/>
        </p:nvSpPr>
        <p:spPr>
          <a:xfrm>
            <a:off x="6140613" y="2351700"/>
            <a:ext cx="1960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pt" sz="1400" u="none" cap="none" strike="noStrike">
                <a:solidFill>
                  <a:schemeClr val="dk1"/>
                </a:solidFill>
                <a:latin typeface="DM Sans"/>
                <a:ea typeface="DM Sans"/>
                <a:cs typeface="DM Sans"/>
                <a:sym typeface="DM Sans"/>
              </a:rPr>
              <a:t>Produtivo</a:t>
            </a:r>
            <a:endParaRPr b="1" i="0" sz="1400" u="none" cap="none" strike="noStrike">
              <a:solidFill>
                <a:srgbClr val="000000"/>
              </a:solidFill>
              <a:latin typeface="DM Sans"/>
              <a:ea typeface="DM Sans"/>
              <a:cs typeface="DM Sans"/>
              <a:sym typeface="DM Sans"/>
            </a:endParaRPr>
          </a:p>
        </p:txBody>
      </p:sp>
      <p:sp>
        <p:nvSpPr>
          <p:cNvPr id="325" name="Google Shape;325;p34"/>
          <p:cNvSpPr txBox="1"/>
          <p:nvPr/>
        </p:nvSpPr>
        <p:spPr>
          <a:xfrm>
            <a:off x="1045963" y="2959000"/>
            <a:ext cx="1950900" cy="1348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0" i="0" lang="pt" sz="1350" u="none" cap="none" strike="noStrike">
                <a:solidFill>
                  <a:schemeClr val="dk1"/>
                </a:solidFill>
                <a:latin typeface="DM Sans"/>
                <a:ea typeface="DM Sans"/>
                <a:cs typeface="DM Sans"/>
                <a:sym typeface="DM Sans"/>
              </a:rPr>
              <a:t>Testamos se todos os subdesenvolvimentos de todos os desenvolvedores estão corretamente integrados</a:t>
            </a:r>
            <a:endParaRPr b="0" i="0" sz="1350" u="none" cap="none" strike="noStrike">
              <a:solidFill>
                <a:srgbClr val="000000"/>
              </a:solidFill>
              <a:latin typeface="DM Sans"/>
              <a:ea typeface="DM Sans"/>
              <a:cs typeface="DM Sans"/>
              <a:sym typeface="DM Sans"/>
            </a:endParaRPr>
          </a:p>
        </p:txBody>
      </p:sp>
      <p:sp>
        <p:nvSpPr>
          <p:cNvPr id="326" name="Google Shape;326;p34"/>
          <p:cNvSpPr txBox="1"/>
          <p:nvPr/>
        </p:nvSpPr>
        <p:spPr>
          <a:xfrm>
            <a:off x="3593288" y="2999700"/>
            <a:ext cx="1950900" cy="1587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0" i="0" lang="pt" sz="1350" u="none" cap="none" strike="noStrike">
                <a:solidFill>
                  <a:schemeClr val="dk1"/>
                </a:solidFill>
                <a:latin typeface="DM Sans"/>
                <a:ea typeface="DM Sans"/>
                <a:cs typeface="DM Sans"/>
                <a:sym typeface="DM Sans"/>
              </a:rPr>
              <a:t>Verificamos se os módulos não apresentam defeitos e mantemos a funcionalidade correta.</a:t>
            </a:r>
            <a:endParaRPr b="0" i="0" sz="1350" u="none" cap="none" strike="noStrike">
              <a:solidFill>
                <a:srgbClr val="000000"/>
              </a:solidFill>
              <a:latin typeface="DM Sans"/>
              <a:ea typeface="DM Sans"/>
              <a:cs typeface="DM Sans"/>
              <a:sym typeface="DM Sans"/>
            </a:endParaRPr>
          </a:p>
        </p:txBody>
      </p:sp>
      <p:sp>
        <p:nvSpPr>
          <p:cNvPr id="327" name="Google Shape;327;p34"/>
          <p:cNvSpPr txBox="1"/>
          <p:nvPr/>
        </p:nvSpPr>
        <p:spPr>
          <a:xfrm>
            <a:off x="6140613" y="2778225"/>
            <a:ext cx="1950900" cy="1109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0" i="0" lang="pt" sz="1350" u="none" cap="none" strike="noStrike">
                <a:solidFill>
                  <a:schemeClr val="dk1"/>
                </a:solidFill>
                <a:latin typeface="DM Sans"/>
                <a:ea typeface="DM Sans"/>
                <a:cs typeface="DM Sans"/>
                <a:sym typeface="DM Sans"/>
              </a:rPr>
              <a:t>A aplicação chega ao cliente, está pronta a ser utilizada em contextos reais.</a:t>
            </a:r>
            <a:endParaRPr b="0" i="0" sz="1350" u="none" cap="none" strike="noStrike">
              <a:solidFill>
                <a:srgbClr val="000000"/>
              </a:solidFill>
              <a:latin typeface="DM Sans"/>
              <a:ea typeface="DM Sans"/>
              <a:cs typeface="DM Sans"/>
              <a:sym typeface="DM Sans"/>
            </a:endParaRPr>
          </a:p>
        </p:txBody>
      </p:sp>
      <p:sp>
        <p:nvSpPr>
          <p:cNvPr id="328" name="Google Shape;328;p34"/>
          <p:cNvSpPr txBox="1"/>
          <p:nvPr/>
        </p:nvSpPr>
        <p:spPr>
          <a:xfrm>
            <a:off x="4361626" y="1539500"/>
            <a:ext cx="41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000"/>
              <a:buFont typeface="Arial"/>
              <a:buNone/>
            </a:pPr>
            <a:r>
              <a:rPr b="1" i="0" lang="pt" sz="3000" u="none" cap="none" strike="noStrike">
                <a:solidFill>
                  <a:schemeClr val="dk1"/>
                </a:solidFill>
                <a:latin typeface="DM Sans"/>
                <a:ea typeface="DM Sans"/>
                <a:cs typeface="DM Sans"/>
                <a:sym typeface="DM Sans"/>
              </a:rPr>
              <a:t>2</a:t>
            </a:r>
            <a:endParaRPr b="1" i="0" sz="3000" u="none" cap="none" strike="noStrike">
              <a:solidFill>
                <a:schemeClr val="dk1"/>
              </a:solidFill>
              <a:latin typeface="DM Sans"/>
              <a:ea typeface="DM Sans"/>
              <a:cs typeface="DM Sans"/>
              <a:sym typeface="DM Sans"/>
            </a:endParaRPr>
          </a:p>
        </p:txBody>
      </p:sp>
      <p:sp>
        <p:nvSpPr>
          <p:cNvPr id="329" name="Google Shape;329;p34"/>
          <p:cNvSpPr txBox="1"/>
          <p:nvPr/>
        </p:nvSpPr>
        <p:spPr>
          <a:xfrm>
            <a:off x="6908926" y="1539500"/>
            <a:ext cx="41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000"/>
              <a:buFont typeface="Arial"/>
              <a:buNone/>
            </a:pPr>
            <a:r>
              <a:rPr b="1" i="0" lang="pt" sz="3000" u="none" cap="none" strike="noStrike">
                <a:solidFill>
                  <a:schemeClr val="dk1"/>
                </a:solidFill>
                <a:latin typeface="DM Sans"/>
                <a:ea typeface="DM Sans"/>
                <a:cs typeface="DM Sans"/>
                <a:sym typeface="DM Sans"/>
              </a:rPr>
              <a:t>3</a:t>
            </a:r>
            <a:endParaRPr b="1" i="0" sz="3000" u="none" cap="none" strike="noStrike">
              <a:solidFill>
                <a:schemeClr val="dk1"/>
              </a:solidFill>
              <a:latin typeface="DM Sans"/>
              <a:ea typeface="DM Sans"/>
              <a:cs typeface="DM Sans"/>
              <a:sym typeface="DM Sans"/>
            </a:endParaRPr>
          </a:p>
        </p:txBody>
      </p:sp>
      <p:sp>
        <p:nvSpPr>
          <p:cNvPr id="330" name="Google Shape;330;p34"/>
          <p:cNvSpPr txBox="1"/>
          <p:nvPr/>
        </p:nvSpPr>
        <p:spPr>
          <a:xfrm>
            <a:off x="1814263" y="1539500"/>
            <a:ext cx="41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000"/>
              <a:buFont typeface="Arial"/>
              <a:buNone/>
            </a:pPr>
            <a:r>
              <a:rPr b="1" i="0" lang="pt" sz="3000" u="none" cap="none" strike="noStrike">
                <a:solidFill>
                  <a:schemeClr val="dk1"/>
                </a:solidFill>
                <a:latin typeface="DM Sans"/>
                <a:ea typeface="DM Sans"/>
                <a:cs typeface="DM Sans"/>
                <a:sym typeface="DM Sans"/>
              </a:rPr>
              <a:t>1</a:t>
            </a:r>
            <a:endParaRPr b="1" i="0" sz="3000" u="none" cap="none" strike="noStrike">
              <a:solidFill>
                <a:schemeClr val="dk1"/>
              </a:solidFill>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nvSpPr>
        <p:spPr>
          <a:xfrm>
            <a:off x="3232325" y="528575"/>
            <a:ext cx="50559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3000" u="none" cap="none" strike="noStrike">
                <a:solidFill>
                  <a:schemeClr val="dk1"/>
                </a:solidFill>
                <a:latin typeface="DM Sans"/>
                <a:ea typeface="DM Sans"/>
                <a:cs typeface="DM Sans"/>
                <a:sym typeface="DM Sans"/>
              </a:rPr>
              <a:t>Para trabalhar com estágios, devemos pensar também em </a:t>
            </a:r>
            <a:r>
              <a:rPr b="1" lang="pt" sz="3000">
                <a:solidFill>
                  <a:schemeClr val="dk1"/>
                </a:solidFill>
                <a:latin typeface="DM Sans"/>
                <a:ea typeface="DM Sans"/>
                <a:cs typeface="DM Sans"/>
                <a:sym typeface="DM Sans"/>
              </a:rPr>
              <a:t>branches</a:t>
            </a:r>
            <a:endParaRPr b="1" i="0" sz="3000" u="none" cap="none" strike="noStrike">
              <a:solidFill>
                <a:schemeClr val="dk1"/>
              </a:solidFill>
              <a:latin typeface="DM Sans"/>
              <a:ea typeface="DM Sans"/>
              <a:cs typeface="DM Sans"/>
              <a:sym typeface="DM Sans"/>
            </a:endParaRPr>
          </a:p>
        </p:txBody>
      </p:sp>
      <p:sp>
        <p:nvSpPr>
          <p:cNvPr id="336" name="Google Shape;336;p35"/>
          <p:cNvSpPr txBox="1"/>
          <p:nvPr/>
        </p:nvSpPr>
        <p:spPr>
          <a:xfrm>
            <a:off x="5179500" y="1763275"/>
            <a:ext cx="39645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337" name="Google Shape;337;p35"/>
          <p:cNvSpPr txBox="1"/>
          <p:nvPr/>
        </p:nvSpPr>
        <p:spPr>
          <a:xfrm>
            <a:off x="3232325" y="2045325"/>
            <a:ext cx="51459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Até agora trabalhamos apenas na </a:t>
            </a:r>
            <a:r>
              <a:rPr lang="pt" sz="1350">
                <a:latin typeface="DM Sans"/>
                <a:ea typeface="DM Sans"/>
                <a:cs typeface="DM Sans"/>
                <a:sym typeface="DM Sans"/>
              </a:rPr>
              <a:t>branch main </a:t>
            </a:r>
            <a:r>
              <a:rPr b="0" i="0" lang="pt" sz="1350" u="none" cap="none" strike="noStrike">
                <a:solidFill>
                  <a:srgbClr val="000000"/>
                </a:solidFill>
                <a:latin typeface="DM Sans"/>
                <a:ea typeface="DM Sans"/>
                <a:cs typeface="DM Sans"/>
                <a:sym typeface="DM Sans"/>
              </a:rPr>
              <a:t>do projeto Adoptme. A ideia de ter bifurcado o projeto também é que podemos separá-lo nas </a:t>
            </a:r>
            <a:r>
              <a:rPr lang="pt" sz="1350">
                <a:solidFill>
                  <a:schemeClr val="dk1"/>
                </a:solidFill>
                <a:latin typeface="DM Sans"/>
                <a:ea typeface="DM Sans"/>
                <a:cs typeface="DM Sans"/>
                <a:sym typeface="DM Sans"/>
              </a:rPr>
              <a:t>branches </a:t>
            </a:r>
            <a:r>
              <a:rPr b="0" i="0" lang="pt" sz="1350" u="none" cap="none" strike="noStrike">
                <a:solidFill>
                  <a:srgbClr val="000000"/>
                </a:solidFill>
                <a:latin typeface="DM Sans"/>
                <a:ea typeface="DM Sans"/>
                <a:cs typeface="DM Sans"/>
                <a:sym typeface="DM Sans"/>
              </a:rPr>
              <a:t>que queremos. Iremos gerar duas ramificações adicionais: desenvolvimento e QualityAssurance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Iremos gerar ambas as </a:t>
            </a:r>
            <a:r>
              <a:rPr lang="pt" sz="1350">
                <a:latin typeface="DM Sans"/>
                <a:ea typeface="DM Sans"/>
                <a:cs typeface="DM Sans"/>
                <a:sym typeface="DM Sans"/>
              </a:rPr>
              <a:t>branches </a:t>
            </a:r>
            <a:r>
              <a:rPr b="0" i="0" lang="pt" sz="1350" u="none" cap="none" strike="noStrike">
                <a:solidFill>
                  <a:srgbClr val="000000"/>
                </a:solidFill>
                <a:latin typeface="DM Sans"/>
                <a:ea typeface="DM Sans"/>
                <a:cs typeface="DM Sans"/>
                <a:sym typeface="DM Sans"/>
              </a:rPr>
              <a:t>em nosso repositório local e no repositório remoto.</a:t>
            </a:r>
            <a:endParaRPr b="0" i="0" sz="1350" u="none" cap="none" strike="noStrike">
              <a:solidFill>
                <a:srgbClr val="000000"/>
              </a:solidFill>
              <a:latin typeface="DM Sans"/>
              <a:ea typeface="DM Sans"/>
              <a:cs typeface="DM Sans"/>
              <a:sym typeface="DM Sans"/>
            </a:endParaRPr>
          </a:p>
        </p:txBody>
      </p:sp>
      <p:pic>
        <p:nvPicPr>
          <p:cNvPr id="338" name="Google Shape;338;p35"/>
          <p:cNvPicPr preferRelativeResize="0"/>
          <p:nvPr/>
        </p:nvPicPr>
        <p:blipFill rotWithShape="1">
          <a:blip r:embed="rId3">
            <a:alphaModFix/>
          </a:blip>
          <a:srcRect b="0" l="0" r="0" t="0"/>
          <a:stretch/>
        </p:blipFill>
        <p:spPr>
          <a:xfrm>
            <a:off x="788350" y="2199950"/>
            <a:ext cx="2370225" cy="743600"/>
          </a:xfrm>
          <a:prstGeom prst="rect">
            <a:avLst/>
          </a:prstGeom>
          <a:noFill/>
          <a:ln>
            <a:noFill/>
          </a:ln>
        </p:spPr>
      </p:pic>
      <p:pic>
        <p:nvPicPr>
          <p:cNvPr id="339" name="Google Shape;339;p35"/>
          <p:cNvPicPr preferRelativeResize="0"/>
          <p:nvPr/>
        </p:nvPicPr>
        <p:blipFill rotWithShape="1">
          <a:blip r:embed="rId4">
            <a:alphaModFix/>
          </a:blip>
          <a:srcRect b="0" l="0" r="0" t="0"/>
          <a:stretch/>
        </p:blipFill>
        <p:spPr>
          <a:xfrm>
            <a:off x="788350" y="3153651"/>
            <a:ext cx="2370225" cy="65839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nvSpPr>
        <p:spPr>
          <a:xfrm>
            <a:off x="475500" y="468300"/>
            <a:ext cx="83190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Configurando o pipeline em Railway.app</a:t>
            </a:r>
            <a:endParaRPr b="1" i="0" sz="4000" u="none" cap="none" strike="noStrike">
              <a:solidFill>
                <a:schemeClr val="dk1"/>
              </a:solidFill>
              <a:latin typeface="DM Sans"/>
              <a:ea typeface="DM Sans"/>
              <a:cs typeface="DM Sans"/>
              <a:sym typeface="DM Sans"/>
            </a:endParaRPr>
          </a:p>
        </p:txBody>
      </p:sp>
      <p:sp>
        <p:nvSpPr>
          <p:cNvPr id="345" name="Google Shape;345;p36"/>
          <p:cNvSpPr txBox="1"/>
          <p:nvPr/>
        </p:nvSpPr>
        <p:spPr>
          <a:xfrm>
            <a:off x="475500" y="2473100"/>
            <a:ext cx="41256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Tendo criado nosso aplicativo Adoptme no Railway, ele foi criado por padrão em um ambiente de produção. No entanto, existe uma maneira de colocar vários ambientes.</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Vamos clicar na opção “</a:t>
            </a:r>
            <a:r>
              <a:rPr lang="pt" sz="1350">
                <a:solidFill>
                  <a:schemeClr val="dk1"/>
                </a:solidFill>
                <a:latin typeface="DM Sans"/>
                <a:ea typeface="DM Sans"/>
                <a:cs typeface="DM Sans"/>
                <a:sym typeface="DM Sans"/>
              </a:rPr>
              <a:t>production</a:t>
            </a:r>
            <a:r>
              <a:rPr b="0" i="0" lang="pt" sz="1350" u="none" cap="none" strike="noStrike">
                <a:solidFill>
                  <a:srgbClr val="000000"/>
                </a:solidFill>
                <a:latin typeface="DM Sans"/>
                <a:ea typeface="DM Sans"/>
                <a:cs typeface="DM Sans"/>
                <a:sym typeface="DM Sans"/>
              </a:rPr>
              <a:t>” e selecionar a opção </a:t>
            </a:r>
            <a:r>
              <a:rPr b="1" i="0" lang="pt" sz="1350" u="none" cap="none" strike="noStrike">
                <a:solidFill>
                  <a:srgbClr val="000000"/>
                </a:solidFill>
                <a:latin typeface="DM Sans"/>
                <a:ea typeface="DM Sans"/>
                <a:cs typeface="DM Sans"/>
                <a:sym typeface="DM Sans"/>
              </a:rPr>
              <a:t>+ </a:t>
            </a:r>
            <a:r>
              <a:rPr b="1" lang="pt" sz="1350">
                <a:solidFill>
                  <a:schemeClr val="dk1"/>
                </a:solidFill>
                <a:latin typeface="DM Sans"/>
                <a:ea typeface="DM Sans"/>
                <a:cs typeface="DM Sans"/>
                <a:sym typeface="DM Sans"/>
              </a:rPr>
              <a:t>Environment</a:t>
            </a:r>
            <a:r>
              <a:rPr b="0" i="0" lang="pt" sz="1350" u="none" cap="none" strike="noStrike">
                <a:solidFill>
                  <a:srgbClr val="000000"/>
                </a:solidFill>
                <a:latin typeface="DM Sans"/>
                <a:ea typeface="DM Sans"/>
                <a:cs typeface="DM Sans"/>
                <a:sym typeface="DM Sans"/>
              </a:rPr>
              <a:t>.</a:t>
            </a:r>
            <a:endParaRPr b="0" i="0" sz="1350" u="none" cap="none" strike="noStrike">
              <a:solidFill>
                <a:srgbClr val="000000"/>
              </a:solidFill>
              <a:latin typeface="DM Sans"/>
              <a:ea typeface="DM Sans"/>
              <a:cs typeface="DM Sans"/>
              <a:sym typeface="DM Sans"/>
            </a:endParaRPr>
          </a:p>
        </p:txBody>
      </p:sp>
      <p:pic>
        <p:nvPicPr>
          <p:cNvPr id="346" name="Google Shape;346;p36"/>
          <p:cNvPicPr preferRelativeResize="0"/>
          <p:nvPr/>
        </p:nvPicPr>
        <p:blipFill rotWithShape="1">
          <a:blip r:embed="rId3">
            <a:alphaModFix/>
          </a:blip>
          <a:srcRect b="0" l="0" r="0" t="0"/>
          <a:stretch/>
        </p:blipFill>
        <p:spPr>
          <a:xfrm>
            <a:off x="5162750" y="2118650"/>
            <a:ext cx="2534626" cy="2348095"/>
          </a:xfrm>
          <a:prstGeom prst="rect">
            <a:avLst/>
          </a:prstGeom>
          <a:noFill/>
          <a:ln>
            <a:noFill/>
          </a:ln>
        </p:spPr>
      </p:pic>
      <p:pic>
        <p:nvPicPr>
          <p:cNvPr id="347" name="Google Shape;347;p36"/>
          <p:cNvPicPr preferRelativeResize="0"/>
          <p:nvPr/>
        </p:nvPicPr>
        <p:blipFill rotWithShape="1">
          <a:blip r:embed="rId4">
            <a:alphaModFix/>
          </a:blip>
          <a:srcRect b="0" l="0" r="0" t="0"/>
          <a:stretch/>
        </p:blipFill>
        <p:spPr>
          <a:xfrm>
            <a:off x="6383700" y="2630950"/>
            <a:ext cx="1030175" cy="807575"/>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txBox="1"/>
          <p:nvPr/>
        </p:nvSpPr>
        <p:spPr>
          <a:xfrm>
            <a:off x="4247100" y="1184200"/>
            <a:ext cx="41349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Criação de ambientes</a:t>
            </a:r>
            <a:endParaRPr b="1" i="0" sz="4000" u="none" cap="none" strike="noStrike">
              <a:solidFill>
                <a:schemeClr val="dk1"/>
              </a:solidFill>
              <a:latin typeface="DM Sans"/>
              <a:ea typeface="DM Sans"/>
              <a:cs typeface="DM Sans"/>
              <a:sym typeface="DM Sans"/>
            </a:endParaRPr>
          </a:p>
        </p:txBody>
      </p:sp>
      <p:sp>
        <p:nvSpPr>
          <p:cNvPr id="353" name="Google Shape;353;p37"/>
          <p:cNvSpPr txBox="1"/>
          <p:nvPr/>
        </p:nvSpPr>
        <p:spPr>
          <a:xfrm>
            <a:off x="5028575" y="2385050"/>
            <a:ext cx="39645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sp>
        <p:nvSpPr>
          <p:cNvPr id="354" name="Google Shape;354;p37"/>
          <p:cNvSpPr txBox="1"/>
          <p:nvPr/>
        </p:nvSpPr>
        <p:spPr>
          <a:xfrm>
            <a:off x="4309775" y="2532000"/>
            <a:ext cx="41349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Ao clicar na opção indicada, nos levará à configuração dos ambientes, é aqui que criaremos os dois ambientes diferentes: PreProduction e QualityAssurance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Agora podemos visualizar os diferentes ambientes disponíveis.</a:t>
            </a:r>
            <a:endParaRPr b="0" i="0" sz="1350" u="none" cap="none" strike="noStrike">
              <a:solidFill>
                <a:srgbClr val="000000"/>
              </a:solidFill>
              <a:latin typeface="DM Sans"/>
              <a:ea typeface="DM Sans"/>
              <a:cs typeface="DM Sans"/>
              <a:sym typeface="DM Sans"/>
            </a:endParaRPr>
          </a:p>
        </p:txBody>
      </p:sp>
      <p:pic>
        <p:nvPicPr>
          <p:cNvPr id="355" name="Google Shape;355;p37"/>
          <p:cNvPicPr preferRelativeResize="0"/>
          <p:nvPr/>
        </p:nvPicPr>
        <p:blipFill rotWithShape="1">
          <a:blip r:embed="rId3">
            <a:alphaModFix/>
          </a:blip>
          <a:srcRect b="0" l="0" r="0" t="0"/>
          <a:stretch/>
        </p:blipFill>
        <p:spPr>
          <a:xfrm>
            <a:off x="636225" y="871700"/>
            <a:ext cx="3483903" cy="2055001"/>
          </a:xfrm>
          <a:prstGeom prst="rect">
            <a:avLst/>
          </a:prstGeom>
          <a:noFill/>
          <a:ln>
            <a:noFill/>
          </a:ln>
        </p:spPr>
      </p:pic>
      <p:pic>
        <p:nvPicPr>
          <p:cNvPr id="356" name="Google Shape;356;p37"/>
          <p:cNvPicPr preferRelativeResize="0"/>
          <p:nvPr/>
        </p:nvPicPr>
        <p:blipFill rotWithShape="1">
          <a:blip r:embed="rId4">
            <a:alphaModFix/>
          </a:blip>
          <a:srcRect b="0" l="0" r="0" t="0"/>
          <a:stretch/>
        </p:blipFill>
        <p:spPr>
          <a:xfrm>
            <a:off x="1732278" y="3057150"/>
            <a:ext cx="1291800" cy="1353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nvSpPr>
        <p:spPr>
          <a:xfrm>
            <a:off x="475500" y="468300"/>
            <a:ext cx="6032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Cuidado, ambiente instável!</a:t>
            </a:r>
            <a:endParaRPr b="1" i="0" sz="4000" u="none" cap="none" strike="noStrike">
              <a:solidFill>
                <a:schemeClr val="dk1"/>
              </a:solidFill>
              <a:latin typeface="DM Sans"/>
              <a:ea typeface="DM Sans"/>
              <a:cs typeface="DM Sans"/>
              <a:sym typeface="DM Sans"/>
            </a:endParaRPr>
          </a:p>
        </p:txBody>
      </p:sp>
      <p:sp>
        <p:nvSpPr>
          <p:cNvPr id="362" name="Google Shape;362;p38"/>
          <p:cNvSpPr txBox="1"/>
          <p:nvPr/>
        </p:nvSpPr>
        <p:spPr>
          <a:xfrm>
            <a:off x="475500" y="1953600"/>
            <a:ext cx="78633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Ao criar um ambiente, ele tentará se implantar automaticamente. Porém:</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chemeClr val="dk1"/>
              </a:buClr>
              <a:buSzPts val="1350"/>
              <a:buFont typeface="DM Sans"/>
              <a:buChar char="●"/>
            </a:pPr>
            <a:r>
              <a:rPr b="0" i="0" lang="pt" sz="1350" u="none" cap="none" strike="noStrike">
                <a:solidFill>
                  <a:srgbClr val="000000"/>
                </a:solidFill>
                <a:latin typeface="DM Sans"/>
                <a:ea typeface="DM Sans"/>
                <a:cs typeface="DM Sans"/>
                <a:sym typeface="DM Sans"/>
              </a:rPr>
              <a:t>Ainda está no mesmo </a:t>
            </a:r>
            <a:r>
              <a:rPr lang="pt" sz="1350">
                <a:latin typeface="DM Sans"/>
                <a:ea typeface="DM Sans"/>
                <a:cs typeface="DM Sans"/>
                <a:sym typeface="DM Sans"/>
              </a:rPr>
              <a:t>estágio </a:t>
            </a:r>
            <a:r>
              <a:rPr b="0" i="0" lang="pt" sz="1350" u="none" cap="none" strike="noStrike">
                <a:solidFill>
                  <a:srgbClr val="000000"/>
                </a:solidFill>
                <a:latin typeface="DM Sans"/>
                <a:ea typeface="DM Sans"/>
                <a:cs typeface="DM Sans"/>
                <a:sym typeface="DM Sans"/>
              </a:rPr>
              <a:t>do ambiente principal, então você tem que trocá-lo para ouvir um diferente.</a:t>
            </a:r>
            <a:endParaRPr b="0" i="0" sz="13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chemeClr val="dk1"/>
              </a:buClr>
              <a:buSzPts val="1350"/>
              <a:buFont typeface="DM Sans"/>
              <a:buChar char="●"/>
            </a:pPr>
            <a:r>
              <a:rPr b="0" i="0" lang="pt" sz="1350" u="none" cap="none" strike="noStrike">
                <a:solidFill>
                  <a:srgbClr val="000000"/>
                </a:solidFill>
                <a:latin typeface="DM Sans"/>
                <a:ea typeface="DM Sans"/>
                <a:cs typeface="DM Sans"/>
                <a:sym typeface="DM Sans"/>
              </a:rPr>
              <a:t>Um ambiente é novamente criado vazio em suas variáveis de ambiente, então temos que reconfigurar nossa variável MONGO_URL novamente, apontando para uma base diferente.</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nvSpPr>
        <p:spPr>
          <a:xfrm>
            <a:off x="469275" y="500450"/>
            <a:ext cx="81993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Como reconfigurar os novos ambientes?</a:t>
            </a:r>
            <a:endParaRPr b="1" i="0" sz="4000" u="none" cap="none" strike="noStrike">
              <a:solidFill>
                <a:schemeClr val="dk1"/>
              </a:solidFill>
              <a:latin typeface="DM Sans"/>
              <a:ea typeface="DM Sans"/>
              <a:cs typeface="DM Sans"/>
              <a:sym typeface="DM Sans"/>
            </a:endParaRPr>
          </a:p>
        </p:txBody>
      </p:sp>
      <p:sp>
        <p:nvSpPr>
          <p:cNvPr id="368" name="Google Shape;368;p39"/>
          <p:cNvSpPr txBox="1"/>
          <p:nvPr/>
        </p:nvSpPr>
        <p:spPr>
          <a:xfrm>
            <a:off x="475500" y="1799988"/>
            <a:ext cx="4336500" cy="28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Primeiro temos que ir para a configuração do respectivo ambiente, e vamos mudar em </a:t>
            </a:r>
            <a:r>
              <a:rPr b="1" i="1" lang="pt" sz="1350" u="none" cap="none" strike="noStrike">
                <a:solidFill>
                  <a:srgbClr val="000000"/>
                </a:solidFill>
                <a:latin typeface="DM Sans"/>
                <a:ea typeface="DM Sans"/>
                <a:cs typeface="DM Sans"/>
                <a:sym typeface="DM Sans"/>
              </a:rPr>
              <a:t>Automatic Deployments </a:t>
            </a:r>
            <a:r>
              <a:rPr b="0" i="0" lang="pt" sz="1350" u="none" cap="none" strike="noStrike">
                <a:solidFill>
                  <a:srgbClr val="000000"/>
                </a:solidFill>
                <a:latin typeface="DM Sans"/>
                <a:ea typeface="DM Sans"/>
                <a:cs typeface="DM Sans"/>
                <a:sym typeface="DM Sans"/>
              </a:rPr>
              <a:t>, </a:t>
            </a:r>
            <a:r>
              <a:rPr lang="pt" sz="1350">
                <a:latin typeface="DM Sans"/>
                <a:ea typeface="DM Sans"/>
                <a:cs typeface="DM Sans"/>
                <a:sym typeface="DM Sans"/>
              </a:rPr>
              <a:t>a</a:t>
            </a:r>
            <a:r>
              <a:rPr b="0" i="0" lang="pt" sz="1350" u="none" cap="none" strike="noStrike">
                <a:solidFill>
                  <a:srgbClr val="000000"/>
                </a:solidFill>
                <a:latin typeface="DM Sans"/>
                <a:ea typeface="DM Sans"/>
                <a:cs typeface="DM Sans"/>
                <a:sym typeface="DM Sans"/>
              </a:rPr>
              <a:t> </a:t>
            </a:r>
            <a:r>
              <a:rPr lang="pt" sz="1350">
                <a:latin typeface="DM Sans"/>
                <a:ea typeface="DM Sans"/>
                <a:cs typeface="DM Sans"/>
                <a:sym typeface="DM Sans"/>
              </a:rPr>
              <a:t>branch</a:t>
            </a:r>
            <a:r>
              <a:rPr b="0" i="0" lang="pt" sz="1350" u="none" cap="none" strike="noStrike">
                <a:solidFill>
                  <a:srgbClr val="000000"/>
                </a:solidFill>
                <a:latin typeface="DM Sans"/>
                <a:ea typeface="DM Sans"/>
                <a:cs typeface="DM Sans"/>
                <a:sym typeface="DM Sans"/>
              </a:rPr>
              <a:t> que queremos ouvir no referido ambiente. Vamos colocar o ramo de desenvolvimento.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Além disso, colocaremos a URL do banco de dados novamente em MONGO_URL, apontando para um banco de dados dev, para que não afete o ambiente de produção.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Execute o mesmo processo para o ambiente QualityAssurance.</a:t>
            </a:r>
            <a:endParaRPr b="0" i="0" sz="1350" u="none" cap="none" strike="noStrike">
              <a:solidFill>
                <a:srgbClr val="000000"/>
              </a:solidFill>
              <a:latin typeface="DM Sans"/>
              <a:ea typeface="DM Sans"/>
              <a:cs typeface="DM Sans"/>
              <a:sym typeface="DM Sans"/>
            </a:endParaRPr>
          </a:p>
        </p:txBody>
      </p:sp>
      <p:pic>
        <p:nvPicPr>
          <p:cNvPr id="369" name="Google Shape;369;p39"/>
          <p:cNvPicPr preferRelativeResize="0"/>
          <p:nvPr/>
        </p:nvPicPr>
        <p:blipFill rotWithShape="1">
          <a:blip r:embed="rId3">
            <a:alphaModFix/>
          </a:blip>
          <a:srcRect b="0" l="0" r="0" t="0"/>
          <a:stretch/>
        </p:blipFill>
        <p:spPr>
          <a:xfrm>
            <a:off x="4979600" y="1874025"/>
            <a:ext cx="3688900" cy="253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nvSpPr>
        <p:spPr>
          <a:xfrm>
            <a:off x="884625"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 sz="1600" u="none" cap="none" strike="noStrike">
                <a:solidFill>
                  <a:schemeClr val="dk1"/>
                </a:solidFill>
                <a:latin typeface="DM Sans"/>
                <a:ea typeface="DM Sans"/>
                <a:cs typeface="DM Sans"/>
                <a:sym typeface="DM Sans"/>
              </a:rPr>
              <a:t>MAPA CONCEITUAL</a:t>
            </a:r>
            <a:endParaRPr b="0" i="0" sz="1400" u="none" cap="none" strike="noStrike">
              <a:solidFill>
                <a:srgbClr val="000000"/>
              </a:solidFill>
              <a:latin typeface="DM Sans"/>
              <a:ea typeface="DM Sans"/>
              <a:cs typeface="DM Sans"/>
              <a:sym typeface="DM Sans"/>
            </a:endParaRPr>
          </a:p>
        </p:txBody>
      </p:sp>
      <p:sp>
        <p:nvSpPr>
          <p:cNvPr id="89" name="Google Shape;89;p4"/>
          <p:cNvSpPr/>
          <p:nvPr/>
        </p:nvSpPr>
        <p:spPr>
          <a:xfrm>
            <a:off x="389800" y="1088834"/>
            <a:ext cx="1399200" cy="580200"/>
          </a:xfrm>
          <a:prstGeom prst="rect">
            <a:avLst/>
          </a:prstGeom>
          <a:solidFill>
            <a:srgbClr val="2728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 sz="1200" u="none" cap="none" strike="noStrike">
                <a:solidFill>
                  <a:srgbClr val="FFFFFF"/>
                </a:solidFill>
                <a:latin typeface="DM Sans"/>
                <a:ea typeface="DM Sans"/>
                <a:cs typeface="DM Sans"/>
                <a:sym typeface="DM Sans"/>
              </a:rPr>
              <a:t>Implantação</a:t>
            </a:r>
            <a:endParaRPr b="0" i="0" sz="1200" u="none" cap="none" strike="noStrike">
              <a:solidFill>
                <a:srgbClr val="FFFFFF"/>
              </a:solidFill>
              <a:latin typeface="DM Sans"/>
              <a:ea typeface="DM Sans"/>
              <a:cs typeface="DM Sans"/>
              <a:sym typeface="DM Sans"/>
            </a:endParaRPr>
          </a:p>
        </p:txBody>
      </p:sp>
      <p:sp>
        <p:nvSpPr>
          <p:cNvPr id="90" name="Google Shape;90;p4"/>
          <p:cNvSpPr/>
          <p:nvPr/>
        </p:nvSpPr>
        <p:spPr>
          <a:xfrm>
            <a:off x="2647756" y="1089300"/>
            <a:ext cx="1596900" cy="580200"/>
          </a:xfrm>
          <a:prstGeom prst="rect">
            <a:avLst/>
          </a:prstGeom>
          <a:solidFill>
            <a:srgbClr val="393B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pt" sz="1200">
                <a:solidFill>
                  <a:schemeClr val="lt1"/>
                </a:solidFill>
                <a:latin typeface="DM Sans"/>
                <a:ea typeface="DM Sans"/>
                <a:cs typeface="DM Sans"/>
                <a:sym typeface="DM Sans"/>
              </a:rPr>
              <a:t>Etapas</a:t>
            </a:r>
            <a:endParaRPr b="0" i="0" sz="1200" u="none" cap="none" strike="noStrike">
              <a:solidFill>
                <a:schemeClr val="lt1"/>
              </a:solidFill>
              <a:latin typeface="DM Sans"/>
              <a:ea typeface="DM Sans"/>
              <a:cs typeface="DM Sans"/>
              <a:sym typeface="DM Sans"/>
            </a:endParaRPr>
          </a:p>
        </p:txBody>
      </p:sp>
      <p:cxnSp>
        <p:nvCxnSpPr>
          <p:cNvPr id="91" name="Google Shape;91;p4"/>
          <p:cNvCxnSpPr>
            <a:stCxn id="89" idx="3"/>
            <a:endCxn id="90" idx="1"/>
          </p:cNvCxnSpPr>
          <p:nvPr/>
        </p:nvCxnSpPr>
        <p:spPr>
          <a:xfrm>
            <a:off x="1789000" y="1378934"/>
            <a:ext cx="858900" cy="600"/>
          </a:xfrm>
          <a:prstGeom prst="bentConnector3">
            <a:avLst>
              <a:gd fmla="val 49992" name="adj1"/>
            </a:avLst>
          </a:prstGeom>
          <a:noFill/>
          <a:ln cap="flat" cmpd="sng" w="9525">
            <a:solidFill>
              <a:srgbClr val="CCCCCC"/>
            </a:solidFill>
            <a:prstDash val="solid"/>
            <a:round/>
            <a:headEnd len="sm" w="sm" type="none"/>
            <a:tailEnd len="med" w="med" type="oval"/>
          </a:ln>
        </p:spPr>
      </p:cxnSp>
      <p:cxnSp>
        <p:nvCxnSpPr>
          <p:cNvPr id="92" name="Google Shape;92;p4"/>
          <p:cNvCxnSpPr>
            <a:stCxn id="90" idx="3"/>
            <a:endCxn id="93" idx="1"/>
          </p:cNvCxnSpPr>
          <p:nvPr/>
        </p:nvCxnSpPr>
        <p:spPr>
          <a:xfrm>
            <a:off x="4244656" y="1379400"/>
            <a:ext cx="911700" cy="600"/>
          </a:xfrm>
          <a:prstGeom prst="bentConnector3">
            <a:avLst>
              <a:gd fmla="val 50005" name="adj1"/>
            </a:avLst>
          </a:prstGeom>
          <a:noFill/>
          <a:ln cap="flat" cmpd="sng" w="9525">
            <a:solidFill>
              <a:srgbClr val="CCCCCC"/>
            </a:solidFill>
            <a:prstDash val="solid"/>
            <a:round/>
            <a:headEnd len="sm" w="sm" type="none"/>
            <a:tailEnd len="med" w="med" type="oval"/>
          </a:ln>
        </p:spPr>
      </p:cxnSp>
      <p:sp>
        <p:nvSpPr>
          <p:cNvPr id="93" name="Google Shape;93;p4"/>
          <p:cNvSpPr/>
          <p:nvPr/>
        </p:nvSpPr>
        <p:spPr>
          <a:xfrm>
            <a:off x="5156456" y="1088814"/>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pt" sz="1200">
                <a:solidFill>
                  <a:srgbClr val="222222"/>
                </a:solidFill>
                <a:latin typeface="DM Sans"/>
                <a:ea typeface="DM Sans"/>
                <a:cs typeface="DM Sans"/>
                <a:sym typeface="DM Sans"/>
              </a:rPr>
              <a:t>Etapa </a:t>
            </a:r>
            <a:r>
              <a:rPr b="0" i="0" lang="pt" sz="1200" u="none" cap="none" strike="noStrike">
                <a:solidFill>
                  <a:srgbClr val="222222"/>
                </a:solidFill>
                <a:latin typeface="DM Sans"/>
                <a:ea typeface="DM Sans"/>
                <a:cs typeface="DM Sans"/>
                <a:sym typeface="DM Sans"/>
              </a:rPr>
              <a:t>de desenvolvimento</a:t>
            </a:r>
            <a:endParaRPr b="0" i="0" sz="1200" u="none" cap="none" strike="noStrike">
              <a:solidFill>
                <a:srgbClr val="222222"/>
              </a:solidFill>
              <a:latin typeface="DM Sans"/>
              <a:ea typeface="DM Sans"/>
              <a:cs typeface="DM Sans"/>
              <a:sym typeface="DM Sans"/>
            </a:endParaRPr>
          </a:p>
        </p:txBody>
      </p:sp>
      <p:sp>
        <p:nvSpPr>
          <p:cNvPr id="94" name="Google Shape;94;p4"/>
          <p:cNvSpPr/>
          <p:nvPr/>
        </p:nvSpPr>
        <p:spPr>
          <a:xfrm>
            <a:off x="5156456" y="1848989"/>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pt" sz="1200">
                <a:solidFill>
                  <a:srgbClr val="222222"/>
                </a:solidFill>
                <a:latin typeface="DM Sans"/>
                <a:ea typeface="DM Sans"/>
                <a:cs typeface="DM Sans"/>
                <a:sym typeface="DM Sans"/>
              </a:rPr>
              <a:t>Etapa </a:t>
            </a:r>
            <a:r>
              <a:rPr b="0" i="0" lang="pt" sz="1200" u="none" cap="none" strike="noStrike">
                <a:solidFill>
                  <a:srgbClr val="222222"/>
                </a:solidFill>
                <a:latin typeface="DM Sans"/>
                <a:ea typeface="DM Sans"/>
                <a:cs typeface="DM Sans"/>
                <a:sym typeface="DM Sans"/>
              </a:rPr>
              <a:t>de controle de qualidade</a:t>
            </a:r>
            <a:endParaRPr b="0" i="0" sz="1200" u="none" cap="none" strike="noStrike">
              <a:solidFill>
                <a:srgbClr val="222222"/>
              </a:solidFill>
              <a:latin typeface="DM Sans"/>
              <a:ea typeface="DM Sans"/>
              <a:cs typeface="DM Sans"/>
              <a:sym typeface="DM Sans"/>
            </a:endParaRPr>
          </a:p>
        </p:txBody>
      </p:sp>
      <p:sp>
        <p:nvSpPr>
          <p:cNvPr id="95" name="Google Shape;95;p4"/>
          <p:cNvSpPr/>
          <p:nvPr/>
        </p:nvSpPr>
        <p:spPr>
          <a:xfrm>
            <a:off x="5156456" y="2609164"/>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pt" sz="1200">
                <a:solidFill>
                  <a:srgbClr val="222222"/>
                </a:solidFill>
                <a:latin typeface="DM Sans"/>
                <a:ea typeface="DM Sans"/>
                <a:cs typeface="DM Sans"/>
                <a:sym typeface="DM Sans"/>
              </a:rPr>
              <a:t>Etapa produtiva</a:t>
            </a:r>
            <a:endParaRPr b="0" i="0" sz="1200" u="none" cap="none" strike="noStrike">
              <a:solidFill>
                <a:srgbClr val="222222"/>
              </a:solidFill>
              <a:latin typeface="DM Sans"/>
              <a:ea typeface="DM Sans"/>
              <a:cs typeface="DM Sans"/>
              <a:sym typeface="DM Sans"/>
            </a:endParaRPr>
          </a:p>
        </p:txBody>
      </p:sp>
      <p:cxnSp>
        <p:nvCxnSpPr>
          <p:cNvPr id="96" name="Google Shape;96;p4"/>
          <p:cNvCxnSpPr>
            <a:endCxn id="94" idx="1"/>
          </p:cNvCxnSpPr>
          <p:nvPr/>
        </p:nvCxnSpPr>
        <p:spPr>
          <a:xfrm flipH="1" rot="-5400000">
            <a:off x="4476056" y="1458689"/>
            <a:ext cx="760500" cy="600300"/>
          </a:xfrm>
          <a:prstGeom prst="bentConnector2">
            <a:avLst/>
          </a:prstGeom>
          <a:noFill/>
          <a:ln cap="flat" cmpd="sng" w="9525">
            <a:solidFill>
              <a:srgbClr val="CCCCCC"/>
            </a:solidFill>
            <a:prstDash val="solid"/>
            <a:round/>
            <a:headEnd len="sm" w="sm" type="none"/>
            <a:tailEnd len="med" w="med" type="oval"/>
          </a:ln>
        </p:spPr>
      </p:cxnSp>
      <p:cxnSp>
        <p:nvCxnSpPr>
          <p:cNvPr id="97" name="Google Shape;97;p4"/>
          <p:cNvCxnSpPr>
            <a:endCxn id="95" idx="1"/>
          </p:cNvCxnSpPr>
          <p:nvPr/>
        </p:nvCxnSpPr>
        <p:spPr>
          <a:xfrm flipH="1" rot="-5400000">
            <a:off x="4095956" y="1838764"/>
            <a:ext cx="1520700" cy="600300"/>
          </a:xfrm>
          <a:prstGeom prst="bentConnector2">
            <a:avLst/>
          </a:prstGeom>
          <a:noFill/>
          <a:ln cap="flat" cmpd="sng" w="9525">
            <a:solidFill>
              <a:srgbClr val="CCCCCC"/>
            </a:solidFill>
            <a:prstDash val="solid"/>
            <a:round/>
            <a:headEnd len="sm" w="sm" type="none"/>
            <a:tailEnd len="med" w="med" type="oval"/>
          </a:ln>
        </p:spPr>
      </p:cxnSp>
      <p:sp>
        <p:nvSpPr>
          <p:cNvPr id="98" name="Google Shape;98;p4"/>
          <p:cNvSpPr/>
          <p:nvPr/>
        </p:nvSpPr>
        <p:spPr>
          <a:xfrm>
            <a:off x="2647756" y="3490750"/>
            <a:ext cx="1596900" cy="580200"/>
          </a:xfrm>
          <a:prstGeom prst="rect">
            <a:avLst/>
          </a:prstGeom>
          <a:solidFill>
            <a:srgbClr val="393B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 sz="1200" u="none" cap="none" strike="noStrike">
                <a:solidFill>
                  <a:schemeClr val="lt1"/>
                </a:solidFill>
                <a:latin typeface="DM Sans"/>
                <a:ea typeface="DM Sans"/>
                <a:cs typeface="DM Sans"/>
                <a:sym typeface="DM Sans"/>
              </a:rPr>
              <a:t>Ferramentas</a:t>
            </a:r>
            <a:endParaRPr b="0" i="0" sz="1200" u="none" cap="none" strike="noStrike">
              <a:solidFill>
                <a:schemeClr val="lt1"/>
              </a:solidFill>
              <a:latin typeface="DM Sans"/>
              <a:ea typeface="DM Sans"/>
              <a:cs typeface="DM Sans"/>
              <a:sym typeface="DM Sans"/>
            </a:endParaRPr>
          </a:p>
        </p:txBody>
      </p:sp>
      <p:cxnSp>
        <p:nvCxnSpPr>
          <p:cNvPr id="99" name="Google Shape;99;p4"/>
          <p:cNvCxnSpPr/>
          <p:nvPr/>
        </p:nvCxnSpPr>
        <p:spPr>
          <a:xfrm>
            <a:off x="4271100" y="3780559"/>
            <a:ext cx="858900" cy="600"/>
          </a:xfrm>
          <a:prstGeom prst="bentConnector3">
            <a:avLst>
              <a:gd fmla="val 49992" name="adj1"/>
            </a:avLst>
          </a:prstGeom>
          <a:noFill/>
          <a:ln cap="flat" cmpd="sng" w="9525">
            <a:solidFill>
              <a:srgbClr val="CCCCCC"/>
            </a:solidFill>
            <a:prstDash val="solid"/>
            <a:round/>
            <a:headEnd len="sm" w="sm" type="none"/>
            <a:tailEnd len="med" w="med" type="oval"/>
          </a:ln>
        </p:spPr>
      </p:cxnSp>
      <p:sp>
        <p:nvSpPr>
          <p:cNvPr id="100" name="Google Shape;100;p4"/>
          <p:cNvSpPr/>
          <p:nvPr/>
        </p:nvSpPr>
        <p:spPr>
          <a:xfrm>
            <a:off x="5156456" y="3490739"/>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pt" sz="1200">
                <a:solidFill>
                  <a:srgbClr val="222222"/>
                </a:solidFill>
                <a:latin typeface="DM Sans"/>
                <a:ea typeface="DM Sans"/>
                <a:cs typeface="DM Sans"/>
                <a:sym typeface="DM Sans"/>
              </a:rPr>
              <a:t>Railway.app</a:t>
            </a:r>
            <a:endParaRPr b="0" i="0" sz="1200" u="none" cap="none" strike="noStrike">
              <a:solidFill>
                <a:srgbClr val="222222"/>
              </a:solidFill>
              <a:latin typeface="DM Sans"/>
              <a:ea typeface="DM Sans"/>
              <a:cs typeface="DM Sans"/>
              <a:sym typeface="DM Sans"/>
            </a:endParaRPr>
          </a:p>
        </p:txBody>
      </p:sp>
      <p:cxnSp>
        <p:nvCxnSpPr>
          <p:cNvPr id="101" name="Google Shape;101;p4"/>
          <p:cNvCxnSpPr>
            <a:endCxn id="98" idx="0"/>
          </p:cNvCxnSpPr>
          <p:nvPr/>
        </p:nvCxnSpPr>
        <p:spPr>
          <a:xfrm flipH="1" rot="-5400000">
            <a:off x="1682206" y="1726750"/>
            <a:ext cx="1870800" cy="16572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2" name="Google Shape;102;p4"/>
          <p:cNvSpPr/>
          <p:nvPr/>
        </p:nvSpPr>
        <p:spPr>
          <a:xfrm>
            <a:off x="7157306" y="3126927"/>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pt" sz="1200">
                <a:solidFill>
                  <a:srgbClr val="222222"/>
                </a:solidFill>
                <a:latin typeface="DM Sans"/>
                <a:ea typeface="DM Sans"/>
                <a:cs typeface="DM Sans"/>
                <a:sym typeface="DM Sans"/>
              </a:rPr>
              <a:t>Deployment</a:t>
            </a:r>
            <a:endParaRPr b="0" i="0" sz="1200" u="none" cap="none" strike="noStrike">
              <a:solidFill>
                <a:srgbClr val="222222"/>
              </a:solidFill>
              <a:latin typeface="DM Sans"/>
              <a:ea typeface="DM Sans"/>
              <a:cs typeface="DM Sans"/>
              <a:sym typeface="DM Sans"/>
            </a:endParaRPr>
          </a:p>
        </p:txBody>
      </p:sp>
      <p:sp>
        <p:nvSpPr>
          <p:cNvPr id="103" name="Google Shape;103;p4"/>
          <p:cNvSpPr/>
          <p:nvPr/>
        </p:nvSpPr>
        <p:spPr>
          <a:xfrm>
            <a:off x="7157306" y="3854552"/>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pt" sz="1200">
                <a:solidFill>
                  <a:srgbClr val="222222"/>
                </a:solidFill>
                <a:latin typeface="DM Sans"/>
                <a:ea typeface="DM Sans"/>
                <a:cs typeface="DM Sans"/>
                <a:sym typeface="DM Sans"/>
              </a:rPr>
              <a:t>C</a:t>
            </a:r>
            <a:r>
              <a:rPr b="0" i="0" lang="pt" sz="1200" u="none" cap="none" strike="noStrike">
                <a:solidFill>
                  <a:srgbClr val="222222"/>
                </a:solidFill>
                <a:latin typeface="DM Sans"/>
                <a:ea typeface="DM Sans"/>
                <a:cs typeface="DM Sans"/>
                <a:sym typeface="DM Sans"/>
              </a:rPr>
              <a:t>onfigurar pipelines</a:t>
            </a:r>
            <a:endParaRPr b="0" i="0" sz="1200" u="none" cap="none" strike="noStrike">
              <a:solidFill>
                <a:srgbClr val="222222"/>
              </a:solidFill>
              <a:latin typeface="DM Sans"/>
              <a:ea typeface="DM Sans"/>
              <a:cs typeface="DM Sans"/>
              <a:sym typeface="DM Sans"/>
            </a:endParaRPr>
          </a:p>
        </p:txBody>
      </p:sp>
      <p:cxnSp>
        <p:nvCxnSpPr>
          <p:cNvPr id="104" name="Google Shape;104;p4"/>
          <p:cNvCxnSpPr>
            <a:stCxn id="100" idx="3"/>
            <a:endCxn id="102" idx="1"/>
          </p:cNvCxnSpPr>
          <p:nvPr/>
        </p:nvCxnSpPr>
        <p:spPr>
          <a:xfrm flipH="1" rot="10800000">
            <a:off x="6753356" y="3416939"/>
            <a:ext cx="404100" cy="363900"/>
          </a:xfrm>
          <a:prstGeom prst="bentConnector3">
            <a:avLst>
              <a:gd fmla="val 49981" name="adj1"/>
            </a:avLst>
          </a:prstGeom>
          <a:noFill/>
          <a:ln cap="flat" cmpd="sng" w="9525">
            <a:solidFill>
              <a:srgbClr val="CCCCCC"/>
            </a:solidFill>
            <a:prstDash val="solid"/>
            <a:round/>
            <a:headEnd len="sm" w="sm" type="none"/>
            <a:tailEnd len="med" w="med" type="oval"/>
          </a:ln>
        </p:spPr>
      </p:cxnSp>
      <p:cxnSp>
        <p:nvCxnSpPr>
          <p:cNvPr id="105" name="Google Shape;105;p4"/>
          <p:cNvCxnSpPr>
            <a:stCxn id="100" idx="3"/>
            <a:endCxn id="103" idx="1"/>
          </p:cNvCxnSpPr>
          <p:nvPr/>
        </p:nvCxnSpPr>
        <p:spPr>
          <a:xfrm>
            <a:off x="6753356" y="3780839"/>
            <a:ext cx="404100" cy="363900"/>
          </a:xfrm>
          <a:prstGeom prst="bentConnector3">
            <a:avLst>
              <a:gd fmla="val 49981" name="adj1"/>
            </a:avLst>
          </a:prstGeom>
          <a:noFill/>
          <a:ln cap="flat" cmpd="sng" w="9525">
            <a:solidFill>
              <a:srgbClr val="CCCCCC"/>
            </a:solidFill>
            <a:prstDash val="solid"/>
            <a:round/>
            <a:headEnd len="sm" w="sm" type="none"/>
            <a:tailEnd len="med" w="med" type="oval"/>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txBox="1"/>
          <p:nvPr/>
        </p:nvSpPr>
        <p:spPr>
          <a:xfrm>
            <a:off x="473350" y="651350"/>
            <a:ext cx="7169400" cy="669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500"/>
              <a:buFont typeface="Arial"/>
              <a:buNone/>
            </a:pPr>
            <a:r>
              <a:rPr b="1" lang="pt" sz="3500">
                <a:solidFill>
                  <a:schemeClr val="dk1"/>
                </a:solidFill>
                <a:latin typeface="DM Sans"/>
                <a:ea typeface="DM Sans"/>
                <a:cs typeface="DM Sans"/>
                <a:sym typeface="DM Sans"/>
              </a:rPr>
              <a:t>Hands on Lab</a:t>
            </a:r>
            <a:endParaRPr b="1" i="0" sz="3500" u="none" cap="none" strike="noStrike">
              <a:solidFill>
                <a:schemeClr val="dk1"/>
              </a:solidFill>
              <a:latin typeface="DM Sans"/>
              <a:ea typeface="DM Sans"/>
              <a:cs typeface="DM Sans"/>
              <a:sym typeface="DM Sans"/>
            </a:endParaRPr>
          </a:p>
        </p:txBody>
      </p:sp>
      <p:sp>
        <p:nvSpPr>
          <p:cNvPr id="375" name="Google Shape;375;p40"/>
          <p:cNvSpPr txBox="1"/>
          <p:nvPr/>
        </p:nvSpPr>
        <p:spPr>
          <a:xfrm>
            <a:off x="473350" y="1473700"/>
            <a:ext cx="8347500" cy="347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 sz="2200" u="none" cap="none" strike="noStrike">
                <a:solidFill>
                  <a:schemeClr val="dk1"/>
                </a:solidFill>
                <a:latin typeface="DM Sans"/>
                <a:ea typeface="DM Sans"/>
                <a:cs typeface="DM Sans"/>
                <a:sym typeface="DM Sans"/>
              </a:rPr>
              <a:t>Nesta instância da aula </a:t>
            </a:r>
            <a:r>
              <a:rPr b="1" i="0" lang="pt" sz="2200" u="none" cap="none" strike="noStrike">
                <a:solidFill>
                  <a:schemeClr val="dk1"/>
                </a:solidFill>
                <a:latin typeface="DM Sans"/>
                <a:ea typeface="DM Sans"/>
                <a:cs typeface="DM Sans"/>
                <a:sym typeface="DM Sans"/>
              </a:rPr>
              <a:t>iremos revisar </a:t>
            </a:r>
            <a:r>
              <a:rPr b="0" i="0" lang="pt" sz="2200" u="none" cap="none" strike="noStrike">
                <a:solidFill>
                  <a:schemeClr val="dk1"/>
                </a:solidFill>
                <a:latin typeface="DM Sans"/>
                <a:ea typeface="DM Sans"/>
                <a:cs typeface="DM Sans"/>
                <a:sym typeface="DM Sans"/>
              </a:rPr>
              <a:t>alguns dos conceitos vistos em aula com um aplicativo</a:t>
            </a:r>
            <a:endParaRPr b="0" i="0" sz="22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rPr b="1" i="0" lang="pt" sz="2200" u="none" cap="none" strike="noStrike">
                <a:solidFill>
                  <a:schemeClr val="dk1"/>
                </a:solidFill>
                <a:latin typeface="DM Sans"/>
                <a:ea typeface="DM Sans"/>
                <a:cs typeface="DM Sans"/>
                <a:sym typeface="DM Sans"/>
              </a:rPr>
              <a:t>De que maneira?</a:t>
            </a:r>
            <a:endParaRPr b="1" i="0" sz="22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200"/>
              <a:buFont typeface="Arial"/>
              <a:buNone/>
            </a:pPr>
            <a:r>
              <a:rPr b="0" i="0" lang="pt" sz="2200" u="none" cap="none" strike="noStrike">
                <a:solidFill>
                  <a:schemeClr val="dk1"/>
                </a:solidFill>
                <a:latin typeface="DM Sans"/>
                <a:ea typeface="DM Sans"/>
                <a:cs typeface="DM Sans"/>
                <a:sym typeface="DM Sans"/>
              </a:rPr>
              <a:t>O professor demonstrará como fazer e você poderá replicar em seu computador. Se surgirem dúvidas, você pode compartilhá-las para resolvê-las junto com a ajuda dos tutores.</a:t>
            </a:r>
            <a:endParaRPr b="0" i="0" sz="22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B7B7B7"/>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83AEFB"/>
              </a:solidFill>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nvSpPr>
        <p:spPr>
          <a:xfrm>
            <a:off x="394800" y="423350"/>
            <a:ext cx="85242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500"/>
              <a:buFont typeface="Arial"/>
              <a:buNone/>
            </a:pPr>
            <a:r>
              <a:rPr b="1" i="0" lang="pt" sz="3500" u="none" cap="none" strike="noStrike">
                <a:solidFill>
                  <a:schemeClr val="dk1"/>
                </a:solidFill>
                <a:latin typeface="DM Sans"/>
                <a:ea typeface="DM Sans"/>
                <a:cs typeface="DM Sans"/>
                <a:sym typeface="DM Sans"/>
              </a:rPr>
              <a:t>Criando uma visão de todo um processo de desenvolvimento.</a:t>
            </a:r>
            <a:endParaRPr b="1" i="0" sz="3500" u="none" cap="none" strike="noStrike">
              <a:solidFill>
                <a:schemeClr val="dk1"/>
              </a:solidFill>
              <a:latin typeface="DM Sans"/>
              <a:ea typeface="DM Sans"/>
              <a:cs typeface="DM Sans"/>
              <a:sym typeface="DM Sans"/>
            </a:endParaRPr>
          </a:p>
        </p:txBody>
      </p:sp>
      <p:sp>
        <p:nvSpPr>
          <p:cNvPr id="381" name="Google Shape;381;p41"/>
          <p:cNvSpPr txBox="1"/>
          <p:nvPr/>
        </p:nvSpPr>
        <p:spPr>
          <a:xfrm>
            <a:off x="457350" y="118800"/>
            <a:ext cx="2917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 sz="1600" u="none" cap="none" strike="noStrike">
                <a:solidFill>
                  <a:schemeClr val="dk1"/>
                </a:solidFill>
                <a:latin typeface="DM Sans"/>
                <a:ea typeface="DM Sans"/>
                <a:cs typeface="DM Sans"/>
                <a:sym typeface="DM Sans"/>
              </a:rPr>
              <a:t>LABORATÓRIO PRÁTICO</a:t>
            </a:r>
            <a:endParaRPr b="0" i="0" sz="1400" u="none" cap="none" strike="noStrike">
              <a:solidFill>
                <a:srgbClr val="000000"/>
              </a:solidFill>
              <a:latin typeface="DM Sans"/>
              <a:ea typeface="DM Sans"/>
              <a:cs typeface="DM Sans"/>
              <a:sym typeface="DM Sans"/>
            </a:endParaRPr>
          </a:p>
        </p:txBody>
      </p:sp>
      <p:sp>
        <p:nvSpPr>
          <p:cNvPr id="382" name="Google Shape;382;p41"/>
          <p:cNvSpPr txBox="1"/>
          <p:nvPr/>
        </p:nvSpPr>
        <p:spPr>
          <a:xfrm>
            <a:off x="457350" y="1993950"/>
            <a:ext cx="81393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50"/>
              <a:buFont typeface="Arial"/>
              <a:buNone/>
            </a:pPr>
            <a:r>
              <a:rPr b="0" i="0" lang="pt" sz="1250" u="none" cap="none" strike="noStrike">
                <a:solidFill>
                  <a:srgbClr val="000000"/>
                </a:solidFill>
                <a:latin typeface="DM Sans"/>
                <a:ea typeface="DM Sans"/>
                <a:cs typeface="DM Sans"/>
                <a:sym typeface="DM Sans"/>
              </a:rPr>
              <a:t>Fomos solicitados a criar views para o projeto Adoptme, que devem ter:</a:t>
            </a:r>
            <a:endParaRPr b="1"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t/>
            </a:r>
            <a:endParaRPr b="1" i="0" sz="1250" u="none" cap="none" strike="noStrike">
              <a:solidFill>
                <a:srgbClr val="000000"/>
              </a:solidFill>
              <a:latin typeface="DM Sans"/>
              <a:ea typeface="DM Sans"/>
              <a:cs typeface="DM Sans"/>
              <a:sym typeface="DM Sans"/>
            </a:endParaRPr>
          </a:p>
          <a:p>
            <a:pPr indent="-307975" lvl="0" marL="457200" marR="0" rtl="0" algn="l">
              <a:lnSpc>
                <a:spcPct val="100000"/>
              </a:lnSpc>
              <a:spcBef>
                <a:spcPts val="0"/>
              </a:spcBef>
              <a:spcAft>
                <a:spcPts val="0"/>
              </a:spcAft>
              <a:buClr>
                <a:schemeClr val="dk1"/>
              </a:buClr>
              <a:buSzPts val="1250"/>
              <a:buFont typeface="DM Sans"/>
              <a:buChar char="●"/>
            </a:pPr>
            <a:r>
              <a:rPr b="0" i="0" lang="pt" sz="1250" u="none" cap="none" strike="noStrike">
                <a:solidFill>
                  <a:srgbClr val="000000"/>
                </a:solidFill>
                <a:latin typeface="DM Sans"/>
                <a:ea typeface="DM Sans"/>
                <a:cs typeface="DM Sans"/>
                <a:sym typeface="DM Sans"/>
              </a:rPr>
              <a:t>Uma visão bem-vinda do </a:t>
            </a:r>
            <a:r>
              <a:rPr lang="pt" sz="1250">
                <a:solidFill>
                  <a:schemeClr val="dk1"/>
                </a:solidFill>
                <a:latin typeface="DM Sans"/>
                <a:ea typeface="DM Sans"/>
                <a:cs typeface="DM Sans"/>
                <a:sym typeface="DM Sans"/>
              </a:rPr>
              <a:t>handlebars </a:t>
            </a:r>
            <a:r>
              <a:rPr b="0" i="0" lang="pt" sz="1250" u="none" cap="none" strike="noStrike">
                <a:solidFill>
                  <a:srgbClr val="000000"/>
                </a:solidFill>
                <a:latin typeface="DM Sans"/>
                <a:ea typeface="DM Sans"/>
                <a:cs typeface="DM Sans"/>
                <a:sym typeface="DM Sans"/>
              </a:rPr>
              <a:t>n</a:t>
            </a:r>
            <a:r>
              <a:rPr lang="pt" sz="1250">
                <a:latin typeface="DM Sans"/>
                <a:ea typeface="DM Sans"/>
                <a:cs typeface="DM Sans"/>
                <a:sym typeface="DM Sans"/>
              </a:rPr>
              <a:t>a</a:t>
            </a:r>
            <a:r>
              <a:rPr b="0" i="0" lang="pt" sz="1250" u="none" cap="none" strike="noStrike">
                <a:solidFill>
                  <a:srgbClr val="000000"/>
                </a:solidFill>
                <a:latin typeface="DM Sans"/>
                <a:ea typeface="DM Sans"/>
                <a:cs typeface="DM Sans"/>
                <a:sym typeface="DM Sans"/>
              </a:rPr>
              <a:t> </a:t>
            </a:r>
            <a:r>
              <a:rPr lang="pt" sz="1250">
                <a:latin typeface="DM Sans"/>
                <a:ea typeface="DM Sans"/>
                <a:cs typeface="DM Sans"/>
                <a:sym typeface="DM Sans"/>
              </a:rPr>
              <a:t>rota base</a:t>
            </a:r>
            <a:endParaRPr b="0" i="0" sz="12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250"/>
              <a:buFont typeface="Arial"/>
              <a:buNone/>
            </a:pPr>
            <a:r>
              <a:t/>
            </a:r>
            <a:endParaRPr b="0" i="0" sz="1250" u="none" cap="none" strike="noStrike">
              <a:solidFill>
                <a:srgbClr val="000000"/>
              </a:solidFill>
              <a:latin typeface="DM Sans"/>
              <a:ea typeface="DM Sans"/>
              <a:cs typeface="DM Sans"/>
              <a:sym typeface="DM Sans"/>
            </a:endParaRPr>
          </a:p>
          <a:p>
            <a:pPr indent="-307975" lvl="0" marL="457200" marR="0" rtl="0" algn="l">
              <a:lnSpc>
                <a:spcPct val="100000"/>
              </a:lnSpc>
              <a:spcBef>
                <a:spcPts val="0"/>
              </a:spcBef>
              <a:spcAft>
                <a:spcPts val="0"/>
              </a:spcAft>
              <a:buClr>
                <a:schemeClr val="dk1"/>
              </a:buClr>
              <a:buSzPts val="1250"/>
              <a:buFont typeface="DM Sans"/>
              <a:buChar char="●"/>
            </a:pPr>
            <a:r>
              <a:rPr b="0" i="0" lang="pt" sz="1250" u="none" cap="none" strike="noStrike">
                <a:solidFill>
                  <a:srgbClr val="000000"/>
                </a:solidFill>
                <a:latin typeface="DM Sans"/>
                <a:ea typeface="DM Sans"/>
                <a:cs typeface="DM Sans"/>
                <a:sym typeface="DM Sans"/>
              </a:rPr>
              <a:t>Uma visualização que permite visualizar todos os usuários cadastrados até o momento.</a:t>
            </a:r>
            <a:endParaRPr b="0" i="0" sz="12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250"/>
              <a:buFont typeface="Arial"/>
              <a:buNone/>
            </a:pPr>
            <a:r>
              <a:t/>
            </a:r>
            <a:endParaRPr b="0" i="0" sz="1250" u="none" cap="none" strike="noStrike">
              <a:solidFill>
                <a:srgbClr val="000000"/>
              </a:solidFill>
              <a:latin typeface="DM Sans"/>
              <a:ea typeface="DM Sans"/>
              <a:cs typeface="DM Sans"/>
              <a:sym typeface="DM Sans"/>
            </a:endParaRPr>
          </a:p>
          <a:p>
            <a:pPr indent="-307975" lvl="0" marL="457200" marR="0" rtl="0" algn="l">
              <a:lnSpc>
                <a:spcPct val="100000"/>
              </a:lnSpc>
              <a:spcBef>
                <a:spcPts val="0"/>
              </a:spcBef>
              <a:spcAft>
                <a:spcPts val="0"/>
              </a:spcAft>
              <a:buClr>
                <a:schemeClr val="dk1"/>
              </a:buClr>
              <a:buSzPts val="1250"/>
              <a:buFont typeface="DM Sans"/>
              <a:buChar char="●"/>
            </a:pPr>
            <a:r>
              <a:rPr b="0" i="0" lang="pt" sz="1250" u="none" cap="none" strike="noStrike">
                <a:solidFill>
                  <a:srgbClr val="000000"/>
                </a:solidFill>
                <a:latin typeface="DM Sans"/>
                <a:ea typeface="DM Sans"/>
                <a:cs typeface="DM Sans"/>
                <a:sym typeface="DM Sans"/>
              </a:rPr>
              <a:t>Uma visualização que permite visualizar todos os pets cadastrados até o momento.</a:t>
            </a: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rgbClr val="000000"/>
              </a:solidFill>
              <a:latin typeface="DM Sans"/>
              <a:ea typeface="DM Sans"/>
              <a:cs typeface="DM Sans"/>
              <a:sym typeface="DM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nvSpPr>
        <p:spPr>
          <a:xfrm>
            <a:off x="394800" y="423350"/>
            <a:ext cx="85242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500"/>
              <a:buFont typeface="Arial"/>
              <a:buNone/>
            </a:pPr>
            <a:r>
              <a:rPr b="1" i="0" lang="pt" sz="3500" u="none" cap="none" strike="noStrike">
                <a:solidFill>
                  <a:schemeClr val="dk1"/>
                </a:solidFill>
                <a:latin typeface="DM Sans"/>
                <a:ea typeface="DM Sans"/>
                <a:cs typeface="DM Sans"/>
                <a:sym typeface="DM Sans"/>
              </a:rPr>
              <a:t>Criando uma visão de todo um processo de desenvolvimento.</a:t>
            </a:r>
            <a:endParaRPr b="1" i="0" sz="3500" u="none" cap="none" strike="noStrike">
              <a:solidFill>
                <a:schemeClr val="dk1"/>
              </a:solidFill>
              <a:latin typeface="DM Sans"/>
              <a:ea typeface="DM Sans"/>
              <a:cs typeface="DM Sans"/>
              <a:sym typeface="DM Sans"/>
            </a:endParaRPr>
          </a:p>
        </p:txBody>
      </p:sp>
      <p:sp>
        <p:nvSpPr>
          <p:cNvPr id="388" name="Google Shape;388;p42"/>
          <p:cNvSpPr txBox="1"/>
          <p:nvPr/>
        </p:nvSpPr>
        <p:spPr>
          <a:xfrm>
            <a:off x="394800" y="87600"/>
            <a:ext cx="2917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 sz="1600" u="none" cap="none" strike="noStrike">
                <a:solidFill>
                  <a:schemeClr val="dk1"/>
                </a:solidFill>
                <a:latin typeface="DM Sans"/>
                <a:ea typeface="DM Sans"/>
                <a:cs typeface="DM Sans"/>
                <a:sym typeface="DM Sans"/>
              </a:rPr>
              <a:t>LABORATÓRIO PRÁTICO</a:t>
            </a:r>
            <a:endParaRPr b="0" i="0" sz="1400" u="none" cap="none" strike="noStrike">
              <a:solidFill>
                <a:srgbClr val="000000"/>
              </a:solidFill>
              <a:latin typeface="DM Sans"/>
              <a:ea typeface="DM Sans"/>
              <a:cs typeface="DM Sans"/>
              <a:sym typeface="DM Sans"/>
            </a:endParaRPr>
          </a:p>
        </p:txBody>
      </p:sp>
      <p:sp>
        <p:nvSpPr>
          <p:cNvPr id="389" name="Google Shape;389;p42"/>
          <p:cNvSpPr txBox="1"/>
          <p:nvPr/>
        </p:nvSpPr>
        <p:spPr>
          <a:xfrm>
            <a:off x="394800" y="1841400"/>
            <a:ext cx="7982400" cy="2493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250"/>
              <a:buFont typeface="Arial"/>
              <a:buNone/>
            </a:pPr>
            <a:r>
              <a:t/>
            </a: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rPr b="0" i="0" lang="pt" sz="1250" u="none" cap="none" strike="noStrike">
                <a:solidFill>
                  <a:srgbClr val="000000"/>
                </a:solidFill>
                <a:highlight>
                  <a:schemeClr val="lt1"/>
                </a:highlight>
                <a:latin typeface="DM Sans"/>
                <a:ea typeface="DM Sans"/>
                <a:cs typeface="DM Sans"/>
                <a:sym typeface="DM Sans"/>
              </a:rPr>
              <a:t>Comece </a:t>
            </a:r>
            <a:r>
              <a:rPr b="0" i="0" lang="pt" sz="1250" u="none" cap="none" strike="noStrike">
                <a:solidFill>
                  <a:srgbClr val="000000"/>
                </a:solidFill>
                <a:latin typeface="DM Sans"/>
                <a:ea typeface="DM Sans"/>
                <a:cs typeface="DM Sans"/>
                <a:sym typeface="DM Sans"/>
              </a:rPr>
              <a:t>pela etapa de desenvolvimento, considerando que as alterações no desenvolvimento são exibidas apenas no ambiente de desenvolvimento, mas não no QA ou Produtivo.</a:t>
            </a: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rPr b="0" i="0" lang="pt" sz="1250" u="none" cap="none" strike="noStrike">
                <a:solidFill>
                  <a:srgbClr val="000000"/>
                </a:solidFill>
                <a:highlight>
                  <a:schemeClr val="lt1"/>
                </a:highlight>
                <a:latin typeface="DM Sans"/>
                <a:ea typeface="DM Sans"/>
                <a:cs typeface="DM Sans"/>
                <a:sym typeface="DM Sans"/>
              </a:rPr>
              <a:t>Posteriormente </a:t>
            </a:r>
            <a:r>
              <a:rPr b="0" i="0" lang="pt" sz="1250" u="none" cap="none" strike="noStrike">
                <a:solidFill>
                  <a:srgbClr val="000000"/>
                </a:solidFill>
                <a:latin typeface="DM Sans"/>
                <a:ea typeface="DM Sans"/>
                <a:cs typeface="DM Sans"/>
                <a:sym typeface="DM Sans"/>
              </a:rPr>
              <a:t>, faça um Pull Request entre o desenvolvimento e o QualityAssurance para que agora as alterações sejam exibidas no novo link, porém, você precisará preencher os campos novamente, pois estará apontando para um novo banco de dados.</a:t>
            </a: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rPr b="0" i="0" lang="pt" sz="1250" u="none" cap="none" strike="noStrike">
                <a:solidFill>
                  <a:srgbClr val="000000"/>
                </a:solidFill>
                <a:highlight>
                  <a:schemeClr val="lt1"/>
                </a:highlight>
                <a:latin typeface="DM Sans"/>
                <a:ea typeface="DM Sans"/>
                <a:cs typeface="DM Sans"/>
                <a:sym typeface="DM Sans"/>
              </a:rPr>
              <a:t>Por fim </a:t>
            </a:r>
            <a:r>
              <a:rPr b="0" i="0" lang="pt" sz="1250" u="none" cap="none" strike="noStrike">
                <a:solidFill>
                  <a:srgbClr val="000000"/>
                </a:solidFill>
                <a:latin typeface="DM Sans"/>
                <a:ea typeface="DM Sans"/>
                <a:cs typeface="DM Sans"/>
                <a:sym typeface="DM Sans"/>
              </a:rPr>
              <a:t>, realize o mesmo processo de QA para Produtivo e verifique se a visão coincide com o produtivo, preencha novamente a base com usuários válidos para o ambiente produtivo.</a:t>
            </a:r>
            <a:endParaRPr b="0" i="0" sz="12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250"/>
              <a:buFont typeface="Arial"/>
              <a:buNone/>
            </a:pPr>
            <a:r>
              <a:rPr b="0" i="0" lang="pt" sz="1250" u="none" cap="none" strike="noStrike">
                <a:solidFill>
                  <a:srgbClr val="000000"/>
                </a:solidFill>
                <a:latin typeface="DM Sans"/>
                <a:ea typeface="DM Sans"/>
                <a:cs typeface="DM Sans"/>
                <a:sym typeface="DM Sans"/>
              </a:rPr>
              <a:t>Ao final, teremos três ambientes, com dados diferentes, mas funcionais por conta própria.</a:t>
            </a:r>
            <a:endParaRPr b="0" i="0" sz="1250" u="none" cap="none" strike="noStrike">
              <a:solidFill>
                <a:srgbClr val="000000"/>
              </a:solidFill>
              <a:latin typeface="DM Sans"/>
              <a:ea typeface="DM Sans"/>
              <a:cs typeface="DM Sans"/>
              <a:sym typeface="DM Sans"/>
            </a:endParaRPr>
          </a:p>
          <a:p>
            <a:pPr indent="0" lvl="0" marL="457200" marR="0" rtl="0" algn="l">
              <a:lnSpc>
                <a:spcPct val="115000"/>
              </a:lnSpc>
              <a:spcBef>
                <a:spcPts val="0"/>
              </a:spcBef>
              <a:spcAft>
                <a:spcPts val="0"/>
              </a:spcAft>
              <a:buClr>
                <a:srgbClr val="000000"/>
              </a:buClr>
              <a:buSzPts val="1250"/>
              <a:buFont typeface="Arial"/>
              <a:buNone/>
            </a:pPr>
            <a:r>
              <a:t/>
            </a:r>
            <a:endParaRPr b="0" i="0" sz="1250" u="none" cap="none" strike="noStrike">
              <a:solidFill>
                <a:srgbClr val="000000"/>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nvSpPr>
        <p:spPr>
          <a:xfrm>
            <a:off x="812250" y="1925250"/>
            <a:ext cx="75195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Implantação do nosso aplicativo</a:t>
            </a:r>
            <a:endParaRPr b="1" i="0" sz="4000" u="none" cap="none" strike="noStrike">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nvSpPr>
        <p:spPr>
          <a:xfrm>
            <a:off x="475500" y="468300"/>
            <a:ext cx="8312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Nosso aplicativo está pronto para ser implantado?</a:t>
            </a:r>
            <a:endParaRPr b="1" i="0" sz="4000" u="none" cap="none" strike="noStrike">
              <a:solidFill>
                <a:schemeClr val="dk1"/>
              </a:solidFill>
              <a:latin typeface="DM Sans"/>
              <a:ea typeface="DM Sans"/>
              <a:cs typeface="DM Sans"/>
              <a:sym typeface="DM Sans"/>
            </a:endParaRPr>
          </a:p>
        </p:txBody>
      </p:sp>
      <p:sp>
        <p:nvSpPr>
          <p:cNvPr id="116" name="Google Shape;116;p6"/>
          <p:cNvSpPr txBox="1"/>
          <p:nvPr/>
        </p:nvSpPr>
        <p:spPr>
          <a:xfrm>
            <a:off x="475500" y="2532000"/>
            <a:ext cx="82068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Quando podemos dizer que nosso aplicativo está concluído? A realidade é que, no mundo do desenvolvimento web, não vemos a hora de "terminar" uma aplicação para começar a implantá-la.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A liberação de um projeto é um pouco mais complexa do que parece, e envolve diferentes etapas que dependem da empresa em que você está trabalhando.</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nvSpPr>
        <p:spPr>
          <a:xfrm>
            <a:off x="475500" y="468300"/>
            <a:ext cx="84375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 sz="4000" u="none" cap="none" strike="noStrike">
                <a:solidFill>
                  <a:schemeClr val="dk1"/>
                </a:solidFill>
                <a:latin typeface="DM Sans"/>
                <a:ea typeface="DM Sans"/>
                <a:cs typeface="DM Sans"/>
                <a:sym typeface="DM Sans"/>
              </a:rPr>
              <a:t>Etapas no desenvolvimento de aplicativos</a:t>
            </a:r>
            <a:endParaRPr b="1" i="0" sz="4000" u="none" cap="none" strike="noStrike">
              <a:solidFill>
                <a:schemeClr val="dk1"/>
              </a:solidFill>
              <a:latin typeface="DM Sans"/>
              <a:ea typeface="DM Sans"/>
              <a:cs typeface="DM Sans"/>
              <a:sym typeface="DM Sans"/>
            </a:endParaRPr>
          </a:p>
        </p:txBody>
      </p:sp>
      <p:sp>
        <p:nvSpPr>
          <p:cNvPr id="122" name="Google Shape;122;p7"/>
          <p:cNvSpPr txBox="1"/>
          <p:nvPr/>
        </p:nvSpPr>
        <p:spPr>
          <a:xfrm>
            <a:off x="475375" y="1761300"/>
            <a:ext cx="5295000" cy="330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Quando se trata de trazer um projeto para o mercado, ele deve passar por um conjunto de etapas, nas quais são avaliados diversos elementos para que seja considerado pronto para o cliente.</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pt" sz="1350" u="none" cap="none" strike="noStrike">
                <a:solidFill>
                  <a:srgbClr val="000000"/>
                </a:solidFill>
                <a:latin typeface="DM Sans"/>
                <a:ea typeface="DM Sans"/>
                <a:cs typeface="DM Sans"/>
                <a:sym typeface="DM Sans"/>
              </a:rPr>
              <a:t>As etapas variam enormemente dependendo da forma de trabalhar de cada empresa, por isso, colocaremos neste ponto as três principais etapas pelas quais passa um aplicativo:</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chemeClr val="dk1"/>
              </a:buClr>
              <a:buSzPts val="1350"/>
              <a:buFont typeface="DM Sans"/>
              <a:buChar char="●"/>
            </a:pPr>
            <a:r>
              <a:rPr lang="pt" sz="1350">
                <a:latin typeface="DM Sans"/>
                <a:ea typeface="DM Sans"/>
                <a:cs typeface="DM Sans"/>
                <a:sym typeface="DM Sans"/>
              </a:rPr>
              <a:t>Etapa </a:t>
            </a:r>
            <a:r>
              <a:rPr b="0" i="0" lang="pt" sz="1350" u="none" cap="none" strike="noStrike">
                <a:solidFill>
                  <a:srgbClr val="000000"/>
                </a:solidFill>
                <a:latin typeface="DM Sans"/>
                <a:ea typeface="DM Sans"/>
                <a:cs typeface="DM Sans"/>
                <a:sym typeface="DM Sans"/>
              </a:rPr>
              <a:t>de desenvolvimento</a:t>
            </a:r>
            <a:endParaRPr b="0" i="0" sz="13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chemeClr val="dk1"/>
              </a:buClr>
              <a:buSzPts val="1350"/>
              <a:buFont typeface="DM Sans"/>
              <a:buChar char="●"/>
            </a:pPr>
            <a:r>
              <a:rPr lang="pt" sz="1350">
                <a:solidFill>
                  <a:schemeClr val="dk1"/>
                </a:solidFill>
                <a:latin typeface="DM Sans"/>
                <a:ea typeface="DM Sans"/>
                <a:cs typeface="DM Sans"/>
                <a:sym typeface="DM Sans"/>
              </a:rPr>
              <a:t>Etapa </a:t>
            </a:r>
            <a:r>
              <a:rPr b="0" i="0" lang="pt" sz="1350" u="none" cap="none" strike="noStrike">
                <a:solidFill>
                  <a:srgbClr val="000000"/>
                </a:solidFill>
                <a:latin typeface="DM Sans"/>
                <a:ea typeface="DM Sans"/>
                <a:cs typeface="DM Sans"/>
                <a:sym typeface="DM Sans"/>
              </a:rPr>
              <a:t>de controle de qualidade</a:t>
            </a:r>
            <a:endParaRPr b="0" i="0" sz="1350" u="none" cap="none" strike="noStrike">
              <a:solidFill>
                <a:srgbClr val="000000"/>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314325" lvl="0" marL="457200" marR="0" rtl="0" algn="l">
              <a:lnSpc>
                <a:spcPct val="100000"/>
              </a:lnSpc>
              <a:spcBef>
                <a:spcPts val="0"/>
              </a:spcBef>
              <a:spcAft>
                <a:spcPts val="0"/>
              </a:spcAft>
              <a:buClr>
                <a:schemeClr val="dk1"/>
              </a:buClr>
              <a:buSzPts val="1350"/>
              <a:buFont typeface="DM Sans"/>
              <a:buChar char="●"/>
            </a:pPr>
            <a:r>
              <a:rPr lang="pt" sz="1350">
                <a:solidFill>
                  <a:schemeClr val="dk1"/>
                </a:solidFill>
                <a:latin typeface="DM Sans"/>
                <a:ea typeface="DM Sans"/>
                <a:cs typeface="DM Sans"/>
                <a:sym typeface="DM Sans"/>
              </a:rPr>
              <a:t>Etapa </a:t>
            </a:r>
            <a:r>
              <a:rPr b="0" i="0" lang="pt" sz="1350" u="none" cap="none" strike="noStrike">
                <a:solidFill>
                  <a:srgbClr val="000000"/>
                </a:solidFill>
                <a:latin typeface="DM Sans"/>
                <a:ea typeface="DM Sans"/>
                <a:cs typeface="DM Sans"/>
                <a:sym typeface="DM Sans"/>
              </a:rPr>
              <a:t>produtiva</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pic>
        <p:nvPicPr>
          <p:cNvPr id="123" name="Google Shape;123;p7"/>
          <p:cNvPicPr preferRelativeResize="0"/>
          <p:nvPr/>
        </p:nvPicPr>
        <p:blipFill rotWithShape="1">
          <a:blip r:embed="rId3">
            <a:alphaModFix/>
          </a:blip>
          <a:srcRect b="0" l="0" r="0" t="0"/>
          <a:stretch/>
        </p:blipFill>
        <p:spPr>
          <a:xfrm>
            <a:off x="5830350" y="2107675"/>
            <a:ext cx="2255400" cy="2401157"/>
          </a:xfrm>
          <a:prstGeom prst="rect">
            <a:avLst/>
          </a:prstGeom>
          <a:noFill/>
          <a:ln>
            <a:noFill/>
          </a:ln>
        </p:spPr>
      </p:pic>
      <p:sp>
        <p:nvSpPr>
          <p:cNvPr id="124" name="Google Shape;124;p7"/>
          <p:cNvSpPr/>
          <p:nvPr/>
        </p:nvSpPr>
        <p:spPr>
          <a:xfrm>
            <a:off x="6103725" y="2107675"/>
            <a:ext cx="426300" cy="478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rgbClr val="000000"/>
                </a:solidFill>
                <a:latin typeface="Arial"/>
                <a:ea typeface="Arial"/>
                <a:cs typeface="Arial"/>
                <a:sym typeface="Arial"/>
              </a:rPr>
              <a:t>PARA</a:t>
            </a:r>
            <a:endParaRPr b="0" i="0" sz="1400" u="none" cap="none" strike="noStrike">
              <a:solidFill>
                <a:srgbClr val="000000"/>
              </a:solidFill>
              <a:latin typeface="Arial"/>
              <a:ea typeface="Arial"/>
              <a:cs typeface="Arial"/>
              <a:sym typeface="Arial"/>
            </a:endParaRPr>
          </a:p>
        </p:txBody>
      </p:sp>
      <p:sp>
        <p:nvSpPr>
          <p:cNvPr id="125" name="Google Shape;125;p7"/>
          <p:cNvSpPr/>
          <p:nvPr/>
        </p:nvSpPr>
        <p:spPr>
          <a:xfrm>
            <a:off x="7616825" y="2423350"/>
            <a:ext cx="468900" cy="478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26" name="Google Shape;126;p7"/>
          <p:cNvSpPr/>
          <p:nvPr/>
        </p:nvSpPr>
        <p:spPr>
          <a:xfrm>
            <a:off x="7362450" y="3967850"/>
            <a:ext cx="468900" cy="478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7" name="Google Shape;127;p7"/>
          <p:cNvSpPr/>
          <p:nvPr/>
        </p:nvSpPr>
        <p:spPr>
          <a:xfrm>
            <a:off x="5830350" y="3559800"/>
            <a:ext cx="468900" cy="478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nvSpPr>
        <p:spPr>
          <a:xfrm>
            <a:off x="475500" y="535775"/>
            <a:ext cx="8400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Etapa </a:t>
            </a:r>
            <a:r>
              <a:rPr b="1" i="0" lang="pt" sz="4000" u="none" cap="none" strike="noStrike">
                <a:solidFill>
                  <a:schemeClr val="dk1"/>
                </a:solidFill>
                <a:latin typeface="DM Sans"/>
                <a:ea typeface="DM Sans"/>
                <a:cs typeface="DM Sans"/>
                <a:sym typeface="DM Sans"/>
              </a:rPr>
              <a:t>de desenvolvimento</a:t>
            </a:r>
            <a:endParaRPr b="1" i="0" sz="4000" u="none" cap="none" strike="noStrike">
              <a:solidFill>
                <a:schemeClr val="dk1"/>
              </a:solidFill>
              <a:latin typeface="DM Sans"/>
              <a:ea typeface="DM Sans"/>
              <a:cs typeface="DM Sans"/>
              <a:sym typeface="DM Sans"/>
            </a:endParaRPr>
          </a:p>
        </p:txBody>
      </p:sp>
      <p:sp>
        <p:nvSpPr>
          <p:cNvPr id="133" name="Google Shape;133;p8"/>
          <p:cNvSpPr txBox="1"/>
          <p:nvPr/>
        </p:nvSpPr>
        <p:spPr>
          <a:xfrm>
            <a:off x="475500" y="1649375"/>
            <a:ext cx="81006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rgbClr val="000000"/>
                </a:solidFill>
                <a:latin typeface="DM Sans"/>
                <a:ea typeface="DM Sans"/>
                <a:cs typeface="DM Sans"/>
                <a:sym typeface="DM Sans"/>
              </a:rPr>
              <a:t>Esta etapa é pensada para o livre fluxo do desenvolvedor quanto às mudanças que ele pode fazer no aplicativo.</a:t>
            </a:r>
            <a:endParaRPr b="0" i="0" sz="140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rgbClr val="000000"/>
                </a:solidFill>
                <a:latin typeface="DM Sans"/>
                <a:ea typeface="DM Sans"/>
                <a:cs typeface="DM Sans"/>
                <a:sym typeface="DM Sans"/>
              </a:rPr>
              <a:t>Nesta primeira etapa, o desenvolvedor constrói e testa seu código em um </a:t>
            </a:r>
            <a:r>
              <a:rPr b="1" i="0" lang="pt" sz="1400" u="none" cap="none" strike="noStrike">
                <a:solidFill>
                  <a:srgbClr val="000000"/>
                </a:solidFill>
                <a:latin typeface="DM Sans"/>
                <a:ea typeface="DM Sans"/>
                <a:cs typeface="DM Sans"/>
                <a:sym typeface="DM Sans"/>
              </a:rPr>
              <a:t>ambiente excessivamente amigável. </a:t>
            </a:r>
            <a:r>
              <a:rPr b="0" i="0" lang="pt" sz="1400" u="none" cap="none" strike="noStrike">
                <a:solidFill>
                  <a:srgbClr val="000000"/>
                </a:solidFill>
                <a:latin typeface="DM Sans"/>
                <a:ea typeface="DM Sans"/>
                <a:cs typeface="DM Sans"/>
                <a:sym typeface="DM Sans"/>
              </a:rPr>
              <a:t>É considerado amigável, pois é desenvolvido no contexto que o desenvolvedor tem naquele momento, além de passar pelos testes elementares que o desenvolvedor pensou.</a:t>
            </a:r>
            <a:endParaRPr b="0" i="0" sz="140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rgbClr val="000000"/>
                </a:solidFill>
                <a:highlight>
                  <a:schemeClr val="lt1"/>
                </a:highlight>
                <a:latin typeface="DM Sans"/>
                <a:ea typeface="DM Sans"/>
                <a:cs typeface="DM Sans"/>
                <a:sym typeface="DM Sans"/>
              </a:rPr>
              <a:t>No entanto, quando o desenvolvedor está pronto para se despedir de seu </a:t>
            </a:r>
            <a:r>
              <a:rPr lang="pt">
                <a:highlight>
                  <a:schemeClr val="lt1"/>
                </a:highlight>
                <a:latin typeface="DM Sans"/>
                <a:ea typeface="DM Sans"/>
                <a:cs typeface="DM Sans"/>
                <a:sym typeface="DM Sans"/>
              </a:rPr>
              <a:t>desenvolvimento</a:t>
            </a:r>
            <a:r>
              <a:rPr b="0" i="0" lang="pt" sz="1400" u="none" cap="none" strike="noStrike">
                <a:solidFill>
                  <a:srgbClr val="000000"/>
                </a:solidFill>
                <a:highlight>
                  <a:schemeClr val="lt1"/>
                </a:highlight>
                <a:latin typeface="DM Sans"/>
                <a:ea typeface="DM Sans"/>
                <a:cs typeface="DM Sans"/>
                <a:sym typeface="DM Sans"/>
              </a:rPr>
              <a:t>, ele deve enviá-lo para as próximas etapas.</a:t>
            </a:r>
            <a:endParaRPr b="0" i="0" sz="1400" u="none" cap="none" strike="noStrike">
              <a:solidFill>
                <a:srgbClr val="000000"/>
              </a:solidFill>
              <a:highlight>
                <a:schemeClr val="lt1"/>
              </a:highlight>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nvSpPr>
        <p:spPr>
          <a:xfrm>
            <a:off x="475500" y="468300"/>
            <a:ext cx="8319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lang="pt" sz="4000">
                <a:solidFill>
                  <a:schemeClr val="dk1"/>
                </a:solidFill>
                <a:latin typeface="DM Sans"/>
                <a:ea typeface="DM Sans"/>
                <a:cs typeface="DM Sans"/>
                <a:sym typeface="DM Sans"/>
              </a:rPr>
              <a:t>Etapa </a:t>
            </a:r>
            <a:r>
              <a:rPr b="1" i="0" lang="pt" sz="4000" u="none" cap="none" strike="noStrike">
                <a:solidFill>
                  <a:schemeClr val="dk1"/>
                </a:solidFill>
                <a:latin typeface="DM Sans"/>
                <a:ea typeface="DM Sans"/>
                <a:cs typeface="DM Sans"/>
                <a:sym typeface="DM Sans"/>
              </a:rPr>
              <a:t>de controle de qualidade</a:t>
            </a:r>
            <a:endParaRPr b="1" i="0" sz="4000" u="none" cap="none" strike="noStrike">
              <a:solidFill>
                <a:schemeClr val="dk1"/>
              </a:solidFill>
              <a:latin typeface="DM Sans"/>
              <a:ea typeface="DM Sans"/>
              <a:cs typeface="DM Sans"/>
              <a:sym typeface="DM Sans"/>
            </a:endParaRPr>
          </a:p>
        </p:txBody>
      </p:sp>
      <p:sp>
        <p:nvSpPr>
          <p:cNvPr id="139" name="Google Shape;139;p9"/>
          <p:cNvSpPr txBox="1"/>
          <p:nvPr/>
        </p:nvSpPr>
        <p:spPr>
          <a:xfrm>
            <a:off x="589125" y="1603725"/>
            <a:ext cx="39087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chemeClr val="dk1"/>
                </a:solidFill>
                <a:latin typeface="DM Sans"/>
                <a:ea typeface="DM Sans"/>
                <a:cs typeface="DM Sans"/>
                <a:sym typeface="DM Sans"/>
              </a:rPr>
              <a:t>Uma vez que o desenvolvedor considera que seu aplicativo está pronto para ser apresentado, ele </a:t>
            </a:r>
            <a:r>
              <a:rPr b="1" i="0" lang="pt" sz="1400" u="none" cap="none" strike="noStrike">
                <a:solidFill>
                  <a:schemeClr val="dk1"/>
                </a:solidFill>
                <a:latin typeface="DM Sans"/>
                <a:ea typeface="DM Sans"/>
                <a:cs typeface="DM Sans"/>
                <a:sym typeface="DM Sans"/>
              </a:rPr>
              <a:t>"passa" </a:t>
            </a:r>
            <a:r>
              <a:rPr b="0" i="0" lang="pt" sz="1400" u="none" cap="none" strike="noStrike">
                <a:solidFill>
                  <a:schemeClr val="dk1"/>
                </a:solidFill>
                <a:latin typeface="DM Sans"/>
                <a:ea typeface="DM Sans"/>
                <a:cs typeface="DM Sans"/>
                <a:sym typeface="DM Sans"/>
              </a:rPr>
              <a:t>o aplicativo para a próxima etapa, que é o controle de qualidade.</a:t>
            </a:r>
            <a:endParaRPr b="0" i="0" sz="14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rPr b="1" i="0" lang="pt" sz="1400" u="none" cap="none" strike="noStrike">
                <a:solidFill>
                  <a:schemeClr val="dk1"/>
                </a:solidFill>
                <a:latin typeface="DM Sans"/>
                <a:ea typeface="DM Sans"/>
                <a:cs typeface="DM Sans"/>
                <a:sym typeface="DM Sans"/>
              </a:rPr>
              <a:t>O Quality Assurance </a:t>
            </a:r>
            <a:r>
              <a:rPr b="0" i="0" lang="pt" sz="1400" u="none" cap="none" strike="noStrike">
                <a:solidFill>
                  <a:schemeClr val="dk1"/>
                </a:solidFill>
                <a:latin typeface="DM Sans"/>
                <a:ea typeface="DM Sans"/>
                <a:cs typeface="DM Sans"/>
                <a:sym typeface="DM Sans"/>
              </a:rPr>
              <a:t>é projetado para ser capaz de executar o recurso do aplicativo que o desenvolvedor acabou de entregar. Estes são principalmente </a:t>
            </a:r>
            <a:r>
              <a:rPr b="1" i="0" lang="pt" sz="1400" u="none" cap="none" strike="noStrike">
                <a:solidFill>
                  <a:schemeClr val="dk1"/>
                </a:solidFill>
                <a:latin typeface="DM Sans"/>
                <a:ea typeface="DM Sans"/>
                <a:cs typeface="DM Sans"/>
                <a:sym typeface="DM Sans"/>
              </a:rPr>
              <a:t>testes de caixa preta </a:t>
            </a:r>
            <a:r>
              <a:rPr b="0" i="0" lang="pt" sz="1400" u="none" cap="none" strike="noStrike">
                <a:solidFill>
                  <a:schemeClr val="dk1"/>
                </a:solidFill>
                <a:latin typeface="DM Sans"/>
                <a:ea typeface="DM Sans"/>
                <a:cs typeface="DM Sans"/>
                <a:sym typeface="DM Sans"/>
              </a:rPr>
              <a:t>(testes sem conhecer o código, apenas funcionalidade direta).</a:t>
            </a:r>
            <a:endParaRPr b="0" i="0" sz="1400" u="none" cap="none" strike="noStrike">
              <a:solidFill>
                <a:schemeClr val="dk1"/>
              </a:solidFill>
              <a:latin typeface="DM Sans"/>
              <a:ea typeface="DM Sans"/>
              <a:cs typeface="DM Sans"/>
              <a:sym typeface="DM Sans"/>
            </a:endParaRPr>
          </a:p>
        </p:txBody>
      </p:sp>
      <p:sp>
        <p:nvSpPr>
          <p:cNvPr id="140" name="Google Shape;140;p9"/>
          <p:cNvSpPr txBox="1"/>
          <p:nvPr/>
        </p:nvSpPr>
        <p:spPr>
          <a:xfrm>
            <a:off x="4803775" y="1603725"/>
            <a:ext cx="36591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chemeClr val="dk1"/>
                </a:solidFill>
                <a:latin typeface="DM Sans"/>
                <a:ea typeface="DM Sans"/>
                <a:cs typeface="DM Sans"/>
                <a:sym typeface="DM Sans"/>
              </a:rPr>
              <a:t>Se o aplicativo for aprovado pela equipe de QA, estará pronto para ser utilizado pelo cliente. É neste momento final que se diz que se faz uma </a:t>
            </a:r>
            <a:r>
              <a:rPr b="1" i="0" lang="pt" sz="1400" u="none" cap="none" strike="noStrike">
                <a:solidFill>
                  <a:schemeClr val="dk1"/>
                </a:solidFill>
                <a:latin typeface="DM Sans"/>
                <a:ea typeface="DM Sans"/>
                <a:cs typeface="DM Sans"/>
                <a:sym typeface="DM Sans"/>
              </a:rPr>
              <a:t>implantação produtiva </a:t>
            </a:r>
            <a:r>
              <a:rPr b="0" i="0" lang="pt" sz="1400" u="none" cap="none" strike="noStrike">
                <a:solidFill>
                  <a:schemeClr val="dk1"/>
                </a:solidFill>
                <a:latin typeface="DM Sans"/>
                <a:ea typeface="DM Sans"/>
                <a:cs typeface="DM Sans"/>
                <a:sym typeface="DM Sans"/>
              </a:rPr>
              <a:t>.</a:t>
            </a:r>
            <a:endParaRPr b="0" i="0" sz="14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rPr b="0" i="0" lang="pt" sz="1400" u="none" cap="none" strike="noStrike">
                <a:solidFill>
                  <a:schemeClr val="dk1"/>
                </a:solidFill>
                <a:latin typeface="DM Sans"/>
                <a:ea typeface="DM Sans"/>
                <a:cs typeface="DM Sans"/>
                <a:sym typeface="DM Sans"/>
              </a:rPr>
              <a:t>Caso a aprovação não seja dada, você terá que retornar à etapa de desenvolvimento para fazer as respectivas alterações e apresentar novamente.</a:t>
            </a:r>
            <a:endParaRPr b="0" i="0" sz="1400" u="none" cap="none" strike="noStrike">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