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Helvetica Neue Light"/>
      <p:regular r:id="rId60"/>
      <p:bold r:id="rId61"/>
      <p:italic r:id="rId62"/>
      <p:boldItalic r:id="rId63"/>
    </p:embeddedFont>
    <p:embeddedFont>
      <p:font typeface="DM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68" roundtripDataSignature="AMtx7mgdbuiszqAqip6bUbPAA5AIElDH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italic.fntdata"/><Relationship Id="rId61" Type="http://schemas.openxmlformats.org/officeDocument/2006/relationships/font" Target="fonts/HelveticaNeueLight-bold.fntdata"/><Relationship Id="rId20" Type="http://schemas.openxmlformats.org/officeDocument/2006/relationships/slide" Target="slides/slide14.xml"/><Relationship Id="rId64" Type="http://schemas.openxmlformats.org/officeDocument/2006/relationships/font" Target="fonts/DMSans-regular.fntdata"/><Relationship Id="rId63" Type="http://schemas.openxmlformats.org/officeDocument/2006/relationships/font" Target="fonts/HelveticaNeueLight-boldItalic.fntdata"/><Relationship Id="rId22" Type="http://schemas.openxmlformats.org/officeDocument/2006/relationships/slide" Target="slides/slide16.xml"/><Relationship Id="rId66" Type="http://schemas.openxmlformats.org/officeDocument/2006/relationships/font" Target="fonts/DMSans-italic.fntdata"/><Relationship Id="rId21" Type="http://schemas.openxmlformats.org/officeDocument/2006/relationships/slide" Target="slides/slide15.xml"/><Relationship Id="rId65" Type="http://schemas.openxmlformats.org/officeDocument/2006/relationships/font" Target="fonts/DMSans-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DMSans-boldItalic.fntdata"/><Relationship Id="rId60" Type="http://schemas.openxmlformats.org/officeDocument/2006/relationships/font" Target="fonts/HelveticaNeueLight-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1307a3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1307a3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1307a3d2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1307a3d2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1f6e352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1f6e352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1f6e3528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1f6e3528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1f6e3528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1f6e3528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1307a3d2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1307a3d2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1307a3d2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1307a3d2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Indican aquello que se pretende que el estudiante logre con la clase. Recuerda que se enuncian en principio con el verbo en infinitivo delante (por ejemplo: “Comprender…”, “Analizar…”, “conocer…”, etc). Se debe destacar en negrita el verbo. </a:t>
            </a:r>
            <a:r>
              <a:rPr b="1" lang="pt-BR">
                <a:solidFill>
                  <a:schemeClr val="dk1"/>
                </a:solidFill>
                <a:latin typeface="DM Sans"/>
                <a:ea typeface="DM Sans"/>
                <a:cs typeface="DM Sans"/>
                <a:sym typeface="DM Sans"/>
              </a:rPr>
              <a:t>Los objetivos deben ser concretos, medibles y coherentes con los contenidos.</a:t>
            </a:r>
            <a:endParaRPr b="1">
              <a:solidFill>
                <a:schemeClr val="dk1"/>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1307a3d2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1307a3d2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5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5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id="51" name="Google Shape;51;g1e1307a3d29_0_5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52" name="Shape 52"/>
        <p:cNvGrpSpPr/>
        <p:nvPr/>
      </p:nvGrpSpPr>
      <p:grpSpPr>
        <a:xfrm>
          <a:off x="0" y="0"/>
          <a:ext cx="0" cy="0"/>
          <a:chOff x="0" y="0"/>
          <a:chExt cx="0" cy="0"/>
        </a:xfrm>
      </p:grpSpPr>
      <p:pic>
        <p:nvPicPr>
          <p:cNvPr id="53" name="Google Shape;53;g1e1307a3d29_0_61"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_2">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id="55" name="Google Shape;55;g1e1307a3d29_0_17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60" name="Shape 60"/>
        <p:cNvGrpSpPr/>
        <p:nvPr/>
      </p:nvGrpSpPr>
      <p:grpSpPr>
        <a:xfrm>
          <a:off x="0" y="0"/>
          <a:ext cx="0" cy="0"/>
          <a:chOff x="0" y="0"/>
          <a:chExt cx="0" cy="0"/>
        </a:xfrm>
      </p:grpSpPr>
      <p:sp>
        <p:nvSpPr>
          <p:cNvPr id="61" name="Google Shape;61;g1e1f6e3528f_0_11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Font typeface="DM Sans"/>
              <a:buNone/>
              <a:defRPr b="1" sz="4000">
                <a:latin typeface="DM Sans"/>
                <a:ea typeface="DM Sans"/>
                <a:cs typeface="DM Sans"/>
                <a:sym typeface="DM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g1e1f6e3528f_0_11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63" name="Google Shape;63;g1e1f6e3528f_0_111"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64" name="Shape 64"/>
        <p:cNvGrpSpPr/>
        <p:nvPr/>
      </p:nvGrpSpPr>
      <p:grpSpPr>
        <a:xfrm>
          <a:off x="0" y="0"/>
          <a:ext cx="0" cy="0"/>
          <a:chOff x="0" y="0"/>
          <a:chExt cx="0" cy="0"/>
        </a:xfrm>
      </p:grpSpPr>
      <p:pic>
        <p:nvPicPr>
          <p:cNvPr id="65" name="Google Shape;65;g1e1f6e3528f_0_115"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66" name="Shape 66"/>
        <p:cNvGrpSpPr/>
        <p:nvPr/>
      </p:nvGrpSpPr>
      <p:grpSpPr>
        <a:xfrm>
          <a:off x="0" y="0"/>
          <a:ext cx="0" cy="0"/>
          <a:chOff x="0" y="0"/>
          <a:chExt cx="0" cy="0"/>
        </a:xfrm>
      </p:grpSpPr>
      <p:pic>
        <p:nvPicPr>
          <p:cNvPr id="67" name="Google Shape;67;g1e1f6e3528f_0_11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68" name="Google Shape;68;g1e1f6e3528f_0_117"/>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69" name="Shape 69"/>
        <p:cNvGrpSpPr/>
        <p:nvPr/>
      </p:nvGrpSpPr>
      <p:grpSpPr>
        <a:xfrm>
          <a:off x="0" y="0"/>
          <a:ext cx="0" cy="0"/>
          <a:chOff x="0" y="0"/>
          <a:chExt cx="0" cy="0"/>
        </a:xfrm>
      </p:grpSpPr>
      <p:pic>
        <p:nvPicPr>
          <p:cNvPr id="70" name="Google Shape;70;g1e1f6e3528f_0_120"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71" name="Shape 71"/>
        <p:cNvGrpSpPr/>
        <p:nvPr/>
      </p:nvGrpSpPr>
      <p:grpSpPr>
        <a:xfrm>
          <a:off x="0" y="0"/>
          <a:ext cx="0" cy="0"/>
          <a:chOff x="0" y="0"/>
          <a:chExt cx="0" cy="0"/>
        </a:xfrm>
      </p:grpSpPr>
      <p:pic>
        <p:nvPicPr>
          <p:cNvPr id="72" name="Google Shape;72;g1e1f6e3528f_0_122"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g1e1f6e3528f_0_124"/>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g1e1f6e3528f_0_12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76" name="Shape 76"/>
        <p:cNvGrpSpPr/>
        <p:nvPr/>
      </p:nvGrpSpPr>
      <p:grpSpPr>
        <a:xfrm>
          <a:off x="0" y="0"/>
          <a:ext cx="0" cy="0"/>
          <a:chOff x="0" y="0"/>
          <a:chExt cx="0" cy="0"/>
        </a:xfrm>
      </p:grpSpPr>
      <p:pic>
        <p:nvPicPr>
          <p:cNvPr id="77" name="Google Shape;77;g1e1f6e3528f_0_127"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78" name="Shape 78"/>
        <p:cNvGrpSpPr/>
        <p:nvPr/>
      </p:nvGrpSpPr>
      <p:grpSpPr>
        <a:xfrm>
          <a:off x="0" y="0"/>
          <a:ext cx="0" cy="0"/>
          <a:chOff x="0" y="0"/>
          <a:chExt cx="0" cy="0"/>
        </a:xfrm>
      </p:grpSpPr>
      <p:pic>
        <p:nvPicPr>
          <p:cNvPr id="79" name="Google Shape;79;g1e1f6e3528f_0_12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80" name="Shape 80"/>
        <p:cNvGrpSpPr/>
        <p:nvPr/>
      </p:nvGrpSpPr>
      <p:grpSpPr>
        <a:xfrm>
          <a:off x="0" y="0"/>
          <a:ext cx="0" cy="0"/>
          <a:chOff x="0" y="0"/>
          <a:chExt cx="0" cy="0"/>
        </a:xfrm>
      </p:grpSpPr>
      <p:pic>
        <p:nvPicPr>
          <p:cNvPr id="81" name="Google Shape;81;g1e1f6e3528f_0_13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82" name="Shape 82"/>
        <p:cNvGrpSpPr/>
        <p:nvPr/>
      </p:nvGrpSpPr>
      <p:grpSpPr>
        <a:xfrm>
          <a:off x="0" y="0"/>
          <a:ext cx="0" cy="0"/>
          <a:chOff x="0" y="0"/>
          <a:chExt cx="0" cy="0"/>
        </a:xfrm>
      </p:grpSpPr>
      <p:pic>
        <p:nvPicPr>
          <p:cNvPr id="83" name="Google Shape;83;g1e1f6e3528f_0_13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bg>
      <p:bgPr>
        <a:blipFill>
          <a:blip r:embed="rId2">
            <a:alphaModFix/>
          </a:blip>
          <a:stretch>
            <a:fillRect/>
          </a:stretch>
        </a:blipFill>
      </p:bgPr>
    </p:bg>
    <p:spTree>
      <p:nvGrpSpPr>
        <p:cNvPr id="84" name="Shape 84"/>
        <p:cNvGrpSpPr/>
        <p:nvPr/>
      </p:nvGrpSpPr>
      <p:grpSpPr>
        <a:xfrm>
          <a:off x="0" y="0"/>
          <a:ext cx="0" cy="0"/>
          <a:chOff x="0" y="0"/>
          <a:chExt cx="0" cy="0"/>
        </a:xfrm>
      </p:grpSpPr>
      <p:pic>
        <p:nvPicPr>
          <p:cNvPr id="85" name="Google Shape;85;g1e1f6e3528f_0_135" title="logo coderhouse"/>
          <p:cNvPicPr preferRelativeResize="0"/>
          <p:nvPr/>
        </p:nvPicPr>
        <p:blipFill rotWithShape="1">
          <a:blip r:embed="rId3">
            <a:alphaModFix/>
          </a:blip>
          <a:srcRect b="0" l="0" r="0" t="0"/>
          <a:stretch/>
        </p:blipFill>
        <p:spPr>
          <a:xfrm>
            <a:off x="7874775" y="4720250"/>
            <a:ext cx="1024025" cy="2116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1">
  <p:cSld name="SECTION_HEADER_1_1_1_1_1_1_1_2">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g1e1f6e3528f_0_137"/>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g1e1f6e3528f_0_13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1">
  <p:cSld name="SECTION_HEADER_1_1_1_1_1_1_1_1_1_1_1">
    <p:bg>
      <p:bgPr>
        <a:blipFill>
          <a:blip r:embed="rId2">
            <a:alphaModFix/>
          </a:blip>
          <a:stretch>
            <a:fillRect/>
          </a:stretch>
        </a:blipFill>
      </p:bgPr>
    </p:bg>
    <p:spTree>
      <p:nvGrpSpPr>
        <p:cNvPr id="89" name="Shape 89"/>
        <p:cNvGrpSpPr/>
        <p:nvPr/>
      </p:nvGrpSpPr>
      <p:grpSpPr>
        <a:xfrm>
          <a:off x="0" y="0"/>
          <a:ext cx="0" cy="0"/>
          <a:chOff x="0" y="0"/>
          <a:chExt cx="0" cy="0"/>
        </a:xfrm>
      </p:grpSpPr>
      <p:pic>
        <p:nvPicPr>
          <p:cNvPr id="90" name="Google Shape;90;g1e1f6e3528f_0_140"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2">
  <p:cSld name="SECTION_HEADER_1_1_1_1_1_1_1_1_1_4">
    <p:bg>
      <p:bgPr>
        <a:blipFill>
          <a:blip r:embed="rId2">
            <a:alphaModFix/>
          </a:blip>
          <a:stretch>
            <a:fillRect/>
          </a:stretch>
        </a:blipFill>
      </p:bgPr>
    </p:bg>
    <p:spTree>
      <p:nvGrpSpPr>
        <p:cNvPr id="91" name="Shape 91"/>
        <p:cNvGrpSpPr/>
        <p:nvPr/>
      </p:nvGrpSpPr>
      <p:grpSpPr>
        <a:xfrm>
          <a:off x="0" y="0"/>
          <a:ext cx="0" cy="0"/>
          <a:chOff x="0" y="0"/>
          <a:chExt cx="0" cy="0"/>
        </a:xfrm>
      </p:grpSpPr>
      <p:pic>
        <p:nvPicPr>
          <p:cNvPr id="92" name="Google Shape;92;g1e1f6e3528f_0_142"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3">
  <p:cSld name="SECTION_HEADER_1_1_1_1_1_1_1_1_2">
    <p:spTree>
      <p:nvGrpSpPr>
        <p:cNvPr id="93" name="Shape 93"/>
        <p:cNvGrpSpPr/>
        <p:nvPr/>
      </p:nvGrpSpPr>
      <p:grpSpPr>
        <a:xfrm>
          <a:off x="0" y="0"/>
          <a:ext cx="0" cy="0"/>
          <a:chOff x="0" y="0"/>
          <a:chExt cx="0" cy="0"/>
        </a:xfrm>
      </p:grpSpPr>
      <p:pic>
        <p:nvPicPr>
          <p:cNvPr id="94" name="Google Shape;94;g1e1f6e3528f_0_144"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6" Type="http://schemas.openxmlformats.org/officeDocument/2006/relationships/theme" Target="../theme/theme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1e1f6e3528f_0_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8" name="Google Shape;58;g1e1f6e3528f_0_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9" name="Google Shape;59;g1e1f6e3528f_0_1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xpressjs.com/en/guide/routing.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expressjs.com/en/starter/static-file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expressjs.com/en/guide/using-middleware.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developer.mozilla.org/en-US/docs/Learn/Server-side/Express_Nodejs/rout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33.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e1307a3d29_0_0"/>
          <p:cNvSpPr txBox="1"/>
          <p:nvPr/>
        </p:nvSpPr>
        <p:spPr>
          <a:xfrm>
            <a:off x="341250" y="1701150"/>
            <a:ext cx="4499100" cy="91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5300">
                <a:solidFill>
                  <a:srgbClr val="EAFF6A"/>
                </a:solidFill>
                <a:latin typeface="DM Sans"/>
                <a:ea typeface="DM Sans"/>
                <a:cs typeface="DM Sans"/>
                <a:sym typeface="DM Sans"/>
              </a:rPr>
              <a:t>Boas-</a:t>
            </a:r>
            <a:r>
              <a:rPr b="1" lang="pt-BR" sz="5300">
                <a:solidFill>
                  <a:srgbClr val="EAFF6A"/>
                </a:solidFill>
                <a:latin typeface="DM Sans"/>
                <a:ea typeface="DM Sans"/>
                <a:cs typeface="DM Sans"/>
                <a:sym typeface="DM Sans"/>
                <a:extLst>
                  <a:ext uri="http://customooxmlschemas.google.com/">
                    <go:slidesCustomData xmlns:go="http://customooxmlschemas.google.com/" textRoundtripDataId="0"/>
                  </a:ext>
                </a:extLst>
              </a:rPr>
              <a:t>vindas</a:t>
            </a:r>
            <a:r>
              <a:rPr b="1" lang="pt-BR" sz="5300">
                <a:solidFill>
                  <a:srgbClr val="EAFF6A"/>
                </a:solidFill>
                <a:latin typeface="DM Sans"/>
                <a:ea typeface="DM Sans"/>
                <a:cs typeface="DM Sans"/>
                <a:sym typeface="DM Sans"/>
              </a:rPr>
              <a:t>!</a:t>
            </a:r>
            <a:endParaRPr b="1" sz="5300">
              <a:solidFill>
                <a:srgbClr val="EAFF6A"/>
              </a:solidFill>
              <a:latin typeface="DM Sans"/>
              <a:ea typeface="DM Sans"/>
              <a:cs typeface="DM Sans"/>
              <a:sym typeface="DM Sans"/>
            </a:endParaRPr>
          </a:p>
        </p:txBody>
      </p:sp>
      <p:sp>
        <p:nvSpPr>
          <p:cNvPr id="100" name="Google Shape;100;g1e1307a3d29_0_0"/>
          <p:cNvSpPr txBox="1"/>
          <p:nvPr/>
        </p:nvSpPr>
        <p:spPr>
          <a:xfrm>
            <a:off x="396100" y="2472750"/>
            <a:ext cx="3814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solidFill>
                  <a:schemeClr val="lt1"/>
                </a:solidFill>
                <a:latin typeface="DM Sans"/>
                <a:ea typeface="DM Sans"/>
                <a:cs typeface="DM Sans"/>
                <a:sym typeface="DM Sans"/>
              </a:rPr>
              <a:t>Esteja confortável, pegue uma água e se acomode em um local tranquilo que já começamos.</a:t>
            </a:r>
            <a:endParaRPr sz="1700">
              <a:solidFill>
                <a:schemeClr val="lt1"/>
              </a:solidFill>
              <a:latin typeface="DM Sans"/>
              <a:ea typeface="DM Sans"/>
              <a:cs typeface="DM Sans"/>
              <a:sym typeface="DM Sans"/>
            </a:endParaRPr>
          </a:p>
        </p:txBody>
      </p:sp>
      <p:pic>
        <p:nvPicPr>
          <p:cNvPr id="101" name="Google Shape;101;g1e1307a3d29_0_0"/>
          <p:cNvPicPr preferRelativeResize="0"/>
          <p:nvPr/>
        </p:nvPicPr>
        <p:blipFill>
          <a:blip r:embed="rId3">
            <a:alphaModFix/>
          </a:blip>
          <a:stretch>
            <a:fillRect/>
          </a:stretch>
        </p:blipFill>
        <p:spPr>
          <a:xfrm>
            <a:off x="5926325" y="181425"/>
            <a:ext cx="3217676" cy="4322624"/>
          </a:xfrm>
          <a:prstGeom prst="rect">
            <a:avLst/>
          </a:prstGeom>
          <a:noFill/>
          <a:ln>
            <a:noFill/>
          </a:ln>
        </p:spPr>
      </p:pic>
      <p:sp>
        <p:nvSpPr>
          <p:cNvPr id="102" name="Google Shape;102;g1e1307a3d29_0_0"/>
          <p:cNvSpPr txBox="1"/>
          <p:nvPr/>
        </p:nvSpPr>
        <p:spPr>
          <a:xfrm>
            <a:off x="6101563" y="290250"/>
            <a:ext cx="2754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300">
                <a:solidFill>
                  <a:schemeClr val="lt1"/>
                </a:solidFill>
                <a:latin typeface="DM Sans"/>
                <a:ea typeface="DM Sans"/>
                <a:cs typeface="DM Sans"/>
                <a:sym typeface="DM Sans"/>
              </a:rPr>
              <a:t>Como você </a:t>
            </a:r>
            <a:r>
              <a:rPr b="1" lang="pt-BR" sz="1300">
                <a:solidFill>
                  <a:srgbClr val="EAFF6A"/>
                </a:solidFill>
                <a:latin typeface="DM Sans"/>
                <a:ea typeface="DM Sans"/>
                <a:cs typeface="DM Sans"/>
                <a:sym typeface="DM Sans"/>
              </a:rPr>
              <a:t>chega?</a:t>
            </a:r>
            <a:endParaRPr b="1" sz="1300">
              <a:solidFill>
                <a:srgbClr val="EAFF6A"/>
              </a:solidFill>
              <a:latin typeface="DM Sans"/>
              <a:ea typeface="DM Sans"/>
              <a:cs typeface="DM Sans"/>
              <a:sym typeface="DM Sans"/>
            </a:endParaRPr>
          </a:p>
        </p:txBody>
      </p:sp>
      <p:sp>
        <p:nvSpPr>
          <p:cNvPr id="103" name="Google Shape;103;g1e1307a3d29_0_0"/>
          <p:cNvSpPr/>
          <p:nvPr/>
        </p:nvSpPr>
        <p:spPr>
          <a:xfrm>
            <a:off x="6257050" y="675149"/>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1e1307a3d29_0_0"/>
          <p:cNvSpPr/>
          <p:nvPr/>
        </p:nvSpPr>
        <p:spPr>
          <a:xfrm>
            <a:off x="6257050" y="1892120"/>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e1307a3d29_0_0"/>
          <p:cNvSpPr/>
          <p:nvPr/>
        </p:nvSpPr>
        <p:spPr>
          <a:xfrm>
            <a:off x="6257050" y="3109216"/>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g1e1307a3d29_0_0"/>
          <p:cNvPicPr preferRelativeResize="0"/>
          <p:nvPr/>
        </p:nvPicPr>
        <p:blipFill rotWithShape="1">
          <a:blip r:embed="rId4">
            <a:alphaModFix/>
          </a:blip>
          <a:srcRect b="19897" l="49259" r="0" t="0"/>
          <a:stretch/>
        </p:blipFill>
        <p:spPr>
          <a:xfrm>
            <a:off x="7186529" y="823744"/>
            <a:ext cx="1069204" cy="919911"/>
          </a:xfrm>
          <a:prstGeom prst="rect">
            <a:avLst/>
          </a:prstGeom>
          <a:noFill/>
          <a:ln>
            <a:noFill/>
          </a:ln>
        </p:spPr>
      </p:pic>
      <p:sp>
        <p:nvSpPr>
          <p:cNvPr id="107" name="Google Shape;107;g1e1307a3d29_0_0"/>
          <p:cNvSpPr txBox="1"/>
          <p:nvPr/>
        </p:nvSpPr>
        <p:spPr>
          <a:xfrm>
            <a:off x="6611117" y="875849"/>
            <a:ext cx="563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chemeClr val="lt1"/>
                </a:solidFill>
                <a:latin typeface="DM Sans"/>
                <a:ea typeface="DM Sans"/>
                <a:cs typeface="DM Sans"/>
                <a:sym typeface="DM Sans"/>
              </a:rPr>
              <a:t>1</a:t>
            </a:r>
            <a:endParaRPr b="1" sz="4100">
              <a:solidFill>
                <a:schemeClr val="lt1"/>
              </a:solidFill>
              <a:latin typeface="DM Sans"/>
              <a:ea typeface="DM Sans"/>
              <a:cs typeface="DM Sans"/>
              <a:sym typeface="DM Sans"/>
            </a:endParaRPr>
          </a:p>
        </p:txBody>
      </p:sp>
      <p:sp>
        <p:nvSpPr>
          <p:cNvPr id="108" name="Google Shape;108;g1e1307a3d29_0_0"/>
          <p:cNvSpPr txBox="1"/>
          <p:nvPr/>
        </p:nvSpPr>
        <p:spPr>
          <a:xfrm>
            <a:off x="6611117" y="2092820"/>
            <a:ext cx="533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2</a:t>
            </a:r>
            <a:endParaRPr b="1" sz="4100">
              <a:solidFill>
                <a:srgbClr val="FFFFFF"/>
              </a:solidFill>
              <a:latin typeface="DM Sans"/>
              <a:ea typeface="DM Sans"/>
              <a:cs typeface="DM Sans"/>
              <a:sym typeface="DM Sans"/>
            </a:endParaRPr>
          </a:p>
        </p:txBody>
      </p:sp>
      <p:pic>
        <p:nvPicPr>
          <p:cNvPr id="109" name="Google Shape;109;g1e1307a3d29_0_0"/>
          <p:cNvPicPr preferRelativeResize="0"/>
          <p:nvPr/>
        </p:nvPicPr>
        <p:blipFill rotWithShape="1">
          <a:blip r:embed="rId5">
            <a:alphaModFix/>
          </a:blip>
          <a:srcRect b="0" l="8872" r="7347" t="0"/>
          <a:stretch/>
        </p:blipFill>
        <p:spPr>
          <a:xfrm>
            <a:off x="7186525" y="2022138"/>
            <a:ext cx="1069200" cy="957200"/>
          </a:xfrm>
          <a:prstGeom prst="rect">
            <a:avLst/>
          </a:prstGeom>
          <a:noFill/>
          <a:ln>
            <a:noFill/>
          </a:ln>
        </p:spPr>
      </p:pic>
      <p:sp>
        <p:nvSpPr>
          <p:cNvPr id="110" name="Google Shape;110;g1e1307a3d29_0_0"/>
          <p:cNvSpPr txBox="1"/>
          <p:nvPr/>
        </p:nvSpPr>
        <p:spPr>
          <a:xfrm>
            <a:off x="6650417" y="3309916"/>
            <a:ext cx="4851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3</a:t>
            </a:r>
            <a:endParaRPr b="1" sz="4100">
              <a:solidFill>
                <a:srgbClr val="FFFFFF"/>
              </a:solidFill>
              <a:latin typeface="DM Sans"/>
              <a:ea typeface="DM Sans"/>
              <a:cs typeface="DM Sans"/>
              <a:sym typeface="DM Sans"/>
            </a:endParaRPr>
          </a:p>
        </p:txBody>
      </p:sp>
      <p:pic>
        <p:nvPicPr>
          <p:cNvPr id="111" name="Google Shape;111;g1e1307a3d29_0_0"/>
          <p:cNvPicPr preferRelativeResize="0"/>
          <p:nvPr/>
        </p:nvPicPr>
        <p:blipFill rotWithShape="1">
          <a:blip r:embed="rId6">
            <a:alphaModFix/>
          </a:blip>
          <a:srcRect b="43822" l="0" r="0" t="10314"/>
          <a:stretch/>
        </p:blipFill>
        <p:spPr>
          <a:xfrm>
            <a:off x="7186513" y="3282462"/>
            <a:ext cx="1069225" cy="870625"/>
          </a:xfrm>
          <a:prstGeom prst="rect">
            <a:avLst/>
          </a:prstGeom>
          <a:noFill/>
          <a:ln>
            <a:noFill/>
          </a:ln>
        </p:spPr>
      </p:pic>
      <p:pic>
        <p:nvPicPr>
          <p:cNvPr id="112" name="Google Shape;112;g1e1307a3d29_0_0"/>
          <p:cNvPicPr preferRelativeResize="0"/>
          <p:nvPr/>
        </p:nvPicPr>
        <p:blipFill rotWithShape="1">
          <a:blip r:embed="rId7">
            <a:alphaModFix/>
          </a:blip>
          <a:srcRect b="3455" l="0" r="0" t="32556"/>
          <a:stretch/>
        </p:blipFill>
        <p:spPr>
          <a:xfrm>
            <a:off x="7186525" y="823750"/>
            <a:ext cx="1069200" cy="9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nvSpPr>
        <p:spPr>
          <a:xfrm>
            <a:off x="884625" y="468275"/>
            <a:ext cx="2461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latin typeface="DM Sans"/>
                <a:ea typeface="DM Sans"/>
                <a:cs typeface="DM Sans"/>
                <a:sym typeface="DM Sans"/>
              </a:rPr>
              <a:t>MAPA DE CONCEITOS</a:t>
            </a:r>
            <a:endParaRPr b="0" i="0" sz="1400" u="none" cap="none" strike="noStrike">
              <a:solidFill>
                <a:srgbClr val="000000"/>
              </a:solidFill>
              <a:latin typeface="DM Sans"/>
              <a:ea typeface="DM Sans"/>
              <a:cs typeface="DM Sans"/>
              <a:sym typeface="DM Sans"/>
            </a:endParaRPr>
          </a:p>
        </p:txBody>
      </p:sp>
      <p:sp>
        <p:nvSpPr>
          <p:cNvPr id="169" name="Google Shape;169;p4"/>
          <p:cNvSpPr/>
          <p:nvPr/>
        </p:nvSpPr>
        <p:spPr>
          <a:xfrm>
            <a:off x="4310625" y="1371555"/>
            <a:ext cx="1596900" cy="5127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Interação</a:t>
            </a:r>
            <a:endParaRPr b="0" i="0" sz="1200" u="none" cap="none" strike="noStrike">
              <a:solidFill>
                <a:srgbClr val="222222"/>
              </a:solidFill>
              <a:latin typeface="DM Sans"/>
              <a:ea typeface="DM Sans"/>
              <a:cs typeface="DM Sans"/>
              <a:sym typeface="DM Sans"/>
            </a:endParaRPr>
          </a:p>
        </p:txBody>
      </p:sp>
      <p:sp>
        <p:nvSpPr>
          <p:cNvPr id="170" name="Google Shape;170;p4"/>
          <p:cNvSpPr/>
          <p:nvPr/>
        </p:nvSpPr>
        <p:spPr>
          <a:xfrm>
            <a:off x="588525" y="1453684"/>
            <a:ext cx="1399200" cy="580200"/>
          </a:xfrm>
          <a:prstGeom prst="rect">
            <a:avLst/>
          </a:prstGeom>
          <a:solidFill>
            <a:srgbClr val="2728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DM Sans"/>
                <a:ea typeface="DM Sans"/>
                <a:cs typeface="DM Sans"/>
                <a:sym typeface="DM Sans"/>
              </a:rPr>
              <a:t>Express Router</a:t>
            </a:r>
            <a:endParaRPr b="0" i="0" sz="1200" u="none" cap="none" strike="noStrike">
              <a:solidFill>
                <a:srgbClr val="FFFFFF"/>
              </a:solidFill>
              <a:latin typeface="DM Sans"/>
              <a:ea typeface="DM Sans"/>
              <a:cs typeface="DM Sans"/>
              <a:sym typeface="DM Sans"/>
            </a:endParaRPr>
          </a:p>
        </p:txBody>
      </p:sp>
      <p:sp>
        <p:nvSpPr>
          <p:cNvPr id="171" name="Google Shape;171;p4"/>
          <p:cNvSpPr/>
          <p:nvPr/>
        </p:nvSpPr>
        <p:spPr>
          <a:xfrm>
            <a:off x="4310625" y="746975"/>
            <a:ext cx="1596900" cy="5127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Arquivos estáticos</a:t>
            </a:r>
            <a:endParaRPr b="0" i="0" sz="1200" u="none" cap="none" strike="noStrike">
              <a:solidFill>
                <a:srgbClr val="222222"/>
              </a:solidFill>
              <a:latin typeface="DM Sans"/>
              <a:ea typeface="DM Sans"/>
              <a:cs typeface="DM Sans"/>
              <a:sym typeface="DM Sans"/>
            </a:endParaRPr>
          </a:p>
        </p:txBody>
      </p:sp>
      <p:cxnSp>
        <p:nvCxnSpPr>
          <p:cNvPr id="172" name="Google Shape;172;p4"/>
          <p:cNvCxnSpPr>
            <a:stCxn id="170" idx="3"/>
            <a:endCxn id="171" idx="1"/>
          </p:cNvCxnSpPr>
          <p:nvPr/>
        </p:nvCxnSpPr>
        <p:spPr>
          <a:xfrm flipH="1" rot="10800000">
            <a:off x="1987725" y="1003384"/>
            <a:ext cx="2322900" cy="740400"/>
          </a:xfrm>
          <a:prstGeom prst="bentConnector3">
            <a:avLst>
              <a:gd fmla="val 50000" name="adj1"/>
            </a:avLst>
          </a:prstGeom>
          <a:noFill/>
          <a:ln cap="flat" cmpd="sng" w="9525">
            <a:solidFill>
              <a:srgbClr val="CCCCCC"/>
            </a:solidFill>
            <a:prstDash val="solid"/>
            <a:round/>
            <a:headEnd len="sm" w="sm" type="none"/>
            <a:tailEnd len="med" w="med" type="oval"/>
          </a:ln>
        </p:spPr>
      </p:cxnSp>
      <p:cxnSp>
        <p:nvCxnSpPr>
          <p:cNvPr id="173" name="Google Shape;173;p4"/>
          <p:cNvCxnSpPr>
            <a:stCxn id="170" idx="3"/>
            <a:endCxn id="169" idx="1"/>
          </p:cNvCxnSpPr>
          <p:nvPr/>
        </p:nvCxnSpPr>
        <p:spPr>
          <a:xfrm flipH="1" rot="10800000">
            <a:off x="1987725" y="1627984"/>
            <a:ext cx="2322900" cy="115800"/>
          </a:xfrm>
          <a:prstGeom prst="bentConnector3">
            <a:avLst>
              <a:gd fmla="val 50000" name="adj1"/>
            </a:avLst>
          </a:prstGeom>
          <a:noFill/>
          <a:ln cap="flat" cmpd="sng" w="9525">
            <a:solidFill>
              <a:srgbClr val="CCCCCC"/>
            </a:solidFill>
            <a:prstDash val="solid"/>
            <a:round/>
            <a:headEnd len="sm" w="sm" type="none"/>
            <a:tailEnd len="med" w="med" type="oval"/>
          </a:ln>
        </p:spPr>
      </p:cxnSp>
      <p:cxnSp>
        <p:nvCxnSpPr>
          <p:cNvPr id="174" name="Google Shape;174;p4"/>
          <p:cNvCxnSpPr>
            <a:stCxn id="175" idx="3"/>
            <a:endCxn id="176" idx="1"/>
          </p:cNvCxnSpPr>
          <p:nvPr/>
        </p:nvCxnSpPr>
        <p:spPr>
          <a:xfrm>
            <a:off x="1987725" y="2747634"/>
            <a:ext cx="426000" cy="0"/>
          </a:xfrm>
          <a:prstGeom prst="straightConnector1">
            <a:avLst/>
          </a:prstGeom>
          <a:noFill/>
          <a:ln cap="flat" cmpd="sng" w="9525">
            <a:solidFill>
              <a:srgbClr val="CCCCCC"/>
            </a:solidFill>
            <a:prstDash val="solid"/>
            <a:round/>
            <a:headEnd len="sm" w="sm" type="none"/>
            <a:tailEnd len="med" w="med" type="oval"/>
          </a:ln>
        </p:spPr>
      </p:cxnSp>
      <p:sp>
        <p:nvSpPr>
          <p:cNvPr id="177" name="Google Shape;177;p4"/>
          <p:cNvSpPr/>
          <p:nvPr/>
        </p:nvSpPr>
        <p:spPr>
          <a:xfrm>
            <a:off x="6312456" y="1036964"/>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Path absoluto</a:t>
            </a:r>
            <a:endParaRPr b="0" i="0" sz="1200" u="none" cap="none" strike="noStrike">
              <a:solidFill>
                <a:srgbClr val="222222"/>
              </a:solidFill>
              <a:latin typeface="DM Sans"/>
              <a:ea typeface="DM Sans"/>
              <a:cs typeface="DM Sans"/>
              <a:sym typeface="DM Sans"/>
            </a:endParaRPr>
          </a:p>
        </p:txBody>
      </p:sp>
      <p:cxnSp>
        <p:nvCxnSpPr>
          <p:cNvPr id="178" name="Google Shape;178;p4"/>
          <p:cNvCxnSpPr>
            <a:stCxn id="171" idx="3"/>
          </p:cNvCxnSpPr>
          <p:nvPr/>
        </p:nvCxnSpPr>
        <p:spPr>
          <a:xfrm flipH="1" rot="10800000">
            <a:off x="5907525" y="609125"/>
            <a:ext cx="405000" cy="394200"/>
          </a:xfrm>
          <a:prstGeom prst="bentConnector3">
            <a:avLst>
              <a:gd fmla="val 50000" name="adj1"/>
            </a:avLst>
          </a:prstGeom>
          <a:noFill/>
          <a:ln cap="flat" cmpd="sng" w="9525">
            <a:solidFill>
              <a:srgbClr val="CCCCCC"/>
            </a:solidFill>
            <a:prstDash val="solid"/>
            <a:round/>
            <a:headEnd len="sm" w="sm" type="none"/>
            <a:tailEnd len="med" w="med" type="oval"/>
          </a:ln>
        </p:spPr>
      </p:cxnSp>
      <p:cxnSp>
        <p:nvCxnSpPr>
          <p:cNvPr id="179" name="Google Shape;179;p4"/>
          <p:cNvCxnSpPr>
            <a:stCxn id="171" idx="3"/>
            <a:endCxn id="177" idx="1"/>
          </p:cNvCxnSpPr>
          <p:nvPr/>
        </p:nvCxnSpPr>
        <p:spPr>
          <a:xfrm>
            <a:off x="5907525" y="1003325"/>
            <a:ext cx="405000" cy="323700"/>
          </a:xfrm>
          <a:prstGeom prst="bentConnector3">
            <a:avLst>
              <a:gd fmla="val 49991" name="adj1"/>
            </a:avLst>
          </a:prstGeom>
          <a:noFill/>
          <a:ln cap="flat" cmpd="sng" w="9525">
            <a:solidFill>
              <a:srgbClr val="CCCCCC"/>
            </a:solidFill>
            <a:prstDash val="solid"/>
            <a:round/>
            <a:headEnd len="sm" w="sm" type="none"/>
            <a:tailEnd len="med" w="med" type="oval"/>
          </a:ln>
        </p:spPr>
      </p:cxnSp>
      <p:sp>
        <p:nvSpPr>
          <p:cNvPr id="175" name="Google Shape;175;p4"/>
          <p:cNvSpPr/>
          <p:nvPr/>
        </p:nvSpPr>
        <p:spPr>
          <a:xfrm>
            <a:off x="588525" y="2457534"/>
            <a:ext cx="1399200" cy="580200"/>
          </a:xfrm>
          <a:prstGeom prst="rect">
            <a:avLst/>
          </a:prstGeom>
          <a:solidFill>
            <a:srgbClr val="27282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DM Sans"/>
                <a:ea typeface="DM Sans"/>
                <a:cs typeface="DM Sans"/>
                <a:sym typeface="DM Sans"/>
              </a:rPr>
              <a:t>Express e middleware</a:t>
            </a:r>
            <a:endParaRPr b="0" i="0" sz="1200" u="none" cap="none" strike="noStrike">
              <a:solidFill>
                <a:srgbClr val="FFFFFF"/>
              </a:solidFill>
              <a:latin typeface="DM Sans"/>
              <a:ea typeface="DM Sans"/>
              <a:cs typeface="DM Sans"/>
              <a:sym typeface="DM Sans"/>
            </a:endParaRPr>
          </a:p>
        </p:txBody>
      </p:sp>
      <p:sp>
        <p:nvSpPr>
          <p:cNvPr id="176" name="Google Shape;176;p4"/>
          <p:cNvSpPr/>
          <p:nvPr/>
        </p:nvSpPr>
        <p:spPr>
          <a:xfrm>
            <a:off x="2413656" y="2457514"/>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Tipos de middleware</a:t>
            </a:r>
            <a:endParaRPr b="0" i="0" sz="1200" u="none" cap="none" strike="noStrike">
              <a:solidFill>
                <a:srgbClr val="222222"/>
              </a:solidFill>
              <a:latin typeface="DM Sans"/>
              <a:ea typeface="DM Sans"/>
              <a:cs typeface="DM Sans"/>
              <a:sym typeface="DM Sans"/>
            </a:endParaRPr>
          </a:p>
        </p:txBody>
      </p:sp>
      <p:sp>
        <p:nvSpPr>
          <p:cNvPr id="180" name="Google Shape;180;p4"/>
          <p:cNvSpPr/>
          <p:nvPr/>
        </p:nvSpPr>
        <p:spPr>
          <a:xfrm>
            <a:off x="4310625" y="2190750"/>
            <a:ext cx="1596900" cy="397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Nível da aplicação</a:t>
            </a:r>
            <a:endParaRPr b="0" i="0" sz="1200" u="none" cap="none" strike="noStrike">
              <a:solidFill>
                <a:srgbClr val="222222"/>
              </a:solidFill>
              <a:latin typeface="DM Sans"/>
              <a:ea typeface="DM Sans"/>
              <a:cs typeface="DM Sans"/>
              <a:sym typeface="DM Sans"/>
            </a:endParaRPr>
          </a:p>
        </p:txBody>
      </p:sp>
      <p:sp>
        <p:nvSpPr>
          <p:cNvPr id="181" name="Google Shape;181;p4"/>
          <p:cNvSpPr/>
          <p:nvPr/>
        </p:nvSpPr>
        <p:spPr>
          <a:xfrm>
            <a:off x="4310625" y="2678581"/>
            <a:ext cx="1596900" cy="397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Nível do endpoint</a:t>
            </a:r>
            <a:endParaRPr b="0" i="0" sz="1200" u="none" cap="none" strike="noStrike">
              <a:solidFill>
                <a:srgbClr val="222222"/>
              </a:solidFill>
              <a:latin typeface="DM Sans"/>
              <a:ea typeface="DM Sans"/>
              <a:cs typeface="DM Sans"/>
              <a:sym typeface="DM Sans"/>
            </a:endParaRPr>
          </a:p>
        </p:txBody>
      </p:sp>
      <p:sp>
        <p:nvSpPr>
          <p:cNvPr id="182" name="Google Shape;182;p4"/>
          <p:cNvSpPr/>
          <p:nvPr/>
        </p:nvSpPr>
        <p:spPr>
          <a:xfrm>
            <a:off x="4310625" y="3166412"/>
            <a:ext cx="1596900" cy="397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Nível do router</a:t>
            </a:r>
            <a:endParaRPr b="0" i="0" sz="1200" u="none" cap="none" strike="noStrike">
              <a:solidFill>
                <a:srgbClr val="222222"/>
              </a:solidFill>
              <a:latin typeface="DM Sans"/>
              <a:ea typeface="DM Sans"/>
              <a:cs typeface="DM Sans"/>
              <a:sym typeface="DM Sans"/>
            </a:endParaRPr>
          </a:p>
        </p:txBody>
      </p:sp>
      <p:sp>
        <p:nvSpPr>
          <p:cNvPr id="183" name="Google Shape;183;p4"/>
          <p:cNvSpPr/>
          <p:nvPr/>
        </p:nvSpPr>
        <p:spPr>
          <a:xfrm>
            <a:off x="4310625" y="3654244"/>
            <a:ext cx="1596900" cy="397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Manipulação de erros</a:t>
            </a:r>
            <a:endParaRPr b="0" i="0" sz="1200" u="none" cap="none" strike="noStrike">
              <a:solidFill>
                <a:srgbClr val="222222"/>
              </a:solidFill>
              <a:latin typeface="DM Sans"/>
              <a:ea typeface="DM Sans"/>
              <a:cs typeface="DM Sans"/>
              <a:sym typeface="DM Sans"/>
            </a:endParaRPr>
          </a:p>
        </p:txBody>
      </p:sp>
      <p:sp>
        <p:nvSpPr>
          <p:cNvPr id="184" name="Google Shape;184;p4"/>
          <p:cNvSpPr/>
          <p:nvPr/>
        </p:nvSpPr>
        <p:spPr>
          <a:xfrm>
            <a:off x="4310625" y="4142075"/>
            <a:ext cx="1596900" cy="397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Embutido</a:t>
            </a:r>
            <a:endParaRPr b="0" i="0" sz="1200" u="none" cap="none" strike="noStrike">
              <a:solidFill>
                <a:srgbClr val="222222"/>
              </a:solidFill>
              <a:latin typeface="DM Sans"/>
              <a:ea typeface="DM Sans"/>
              <a:cs typeface="DM Sans"/>
              <a:sym typeface="DM Sans"/>
            </a:endParaRPr>
          </a:p>
        </p:txBody>
      </p:sp>
      <p:sp>
        <p:nvSpPr>
          <p:cNvPr id="185" name="Google Shape;185;p4"/>
          <p:cNvSpPr/>
          <p:nvPr/>
        </p:nvSpPr>
        <p:spPr>
          <a:xfrm>
            <a:off x="4310625" y="4629906"/>
            <a:ext cx="1596900" cy="397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De terceiros</a:t>
            </a:r>
            <a:endParaRPr b="0" i="0" sz="1200" u="none" cap="none" strike="noStrike">
              <a:solidFill>
                <a:srgbClr val="222222"/>
              </a:solidFill>
              <a:latin typeface="DM Sans"/>
              <a:ea typeface="DM Sans"/>
              <a:cs typeface="DM Sans"/>
              <a:sym typeface="DM Sans"/>
            </a:endParaRPr>
          </a:p>
        </p:txBody>
      </p:sp>
      <p:cxnSp>
        <p:nvCxnSpPr>
          <p:cNvPr id="186" name="Google Shape;186;p4"/>
          <p:cNvCxnSpPr>
            <a:stCxn id="176" idx="3"/>
            <a:endCxn id="180" idx="1"/>
          </p:cNvCxnSpPr>
          <p:nvPr/>
        </p:nvCxnSpPr>
        <p:spPr>
          <a:xfrm flipH="1" rot="10800000">
            <a:off x="4010556" y="2389414"/>
            <a:ext cx="300000" cy="358200"/>
          </a:xfrm>
          <a:prstGeom prst="bentConnector3">
            <a:avLst>
              <a:gd fmla="val 50012" name="adj1"/>
            </a:avLst>
          </a:prstGeom>
          <a:noFill/>
          <a:ln cap="flat" cmpd="sng" w="9525">
            <a:solidFill>
              <a:srgbClr val="CCCCCC"/>
            </a:solidFill>
            <a:prstDash val="solid"/>
            <a:round/>
            <a:headEnd len="sm" w="sm" type="none"/>
            <a:tailEnd len="med" w="med" type="oval"/>
          </a:ln>
        </p:spPr>
      </p:cxnSp>
      <p:cxnSp>
        <p:nvCxnSpPr>
          <p:cNvPr id="187" name="Google Shape;187;p4"/>
          <p:cNvCxnSpPr>
            <a:stCxn id="176" idx="3"/>
            <a:endCxn id="185" idx="1"/>
          </p:cNvCxnSpPr>
          <p:nvPr/>
        </p:nvCxnSpPr>
        <p:spPr>
          <a:xfrm>
            <a:off x="4010556" y="2747614"/>
            <a:ext cx="300000" cy="2080800"/>
          </a:xfrm>
          <a:prstGeom prst="bentConnector3">
            <a:avLst>
              <a:gd fmla="val 50012" name="adj1"/>
            </a:avLst>
          </a:prstGeom>
          <a:noFill/>
          <a:ln cap="flat" cmpd="sng" w="9525">
            <a:solidFill>
              <a:srgbClr val="CCCCCC"/>
            </a:solidFill>
            <a:prstDash val="solid"/>
            <a:round/>
            <a:headEnd len="sm" w="sm" type="none"/>
            <a:tailEnd len="med" w="med" type="oval"/>
          </a:ln>
        </p:spPr>
      </p:cxnSp>
      <p:cxnSp>
        <p:nvCxnSpPr>
          <p:cNvPr id="188" name="Google Shape;188;p4"/>
          <p:cNvCxnSpPr>
            <a:stCxn id="176" idx="3"/>
            <a:endCxn id="181" idx="1"/>
          </p:cNvCxnSpPr>
          <p:nvPr/>
        </p:nvCxnSpPr>
        <p:spPr>
          <a:xfrm>
            <a:off x="4010556" y="2747614"/>
            <a:ext cx="300000" cy="129600"/>
          </a:xfrm>
          <a:prstGeom prst="bentConnector3">
            <a:avLst>
              <a:gd fmla="val 50012" name="adj1"/>
            </a:avLst>
          </a:prstGeom>
          <a:noFill/>
          <a:ln cap="flat" cmpd="sng" w="9525">
            <a:solidFill>
              <a:srgbClr val="CCCCCC"/>
            </a:solidFill>
            <a:prstDash val="solid"/>
            <a:round/>
            <a:headEnd len="sm" w="sm" type="none"/>
            <a:tailEnd len="med" w="med" type="oval"/>
          </a:ln>
        </p:spPr>
      </p:cxnSp>
      <p:cxnSp>
        <p:nvCxnSpPr>
          <p:cNvPr id="189" name="Google Shape;189;p4"/>
          <p:cNvCxnSpPr>
            <a:stCxn id="176" idx="3"/>
            <a:endCxn id="182" idx="1"/>
          </p:cNvCxnSpPr>
          <p:nvPr/>
        </p:nvCxnSpPr>
        <p:spPr>
          <a:xfrm>
            <a:off x="4010556" y="2747614"/>
            <a:ext cx="300000" cy="617400"/>
          </a:xfrm>
          <a:prstGeom prst="bentConnector3">
            <a:avLst>
              <a:gd fmla="val 50012" name="adj1"/>
            </a:avLst>
          </a:prstGeom>
          <a:noFill/>
          <a:ln cap="flat" cmpd="sng" w="9525">
            <a:solidFill>
              <a:srgbClr val="CCCCCC"/>
            </a:solidFill>
            <a:prstDash val="solid"/>
            <a:round/>
            <a:headEnd len="sm" w="sm" type="none"/>
            <a:tailEnd len="med" w="med" type="oval"/>
          </a:ln>
        </p:spPr>
      </p:cxnSp>
      <p:cxnSp>
        <p:nvCxnSpPr>
          <p:cNvPr id="190" name="Google Shape;190;p4"/>
          <p:cNvCxnSpPr>
            <a:stCxn id="176" idx="3"/>
            <a:endCxn id="183" idx="1"/>
          </p:cNvCxnSpPr>
          <p:nvPr/>
        </p:nvCxnSpPr>
        <p:spPr>
          <a:xfrm>
            <a:off x="4010556" y="2747614"/>
            <a:ext cx="300000" cy="1105200"/>
          </a:xfrm>
          <a:prstGeom prst="bentConnector3">
            <a:avLst>
              <a:gd fmla="val 50011" name="adj1"/>
            </a:avLst>
          </a:prstGeom>
          <a:noFill/>
          <a:ln cap="flat" cmpd="sng" w="9525">
            <a:solidFill>
              <a:srgbClr val="CCCCCC"/>
            </a:solidFill>
            <a:prstDash val="solid"/>
            <a:round/>
            <a:headEnd len="sm" w="sm" type="none"/>
            <a:tailEnd len="med" w="med" type="oval"/>
          </a:ln>
        </p:spPr>
      </p:cxnSp>
      <p:cxnSp>
        <p:nvCxnSpPr>
          <p:cNvPr id="191" name="Google Shape;191;p4"/>
          <p:cNvCxnSpPr>
            <a:stCxn id="176" idx="3"/>
            <a:endCxn id="184" idx="1"/>
          </p:cNvCxnSpPr>
          <p:nvPr/>
        </p:nvCxnSpPr>
        <p:spPr>
          <a:xfrm>
            <a:off x="4010556" y="2747614"/>
            <a:ext cx="300000" cy="1593000"/>
          </a:xfrm>
          <a:prstGeom prst="bentConnector3">
            <a:avLst>
              <a:gd fmla="val 50011" name="adj1"/>
            </a:avLst>
          </a:prstGeom>
          <a:noFill/>
          <a:ln cap="flat" cmpd="sng" w="9525">
            <a:solidFill>
              <a:srgbClr val="CCCCCC"/>
            </a:solidFill>
            <a:prstDash val="solid"/>
            <a:round/>
            <a:headEnd len="sm" w="sm" type="none"/>
            <a:tailEnd len="med" w="med" type="oval"/>
          </a:ln>
        </p:spPr>
      </p:cxnSp>
      <p:cxnSp>
        <p:nvCxnSpPr>
          <p:cNvPr id="192" name="Google Shape;192;p4"/>
          <p:cNvCxnSpPr>
            <a:stCxn id="170" idx="3"/>
            <a:endCxn id="176" idx="1"/>
          </p:cNvCxnSpPr>
          <p:nvPr/>
        </p:nvCxnSpPr>
        <p:spPr>
          <a:xfrm>
            <a:off x="1987725" y="1743784"/>
            <a:ext cx="426000" cy="1003800"/>
          </a:xfrm>
          <a:prstGeom prst="bentConnector3">
            <a:avLst>
              <a:gd fmla="val 49992" name="adj1"/>
            </a:avLst>
          </a:prstGeom>
          <a:noFill/>
          <a:ln cap="flat" cmpd="sng" w="9525">
            <a:solidFill>
              <a:srgbClr val="CCCCCC"/>
            </a:solidFill>
            <a:prstDash val="solid"/>
            <a:round/>
            <a:headEnd len="sm" w="sm" type="none"/>
            <a:tailEnd len="med" w="med" type="oval"/>
          </a:ln>
        </p:spPr>
      </p:cxnSp>
      <p:sp>
        <p:nvSpPr>
          <p:cNvPr id="193" name="Google Shape;193;p4"/>
          <p:cNvSpPr/>
          <p:nvPr/>
        </p:nvSpPr>
        <p:spPr>
          <a:xfrm>
            <a:off x="6312456" y="319164"/>
            <a:ext cx="1596900" cy="580200"/>
          </a:xfrm>
          <a:prstGeom prst="rect">
            <a:avLst/>
          </a:prstGeom>
          <a:noFill/>
          <a:ln cap="flat" cmpd="sng" w="9525">
            <a:solidFill>
              <a:srgbClr val="393B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rgbClr val="222222"/>
                </a:solidFill>
                <a:latin typeface="DM Sans"/>
                <a:ea typeface="DM Sans"/>
                <a:cs typeface="DM Sans"/>
                <a:sym typeface="DM Sans"/>
              </a:rPr>
              <a:t>Prefixo Virtual</a:t>
            </a:r>
            <a:endParaRPr b="0" i="0" sz="1200" u="none" cap="none" strike="noStrike">
              <a:solidFill>
                <a:srgbClr val="222222"/>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Express  Router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Router no Express</a:t>
            </a:r>
            <a:endParaRPr/>
          </a:p>
        </p:txBody>
      </p:sp>
      <p:sp>
        <p:nvSpPr>
          <p:cNvPr id="204" name="Google Shape;20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78571"/>
              <a:buFont typeface="Arial"/>
              <a:buNone/>
            </a:pPr>
            <a:r>
              <a:rPr lang="pt-BR"/>
              <a:t>Na aula anterior nos deparamos com um problema: Vendo que havia muitas rotas "mesmas" que diferiam apenas nos métodos, percebemos que o código poderia se tornar bastante complicado.</a:t>
            </a:r>
            <a:endParaRPr/>
          </a:p>
          <a:p>
            <a:pPr indent="0" lvl="0" marL="0" rtl="0" algn="l">
              <a:lnSpc>
                <a:spcPct val="115000"/>
              </a:lnSpc>
              <a:spcBef>
                <a:spcPts val="1200"/>
              </a:spcBef>
              <a:spcAft>
                <a:spcPts val="0"/>
              </a:spcAft>
              <a:buClr>
                <a:schemeClr val="dk1"/>
              </a:buClr>
              <a:buSzPct val="78571"/>
              <a:buFont typeface="Arial"/>
              <a:buNone/>
            </a:pPr>
            <a:r>
              <a:t/>
            </a:r>
            <a:endParaRPr/>
          </a:p>
          <a:p>
            <a:pPr indent="0" lvl="0" marL="0" rtl="0" algn="l">
              <a:lnSpc>
                <a:spcPct val="115000"/>
              </a:lnSpc>
              <a:spcBef>
                <a:spcPts val="1200"/>
              </a:spcBef>
              <a:spcAft>
                <a:spcPts val="0"/>
              </a:spcAft>
              <a:buClr>
                <a:schemeClr val="dk1"/>
              </a:buClr>
              <a:buSzPct val="78571"/>
              <a:buFont typeface="Arial"/>
              <a:buNone/>
            </a:pPr>
            <a:r>
              <a:rPr lang="pt-BR"/>
              <a:t>Na aula anterior mostramos um exemplo com “usuários”, mas e se tivéssemos...?</a:t>
            </a:r>
            <a:endParaRPr/>
          </a:p>
          <a:p>
            <a:pPr indent="-290830" lvl="0" marL="457200" rtl="0" algn="l">
              <a:lnSpc>
                <a:spcPct val="115000"/>
              </a:lnSpc>
              <a:spcBef>
                <a:spcPts val="1200"/>
              </a:spcBef>
              <a:spcAft>
                <a:spcPts val="0"/>
              </a:spcAft>
              <a:buSzPct val="100000"/>
              <a:buChar char="●"/>
            </a:pPr>
            <a:r>
              <a:rPr lang="pt-BR"/>
              <a:t>Usuários</a:t>
            </a:r>
            <a:endParaRPr/>
          </a:p>
          <a:p>
            <a:pPr indent="-290830" lvl="0" marL="457200" rtl="0" algn="l">
              <a:lnSpc>
                <a:spcPct val="115000"/>
              </a:lnSpc>
              <a:spcBef>
                <a:spcPts val="0"/>
              </a:spcBef>
              <a:spcAft>
                <a:spcPts val="0"/>
              </a:spcAft>
              <a:buSzPct val="100000"/>
              <a:buChar char="●"/>
            </a:pPr>
            <a:r>
              <a:rPr lang="pt-BR"/>
              <a:t>Produtos</a:t>
            </a:r>
            <a:endParaRPr/>
          </a:p>
          <a:p>
            <a:pPr indent="-290830" lvl="0" marL="457200" rtl="0" algn="l">
              <a:lnSpc>
                <a:spcPct val="115000"/>
              </a:lnSpc>
              <a:spcBef>
                <a:spcPts val="0"/>
              </a:spcBef>
              <a:spcAft>
                <a:spcPts val="0"/>
              </a:spcAft>
              <a:buSzPct val="100000"/>
              <a:buChar char="●"/>
            </a:pPr>
            <a:r>
              <a:rPr lang="pt-BR"/>
              <a:t>bilhetes</a:t>
            </a:r>
            <a:endParaRPr/>
          </a:p>
          <a:p>
            <a:pPr indent="-290830" lvl="0" marL="457200" rtl="0" algn="l">
              <a:lnSpc>
                <a:spcPct val="115000"/>
              </a:lnSpc>
              <a:spcBef>
                <a:spcPts val="0"/>
              </a:spcBef>
              <a:spcAft>
                <a:spcPts val="0"/>
              </a:spcAft>
              <a:buSzPct val="100000"/>
              <a:buChar char="●"/>
            </a:pPr>
            <a:r>
              <a:rPr lang="pt-BR"/>
              <a:t>eventos</a:t>
            </a:r>
            <a:endParaRPr/>
          </a:p>
          <a:p>
            <a:pPr indent="-290830" lvl="0" marL="457200" rtl="0" algn="l">
              <a:lnSpc>
                <a:spcPct val="115000"/>
              </a:lnSpc>
              <a:spcBef>
                <a:spcPts val="0"/>
              </a:spcBef>
              <a:spcAft>
                <a:spcPts val="0"/>
              </a:spcAft>
              <a:buSzPct val="100000"/>
              <a:buChar char="●"/>
            </a:pPr>
            <a:r>
              <a:rPr lang="pt-BR"/>
              <a:t>Associações</a:t>
            </a:r>
            <a:endParaRPr/>
          </a:p>
          <a:p>
            <a:pPr indent="-290830" lvl="0" marL="457200" rtl="0" algn="l">
              <a:lnSpc>
                <a:spcPct val="115000"/>
              </a:lnSpc>
              <a:spcBef>
                <a:spcPts val="0"/>
              </a:spcBef>
              <a:spcAft>
                <a:spcPts val="0"/>
              </a:spcAft>
              <a:buSzPct val="100000"/>
              <a:buChar char="●"/>
            </a:pPr>
            <a:r>
              <a:rPr lang="pt-BR"/>
              <a:t>Transporte</a:t>
            </a:r>
            <a:endParaRPr/>
          </a:p>
          <a:p>
            <a:pPr indent="-290830" lvl="0" marL="457200" rtl="0" algn="l">
              <a:lnSpc>
                <a:spcPct val="115000"/>
              </a:lnSpc>
              <a:spcBef>
                <a:spcPts val="0"/>
              </a:spcBef>
              <a:spcAft>
                <a:spcPts val="0"/>
              </a:spcAft>
              <a:buSzPct val="100000"/>
              <a:buChar char="●"/>
            </a:pPr>
            <a:r>
              <a:rPr lang="pt-BR"/>
              <a:t>Filiais</a:t>
            </a:r>
            <a:endParaRPr/>
          </a:p>
          <a:p>
            <a:pPr indent="0" lvl="0" marL="0" rtl="0" algn="l">
              <a:lnSpc>
                <a:spcPct val="115000"/>
              </a:lnSpc>
              <a:spcBef>
                <a:spcPts val="1200"/>
              </a:spcBef>
              <a:spcAft>
                <a:spcPts val="0"/>
              </a:spcAft>
              <a:buSzPct val="142857"/>
              <a:buNone/>
            </a:pPr>
            <a:r>
              <a:rPr lang="pt-BR"/>
              <a:t>Quantos métodos amontoados teríamos em um único arquivo?</a:t>
            </a:r>
            <a:endParaRPr/>
          </a:p>
          <a:p>
            <a:pPr indent="0" lvl="0" marL="0" rtl="0" algn="l">
              <a:lnSpc>
                <a:spcPct val="115000"/>
              </a:lnSpc>
              <a:spcBef>
                <a:spcPts val="1200"/>
              </a:spcBef>
              <a:spcAft>
                <a:spcPts val="0"/>
              </a:spcAft>
              <a:buClr>
                <a:schemeClr val="dk1"/>
              </a:buClr>
              <a:buSzPct val="78571"/>
              <a:buFont typeface="Arial"/>
              <a:buNone/>
            </a:pPr>
            <a:r>
              <a:t/>
            </a:r>
            <a:endParaRPr/>
          </a:p>
          <a:p>
            <a:pPr indent="0" lvl="0" marL="0" rtl="0" algn="l">
              <a:lnSpc>
                <a:spcPct val="115000"/>
              </a:lnSpc>
              <a:spcBef>
                <a:spcPts val="1200"/>
              </a:spcBef>
              <a:spcAft>
                <a:spcPts val="1200"/>
              </a:spcAft>
              <a:buSzPct val="142857"/>
              <a:buNone/>
            </a:pPr>
            <a:r>
              <a:t/>
            </a:r>
            <a:endParaRPr/>
          </a:p>
        </p:txBody>
      </p:sp>
      <p:sp>
        <p:nvSpPr>
          <p:cNvPr id="205" name="Google Shape;20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78571"/>
              <a:buFont typeface="Arial"/>
              <a:buNone/>
            </a:pPr>
            <a:r>
              <a:rPr lang="pt-BR"/>
              <a:t>Um router no express nos permitirá separar os endpoints “comuns” em entidades separadas que funcionarão como “mini aplicativos”, que receberão solicitações que correspondam ao referido endpoint e, portanto, serão redirecionadas para esse mini aplicativo.</a:t>
            </a:r>
            <a:endParaRPr/>
          </a:p>
          <a:p>
            <a:pPr indent="0" lvl="0" marL="0" rtl="0" algn="l">
              <a:lnSpc>
                <a:spcPct val="115000"/>
              </a:lnSpc>
              <a:spcBef>
                <a:spcPts val="1200"/>
              </a:spcBef>
              <a:spcAft>
                <a:spcPts val="0"/>
              </a:spcAft>
              <a:buClr>
                <a:schemeClr val="dk1"/>
              </a:buClr>
              <a:buSzPct val="78571"/>
              <a:buFont typeface="Arial"/>
              <a:buNone/>
            </a:pPr>
            <a:r>
              <a:t/>
            </a:r>
            <a:endParaRPr/>
          </a:p>
          <a:p>
            <a:pPr indent="0" lvl="0" marL="0" rtl="0" algn="l">
              <a:lnSpc>
                <a:spcPct val="115000"/>
              </a:lnSpc>
              <a:spcBef>
                <a:spcPts val="1200"/>
              </a:spcBef>
              <a:spcAft>
                <a:spcPts val="0"/>
              </a:spcAft>
              <a:buClr>
                <a:schemeClr val="dk1"/>
              </a:buClr>
              <a:buSzPct val="78571"/>
              <a:buFont typeface="Arial"/>
              <a:buNone/>
            </a:pPr>
            <a:r>
              <a:rPr lang="pt-BR"/>
              <a:t>Desta forma, nosso código ficará mais organizado, e as diferentes entidades terão seu comportamento interno isolado , como configurações, middlewares, etc.</a:t>
            </a:r>
            <a:endParaRPr/>
          </a:p>
          <a:p>
            <a:pPr indent="0" lvl="0" marL="0" rtl="0" algn="l">
              <a:lnSpc>
                <a:spcPct val="115000"/>
              </a:lnSpc>
              <a:spcBef>
                <a:spcPts val="1200"/>
              </a:spcBef>
              <a:spcAft>
                <a:spcPts val="0"/>
              </a:spcAft>
              <a:buClr>
                <a:schemeClr val="dk1"/>
              </a:buClr>
              <a:buSzPct val="78571"/>
              <a:buFont typeface="Arial"/>
              <a:buNone/>
            </a:pPr>
            <a:r>
              <a:rPr lang="pt-BR" u="sng">
                <a:solidFill>
                  <a:schemeClr val="hlink"/>
                </a:solidFill>
                <a:hlinkClick r:id="rId3"/>
              </a:rPr>
              <a:t>Documentação Express</a:t>
            </a:r>
            <a:endParaRPr/>
          </a:p>
          <a:p>
            <a:pPr indent="0" lvl="0" marL="0" rtl="0" algn="l">
              <a:lnSpc>
                <a:spcPct val="115000"/>
              </a:lnSpc>
              <a:spcBef>
                <a:spcPts val="1200"/>
              </a:spcBef>
              <a:spcAft>
                <a:spcPts val="1200"/>
              </a:spcAft>
              <a:buSzPct val="108108"/>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Como criar um router?</a:t>
            </a:r>
            <a:endParaRPr/>
          </a:p>
        </p:txBody>
      </p:sp>
      <p:sp>
        <p:nvSpPr>
          <p:cNvPr id="211" name="Google Shape;211;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Primeiramente vamos relembrar a estrutura do nosso projeto, até aqui, sabemos que a estrutura básica do nosso projeto consiste na distribuição conforme indicado na imagem: uma pasta onde mora o projeto, dentro de uma pasta src onde ficará nosso código, e nosso servidor dentro.</a:t>
            </a:r>
            <a:endParaRPr sz="1350">
              <a:solidFill>
                <a:schemeClr val="dk1"/>
              </a:solidFill>
              <a:latin typeface="DM Sans"/>
              <a:ea typeface="DM Sans"/>
              <a:cs typeface="DM Sans"/>
              <a:sym typeface="DM Sans"/>
            </a:endParaRPr>
          </a:p>
          <a:p>
            <a:pPr indent="0" lvl="0" marL="0" rtl="0" algn="l">
              <a:lnSpc>
                <a:spcPct val="115000"/>
              </a:lnSpc>
              <a:spcBef>
                <a:spcPts val="0"/>
              </a:spcBef>
              <a:spcAft>
                <a:spcPts val="1200"/>
              </a:spcAft>
              <a:buSzPts val="1400"/>
              <a:buNone/>
            </a:pPr>
            <a:r>
              <a:t/>
            </a:r>
            <a:endParaRPr/>
          </a:p>
        </p:txBody>
      </p:sp>
      <p:pic>
        <p:nvPicPr>
          <p:cNvPr id="212" name="Google Shape;212;p7"/>
          <p:cNvPicPr preferRelativeResize="0"/>
          <p:nvPr/>
        </p:nvPicPr>
        <p:blipFill rotWithShape="1">
          <a:blip r:embed="rId3">
            <a:alphaModFix/>
          </a:blip>
          <a:srcRect b="0" l="0" r="0" t="0"/>
          <a:stretch/>
        </p:blipFill>
        <p:spPr>
          <a:xfrm>
            <a:off x="5253800" y="1065700"/>
            <a:ext cx="2466975" cy="260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Como criar um router?</a:t>
            </a:r>
            <a:endParaRPr/>
          </a:p>
        </p:txBody>
      </p:sp>
      <p:sp>
        <p:nvSpPr>
          <p:cNvPr id="218" name="Google Shape;218;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Agora, adicionaremos uma pasta “routes” onde nossos diferentes routers ficarão (observe que app.js fica fora das rotas, mas ainda dentro de src).</a:t>
            </a:r>
            <a:endParaRPr sz="1350">
              <a:solidFill>
                <a:schemeClr val="dk1"/>
              </a:solidFill>
              <a:latin typeface="DM Sans"/>
              <a:ea typeface="DM Sans"/>
              <a:cs typeface="DM Sans"/>
              <a:sym typeface="DM Sans"/>
            </a:endParaRPr>
          </a:p>
          <a:p>
            <a:pPr indent="0" lvl="0" marL="0" rtl="0" algn="l">
              <a:lnSpc>
                <a:spcPct val="115000"/>
              </a:lnSpc>
              <a:spcBef>
                <a:spcPts val="0"/>
              </a:spcBef>
              <a:spcAft>
                <a:spcPts val="1200"/>
              </a:spcAft>
              <a:buSzPts val="1400"/>
              <a:buNone/>
            </a:pPr>
            <a:r>
              <a:t/>
            </a:r>
            <a:endParaRPr/>
          </a:p>
        </p:txBody>
      </p:sp>
      <p:pic>
        <p:nvPicPr>
          <p:cNvPr id="219" name="Google Shape;219;p8"/>
          <p:cNvPicPr preferRelativeResize="0"/>
          <p:nvPr/>
        </p:nvPicPr>
        <p:blipFill rotWithShape="1">
          <a:blip r:embed="rId3">
            <a:alphaModFix/>
          </a:blip>
          <a:srcRect b="0" l="0" r="0" t="0"/>
          <a:stretch/>
        </p:blipFill>
        <p:spPr>
          <a:xfrm>
            <a:off x="4855625" y="1152475"/>
            <a:ext cx="2457450" cy="264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Corpo de um router</a:t>
            </a:r>
            <a:endParaRPr/>
          </a:p>
        </p:txBody>
      </p:sp>
      <p:sp>
        <p:nvSpPr>
          <p:cNvPr id="225" name="Google Shape;225;p9"/>
          <p:cNvSpPr txBox="1"/>
          <p:nvPr/>
        </p:nvSpPr>
        <p:spPr>
          <a:xfrm>
            <a:off x="463425" y="1077000"/>
            <a:ext cx="6625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Para adicionar um router à nossa nova pasta, ele deve conter a seguinte sintaxe:</a:t>
            </a:r>
            <a:endParaRPr b="0" i="0" sz="1400" u="none" cap="none" strike="noStrike">
              <a:solidFill>
                <a:srgbClr val="000000"/>
              </a:solidFill>
              <a:latin typeface="Arial"/>
              <a:ea typeface="Arial"/>
              <a:cs typeface="Arial"/>
              <a:sym typeface="Arial"/>
            </a:endParaRPr>
          </a:p>
        </p:txBody>
      </p:sp>
      <p:pic>
        <p:nvPicPr>
          <p:cNvPr id="226" name="Google Shape;226;p9"/>
          <p:cNvPicPr preferRelativeResize="0"/>
          <p:nvPr/>
        </p:nvPicPr>
        <p:blipFill rotWithShape="1">
          <a:blip r:embed="rId3">
            <a:alphaModFix/>
          </a:blip>
          <a:srcRect b="0" l="0" r="0" t="0"/>
          <a:stretch/>
        </p:blipFill>
        <p:spPr>
          <a:xfrm>
            <a:off x="152400" y="1629600"/>
            <a:ext cx="8839200" cy="27794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Hands on lab</a:t>
            </a:r>
            <a:endParaRPr/>
          </a:p>
        </p:txBody>
      </p:sp>
      <p:sp>
        <p:nvSpPr>
          <p:cNvPr id="232" name="Google Shape;23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Nesta instância da aula será mostrada a implementação do express Router com um exercício prático</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De que maneira?</a:t>
            </a:r>
            <a:endParaRPr/>
          </a:p>
          <a:p>
            <a:pPr indent="0" lvl="0" marL="0" rtl="0" algn="l">
              <a:lnSpc>
                <a:spcPct val="115000"/>
              </a:lnSpc>
              <a:spcBef>
                <a:spcPts val="1200"/>
              </a:spcBef>
              <a:spcAft>
                <a:spcPts val="0"/>
              </a:spcAft>
              <a:buClr>
                <a:schemeClr val="dk1"/>
              </a:buClr>
              <a:buSzPts val="1100"/>
              <a:buFont typeface="Arial"/>
              <a:buNone/>
            </a:pPr>
            <a:r>
              <a:rPr lang="pt-BR"/>
              <a:t>O professor demonstrará como fazer e você poderá replicar em seu computador. Se surgirem dúvidas, você pode compartilhá-las para resolvê-las junto com a ajuda dos tutores.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HANDS ON LAB - Express Router</a:t>
            </a:r>
            <a:endParaRPr/>
          </a:p>
        </p:txBody>
      </p:sp>
      <p:sp>
        <p:nvSpPr>
          <p:cNvPr id="238" name="Google Shape;23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Clr>
                <a:schemeClr val="dk1"/>
              </a:buClr>
              <a:buSzPct val="61110"/>
              <a:buFont typeface="Arial"/>
              <a:buNone/>
            </a:pPr>
            <a:r>
              <a:rPr lang="pt-BR"/>
              <a:t>Como fazemos? Dois routers serão criados: users e pets.</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pt-BR"/>
              <a:t>O router de users deve ter o caminho principal /api/users</a:t>
            </a:r>
            <a:endParaRPr/>
          </a:p>
          <a:p>
            <a:pPr indent="0" lvl="0" marL="0" rtl="0" algn="l">
              <a:lnSpc>
                <a:spcPct val="115000"/>
              </a:lnSpc>
              <a:spcBef>
                <a:spcPts val="1200"/>
              </a:spcBef>
              <a:spcAft>
                <a:spcPts val="0"/>
              </a:spcAft>
              <a:buClr>
                <a:schemeClr val="dk1"/>
              </a:buClr>
              <a:buSzPct val="61110"/>
              <a:buFont typeface="Arial"/>
              <a:buNone/>
            </a:pPr>
            <a:r>
              <a:rPr lang="pt-BR"/>
              <a:t>O router pets deve ter a rota principal /api/pets</a:t>
            </a:r>
            <a:endParaRPr/>
          </a:p>
          <a:p>
            <a:pPr indent="0" lvl="0" marL="0" rtl="0" algn="l">
              <a:lnSpc>
                <a:spcPct val="115000"/>
              </a:lnSpc>
              <a:spcBef>
                <a:spcPts val="1200"/>
              </a:spcBef>
              <a:spcAft>
                <a:spcPts val="0"/>
              </a:spcAft>
              <a:buClr>
                <a:schemeClr val="dk1"/>
              </a:buClr>
              <a:buSzPct val="61110"/>
              <a:buFont typeface="Arial"/>
              <a:buNone/>
            </a:pPr>
            <a:r>
              <a:rPr lang="pt-BR"/>
              <a:t>Ambos devem possuir, internamente, um array para armazená-los.</a:t>
            </a:r>
            <a:endParaRPr/>
          </a:p>
          <a:p>
            <a:pPr indent="0" lvl="0" marL="0" rtl="0" algn="l">
              <a:lnSpc>
                <a:spcPct val="115000"/>
              </a:lnSpc>
              <a:spcBef>
                <a:spcPts val="1200"/>
              </a:spcBef>
              <a:spcAft>
                <a:spcPts val="0"/>
              </a:spcAft>
              <a:buClr>
                <a:schemeClr val="dk1"/>
              </a:buClr>
              <a:buSzPct val="61110"/>
              <a:buFont typeface="Arial"/>
              <a:buNone/>
            </a:pPr>
            <a:r>
              <a:rPr lang="pt-BR"/>
              <a:t>Ambos devem ter um método get em seu caminho raiz para obter o array.</a:t>
            </a:r>
            <a:endParaRPr/>
          </a:p>
          <a:p>
            <a:pPr indent="0" lvl="0" marL="0" rtl="0" algn="l">
              <a:lnSpc>
                <a:spcPct val="115000"/>
              </a:lnSpc>
              <a:spcBef>
                <a:spcPts val="1200"/>
              </a:spcBef>
              <a:spcAft>
                <a:spcPts val="0"/>
              </a:spcAft>
              <a:buClr>
                <a:schemeClr val="dk1"/>
              </a:buClr>
              <a:buSzPct val="61110"/>
              <a:buFont typeface="Arial"/>
              <a:buNone/>
            </a:pPr>
            <a:r>
              <a:rPr lang="pt-BR"/>
              <a:t>Ambos devem ter um método POST em seu caminho raiz para poder adicionar um usuário ou animal de estimação dependendo do router.</a:t>
            </a:r>
            <a:endParaRPr/>
          </a:p>
          <a:p>
            <a:pPr indent="0" lvl="0" marL="0" rtl="0" algn="l">
              <a:lnSpc>
                <a:spcPct val="115000"/>
              </a:lnSpc>
              <a:spcBef>
                <a:spcPts val="1200"/>
              </a:spcBef>
              <a:spcAft>
                <a:spcPts val="0"/>
              </a:spcAft>
              <a:buClr>
                <a:schemeClr val="dk1"/>
              </a:buClr>
              <a:buSzPct val="61110"/>
              <a:buFont typeface="Arial"/>
              <a:buNone/>
            </a:pPr>
            <a:r>
              <a:rPr lang="pt-BR"/>
              <a:t>Conecte os routers ao arquivo app.js para preparar o ponteiro para o router.</a:t>
            </a:r>
            <a:endParaRPr/>
          </a:p>
          <a:p>
            <a:pPr indent="0" lvl="0" marL="0" rtl="0" algn="l">
              <a:lnSpc>
                <a:spcPct val="115000"/>
              </a:lnSpc>
              <a:spcBef>
                <a:spcPts val="1200"/>
              </a:spcBef>
              <a:spcAft>
                <a:spcPts val="0"/>
              </a:spcAft>
              <a:buClr>
                <a:schemeClr val="dk1"/>
              </a:buClr>
              <a:buSzPct val="61110"/>
              <a:buFont typeface="Arial"/>
              <a:buNone/>
            </a:pPr>
            <a:r>
              <a:rPr lang="pt-BR"/>
              <a:t>Funcionalidade de teste com Postman.</a:t>
            </a:r>
            <a:endParaRPr/>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BR"/>
              <a:t>Serviços de arquivos estáticos com Express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Como funciona?</a:t>
            </a:r>
            <a:endParaRPr/>
          </a:p>
        </p:txBody>
      </p:sp>
      <p:sp>
        <p:nvSpPr>
          <p:cNvPr id="249" name="Google Shape;249;p13"/>
          <p:cNvSpPr txBox="1"/>
          <p:nvPr>
            <p:ph idx="1" type="body"/>
          </p:nvPr>
        </p:nvSpPr>
        <p:spPr>
          <a:xfrm>
            <a:off x="311700" y="1152475"/>
            <a:ext cx="52104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pt-BR"/>
              <a:t>Nosso servidor tem a possibilidade de hospedar recursos que podem ser vistos diretamente pelo cliente.</a:t>
            </a:r>
            <a:endParaRPr/>
          </a:p>
          <a:p>
            <a:pPr indent="-342900" lvl="0" marL="457200" rtl="0" algn="l">
              <a:lnSpc>
                <a:spcPct val="115000"/>
              </a:lnSpc>
              <a:spcBef>
                <a:spcPts val="0"/>
              </a:spcBef>
              <a:spcAft>
                <a:spcPts val="0"/>
              </a:spcAft>
              <a:buSzPts val="1800"/>
              <a:buChar char="●"/>
            </a:pPr>
            <a:r>
              <a:rPr lang="pt-BR"/>
              <a:t>Podemos configurar uma pasta para que o usuário possa acessar e ver esses recursos diretamente apenas acessando o caminho onde está localizado.</a:t>
            </a:r>
            <a:endParaRPr/>
          </a:p>
          <a:p>
            <a:pPr indent="-342900" lvl="0" marL="457200" rtl="0" algn="l">
              <a:lnSpc>
                <a:spcPct val="115000"/>
              </a:lnSpc>
              <a:spcBef>
                <a:spcPts val="0"/>
              </a:spcBef>
              <a:spcAft>
                <a:spcPts val="0"/>
              </a:spcAft>
              <a:buSzPts val="1800"/>
              <a:buChar char="●"/>
            </a:pPr>
            <a:r>
              <a:rPr lang="pt-BR"/>
              <a:t>Neste curso e em projetos profissionais você poderá encontrar esses arquivos na pasta "public", fazendo referência, como o próprio nome diz, a recursos públicos de fácil acesso ao cliente.</a:t>
            </a:r>
            <a:endParaRPr/>
          </a:p>
        </p:txBody>
      </p:sp>
      <p:pic>
        <p:nvPicPr>
          <p:cNvPr id="250" name="Google Shape;250;p13"/>
          <p:cNvPicPr preferRelativeResize="0"/>
          <p:nvPr/>
        </p:nvPicPr>
        <p:blipFill rotWithShape="1">
          <a:blip r:embed="rId3">
            <a:alphaModFix/>
          </a:blip>
          <a:srcRect b="0" l="0" r="0" t="0"/>
          <a:stretch/>
        </p:blipFill>
        <p:spPr>
          <a:xfrm>
            <a:off x="5649052" y="1471400"/>
            <a:ext cx="2574496" cy="276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e1307a3d29_0_17"/>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e1307a3d29_0_17"/>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chemeClr val="lt1"/>
                </a:solidFill>
                <a:latin typeface="DM Sans"/>
                <a:ea typeface="DM Sans"/>
                <a:cs typeface="DM Sans"/>
                <a:sym typeface="DM Sans"/>
              </a:rPr>
              <a:t>Esta aula será </a:t>
            </a:r>
            <a:endParaRPr b="1" sz="4000">
              <a:solidFill>
                <a:srgbClr val="DEFC52"/>
              </a:solidFill>
              <a:latin typeface="DM Sans"/>
              <a:ea typeface="DM Sans"/>
              <a:cs typeface="DM Sans"/>
              <a:sym typeface="DM Sans"/>
            </a:endParaRPr>
          </a:p>
        </p:txBody>
      </p:sp>
      <p:sp>
        <p:nvSpPr>
          <p:cNvPr id="119" name="Google Shape;119;g1e1307a3d29_0_17"/>
          <p:cNvSpPr txBox="1"/>
          <p:nvPr/>
        </p:nvSpPr>
        <p:spPr>
          <a:xfrm>
            <a:off x="3655975" y="2541075"/>
            <a:ext cx="22275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gravada</a:t>
            </a:r>
            <a:endParaRPr b="1" sz="4000">
              <a:solidFill>
                <a:srgbClr val="EAFF6A"/>
              </a:solidFill>
              <a:latin typeface="DM Sans"/>
              <a:ea typeface="DM Sans"/>
              <a:cs typeface="DM Sans"/>
              <a:sym typeface="DM Sans"/>
            </a:endParaRPr>
          </a:p>
        </p:txBody>
      </p:sp>
      <p:sp>
        <p:nvSpPr>
          <p:cNvPr id="120" name="Google Shape;120;g1e1307a3d29_0_17"/>
          <p:cNvSpPr/>
          <p:nvPr/>
        </p:nvSpPr>
        <p:spPr>
          <a:xfrm>
            <a:off x="3293875" y="2844525"/>
            <a:ext cx="199800" cy="1998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Quando usá-los?</a:t>
            </a:r>
            <a:endParaRPr/>
          </a:p>
        </p:txBody>
      </p:sp>
      <p:sp>
        <p:nvSpPr>
          <p:cNvPr id="256" name="Google Shape;256;p14"/>
          <p:cNvSpPr txBox="1"/>
          <p:nvPr>
            <p:ph idx="1" type="body"/>
          </p:nvPr>
        </p:nvSpPr>
        <p:spPr>
          <a:xfrm>
            <a:off x="311700" y="1152475"/>
            <a:ext cx="5262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61110"/>
              <a:buFont typeface="Arial"/>
              <a:buNone/>
            </a:pPr>
            <a:r>
              <a:rPr lang="pt-BR"/>
              <a:t>Os dois principais casos para os quais você encontrará o uso desta pasta “pública” para arquivos estáticos são:</a:t>
            </a:r>
            <a:endParaRPr/>
          </a:p>
          <a:p>
            <a:pPr indent="-334327" lvl="0" marL="457200" rtl="0" algn="l">
              <a:lnSpc>
                <a:spcPct val="115000"/>
              </a:lnSpc>
              <a:spcBef>
                <a:spcPts val="1200"/>
              </a:spcBef>
              <a:spcAft>
                <a:spcPts val="0"/>
              </a:spcAft>
              <a:buSzPct val="100000"/>
              <a:buChar char="●"/>
            </a:pPr>
            <a:r>
              <a:rPr lang="pt-BR"/>
              <a:t>Quando precisamos hospedar imagens e servi-las diretamente ao cliente.</a:t>
            </a:r>
            <a:endParaRPr/>
          </a:p>
          <a:p>
            <a:pPr indent="-334327" lvl="0" marL="457200" rtl="0" algn="l">
              <a:lnSpc>
                <a:spcPct val="115000"/>
              </a:lnSpc>
              <a:spcBef>
                <a:spcPts val="0"/>
              </a:spcBef>
              <a:spcAft>
                <a:spcPts val="0"/>
              </a:spcAft>
              <a:buSzPct val="100000"/>
              <a:buChar char="●"/>
            </a:pPr>
            <a:r>
              <a:rPr lang="pt-BR"/>
              <a:t>Quando precisamos hospedar uma página da web em todos os seus sentidos: html, css, js. Nesta aula faremos uma página simples para exibir o escopo de public.</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08108"/>
              <a:buNone/>
            </a:pPr>
            <a:r>
              <a:t/>
            </a:r>
            <a:endParaRPr/>
          </a:p>
        </p:txBody>
      </p:sp>
      <p:pic>
        <p:nvPicPr>
          <p:cNvPr id="257" name="Google Shape;257;p14"/>
          <p:cNvPicPr preferRelativeResize="0"/>
          <p:nvPr/>
        </p:nvPicPr>
        <p:blipFill rotWithShape="1">
          <a:blip r:embed="rId3">
            <a:alphaModFix/>
          </a:blip>
          <a:srcRect b="0" l="0" r="0" t="0"/>
          <a:stretch/>
        </p:blipFill>
        <p:spPr>
          <a:xfrm>
            <a:off x="5649052" y="1471400"/>
            <a:ext cx="2574496" cy="2765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Como converter uma pasta em um recurso estático?</a:t>
            </a:r>
            <a:endParaRPr/>
          </a:p>
        </p:txBody>
      </p:sp>
      <p:sp>
        <p:nvSpPr>
          <p:cNvPr id="263" name="Google Shape;26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pt-BR"/>
              <a:t>Para poder utilizar os recursos de uma pasta estaticamente, basta especificarmos a referida pasta como “express.static” no servidor com a seguinte sintaxe:</a:t>
            </a:r>
            <a:endParaRPr/>
          </a:p>
          <a:p>
            <a:pPr indent="0" lvl="0" marL="0" rtl="0" algn="l">
              <a:lnSpc>
                <a:spcPct val="115000"/>
              </a:lnSpc>
              <a:spcBef>
                <a:spcPts val="1200"/>
              </a:spcBef>
              <a:spcAft>
                <a:spcPts val="0"/>
              </a:spcAft>
              <a:buSzPts val="1800"/>
              <a:buNone/>
            </a:pPr>
            <a:r>
              <a:t/>
            </a:r>
            <a:endParaRPr/>
          </a:p>
          <a:p>
            <a:pPr indent="457200" lvl="0" marL="914400" rtl="0" algn="l">
              <a:lnSpc>
                <a:spcPct val="100000"/>
              </a:lnSpc>
              <a:spcBef>
                <a:spcPts val="1200"/>
              </a:spcBef>
              <a:spcAft>
                <a:spcPts val="0"/>
              </a:spcAft>
              <a:buSzPts val="1800"/>
              <a:buNone/>
            </a:pPr>
            <a:r>
              <a:rPr lang="pt-BR" sz="1650">
                <a:solidFill>
                  <a:srgbClr val="9CDCFE"/>
                </a:solidFill>
                <a:highlight>
                  <a:srgbClr val="1E1E1E"/>
                </a:highlight>
                <a:latin typeface="Courier New"/>
                <a:ea typeface="Courier New"/>
                <a:cs typeface="Courier New"/>
                <a:sym typeface="Courier New"/>
              </a:rPr>
              <a:t>app</a:t>
            </a:r>
            <a:r>
              <a:rPr lang="pt-BR" sz="1650">
                <a:solidFill>
                  <a:srgbClr val="D4D4D4"/>
                </a:solidFill>
                <a:highlight>
                  <a:srgbClr val="1E1E1E"/>
                </a:highlight>
                <a:latin typeface="Courier New"/>
                <a:ea typeface="Courier New"/>
                <a:cs typeface="Courier New"/>
                <a:sym typeface="Courier New"/>
              </a:rPr>
              <a:t>.</a:t>
            </a:r>
            <a:r>
              <a:rPr lang="pt-BR" sz="1650">
                <a:solidFill>
                  <a:srgbClr val="DCDCAA"/>
                </a:solidFill>
                <a:highlight>
                  <a:srgbClr val="1E1E1E"/>
                </a:highlight>
                <a:latin typeface="Courier New"/>
                <a:ea typeface="Courier New"/>
                <a:cs typeface="Courier New"/>
                <a:sym typeface="Courier New"/>
              </a:rPr>
              <a:t>use</a:t>
            </a:r>
            <a:r>
              <a:rPr lang="pt-BR" sz="1650">
                <a:solidFill>
                  <a:srgbClr val="D4D4D4"/>
                </a:solidFill>
                <a:highlight>
                  <a:srgbClr val="1E1E1E"/>
                </a:highlight>
                <a:latin typeface="Courier New"/>
                <a:ea typeface="Courier New"/>
                <a:cs typeface="Courier New"/>
                <a:sym typeface="Courier New"/>
              </a:rPr>
              <a:t>(</a:t>
            </a:r>
            <a:r>
              <a:rPr lang="pt-BR" sz="1650">
                <a:solidFill>
                  <a:srgbClr val="9CDCFE"/>
                </a:solidFill>
                <a:highlight>
                  <a:srgbClr val="1E1E1E"/>
                </a:highlight>
                <a:latin typeface="Courier New"/>
                <a:ea typeface="Courier New"/>
                <a:cs typeface="Courier New"/>
                <a:sym typeface="Courier New"/>
              </a:rPr>
              <a:t>express</a:t>
            </a:r>
            <a:r>
              <a:rPr lang="pt-BR" sz="1650">
                <a:solidFill>
                  <a:srgbClr val="D4D4D4"/>
                </a:solidFill>
                <a:highlight>
                  <a:srgbClr val="1E1E1E"/>
                </a:highlight>
                <a:latin typeface="Courier New"/>
                <a:ea typeface="Courier New"/>
                <a:cs typeface="Courier New"/>
                <a:sym typeface="Courier New"/>
              </a:rPr>
              <a:t>.static( </a:t>
            </a:r>
            <a:r>
              <a:rPr lang="pt-BR" sz="1650">
                <a:solidFill>
                  <a:srgbClr val="DCDCAA"/>
                </a:solidFill>
                <a:highlight>
                  <a:srgbClr val="1E1E1E"/>
                </a:highlight>
                <a:latin typeface="Courier New"/>
                <a:ea typeface="Courier New"/>
                <a:cs typeface="Courier New"/>
                <a:sym typeface="Courier New"/>
              </a:rPr>
              <a:t>' </a:t>
            </a:r>
            <a:r>
              <a:rPr lang="pt-BR" sz="1650">
                <a:solidFill>
                  <a:srgbClr val="CE9178"/>
                </a:solidFill>
                <a:highlight>
                  <a:srgbClr val="1E1E1E"/>
                </a:highlight>
                <a:latin typeface="Courier New"/>
                <a:ea typeface="Courier New"/>
                <a:cs typeface="Courier New"/>
                <a:sym typeface="Courier New"/>
              </a:rPr>
              <a:t>público' </a:t>
            </a:r>
            <a:r>
              <a:rPr lang="pt-BR" sz="1650">
                <a:solidFill>
                  <a:srgbClr val="D4D4D4"/>
                </a:solidFill>
                <a:highlight>
                  <a:srgbClr val="1E1E1E"/>
                </a:highlight>
                <a:latin typeface="Courier New"/>
                <a:ea typeface="Courier New"/>
                <a:cs typeface="Courier New"/>
                <a:sym typeface="Courier New"/>
              </a:rPr>
              <a:t>))</a:t>
            </a:r>
            <a:endParaRPr sz="1650">
              <a:solidFill>
                <a:srgbClr val="D4D4D4"/>
              </a:solidFill>
              <a:highlight>
                <a:srgbClr val="1E1E1E"/>
              </a:highlight>
              <a:latin typeface="Courier New"/>
              <a:ea typeface="Courier New"/>
              <a:cs typeface="Courier New"/>
              <a:sym typeface="Courier New"/>
            </a:endParaRPr>
          </a:p>
          <a:p>
            <a:pPr indent="457200" lvl="0" marL="914400" rtl="0" algn="l">
              <a:lnSpc>
                <a:spcPct val="100000"/>
              </a:lnSpc>
              <a:spcBef>
                <a:spcPts val="0"/>
              </a:spcBef>
              <a:spcAft>
                <a:spcPts val="0"/>
              </a:spcAft>
              <a:buSzPts val="1800"/>
              <a:buNone/>
            </a:pPr>
            <a:r>
              <a:t/>
            </a:r>
            <a:endParaRPr sz="1650">
              <a:solidFill>
                <a:srgbClr val="D4D4D4"/>
              </a:solidFill>
              <a:highlight>
                <a:srgbClr val="1E1E1E"/>
              </a:highlight>
              <a:latin typeface="Courier New"/>
              <a:ea typeface="Courier New"/>
              <a:cs typeface="Courier New"/>
              <a:sym typeface="Courier New"/>
            </a:endParaRPr>
          </a:p>
          <a:p>
            <a:pPr indent="457200" lvl="0" marL="914400" rtl="0" algn="l">
              <a:lnSpc>
                <a:spcPct val="100000"/>
              </a:lnSpc>
              <a:spcBef>
                <a:spcPts val="0"/>
              </a:spcBef>
              <a:spcAft>
                <a:spcPts val="0"/>
              </a:spcAft>
              <a:buSzPts val="1800"/>
              <a:buNone/>
            </a:pPr>
            <a:r>
              <a:t/>
            </a:r>
            <a:endParaRPr sz="16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pt-BR" sz="1650">
                <a:highlight>
                  <a:schemeClr val="lt1"/>
                </a:highlight>
              </a:rPr>
              <a:t>Indicamos que tudo que estiver na pasta public pode ser acessado diretamente da pasta pública . Podemos então carregar quaisquer arquivos que quisermos para o diretório public.</a:t>
            </a:r>
            <a:endParaRPr sz="1650">
              <a:highlight>
                <a:schemeClr val="lt1"/>
              </a:highlight>
            </a:endParaRPr>
          </a:p>
          <a:p>
            <a:pPr indent="0" lvl="0" marL="0" rtl="0" algn="l">
              <a:lnSpc>
                <a:spcPct val="100000"/>
              </a:lnSpc>
              <a:spcBef>
                <a:spcPts val="0"/>
              </a:spcBef>
              <a:spcAft>
                <a:spcPts val="0"/>
              </a:spcAft>
              <a:buSzPts val="1800"/>
              <a:buNone/>
            </a:pPr>
            <a:r>
              <a:t/>
            </a:r>
            <a:endParaRPr sz="1650">
              <a:solidFill>
                <a:srgbClr val="D4D4D4"/>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pt-BR" sz="1650" u="sng">
                <a:solidFill>
                  <a:schemeClr val="hlink"/>
                </a:solidFill>
                <a:highlight>
                  <a:schemeClr val="lt1"/>
                </a:highlight>
                <a:latin typeface="Courier New"/>
                <a:ea typeface="Courier New"/>
                <a:cs typeface="Courier New"/>
                <a:sym typeface="Courier New"/>
                <a:hlinkClick r:id="rId3"/>
              </a:rPr>
              <a:t>Documentação static Express</a:t>
            </a:r>
            <a:endParaRPr sz="1650">
              <a:solidFill>
                <a:srgbClr val="D4D4D4"/>
              </a:solidFill>
              <a:highlight>
                <a:schemeClr val="lt1"/>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311700" y="445025"/>
            <a:ext cx="8520600" cy="932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Em seguida, podemos enviar os arquivos que queremos para o diretório público:</a:t>
            </a:r>
            <a:endParaRPr/>
          </a:p>
        </p:txBody>
      </p:sp>
      <p:sp>
        <p:nvSpPr>
          <p:cNvPr id="269" name="Google Shape;269;p16"/>
          <p:cNvSpPr txBox="1"/>
          <p:nvPr/>
        </p:nvSpPr>
        <p:spPr>
          <a:xfrm>
            <a:off x="368325" y="1416653"/>
            <a:ext cx="8500800" cy="14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highlight>
                  <a:srgbClr val="F7F7F7"/>
                </a:highlight>
                <a:latin typeface="DM Sans"/>
                <a:ea typeface="DM Sans"/>
                <a:cs typeface="DM Sans"/>
                <a:sym typeface="DM Sans"/>
              </a:rPr>
              <a:t>http</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localhost</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990055"/>
                </a:solidFill>
                <a:highlight>
                  <a:srgbClr val="F7F7F7"/>
                </a:highlight>
                <a:latin typeface="DM Sans"/>
                <a:ea typeface="DM Sans"/>
                <a:cs typeface="DM Sans"/>
                <a:sym typeface="DM Sans"/>
              </a:rPr>
              <a:t>3000</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hello</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html</a:t>
            </a:r>
            <a:endParaRPr b="0" i="0" sz="1600" u="none" cap="none" strike="noStrike">
              <a:solidFill>
                <a:srgbClr val="000000"/>
              </a:solidFill>
              <a:highlight>
                <a:srgbClr val="F7F7F7"/>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highlight>
                  <a:srgbClr val="F7F7F7"/>
                </a:highlight>
                <a:latin typeface="DM Sans"/>
                <a:ea typeface="DM Sans"/>
                <a:cs typeface="DM Sans"/>
                <a:sym typeface="DM Sans"/>
              </a:rPr>
              <a:t>http</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localhost</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990055"/>
                </a:solidFill>
                <a:highlight>
                  <a:srgbClr val="F7F7F7"/>
                </a:highlight>
                <a:latin typeface="DM Sans"/>
                <a:ea typeface="DM Sans"/>
                <a:cs typeface="DM Sans"/>
                <a:sym typeface="DM Sans"/>
              </a:rPr>
              <a:t>3000</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images</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kitten</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jpg</a:t>
            </a:r>
            <a:endParaRPr b="0" i="0" sz="1600" u="none" cap="none" strike="noStrike">
              <a:solidFill>
                <a:srgbClr val="000000"/>
              </a:solidFill>
              <a:highlight>
                <a:srgbClr val="F7F7F7"/>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highlight>
                  <a:srgbClr val="F7F7F7"/>
                </a:highlight>
                <a:latin typeface="DM Sans"/>
                <a:ea typeface="DM Sans"/>
                <a:cs typeface="DM Sans"/>
                <a:sym typeface="DM Sans"/>
              </a:rPr>
              <a:t>http</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localhost</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990055"/>
                </a:solidFill>
                <a:highlight>
                  <a:srgbClr val="F7F7F7"/>
                </a:highlight>
                <a:latin typeface="DM Sans"/>
                <a:ea typeface="DM Sans"/>
                <a:cs typeface="DM Sans"/>
                <a:sym typeface="DM Sans"/>
              </a:rPr>
              <a:t>3000</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css</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style</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css</a:t>
            </a:r>
            <a:endParaRPr b="0" i="0" sz="1600" u="none" cap="none" strike="noStrike">
              <a:solidFill>
                <a:srgbClr val="000000"/>
              </a:solidFill>
              <a:highlight>
                <a:srgbClr val="F7F7F7"/>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highlight>
                  <a:srgbClr val="F7F7F7"/>
                </a:highlight>
                <a:latin typeface="DM Sans"/>
                <a:ea typeface="DM Sans"/>
                <a:cs typeface="DM Sans"/>
                <a:sym typeface="DM Sans"/>
              </a:rPr>
              <a:t>http</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localhost</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990055"/>
                </a:solidFill>
                <a:highlight>
                  <a:srgbClr val="F7F7F7"/>
                </a:highlight>
                <a:latin typeface="DM Sans"/>
                <a:ea typeface="DM Sans"/>
                <a:cs typeface="DM Sans"/>
                <a:sym typeface="DM Sans"/>
              </a:rPr>
              <a:t>3000</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js</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app</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js</a:t>
            </a:r>
            <a:endParaRPr b="0" i="0" sz="1600" u="none" cap="none" strike="noStrike">
              <a:solidFill>
                <a:srgbClr val="000000"/>
              </a:solidFill>
              <a:highlight>
                <a:srgbClr val="F7F7F7"/>
              </a:highlight>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highlight>
                  <a:srgbClr val="F7F7F7"/>
                </a:highlight>
                <a:latin typeface="DM Sans"/>
                <a:ea typeface="DM Sans"/>
                <a:cs typeface="DM Sans"/>
                <a:sym typeface="DM Sans"/>
              </a:rPr>
              <a:t>http</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localhost</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990055"/>
                </a:solidFill>
                <a:highlight>
                  <a:srgbClr val="F7F7F7"/>
                </a:highlight>
                <a:latin typeface="DM Sans"/>
                <a:ea typeface="DM Sans"/>
                <a:cs typeface="DM Sans"/>
                <a:sym typeface="DM Sans"/>
              </a:rPr>
              <a:t>3000</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images</a:t>
            </a:r>
            <a:r>
              <a:rPr b="0" i="0" lang="pt-BR" sz="1600" u="none" cap="none" strike="noStrike">
                <a:solidFill>
                  <a:srgbClr val="A67F5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bg</a:t>
            </a:r>
            <a:r>
              <a:rPr b="0" i="0" lang="pt-BR" sz="1600" u="none" cap="none" strike="noStrike">
                <a:solidFill>
                  <a:srgbClr val="999999"/>
                </a:solidFill>
                <a:highlight>
                  <a:srgbClr val="F7F7F7"/>
                </a:highlight>
                <a:latin typeface="DM Sans"/>
                <a:ea typeface="DM Sans"/>
                <a:cs typeface="DM Sans"/>
                <a:sym typeface="DM Sans"/>
              </a:rPr>
              <a:t>.</a:t>
            </a:r>
            <a:r>
              <a:rPr b="0" i="0" lang="pt-BR" sz="1600" u="none" cap="none" strike="noStrike">
                <a:solidFill>
                  <a:srgbClr val="000000"/>
                </a:solidFill>
                <a:highlight>
                  <a:srgbClr val="F7F7F7"/>
                </a:highlight>
                <a:latin typeface="DM Sans"/>
                <a:ea typeface="DM Sans"/>
                <a:cs typeface="DM Sans"/>
                <a:sym typeface="DM Sans"/>
              </a:rPr>
              <a:t>png</a:t>
            </a:r>
            <a:endParaRPr b="0" i="0" sz="1600" u="none" cap="none" strike="noStrike">
              <a:solidFill>
                <a:srgbClr val="000000"/>
              </a:solidFill>
              <a:latin typeface="DM Sans"/>
              <a:ea typeface="DM Sans"/>
              <a:cs typeface="DM Sans"/>
              <a:sym typeface="DM Sans"/>
            </a:endParaRPr>
          </a:p>
        </p:txBody>
      </p:sp>
      <p:sp>
        <p:nvSpPr>
          <p:cNvPr id="270" name="Google Shape;270;p16"/>
          <p:cNvSpPr txBox="1"/>
          <p:nvPr/>
        </p:nvSpPr>
        <p:spPr>
          <a:xfrm>
            <a:off x="509125" y="3159200"/>
            <a:ext cx="8126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Observação: o Express procura arquivos relativos ao diretório estático, portanto, o nome do diretório estático não faz parte da URL.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Prefixo virtual:</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76" name="Google Shape;27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Para criar um prefixo virtual (onde o caminho não existe de fato no sistema de arquivos) para os arquivos servidos por express.static, devemos especificar um caminho de montagem para o diretório estático:</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ctr">
              <a:lnSpc>
                <a:spcPct val="135714"/>
              </a:lnSpc>
              <a:spcBef>
                <a:spcPts val="1200"/>
              </a:spcBef>
              <a:spcAft>
                <a:spcPts val="0"/>
              </a:spcAft>
              <a:buClr>
                <a:schemeClr val="dk1"/>
              </a:buClr>
              <a:buSzPts val="1100"/>
              <a:buFont typeface="Arial"/>
              <a:buNone/>
            </a:pPr>
            <a:r>
              <a:rPr lang="pt-BR" sz="1700">
                <a:solidFill>
                  <a:srgbClr val="9CDCFE"/>
                </a:solidFill>
                <a:highlight>
                  <a:srgbClr val="1E1E1E"/>
                </a:highlight>
                <a:latin typeface="Courier New"/>
                <a:ea typeface="Courier New"/>
                <a:cs typeface="Courier New"/>
                <a:sym typeface="Courier New"/>
              </a:rPr>
              <a:t>app</a:t>
            </a:r>
            <a:r>
              <a:rPr lang="pt-BR" sz="1700">
                <a:solidFill>
                  <a:srgbClr val="D4D4D4"/>
                </a:solidFill>
                <a:highlight>
                  <a:srgbClr val="1E1E1E"/>
                </a:highlight>
                <a:latin typeface="Courier New"/>
                <a:ea typeface="Courier New"/>
                <a:cs typeface="Courier New"/>
                <a:sym typeface="Courier New"/>
              </a:rPr>
              <a:t>.</a:t>
            </a:r>
            <a:r>
              <a:rPr lang="pt-BR" sz="1700">
                <a:solidFill>
                  <a:srgbClr val="DCDCAA"/>
                </a:solidFill>
                <a:highlight>
                  <a:srgbClr val="1E1E1E"/>
                </a:highlight>
                <a:latin typeface="Courier New"/>
                <a:ea typeface="Courier New"/>
                <a:cs typeface="Courier New"/>
                <a:sym typeface="Courier New"/>
              </a:rPr>
              <a:t>use</a:t>
            </a:r>
            <a:r>
              <a:rPr lang="pt-BR" sz="1700">
                <a:solidFill>
                  <a:srgbClr val="D4D4D4"/>
                </a:solidFill>
                <a:highlight>
                  <a:srgbClr val="1E1E1E"/>
                </a:highlight>
                <a:latin typeface="Courier New"/>
                <a:ea typeface="Courier New"/>
                <a:cs typeface="Courier New"/>
                <a:sym typeface="Courier New"/>
              </a:rPr>
              <a:t>(</a:t>
            </a:r>
            <a:r>
              <a:rPr lang="pt-BR" sz="1700">
                <a:solidFill>
                  <a:srgbClr val="CE9178"/>
                </a:solidFill>
                <a:highlight>
                  <a:srgbClr val="1E1E1E"/>
                </a:highlight>
                <a:latin typeface="Courier New"/>
                <a:ea typeface="Courier New"/>
                <a:cs typeface="Courier New"/>
                <a:sym typeface="Courier New"/>
              </a:rPr>
              <a:t>'/static'</a:t>
            </a:r>
            <a:r>
              <a:rPr lang="pt-BR" sz="1700">
                <a:solidFill>
                  <a:srgbClr val="D4D4D4"/>
                </a:solidFill>
                <a:highlight>
                  <a:srgbClr val="1E1E1E"/>
                </a:highlight>
                <a:latin typeface="Courier New"/>
                <a:ea typeface="Courier New"/>
                <a:cs typeface="Courier New"/>
                <a:sym typeface="Courier New"/>
              </a:rPr>
              <a:t>,</a:t>
            </a:r>
            <a:r>
              <a:rPr lang="pt-BR" sz="1700">
                <a:solidFill>
                  <a:srgbClr val="9CDCFE"/>
                </a:solidFill>
                <a:highlight>
                  <a:srgbClr val="1E1E1E"/>
                </a:highlight>
                <a:latin typeface="Courier New"/>
                <a:ea typeface="Courier New"/>
                <a:cs typeface="Courier New"/>
                <a:sym typeface="Courier New"/>
              </a:rPr>
              <a:t>express</a:t>
            </a:r>
            <a:r>
              <a:rPr lang="pt-BR" sz="1700">
                <a:solidFill>
                  <a:srgbClr val="D4D4D4"/>
                </a:solidFill>
                <a:highlight>
                  <a:srgbClr val="1E1E1E"/>
                </a:highlight>
                <a:latin typeface="Courier New"/>
                <a:ea typeface="Courier New"/>
                <a:cs typeface="Courier New"/>
                <a:sym typeface="Courier New"/>
              </a:rPr>
              <a:t>.static( </a:t>
            </a:r>
            <a:r>
              <a:rPr lang="pt-BR" sz="1700">
                <a:solidFill>
                  <a:srgbClr val="DCDCAA"/>
                </a:solidFill>
                <a:highlight>
                  <a:srgbClr val="1E1E1E"/>
                </a:highlight>
                <a:latin typeface="Courier New"/>
                <a:ea typeface="Courier New"/>
                <a:cs typeface="Courier New"/>
                <a:sym typeface="Courier New"/>
              </a:rPr>
              <a:t>' </a:t>
            </a:r>
            <a:r>
              <a:rPr lang="pt-BR" sz="1700">
                <a:solidFill>
                  <a:srgbClr val="CE9178"/>
                </a:solidFill>
                <a:highlight>
                  <a:srgbClr val="1E1E1E"/>
                </a:highlight>
                <a:latin typeface="Courier New"/>
                <a:ea typeface="Courier New"/>
                <a:cs typeface="Courier New"/>
                <a:sym typeface="Courier New"/>
              </a:rPr>
              <a:t>public' </a:t>
            </a:r>
            <a:r>
              <a:rPr lang="pt-BR" sz="17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82" name="Google Shape;282;p18"/>
          <p:cNvSpPr txBox="1"/>
          <p:nvPr>
            <p:ph idx="1" type="body"/>
          </p:nvPr>
        </p:nvSpPr>
        <p:spPr>
          <a:xfrm>
            <a:off x="311700" y="1152475"/>
            <a:ext cx="8520600" cy="43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BR" sz="1400"/>
              <a:t>Assim podemos carregar os arquivos que estão no diretório público a partir do prefixo /static.</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1200"/>
              </a:spcAft>
              <a:buSzPts val="1800"/>
              <a:buNone/>
            </a:pPr>
            <a:r>
              <a:t/>
            </a:r>
            <a:endParaRPr sz="1400"/>
          </a:p>
        </p:txBody>
      </p:sp>
      <p:sp>
        <p:nvSpPr>
          <p:cNvPr id="283" name="Google Shape;283;p18"/>
          <p:cNvSpPr txBox="1"/>
          <p:nvPr/>
        </p:nvSpPr>
        <p:spPr>
          <a:xfrm>
            <a:off x="311700" y="1639400"/>
            <a:ext cx="6405900" cy="178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pt-BR" sz="1600" u="none" cap="none" strike="noStrike">
                <a:solidFill>
                  <a:srgbClr val="000000"/>
                </a:solidFill>
                <a:highlight>
                  <a:srgbClr val="F7F7F7"/>
                </a:highlight>
                <a:latin typeface="Courier New"/>
                <a:ea typeface="Courier New"/>
                <a:cs typeface="Courier New"/>
                <a:sym typeface="Courier New"/>
              </a:rPr>
              <a:t>http</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localhost</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990055"/>
                </a:solidFill>
                <a:highlight>
                  <a:srgbClr val="F7F7F7"/>
                </a:highlight>
                <a:latin typeface="Courier New"/>
                <a:ea typeface="Courier New"/>
                <a:cs typeface="Courier New"/>
                <a:sym typeface="Courier New"/>
              </a:rPr>
              <a:t>3000</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77AA"/>
                </a:solidFill>
                <a:highlight>
                  <a:srgbClr val="F7F7F7"/>
                </a:highlight>
                <a:latin typeface="Courier New"/>
                <a:ea typeface="Courier New"/>
                <a:cs typeface="Courier New"/>
                <a:sym typeface="Courier New"/>
              </a:rPr>
              <a:t>static</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hello</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html</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pt-BR" sz="1600" u="none" cap="none" strike="noStrike">
                <a:solidFill>
                  <a:srgbClr val="000000"/>
                </a:solidFill>
                <a:highlight>
                  <a:srgbClr val="F7F7F7"/>
                </a:highlight>
                <a:latin typeface="Courier New"/>
                <a:ea typeface="Courier New"/>
                <a:cs typeface="Courier New"/>
                <a:sym typeface="Courier New"/>
              </a:rPr>
              <a:t>http</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localhost</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990055"/>
                </a:solidFill>
                <a:highlight>
                  <a:srgbClr val="F7F7F7"/>
                </a:highlight>
                <a:latin typeface="Courier New"/>
                <a:ea typeface="Courier New"/>
                <a:cs typeface="Courier New"/>
                <a:sym typeface="Courier New"/>
              </a:rPr>
              <a:t>3000</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77AA"/>
                </a:solidFill>
                <a:highlight>
                  <a:srgbClr val="F7F7F7"/>
                </a:highlight>
                <a:latin typeface="Courier New"/>
                <a:ea typeface="Courier New"/>
                <a:cs typeface="Courier New"/>
                <a:sym typeface="Courier New"/>
              </a:rPr>
              <a:t>static</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images</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kitten</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jpg</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pt-BR" sz="1600" u="none" cap="none" strike="noStrike">
                <a:solidFill>
                  <a:srgbClr val="000000"/>
                </a:solidFill>
                <a:highlight>
                  <a:srgbClr val="F7F7F7"/>
                </a:highlight>
                <a:latin typeface="Courier New"/>
                <a:ea typeface="Courier New"/>
                <a:cs typeface="Courier New"/>
                <a:sym typeface="Courier New"/>
              </a:rPr>
              <a:t>http</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localhost</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990055"/>
                </a:solidFill>
                <a:highlight>
                  <a:srgbClr val="F7F7F7"/>
                </a:highlight>
                <a:latin typeface="Courier New"/>
                <a:ea typeface="Courier New"/>
                <a:cs typeface="Courier New"/>
                <a:sym typeface="Courier New"/>
              </a:rPr>
              <a:t>3000</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77AA"/>
                </a:solidFill>
                <a:highlight>
                  <a:srgbClr val="F7F7F7"/>
                </a:highlight>
                <a:latin typeface="Courier New"/>
                <a:ea typeface="Courier New"/>
                <a:cs typeface="Courier New"/>
                <a:sym typeface="Courier New"/>
              </a:rPr>
              <a:t>static</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css</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style</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css</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pt-BR" sz="1600" u="none" cap="none" strike="noStrike">
                <a:solidFill>
                  <a:srgbClr val="000000"/>
                </a:solidFill>
                <a:highlight>
                  <a:srgbClr val="F7F7F7"/>
                </a:highlight>
                <a:latin typeface="Courier New"/>
                <a:ea typeface="Courier New"/>
                <a:cs typeface="Courier New"/>
                <a:sym typeface="Courier New"/>
              </a:rPr>
              <a:t>http</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localhost</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990055"/>
                </a:solidFill>
                <a:highlight>
                  <a:srgbClr val="F7F7F7"/>
                </a:highlight>
                <a:latin typeface="Courier New"/>
                <a:ea typeface="Courier New"/>
                <a:cs typeface="Courier New"/>
                <a:sym typeface="Courier New"/>
              </a:rPr>
              <a:t>3000</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77AA"/>
                </a:solidFill>
                <a:highlight>
                  <a:srgbClr val="F7F7F7"/>
                </a:highlight>
                <a:latin typeface="Courier New"/>
                <a:ea typeface="Courier New"/>
                <a:cs typeface="Courier New"/>
                <a:sym typeface="Courier New"/>
              </a:rPr>
              <a:t>static</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js</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app</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js</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pt-BR" sz="1600" u="none" cap="none" strike="noStrike">
                <a:solidFill>
                  <a:srgbClr val="000000"/>
                </a:solidFill>
                <a:highlight>
                  <a:srgbClr val="F7F7F7"/>
                </a:highlight>
                <a:latin typeface="Courier New"/>
                <a:ea typeface="Courier New"/>
                <a:cs typeface="Courier New"/>
                <a:sym typeface="Courier New"/>
              </a:rPr>
              <a:t>http</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localhost</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990055"/>
                </a:solidFill>
                <a:highlight>
                  <a:srgbClr val="F7F7F7"/>
                </a:highlight>
                <a:latin typeface="Courier New"/>
                <a:ea typeface="Courier New"/>
                <a:cs typeface="Courier New"/>
                <a:sym typeface="Courier New"/>
              </a:rPr>
              <a:t>3000</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77AA"/>
                </a:solidFill>
                <a:highlight>
                  <a:srgbClr val="F7F7F7"/>
                </a:highlight>
                <a:latin typeface="Courier New"/>
                <a:ea typeface="Courier New"/>
                <a:cs typeface="Courier New"/>
                <a:sym typeface="Courier New"/>
              </a:rPr>
              <a:t>static</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images</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bg</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png</a:t>
            </a:r>
            <a:endParaRPr b="0" i="0" sz="1600" u="none" cap="none" strike="noStrike">
              <a:solidFill>
                <a:srgbClr val="000000"/>
              </a:solidFill>
              <a:highlight>
                <a:srgbClr val="F7F7F7"/>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Path absoluto:</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289" name="Google Shape;289;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pt-BR"/>
              <a:t>O caminho fornecido para a função express.static é relativo ao diretório de onde o processo do nó é iniciado.</a:t>
            </a:r>
            <a:endParaRPr/>
          </a:p>
          <a:p>
            <a:pPr indent="0" lvl="0" marL="0" rtl="0" algn="l">
              <a:lnSpc>
                <a:spcPct val="115000"/>
              </a:lnSpc>
              <a:spcBef>
                <a:spcPts val="1200"/>
              </a:spcBef>
              <a:spcAft>
                <a:spcPts val="0"/>
              </a:spcAft>
              <a:buClr>
                <a:schemeClr val="dk1"/>
              </a:buClr>
              <a:buSzPts val="1100"/>
              <a:buFont typeface="Arial"/>
              <a:buNone/>
            </a:pPr>
            <a:r>
              <a:rPr lang="pt-BR"/>
              <a:t>Portanto, se você executar o aplicativo Express de qualquer outro diretório, é mais seguro usar o caminho absoluto do diretório que deseja atender:</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ctr">
              <a:lnSpc>
                <a:spcPct val="135714"/>
              </a:lnSpc>
              <a:spcBef>
                <a:spcPts val="1200"/>
              </a:spcBef>
              <a:spcAft>
                <a:spcPts val="0"/>
              </a:spcAft>
              <a:buClr>
                <a:srgbClr val="000000"/>
              </a:buClr>
              <a:buSzPts val="1700"/>
              <a:buFont typeface="Arial"/>
              <a:buNone/>
            </a:pPr>
            <a:r>
              <a:rPr lang="pt-BR" sz="1700">
                <a:solidFill>
                  <a:srgbClr val="9CDCFE"/>
                </a:solidFill>
                <a:highlight>
                  <a:srgbClr val="1E1E1E"/>
                </a:highlight>
                <a:latin typeface="Courier New"/>
                <a:ea typeface="Courier New"/>
                <a:cs typeface="Courier New"/>
                <a:sym typeface="Courier New"/>
              </a:rPr>
              <a:t>app</a:t>
            </a:r>
            <a:r>
              <a:rPr lang="pt-BR" sz="1700">
                <a:solidFill>
                  <a:srgbClr val="D4D4D4"/>
                </a:solidFill>
                <a:highlight>
                  <a:srgbClr val="1E1E1E"/>
                </a:highlight>
                <a:latin typeface="Courier New"/>
                <a:ea typeface="Courier New"/>
                <a:cs typeface="Courier New"/>
                <a:sym typeface="Courier New"/>
              </a:rPr>
              <a:t>.</a:t>
            </a:r>
            <a:r>
              <a:rPr lang="pt-BR" sz="1700">
                <a:solidFill>
                  <a:srgbClr val="DCDCAA"/>
                </a:solidFill>
                <a:highlight>
                  <a:srgbClr val="1E1E1E"/>
                </a:highlight>
                <a:latin typeface="Courier New"/>
                <a:ea typeface="Courier New"/>
                <a:cs typeface="Courier New"/>
                <a:sym typeface="Courier New"/>
              </a:rPr>
              <a:t>use</a:t>
            </a:r>
            <a:r>
              <a:rPr lang="pt-BR" sz="1700">
                <a:solidFill>
                  <a:srgbClr val="D4D4D4"/>
                </a:solidFill>
                <a:highlight>
                  <a:srgbClr val="1E1E1E"/>
                </a:highlight>
                <a:latin typeface="Courier New"/>
                <a:ea typeface="Courier New"/>
                <a:cs typeface="Courier New"/>
                <a:sym typeface="Courier New"/>
              </a:rPr>
              <a:t>(</a:t>
            </a:r>
            <a:r>
              <a:rPr lang="pt-BR" sz="1700">
                <a:solidFill>
                  <a:srgbClr val="CE9178"/>
                </a:solidFill>
                <a:highlight>
                  <a:srgbClr val="1E1E1E"/>
                </a:highlight>
                <a:latin typeface="Courier New"/>
                <a:ea typeface="Courier New"/>
                <a:cs typeface="Courier New"/>
                <a:sym typeface="Courier New"/>
              </a:rPr>
              <a:t>'/static'</a:t>
            </a:r>
            <a:r>
              <a:rPr lang="pt-BR" sz="1700">
                <a:solidFill>
                  <a:srgbClr val="D4D4D4"/>
                </a:solidFill>
                <a:highlight>
                  <a:srgbClr val="1E1E1E"/>
                </a:highlight>
                <a:latin typeface="Courier New"/>
                <a:ea typeface="Courier New"/>
                <a:cs typeface="Courier New"/>
                <a:sym typeface="Courier New"/>
              </a:rPr>
              <a:t>, </a:t>
            </a:r>
            <a:r>
              <a:rPr lang="pt-BR" sz="1700">
                <a:solidFill>
                  <a:srgbClr val="9CDCFE"/>
                </a:solidFill>
                <a:highlight>
                  <a:srgbClr val="1E1E1E"/>
                </a:highlight>
                <a:latin typeface="Courier New"/>
                <a:ea typeface="Courier New"/>
                <a:cs typeface="Courier New"/>
                <a:sym typeface="Courier New"/>
              </a:rPr>
              <a:t>express</a:t>
            </a:r>
            <a:r>
              <a:rPr lang="pt-BR" sz="1700">
                <a:solidFill>
                  <a:srgbClr val="D4D4D4"/>
                </a:solidFill>
                <a:highlight>
                  <a:srgbClr val="1E1E1E"/>
                </a:highlight>
                <a:latin typeface="Courier New"/>
                <a:ea typeface="Courier New"/>
                <a:cs typeface="Courier New"/>
                <a:sym typeface="Courier New"/>
              </a:rPr>
              <a:t>.</a:t>
            </a:r>
            <a:r>
              <a:rPr lang="pt-BR" sz="1700">
                <a:solidFill>
                  <a:srgbClr val="DCDCAA"/>
                </a:solidFill>
                <a:highlight>
                  <a:srgbClr val="1E1E1E"/>
                </a:highlight>
                <a:latin typeface="Courier New"/>
                <a:ea typeface="Courier New"/>
                <a:cs typeface="Courier New"/>
                <a:sym typeface="Courier New"/>
              </a:rPr>
              <a:t>static</a:t>
            </a:r>
            <a:r>
              <a:rPr lang="pt-BR" sz="1700">
                <a:solidFill>
                  <a:srgbClr val="D4D4D4"/>
                </a:solidFill>
                <a:highlight>
                  <a:srgbClr val="1E1E1E"/>
                </a:highlight>
                <a:latin typeface="Courier New"/>
                <a:ea typeface="Courier New"/>
                <a:cs typeface="Courier New"/>
                <a:sym typeface="Courier New"/>
              </a:rPr>
              <a:t>(</a:t>
            </a:r>
            <a:r>
              <a:rPr lang="pt-BR" sz="1700">
                <a:solidFill>
                  <a:srgbClr val="9CDCFE"/>
                </a:solidFill>
                <a:highlight>
                  <a:srgbClr val="1E1E1E"/>
                </a:highlight>
                <a:latin typeface="Courier New"/>
                <a:ea typeface="Courier New"/>
                <a:cs typeface="Courier New"/>
                <a:sym typeface="Courier New"/>
              </a:rPr>
              <a:t>__dirname </a:t>
            </a:r>
            <a:r>
              <a:rPr lang="pt-BR" sz="1700">
                <a:solidFill>
                  <a:srgbClr val="D4D4D4"/>
                </a:solidFill>
                <a:highlight>
                  <a:srgbClr val="1E1E1E"/>
                </a:highlight>
                <a:latin typeface="Courier New"/>
                <a:ea typeface="Courier New"/>
                <a:cs typeface="Courier New"/>
                <a:sym typeface="Courier New"/>
              </a:rPr>
              <a:t>+ </a:t>
            </a:r>
            <a:r>
              <a:rPr lang="pt-BR" sz="1700">
                <a:solidFill>
                  <a:srgbClr val="CE9178"/>
                </a:solidFill>
                <a:highlight>
                  <a:srgbClr val="1E1E1E"/>
                </a:highlight>
                <a:latin typeface="Courier New"/>
                <a:ea typeface="Courier New"/>
                <a:cs typeface="Courier New"/>
                <a:sym typeface="Courier New"/>
              </a:rPr>
              <a:t>'/public'</a:t>
            </a:r>
            <a:r>
              <a:rPr lang="pt-BR" sz="1700">
                <a:solidFill>
                  <a:srgbClr val="D4D4D4"/>
                </a:solidFill>
                <a:highlight>
                  <a:srgbClr val="1E1E1E"/>
                </a:highlight>
                <a:latin typeface="Courier New"/>
                <a:ea typeface="Courier New"/>
                <a:cs typeface="Courier New"/>
                <a:sym typeface="Courier New"/>
              </a:rPr>
              <a:t>))</a:t>
            </a:r>
            <a:endParaRPr sz="1600">
              <a:solidFill>
                <a:srgbClr val="999999"/>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Clr>
                <a:srgbClr val="000000"/>
              </a:buClr>
              <a:buSzPts val="1600"/>
              <a:buFont typeface="Arial"/>
              <a:buNone/>
            </a:pPr>
            <a:r>
              <a:t/>
            </a:r>
            <a:endParaRPr sz="1600">
              <a:solidFill>
                <a:srgbClr val="000000"/>
              </a:solidFill>
              <a:highlight>
                <a:srgbClr val="F7F7F7"/>
              </a:highlight>
              <a:latin typeface="Courier New"/>
              <a:ea typeface="Courier New"/>
              <a:cs typeface="Courier New"/>
              <a:sym typeface="Courier New"/>
            </a:endParaRPr>
          </a:p>
          <a:p>
            <a:pPr indent="0" lvl="0" marL="0" rtl="0" algn="l">
              <a:lnSpc>
                <a:spcPct val="150000"/>
              </a:lnSpc>
              <a:spcBef>
                <a:spcPts val="500"/>
              </a:spcBef>
              <a:spcAft>
                <a:spcPts val="0"/>
              </a:spcAft>
              <a:buClr>
                <a:srgbClr val="000000"/>
              </a:buClr>
              <a:buSzPts val="1600"/>
              <a:buFont typeface="Arial"/>
              <a:buNone/>
            </a:pPr>
            <a:r>
              <a:t/>
            </a:r>
            <a:endParaRPr sz="1600">
              <a:solidFill>
                <a:srgbClr val="999999"/>
              </a:solidFill>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arquivos estáticos</a:t>
            </a:r>
            <a:endParaRPr/>
          </a:p>
        </p:txBody>
      </p:sp>
      <p:sp>
        <p:nvSpPr>
          <p:cNvPr id="295" name="Google Shape;29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Será adicionada uma pasta pública, que conterá uma pasta "img" dentro, onde salvaremos uma imagem, este arquivo deve ser acessado do navegador do serviço de arquivos estáticos</a:t>
            </a:r>
            <a:endParaRPr/>
          </a:p>
          <a:p>
            <a:pPr indent="-342900" lvl="0" marL="457200" rtl="0" algn="l">
              <a:lnSpc>
                <a:spcPct val="115000"/>
              </a:lnSpc>
              <a:spcBef>
                <a:spcPts val="0"/>
              </a:spcBef>
              <a:spcAft>
                <a:spcPts val="0"/>
              </a:spcAft>
              <a:buSzPts val="1800"/>
              <a:buChar char="●"/>
            </a:pPr>
            <a:r>
              <a:rPr lang="pt-BR"/>
              <a:t>Crie uma página index.html contendo uma mensagem de boas-vindas e acesse-a a partir do caminho raiz.</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de arquivos estáticos no express</a:t>
            </a:r>
            <a:endParaRPr/>
          </a:p>
        </p:txBody>
      </p:sp>
      <p:pic>
        <p:nvPicPr>
          <p:cNvPr id="301" name="Google Shape;301;p21"/>
          <p:cNvPicPr preferRelativeResize="0"/>
          <p:nvPr/>
        </p:nvPicPr>
        <p:blipFill rotWithShape="1">
          <a:blip r:embed="rId3">
            <a:alphaModFix/>
          </a:blip>
          <a:srcRect b="0" l="0" r="0" t="0"/>
          <a:stretch/>
        </p:blipFill>
        <p:spPr>
          <a:xfrm>
            <a:off x="152400" y="1170125"/>
            <a:ext cx="8839203" cy="282884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pt-BR"/>
              <a:t>Pasta pública</a:t>
            </a:r>
            <a:endParaRPr/>
          </a:p>
        </p:txBody>
      </p:sp>
      <p:sp>
        <p:nvSpPr>
          <p:cNvPr id="307" name="Google Shape;307;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00000"/>
              </a:lnSpc>
              <a:spcBef>
                <a:spcPts val="0"/>
              </a:spcBef>
              <a:spcAft>
                <a:spcPts val="0"/>
              </a:spcAft>
              <a:buSzPct val="108108"/>
              <a:buNone/>
            </a:pPr>
            <a:r>
              <a:rPr lang="pt-BR"/>
              <a:t>Vamos trabalhar mais no index que temos atualmente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Atividade em classe - Pasta Pública</a:t>
            </a:r>
            <a:endParaRPr/>
          </a:p>
        </p:txBody>
      </p:sp>
      <p:sp>
        <p:nvSpPr>
          <p:cNvPr id="313" name="Google Shape;31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pt-BR"/>
              <a:t>A partir do exemplo anterior, recrie a estrutura com um index.html para poder ser exibido no caminho raiz.</a:t>
            </a:r>
            <a:endParaRPr/>
          </a:p>
          <a:p>
            <a:pPr indent="-342900" lvl="0" marL="457200" rtl="0" algn="l">
              <a:lnSpc>
                <a:spcPct val="115000"/>
              </a:lnSpc>
              <a:spcBef>
                <a:spcPts val="1200"/>
              </a:spcBef>
              <a:spcAft>
                <a:spcPts val="0"/>
              </a:spcAft>
              <a:buSzPts val="1800"/>
              <a:buChar char="●"/>
            </a:pPr>
            <a:r>
              <a:rPr lang="pt-BR"/>
              <a:t>Neste arquivo deve haver um formulário onde podemos inserir um animal de estimação do método POST. O referido POST se conectará ao endpoint raiz do roteador de animais de estimação</a:t>
            </a:r>
            <a:endParaRPr/>
          </a:p>
          <a:p>
            <a:pPr indent="-342900" lvl="0" marL="457200" rtl="0" algn="l">
              <a:lnSpc>
                <a:spcPct val="115000"/>
              </a:lnSpc>
              <a:spcBef>
                <a:spcPts val="0"/>
              </a:spcBef>
              <a:spcAft>
                <a:spcPts val="0"/>
              </a:spcAft>
              <a:buSzPts val="1800"/>
              <a:buChar char="●"/>
            </a:pPr>
            <a:r>
              <a:rPr lang="pt-BR"/>
              <a:t>Configure o roteador pets para que ele possa receber o json do formulário (lembre-se de express.json() e express.urlencoded({extended:true}))</a:t>
            </a:r>
            <a:endParaRPr/>
          </a:p>
          <a:p>
            <a:pPr indent="-342900" lvl="0" marL="457200" rtl="0" algn="l">
              <a:lnSpc>
                <a:spcPct val="115000"/>
              </a:lnSpc>
              <a:spcBef>
                <a:spcPts val="0"/>
              </a:spcBef>
              <a:spcAft>
                <a:spcPts val="0"/>
              </a:spcAft>
              <a:buSzPts val="1800"/>
              <a:buChar char="●"/>
            </a:pPr>
            <a:r>
              <a:rPr lang="pt-BR"/>
              <a:t>Verifique com o POSTMAN se as informações chegam ao servidor e são salvas corretamente.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e1f6e3528f_0_0"/>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anterior:</a:t>
            </a:r>
            <a:endParaRPr sz="4000">
              <a:solidFill>
                <a:schemeClr val="lt1"/>
              </a:solidFill>
              <a:latin typeface="DM Sans"/>
              <a:ea typeface="DM Sans"/>
              <a:cs typeface="DM Sans"/>
              <a:sym typeface="DM Sans"/>
            </a:endParaRPr>
          </a:p>
        </p:txBody>
      </p:sp>
      <p:sp>
        <p:nvSpPr>
          <p:cNvPr id="126" name="Google Shape;126;g1e1f6e3528f_0_0"/>
          <p:cNvSpPr txBox="1"/>
          <p:nvPr/>
        </p:nvSpPr>
        <p:spPr>
          <a:xfrm>
            <a:off x="2109143" y="2502363"/>
            <a:ext cx="4925700" cy="13518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chemeClr val="lt1"/>
              </a:buClr>
              <a:buSzPts val="1350"/>
              <a:buFont typeface="DM Sans"/>
              <a:buChar char="●"/>
            </a:pPr>
            <a:r>
              <a:rPr lang="pt-BR" sz="1350">
                <a:solidFill>
                  <a:schemeClr val="lt1"/>
                </a:solidFill>
                <a:latin typeface="DM Sans"/>
                <a:ea typeface="DM Sans"/>
                <a:cs typeface="DM Sans"/>
                <a:sym typeface="DM Sans"/>
              </a:rPr>
              <a:t>Protocolo HTTP</a:t>
            </a:r>
            <a:endParaRPr sz="1350">
              <a:solidFill>
                <a:schemeClr val="lt1"/>
              </a:solidFill>
              <a:latin typeface="DM Sans"/>
              <a:ea typeface="DM Sans"/>
              <a:cs typeface="DM Sans"/>
              <a:sym typeface="DM Sans"/>
            </a:endParaRPr>
          </a:p>
          <a:p>
            <a:pPr indent="-314325" lvl="0" marL="457200" rtl="0" algn="l">
              <a:spcBef>
                <a:spcPts val="0"/>
              </a:spcBef>
              <a:spcAft>
                <a:spcPts val="0"/>
              </a:spcAft>
              <a:buClr>
                <a:schemeClr val="lt1"/>
              </a:buClr>
              <a:buSzPts val="1350"/>
              <a:buFont typeface="DM Sans"/>
              <a:buChar char="●"/>
            </a:pPr>
            <a:r>
              <a:rPr lang="pt-BR" sz="1350">
                <a:solidFill>
                  <a:schemeClr val="lt1"/>
                </a:solidFill>
                <a:latin typeface="DM Sans"/>
                <a:ea typeface="DM Sans"/>
                <a:cs typeface="DM Sans"/>
                <a:sym typeface="DM Sans"/>
              </a:rPr>
              <a:t>API, REST, API REST</a:t>
            </a:r>
            <a:endParaRPr sz="1350">
              <a:solidFill>
                <a:schemeClr val="lt1"/>
              </a:solidFill>
              <a:latin typeface="DM Sans"/>
              <a:ea typeface="DM Sans"/>
              <a:cs typeface="DM Sans"/>
              <a:sym typeface="DM Sans"/>
            </a:endParaRPr>
          </a:p>
          <a:p>
            <a:pPr indent="-314325" lvl="0" marL="457200" rtl="0" algn="l">
              <a:spcBef>
                <a:spcPts val="0"/>
              </a:spcBef>
              <a:spcAft>
                <a:spcPts val="0"/>
              </a:spcAft>
              <a:buClr>
                <a:schemeClr val="lt1"/>
              </a:buClr>
              <a:buSzPts val="1350"/>
              <a:buFont typeface="DM Sans"/>
              <a:buChar char="●"/>
            </a:pPr>
            <a:r>
              <a:rPr lang="pt-BR" sz="1350">
                <a:solidFill>
                  <a:schemeClr val="lt1"/>
                </a:solidFill>
                <a:latin typeface="DM Sans"/>
                <a:ea typeface="DM Sans"/>
                <a:cs typeface="DM Sans"/>
                <a:sym typeface="DM Sans"/>
              </a:rPr>
              <a:t>Métodos POST, PUT, DELETE</a:t>
            </a:r>
            <a:endParaRPr sz="1350">
              <a:solidFill>
                <a:schemeClr val="lt1"/>
              </a:solidFill>
              <a:latin typeface="DM Sans"/>
              <a:ea typeface="DM Sans"/>
              <a:cs typeface="DM Sans"/>
              <a:sym typeface="DM Sans"/>
            </a:endParaRPr>
          </a:p>
          <a:p>
            <a:pPr indent="-314325" lvl="0" marL="457200" rtl="0" algn="l">
              <a:spcBef>
                <a:spcPts val="0"/>
              </a:spcBef>
              <a:spcAft>
                <a:spcPts val="0"/>
              </a:spcAft>
              <a:buClr>
                <a:schemeClr val="lt1"/>
              </a:buClr>
              <a:buSzPts val="1350"/>
              <a:buFont typeface="DM Sans"/>
              <a:buChar char="●"/>
            </a:pPr>
            <a:r>
              <a:rPr lang="pt-BR" sz="1350">
                <a:solidFill>
                  <a:schemeClr val="lt1"/>
                </a:solidFill>
                <a:latin typeface="DM Sans"/>
                <a:ea typeface="DM Sans"/>
                <a:cs typeface="DM Sans"/>
                <a:sym typeface="DM Sans"/>
              </a:rPr>
              <a:t>POSTMAN</a:t>
            </a:r>
            <a:endParaRPr sz="1350">
              <a:solidFill>
                <a:schemeClr val="lt1"/>
              </a:solidFill>
              <a:latin typeface="DM Sans"/>
              <a:ea typeface="DM Sans"/>
              <a:cs typeface="DM Sans"/>
              <a:sym typeface="DM Sans"/>
            </a:endParaRPr>
          </a:p>
          <a:p>
            <a:pPr indent="0" lvl="0" marL="914400" rtl="0" algn="l">
              <a:spcBef>
                <a:spcPts val="1000"/>
              </a:spcBef>
              <a:spcAft>
                <a:spcPts val="1000"/>
              </a:spcAft>
              <a:buNone/>
            </a:pPr>
            <a:r>
              <a:t/>
            </a:r>
            <a:endParaRPr sz="135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30554"/>
              <a:buFont typeface="Arial"/>
              <a:buNone/>
            </a:pPr>
            <a:r>
              <a:rPr lang="pt-BR"/>
              <a:t>Express e</a:t>
            </a:r>
            <a:endParaRPr/>
          </a:p>
          <a:p>
            <a:pPr indent="0" lvl="0" marL="0" rtl="0" algn="ctr">
              <a:lnSpc>
                <a:spcPct val="100000"/>
              </a:lnSpc>
              <a:spcBef>
                <a:spcPts val="0"/>
              </a:spcBef>
              <a:spcAft>
                <a:spcPts val="0"/>
              </a:spcAft>
              <a:buSzPct val="111111"/>
              <a:buNone/>
            </a:pPr>
            <a:r>
              <a:rPr lang="pt-BR"/>
              <a:t>middlewares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middleware?</a:t>
            </a:r>
            <a:endParaRPr/>
          </a:p>
        </p:txBody>
      </p:sp>
      <p:sp>
        <p:nvSpPr>
          <p:cNvPr id="329" name="Google Shape;329;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78571"/>
              <a:buFont typeface="Arial"/>
              <a:buNone/>
            </a:pPr>
            <a:r>
              <a:rPr lang="pt-BR"/>
              <a:t>Certamente você notou que usamos muito a sintaxe app.use. O que acontece internamente neste ponto?</a:t>
            </a:r>
            <a:endParaRPr/>
          </a:p>
          <a:p>
            <a:pPr indent="0" lvl="0" marL="0" rtl="0" algn="l">
              <a:lnSpc>
                <a:spcPct val="115000"/>
              </a:lnSpc>
              <a:spcBef>
                <a:spcPts val="1200"/>
              </a:spcBef>
              <a:spcAft>
                <a:spcPts val="0"/>
              </a:spcAft>
              <a:buClr>
                <a:schemeClr val="dk1"/>
              </a:buClr>
              <a:buSzPct val="78571"/>
              <a:buFont typeface="Arial"/>
              <a:buNone/>
            </a:pPr>
            <a:r>
              <a:t/>
            </a:r>
            <a:endParaRPr/>
          </a:p>
          <a:p>
            <a:pPr indent="0" lvl="0" marL="0" rtl="0" algn="l">
              <a:lnSpc>
                <a:spcPct val="115000"/>
              </a:lnSpc>
              <a:spcBef>
                <a:spcPts val="1200"/>
              </a:spcBef>
              <a:spcAft>
                <a:spcPts val="0"/>
              </a:spcAft>
              <a:buClr>
                <a:schemeClr val="dk1"/>
              </a:buClr>
              <a:buSzPct val="78571"/>
              <a:buFont typeface="Arial"/>
              <a:buNone/>
            </a:pPr>
            <a:r>
              <a:rPr lang="pt-BR"/>
              <a:t>Sempre que usamos um app.use, estamos usando um middleware. São operações que são executadas intermediáriamente entre a requisição do cliente e o atendimento do nosso servidor.</a:t>
            </a:r>
            <a:endParaRPr/>
          </a:p>
          <a:p>
            <a:pPr indent="0" lvl="0" marL="0" rtl="0" algn="l">
              <a:lnSpc>
                <a:spcPct val="115000"/>
              </a:lnSpc>
              <a:spcBef>
                <a:spcPts val="1200"/>
              </a:spcBef>
              <a:spcAft>
                <a:spcPts val="0"/>
              </a:spcAft>
              <a:buClr>
                <a:schemeClr val="dk1"/>
              </a:buClr>
              <a:buSzPct val="78571"/>
              <a:buFont typeface="Arial"/>
              <a:buNone/>
            </a:pPr>
            <a:r>
              <a:t/>
            </a:r>
            <a:endParaRPr/>
          </a:p>
          <a:p>
            <a:pPr indent="0" lvl="0" marL="0" rtl="0" algn="l">
              <a:lnSpc>
                <a:spcPct val="115000"/>
              </a:lnSpc>
              <a:spcBef>
                <a:spcPts val="1200"/>
              </a:spcBef>
              <a:spcAft>
                <a:spcPts val="0"/>
              </a:spcAft>
              <a:buClr>
                <a:schemeClr val="dk1"/>
              </a:buClr>
              <a:buSzPct val="78571"/>
              <a:buFont typeface="Arial"/>
              <a:buNone/>
            </a:pPr>
            <a:r>
              <a:rPr lang="pt-BR"/>
              <a:t>Como o nome indica: “middleware” refere-se a um intermediário, é sempre executado antes de atingir o endpoint correspondente.</a:t>
            </a:r>
            <a:endParaRPr/>
          </a:p>
          <a:p>
            <a:pPr indent="0" lvl="0" marL="0" rtl="0" algn="l">
              <a:lnSpc>
                <a:spcPct val="115000"/>
              </a:lnSpc>
              <a:spcBef>
                <a:spcPts val="1200"/>
              </a:spcBef>
              <a:spcAft>
                <a:spcPts val="1200"/>
              </a:spcAft>
              <a:buSzPct val="108108"/>
              <a:buNone/>
            </a:pPr>
            <a:r>
              <a:t/>
            </a:r>
            <a:endParaRPr/>
          </a:p>
        </p:txBody>
      </p:sp>
      <p:sp>
        <p:nvSpPr>
          <p:cNvPr id="330" name="Google Shape;330;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pt-BR"/>
              <a:t>Podemos usar um middleware para:</a:t>
            </a:r>
            <a:endParaRPr/>
          </a:p>
          <a:p>
            <a:pPr indent="-317500" lvl="0" marL="457200" rtl="0" algn="l">
              <a:lnSpc>
                <a:spcPct val="115000"/>
              </a:lnSpc>
              <a:spcBef>
                <a:spcPts val="1200"/>
              </a:spcBef>
              <a:spcAft>
                <a:spcPts val="0"/>
              </a:spcAft>
              <a:buSzPts val="1400"/>
              <a:buChar char="●"/>
            </a:pPr>
            <a:r>
              <a:rPr lang="pt-BR"/>
              <a:t>Dê informações sobre as consultas que estão sendo feitas (logs)</a:t>
            </a:r>
            <a:endParaRPr/>
          </a:p>
          <a:p>
            <a:pPr indent="-317500" lvl="0" marL="457200" rtl="0" algn="l">
              <a:lnSpc>
                <a:spcPct val="115000"/>
              </a:lnSpc>
              <a:spcBef>
                <a:spcPts val="0"/>
              </a:spcBef>
              <a:spcAft>
                <a:spcPts val="0"/>
              </a:spcAft>
              <a:buSzPts val="1400"/>
              <a:buChar char="●"/>
            </a:pPr>
            <a:r>
              <a:rPr lang="pt-BR"/>
              <a:t>Autorize ou negue usuários antes que eles alcancem o endpoint (segurança)</a:t>
            </a:r>
            <a:endParaRPr/>
          </a:p>
          <a:p>
            <a:pPr indent="-317500" lvl="0" marL="457200" rtl="0" algn="l">
              <a:lnSpc>
                <a:spcPct val="115000"/>
              </a:lnSpc>
              <a:spcBef>
                <a:spcPts val="0"/>
              </a:spcBef>
              <a:spcAft>
                <a:spcPts val="0"/>
              </a:spcAft>
              <a:buSzPts val="1400"/>
              <a:buChar char="●"/>
            </a:pPr>
            <a:r>
              <a:rPr lang="pt-BR"/>
              <a:t>Adicione ou altere informações ao método req antes que ele atinja o endpoint (formato)</a:t>
            </a:r>
            <a:endParaRPr/>
          </a:p>
          <a:p>
            <a:pPr indent="-317500" lvl="0" marL="457200" rtl="0" algn="l">
              <a:lnSpc>
                <a:spcPct val="115000"/>
              </a:lnSpc>
              <a:spcBef>
                <a:spcPts val="0"/>
              </a:spcBef>
              <a:spcAft>
                <a:spcPts val="0"/>
              </a:spcAft>
              <a:buSzPts val="1400"/>
              <a:buChar char="●"/>
            </a:pPr>
            <a:r>
              <a:rPr lang="pt-BR"/>
              <a:t>Redirecionar conforme necessário (roteador)</a:t>
            </a:r>
            <a:endParaRPr/>
          </a:p>
          <a:p>
            <a:pPr indent="-317500" lvl="0" marL="457200" rtl="0" algn="l">
              <a:lnSpc>
                <a:spcPct val="115000"/>
              </a:lnSpc>
              <a:spcBef>
                <a:spcPts val="0"/>
              </a:spcBef>
              <a:spcAft>
                <a:spcPts val="0"/>
              </a:spcAft>
              <a:buSzPts val="1400"/>
              <a:buChar char="●"/>
            </a:pPr>
            <a:r>
              <a:rPr lang="pt-BR"/>
              <a:t>Em certos casos, finalizar a requisição sem que ela chegue ao endpoint (segurança)</a:t>
            </a:r>
            <a:endParaRPr/>
          </a:p>
          <a:p>
            <a:pPr indent="0" lvl="0" marL="0" rtl="0" algn="l">
              <a:lnSpc>
                <a:spcPct val="115000"/>
              </a:lnSpc>
              <a:spcBef>
                <a:spcPts val="1200"/>
              </a:spcBef>
              <a:spcAft>
                <a:spcPts val="1200"/>
              </a:spcAft>
              <a:buSzPts val="1400"/>
              <a:buNone/>
            </a:pPr>
            <a:r>
              <a:rPr lang="pt-BR" u="sng">
                <a:solidFill>
                  <a:schemeClr val="hlink"/>
                </a:solidFill>
                <a:hlinkClick r:id="rId3"/>
              </a:rPr>
              <a:t>Express Middleware Documentation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Fluxo de vários middlewares por meio de uma solicitação</a:t>
            </a:r>
            <a:endParaRPr/>
          </a:p>
        </p:txBody>
      </p:sp>
      <p:pic>
        <p:nvPicPr>
          <p:cNvPr id="336" name="Google Shape;336;p27"/>
          <p:cNvPicPr preferRelativeResize="0"/>
          <p:nvPr/>
        </p:nvPicPr>
        <p:blipFill rotWithShape="1">
          <a:blip r:embed="rId3">
            <a:alphaModFix/>
          </a:blip>
          <a:srcRect b="0" l="0" r="0" t="0"/>
          <a:stretch/>
        </p:blipFill>
        <p:spPr>
          <a:xfrm>
            <a:off x="1470448" y="1606225"/>
            <a:ext cx="6285451" cy="2555400"/>
          </a:xfrm>
          <a:prstGeom prst="rect">
            <a:avLst/>
          </a:prstGeom>
          <a:noFill/>
          <a:ln>
            <a:noFill/>
          </a:ln>
        </p:spPr>
      </p:pic>
      <p:sp>
        <p:nvSpPr>
          <p:cNvPr id="337" name="Google Shape;337;p27"/>
          <p:cNvSpPr txBox="1"/>
          <p:nvPr/>
        </p:nvSpPr>
        <p:spPr>
          <a:xfrm>
            <a:off x="7721775" y="1925550"/>
            <a:ext cx="9855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Esta “Main Task” seria o endpoint com seu serviço”.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Importante!</a:t>
            </a:r>
            <a:endParaRPr/>
          </a:p>
        </p:txBody>
      </p:sp>
      <p:sp>
        <p:nvSpPr>
          <p:cNvPr id="343" name="Google Shape;343;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t>Como você pode ver no diagrama anterior, os middlewares são executados EM ORDEM, ou seja, se algum middleware depende de outra operação executada por um middleware anterior, nós os colocamos em cascata de acordo com a prioridade.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Tipos de middleware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pt-BR"/>
              <a:t>Tipos de middleware</a:t>
            </a:r>
            <a:endParaRPr/>
          </a:p>
          <a:p>
            <a:pPr indent="0" lvl="0" marL="0" rtl="0" algn="l">
              <a:lnSpc>
                <a:spcPct val="100000"/>
              </a:lnSpc>
              <a:spcBef>
                <a:spcPts val="0"/>
              </a:spcBef>
              <a:spcAft>
                <a:spcPts val="0"/>
              </a:spcAft>
              <a:buClr>
                <a:schemeClr val="dk1"/>
              </a:buClr>
              <a:buSzPct val="39285"/>
              <a:buFont typeface="Arial"/>
              <a:buNone/>
            </a:pPr>
            <a:r>
              <a:t/>
            </a:r>
            <a:endParaRPr/>
          </a:p>
          <a:p>
            <a:pPr indent="0" lvl="0" marL="0" rtl="0" algn="l">
              <a:lnSpc>
                <a:spcPct val="100000"/>
              </a:lnSpc>
              <a:spcBef>
                <a:spcPts val="0"/>
              </a:spcBef>
              <a:spcAft>
                <a:spcPts val="0"/>
              </a:spcAft>
              <a:buSzPct val="111111"/>
              <a:buNone/>
            </a:pPr>
            <a:r>
              <a:t/>
            </a:r>
            <a:endParaRPr/>
          </a:p>
        </p:txBody>
      </p:sp>
      <p:sp>
        <p:nvSpPr>
          <p:cNvPr id="354" name="Google Shape;354;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pt-BR"/>
              <a:t>Um aplicativo Express pode usar os seguintes tipos de middleware:</a:t>
            </a:r>
            <a:endParaRPr/>
          </a:p>
          <a:p>
            <a:pPr indent="-342900" lvl="0" marL="457200" rtl="0" algn="l">
              <a:lnSpc>
                <a:spcPct val="115000"/>
              </a:lnSpc>
              <a:spcBef>
                <a:spcPts val="1200"/>
              </a:spcBef>
              <a:spcAft>
                <a:spcPts val="0"/>
              </a:spcAft>
              <a:buSzPts val="1800"/>
              <a:buChar char="●"/>
            </a:pPr>
            <a:r>
              <a:rPr lang="pt-BR"/>
              <a:t>Middleware de nível de aplicativo</a:t>
            </a:r>
            <a:endParaRPr/>
          </a:p>
          <a:p>
            <a:pPr indent="-342900" lvl="0" marL="457200" rtl="0" algn="l">
              <a:lnSpc>
                <a:spcPct val="115000"/>
              </a:lnSpc>
              <a:spcBef>
                <a:spcPts val="0"/>
              </a:spcBef>
              <a:spcAft>
                <a:spcPts val="0"/>
              </a:spcAft>
              <a:buSzPts val="1800"/>
              <a:buChar char="●"/>
            </a:pPr>
            <a:r>
              <a:rPr lang="pt-BR"/>
              <a:t>Middleware de endpoint</a:t>
            </a:r>
            <a:endParaRPr/>
          </a:p>
          <a:p>
            <a:pPr indent="-342900" lvl="0" marL="457200" rtl="0" algn="l">
              <a:lnSpc>
                <a:spcPct val="115000"/>
              </a:lnSpc>
              <a:spcBef>
                <a:spcPts val="0"/>
              </a:spcBef>
              <a:spcAft>
                <a:spcPts val="0"/>
              </a:spcAft>
              <a:buSzPts val="1800"/>
              <a:buChar char="●"/>
            </a:pPr>
            <a:r>
              <a:rPr lang="pt-BR"/>
              <a:t>Middleware no nível do roteador</a:t>
            </a:r>
            <a:endParaRPr/>
          </a:p>
          <a:p>
            <a:pPr indent="-342900" lvl="0" marL="457200" rtl="0" algn="l">
              <a:lnSpc>
                <a:spcPct val="115000"/>
              </a:lnSpc>
              <a:spcBef>
                <a:spcPts val="0"/>
              </a:spcBef>
              <a:spcAft>
                <a:spcPts val="0"/>
              </a:spcAft>
              <a:buSzPts val="1800"/>
              <a:buChar char="●"/>
            </a:pPr>
            <a:r>
              <a:rPr lang="pt-BR"/>
              <a:t>Middleware de tratamento de erros</a:t>
            </a:r>
            <a:endParaRPr/>
          </a:p>
          <a:p>
            <a:pPr indent="-342900" lvl="0" marL="457200" rtl="0" algn="l">
              <a:lnSpc>
                <a:spcPct val="115000"/>
              </a:lnSpc>
              <a:spcBef>
                <a:spcPts val="0"/>
              </a:spcBef>
              <a:spcAft>
                <a:spcPts val="0"/>
              </a:spcAft>
              <a:buSzPts val="1800"/>
              <a:buChar char="●"/>
            </a:pPr>
            <a:r>
              <a:rPr lang="pt-BR"/>
              <a:t>Middleware embutido</a:t>
            </a:r>
            <a:endParaRPr/>
          </a:p>
          <a:p>
            <a:pPr indent="-342900" lvl="0" marL="457200" rtl="0" algn="l">
              <a:lnSpc>
                <a:spcPct val="115000"/>
              </a:lnSpc>
              <a:spcBef>
                <a:spcPts val="0"/>
              </a:spcBef>
              <a:spcAft>
                <a:spcPts val="0"/>
              </a:spcAft>
              <a:buSzPts val="1800"/>
              <a:buChar char="●"/>
            </a:pPr>
            <a:r>
              <a:rPr lang="pt-BR"/>
              <a:t>Middleware de terceiros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pt-BR"/>
              <a:t>Veremos cada um deles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a:off x="311700" y="555600"/>
            <a:ext cx="7547100" cy="508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Middleware de nível de aplicativo</a:t>
            </a:r>
            <a:endParaRPr/>
          </a:p>
        </p:txBody>
      </p:sp>
      <p:sp>
        <p:nvSpPr>
          <p:cNvPr id="360" name="Google Shape;36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Este exemplo mostra uma função de middleware sem nenhum caminho de montagem. A função é executada toda vez que o aplicativo recebe uma requisição.</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200"/>
              <a:buNone/>
            </a:pPr>
            <a:r>
              <a:t/>
            </a:r>
            <a:endParaRPr/>
          </a:p>
        </p:txBody>
      </p:sp>
      <p:sp>
        <p:nvSpPr>
          <p:cNvPr id="361" name="Google Shape;361;p31"/>
          <p:cNvSpPr txBox="1"/>
          <p:nvPr/>
        </p:nvSpPr>
        <p:spPr>
          <a:xfrm>
            <a:off x="3869050" y="1772700"/>
            <a:ext cx="4713900" cy="15981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00"/>
              <a:buFont typeface="Arial"/>
              <a:buNone/>
            </a:pPr>
            <a:r>
              <a:rPr b="0" i="0" lang="pt-BR" sz="1050" u="none" cap="none" strike="noStrike">
                <a:solidFill>
                  <a:srgbClr val="569CD6"/>
                </a:solidFill>
                <a:highlight>
                  <a:srgbClr val="1E1E1E"/>
                </a:highlight>
                <a:latin typeface="Courier New"/>
                <a:ea typeface="Courier New"/>
                <a:cs typeface="Courier New"/>
                <a:sym typeface="Courier New"/>
              </a:rPr>
              <a:t>const</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4FC1FF"/>
                </a:solidFill>
                <a:highlight>
                  <a:srgbClr val="1E1E1E"/>
                </a:highlight>
                <a:latin typeface="Courier New"/>
                <a:ea typeface="Courier New"/>
                <a:cs typeface="Courier New"/>
                <a:sym typeface="Courier New"/>
              </a:rPr>
              <a:t>app</a:t>
            </a:r>
            <a:r>
              <a:rPr b="0" i="0" lang="pt-BR" sz="1050" u="none" cap="none" strike="noStrike">
                <a:solidFill>
                  <a:srgbClr val="D4D4D4"/>
                </a:solidFill>
                <a:highlight>
                  <a:srgbClr val="1E1E1E"/>
                </a:highlight>
                <a:latin typeface="Courier New"/>
                <a:ea typeface="Courier New"/>
                <a:cs typeface="Courier New"/>
                <a:sym typeface="Courier New"/>
              </a:rPr>
              <a:t> = </a:t>
            </a:r>
            <a:r>
              <a:rPr b="0" i="0" lang="pt-BR" sz="1050" u="none" cap="none" strike="noStrike">
                <a:solidFill>
                  <a:srgbClr val="DCDCAA"/>
                </a:solidFill>
                <a:highlight>
                  <a:srgbClr val="1E1E1E"/>
                </a:highlight>
                <a:latin typeface="Courier New"/>
                <a:ea typeface="Courier New"/>
                <a:cs typeface="Courier New"/>
                <a:sym typeface="Courier New"/>
              </a:rPr>
              <a:t>express</a:t>
            </a:r>
            <a:r>
              <a:rPr b="0" i="0" lang="pt-BR" sz="1050" u="none" cap="none" strike="noStrike">
                <a:solidFill>
                  <a:srgbClr val="D4D4D4"/>
                </a:solidFill>
                <a:highlight>
                  <a:srgbClr val="1E1E1E"/>
                </a:highlight>
                <a:latin typeface="Courier New"/>
                <a:ea typeface="Courier New"/>
                <a:cs typeface="Courier New"/>
                <a:sym typeface="Courier New"/>
              </a:rPr>
              <a:t>();</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1050" u="none" cap="none" strike="noStrike">
                <a:solidFill>
                  <a:srgbClr val="9CDCFE"/>
                </a:solidFill>
                <a:highlight>
                  <a:srgbClr val="1E1E1E"/>
                </a:highlight>
                <a:latin typeface="Courier New"/>
                <a:ea typeface="Courier New"/>
                <a:cs typeface="Courier New"/>
                <a:sym typeface="Courier New"/>
              </a:rPr>
              <a:t>app</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DCDCAA"/>
                </a:solidFill>
                <a:highlight>
                  <a:srgbClr val="1E1E1E"/>
                </a:highlight>
                <a:latin typeface="Courier New"/>
                <a:ea typeface="Courier New"/>
                <a:cs typeface="Courier New"/>
                <a:sym typeface="Courier New"/>
              </a:rPr>
              <a:t>use</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569CD6"/>
                </a:solidFill>
                <a:highlight>
                  <a:srgbClr val="1E1E1E"/>
                </a:highlight>
                <a:latin typeface="Courier New"/>
                <a:ea typeface="Courier New"/>
                <a:cs typeface="Courier New"/>
                <a:sym typeface="Courier New"/>
              </a:rPr>
              <a:t>function</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req</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res</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next</a:t>
            </a:r>
            <a:r>
              <a:rPr b="0" i="0" lang="pt-BR" sz="1050" u="none" cap="none" strike="noStrike">
                <a:solidFill>
                  <a:srgbClr val="D4D4D4"/>
                </a:solidFill>
                <a:highlight>
                  <a:srgbClr val="1E1E1E"/>
                </a:highlight>
                <a:latin typeface="Courier New"/>
                <a:ea typeface="Courier New"/>
                <a:cs typeface="Courier New"/>
                <a:sym typeface="Courier New"/>
              </a:rPr>
              <a:t>) {</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console</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DCDCAA"/>
                </a:solidFill>
                <a:highlight>
                  <a:srgbClr val="1E1E1E"/>
                </a:highlight>
                <a:latin typeface="Courier New"/>
                <a:ea typeface="Courier New"/>
                <a:cs typeface="Courier New"/>
                <a:sym typeface="Courier New"/>
              </a:rPr>
              <a:t>log</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CE9178"/>
                </a:solidFill>
                <a:highlight>
                  <a:srgbClr val="1E1E1E"/>
                </a:highlight>
                <a:latin typeface="Courier New"/>
                <a:ea typeface="Courier New"/>
                <a:cs typeface="Courier New"/>
                <a:sym typeface="Courier New"/>
              </a:rPr>
              <a:t>'Time:'</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4EC9B0"/>
                </a:solidFill>
                <a:highlight>
                  <a:srgbClr val="1E1E1E"/>
                </a:highlight>
                <a:latin typeface="Courier New"/>
                <a:ea typeface="Courier New"/>
                <a:cs typeface="Courier New"/>
                <a:sym typeface="Courier New"/>
              </a:rPr>
              <a:t>Date</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DCDCAA"/>
                </a:solidFill>
                <a:highlight>
                  <a:srgbClr val="1E1E1E"/>
                </a:highlight>
                <a:latin typeface="Courier New"/>
                <a:ea typeface="Courier New"/>
                <a:cs typeface="Courier New"/>
                <a:sym typeface="Courier New"/>
              </a:rPr>
              <a:t>now</a:t>
            </a:r>
            <a:r>
              <a:rPr b="0" i="0" lang="pt-BR" sz="1050" u="none" cap="none" strike="noStrike">
                <a:solidFill>
                  <a:srgbClr val="D4D4D4"/>
                </a:solidFill>
                <a:highlight>
                  <a:srgbClr val="1E1E1E"/>
                </a:highlight>
                <a:latin typeface="Courier New"/>
                <a:ea typeface="Courier New"/>
                <a:cs typeface="Courier New"/>
                <a:sym typeface="Courier New"/>
              </a:rPr>
              <a:t>());</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DCDCAA"/>
                </a:solidFill>
                <a:highlight>
                  <a:srgbClr val="1E1E1E"/>
                </a:highlight>
                <a:latin typeface="Courier New"/>
                <a:ea typeface="Courier New"/>
                <a:cs typeface="Courier New"/>
                <a:sym typeface="Courier New"/>
              </a:rPr>
              <a:t>next</a:t>
            </a:r>
            <a:r>
              <a:rPr b="0" i="0" lang="pt-BR" sz="1050" u="none" cap="none" strike="noStrike">
                <a:solidFill>
                  <a:srgbClr val="D4D4D4"/>
                </a:solidFill>
                <a:highlight>
                  <a:srgbClr val="1E1E1E"/>
                </a:highlight>
                <a:latin typeface="Courier New"/>
                <a:ea typeface="Courier New"/>
                <a:cs typeface="Courier New"/>
                <a:sym typeface="Courier New"/>
              </a:rPr>
              <a:t>();</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pt-BR" sz="1050" u="none" cap="none" strike="noStrike">
                <a:solidFill>
                  <a:srgbClr val="D4D4D4"/>
                </a:solidFill>
                <a:highlight>
                  <a:srgbClr val="1E1E1E"/>
                </a:highlight>
                <a:latin typeface="Courier New"/>
                <a:ea typeface="Courier New"/>
                <a:cs typeface="Courier New"/>
                <a:sym typeface="Courier New"/>
              </a:rPr>
              <a:t>});</a:t>
            </a:r>
            <a:endParaRPr b="0" i="0" sz="1600" u="none" cap="none" strike="noStrike">
              <a:solidFill>
                <a:srgbClr val="0077AA"/>
              </a:solidFill>
              <a:highlight>
                <a:srgbClr val="F7F7F7"/>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2"/>
          <p:cNvSpPr txBox="1"/>
          <p:nvPr>
            <p:ph type="title"/>
          </p:nvPr>
        </p:nvSpPr>
        <p:spPr>
          <a:xfrm>
            <a:off x="311700" y="555600"/>
            <a:ext cx="83892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pt-BR"/>
              <a:t>Middleware de endpoint</a:t>
            </a:r>
            <a:endParaRPr/>
          </a:p>
        </p:txBody>
      </p:sp>
      <p:sp>
        <p:nvSpPr>
          <p:cNvPr id="367" name="Google Shape;367;p32"/>
          <p:cNvSpPr txBox="1"/>
          <p:nvPr>
            <p:ph idx="1" type="body"/>
          </p:nvPr>
        </p:nvSpPr>
        <p:spPr>
          <a:xfrm>
            <a:off x="194200" y="1396125"/>
            <a:ext cx="8147700" cy="686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pt-BR" sz="5600"/>
              <a:t>Uma ou várias funções de middleware podem ser adicionadas aos processos de serviço de rota, conforme mostrado abaixo:</a:t>
            </a:r>
            <a:endParaRPr sz="5600"/>
          </a:p>
          <a:p>
            <a:pPr indent="0" lvl="0" marL="0" rtl="0" algn="l">
              <a:lnSpc>
                <a:spcPct val="115000"/>
              </a:lnSpc>
              <a:spcBef>
                <a:spcPts val="1200"/>
              </a:spcBef>
              <a:spcAft>
                <a:spcPts val="0"/>
              </a:spcAft>
              <a:buClr>
                <a:schemeClr val="dk1"/>
              </a:buClr>
              <a:buSzPct val="91666"/>
              <a:buFont typeface="Arial"/>
              <a:buNone/>
            </a:pPr>
            <a:r>
              <a:t/>
            </a:r>
            <a:endParaRPr/>
          </a:p>
          <a:p>
            <a:pPr indent="0" lvl="0" marL="0" rtl="0" algn="l">
              <a:lnSpc>
                <a:spcPct val="115000"/>
              </a:lnSpc>
              <a:spcBef>
                <a:spcPts val="1200"/>
              </a:spcBef>
              <a:spcAft>
                <a:spcPts val="1200"/>
              </a:spcAft>
              <a:buSzPts val="1200"/>
              <a:buNone/>
            </a:pPr>
            <a:r>
              <a:t/>
            </a:r>
            <a:endParaRPr/>
          </a:p>
        </p:txBody>
      </p:sp>
      <p:sp>
        <p:nvSpPr>
          <p:cNvPr id="368" name="Google Shape;368;p32"/>
          <p:cNvSpPr txBox="1"/>
          <p:nvPr/>
        </p:nvSpPr>
        <p:spPr>
          <a:xfrm>
            <a:off x="826025" y="2386375"/>
            <a:ext cx="3176700" cy="20154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569CD6"/>
                </a:solidFill>
                <a:highlight>
                  <a:srgbClr val="1E1E1E"/>
                </a:highlight>
                <a:latin typeface="Courier New"/>
                <a:ea typeface="Courier New"/>
                <a:cs typeface="Courier New"/>
                <a:sym typeface="Courier New"/>
              </a:rPr>
              <a:t>function</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DCDCAA"/>
                </a:solidFill>
                <a:highlight>
                  <a:srgbClr val="1E1E1E"/>
                </a:highlight>
                <a:latin typeface="Courier New"/>
                <a:ea typeface="Courier New"/>
                <a:cs typeface="Courier New"/>
                <a:sym typeface="Courier New"/>
              </a:rPr>
              <a:t>mid1</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res</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next</a:t>
            </a:r>
            <a:r>
              <a:rPr b="0" i="0" lang="pt-BR" sz="900" u="none" cap="none" strike="noStrike">
                <a:solidFill>
                  <a:srgbClr val="D4D4D4"/>
                </a:solidFill>
                <a:highlight>
                  <a:srgbClr val="1E1E1E"/>
                </a:highlight>
                <a:latin typeface="Courier New"/>
                <a:ea typeface="Courier New"/>
                <a:cs typeface="Courier New"/>
                <a:sym typeface="Courier New"/>
              </a:rPr>
              <a:t>) {</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9CDCFE"/>
                </a:solidFill>
                <a:highlight>
                  <a:srgbClr val="1E1E1E"/>
                </a:highlight>
                <a:latin typeface="Courier New"/>
                <a:ea typeface="Courier New"/>
                <a:cs typeface="Courier New"/>
                <a:sym typeface="Courier New"/>
              </a:rPr>
              <a:t>data1</a:t>
            </a:r>
            <a:r>
              <a:rPr b="0" i="0" lang="pt-BR" sz="900" u="none" cap="none" strike="noStrike">
                <a:solidFill>
                  <a:srgbClr val="D4D4D4"/>
                </a:solidFill>
                <a:highlight>
                  <a:srgbClr val="1E1E1E"/>
                </a:highlight>
                <a:latin typeface="Courier New"/>
                <a:ea typeface="Courier New"/>
                <a:cs typeface="Courier New"/>
                <a:sym typeface="Courier New"/>
              </a:rPr>
              <a:t> = </a:t>
            </a:r>
            <a:r>
              <a:rPr b="0" i="0" lang="pt-BR" sz="900" u="none" cap="none" strike="noStrike">
                <a:solidFill>
                  <a:srgbClr val="CE9178"/>
                </a:solidFill>
                <a:highlight>
                  <a:srgbClr val="1E1E1E"/>
                </a:highlight>
                <a:latin typeface="Courier New"/>
                <a:ea typeface="Courier New"/>
                <a:cs typeface="Courier New"/>
                <a:sym typeface="Courier New"/>
              </a:rPr>
              <a:t>'uma data'</a:t>
            </a:r>
            <a:endParaRPr b="0" i="0" sz="900" u="none" cap="none" strike="noStrike">
              <a:solidFill>
                <a:srgbClr val="CE9178"/>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DCDCAA"/>
                </a:solidFill>
                <a:highlight>
                  <a:srgbClr val="1E1E1E"/>
                </a:highlight>
                <a:latin typeface="Courier New"/>
                <a:ea typeface="Courier New"/>
                <a:cs typeface="Courier New"/>
                <a:sym typeface="Courier New"/>
              </a:rPr>
              <a:t>next</a:t>
            </a:r>
            <a:r>
              <a:rPr b="0" i="0" lang="pt-BR" sz="900" u="none" cap="none" strike="noStrike">
                <a:solidFill>
                  <a:srgbClr val="D4D4D4"/>
                </a:solidFill>
                <a:highlight>
                  <a:srgbClr val="1E1E1E"/>
                </a:highlight>
                <a:latin typeface="Courier New"/>
                <a:ea typeface="Courier New"/>
                <a:cs typeface="Courier New"/>
                <a:sym typeface="Courier New"/>
              </a:rPr>
              <a:t>()</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569CD6"/>
                </a:solidFill>
                <a:highlight>
                  <a:srgbClr val="1E1E1E"/>
                </a:highlight>
                <a:latin typeface="Courier New"/>
                <a:ea typeface="Courier New"/>
                <a:cs typeface="Courier New"/>
                <a:sym typeface="Courier New"/>
              </a:rPr>
              <a:t>function</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DCDCAA"/>
                </a:solidFill>
                <a:highlight>
                  <a:srgbClr val="1E1E1E"/>
                </a:highlight>
                <a:latin typeface="Courier New"/>
                <a:ea typeface="Courier New"/>
                <a:cs typeface="Courier New"/>
                <a:sym typeface="Courier New"/>
              </a:rPr>
              <a:t>mid2</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res</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next</a:t>
            </a:r>
            <a:r>
              <a:rPr b="0" i="0" lang="pt-BR" sz="900" u="none" cap="none" strike="noStrike">
                <a:solidFill>
                  <a:srgbClr val="D4D4D4"/>
                </a:solidFill>
                <a:highlight>
                  <a:srgbClr val="1E1E1E"/>
                </a:highlight>
                <a:latin typeface="Courier New"/>
                <a:ea typeface="Courier New"/>
                <a:cs typeface="Courier New"/>
                <a:sym typeface="Courier New"/>
              </a:rPr>
              <a:t>) {</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9CDCFE"/>
                </a:solidFill>
                <a:highlight>
                  <a:srgbClr val="1E1E1E"/>
                </a:highlight>
                <a:latin typeface="Courier New"/>
                <a:ea typeface="Courier New"/>
                <a:cs typeface="Courier New"/>
                <a:sym typeface="Courier New"/>
              </a:rPr>
              <a:t>data2</a:t>
            </a:r>
            <a:r>
              <a:rPr b="0" i="0" lang="pt-BR" sz="900" u="none" cap="none" strike="noStrike">
                <a:solidFill>
                  <a:srgbClr val="D4D4D4"/>
                </a:solidFill>
                <a:highlight>
                  <a:srgbClr val="1E1E1E"/>
                </a:highlight>
                <a:latin typeface="Courier New"/>
                <a:ea typeface="Courier New"/>
                <a:cs typeface="Courier New"/>
                <a:sym typeface="Courier New"/>
              </a:rPr>
              <a:t> = </a:t>
            </a:r>
            <a:r>
              <a:rPr b="0" i="0" lang="pt-BR" sz="900" u="none" cap="none" strike="noStrike">
                <a:solidFill>
                  <a:srgbClr val="CE9178"/>
                </a:solidFill>
                <a:highlight>
                  <a:srgbClr val="1E1E1E"/>
                </a:highlight>
                <a:latin typeface="Courier New"/>
                <a:ea typeface="Courier New"/>
                <a:cs typeface="Courier New"/>
                <a:sym typeface="Courier New"/>
              </a:rPr>
              <a:t>'outra data'</a:t>
            </a:r>
            <a:endParaRPr b="0" i="0" sz="900" u="none" cap="none" strike="noStrike">
              <a:solidFill>
                <a:srgbClr val="CE9178"/>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DCDCAA"/>
                </a:solidFill>
                <a:highlight>
                  <a:srgbClr val="1E1E1E"/>
                </a:highlight>
                <a:latin typeface="Courier New"/>
                <a:ea typeface="Courier New"/>
                <a:cs typeface="Courier New"/>
                <a:sym typeface="Courier New"/>
              </a:rPr>
              <a:t>next</a:t>
            </a:r>
            <a:r>
              <a:rPr b="0" i="0" lang="pt-BR" sz="900" u="none" cap="none" strike="noStrike">
                <a:solidFill>
                  <a:srgbClr val="D4D4D4"/>
                </a:solidFill>
                <a:highlight>
                  <a:srgbClr val="1E1E1E"/>
                </a:highlight>
                <a:latin typeface="Courier New"/>
                <a:ea typeface="Courier New"/>
                <a:cs typeface="Courier New"/>
                <a:sym typeface="Courier New"/>
              </a:rPr>
              <a:t>()</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9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900"/>
              <a:buFont typeface="Arial"/>
              <a:buNone/>
            </a:pPr>
            <a:r>
              <a:t/>
            </a:r>
            <a:endParaRPr b="0" i="0" sz="900" u="none" cap="none" strike="noStrike">
              <a:solidFill>
                <a:srgbClr val="D4D4D4"/>
              </a:solidFill>
              <a:highlight>
                <a:srgbClr val="1E1E1E"/>
              </a:highlight>
              <a:latin typeface="Courier New"/>
              <a:ea typeface="Courier New"/>
              <a:cs typeface="Courier New"/>
              <a:sym typeface="Courier New"/>
            </a:endParaRPr>
          </a:p>
        </p:txBody>
      </p:sp>
      <p:sp>
        <p:nvSpPr>
          <p:cNvPr id="369" name="Google Shape;369;p32"/>
          <p:cNvSpPr txBox="1"/>
          <p:nvPr/>
        </p:nvSpPr>
        <p:spPr>
          <a:xfrm>
            <a:off x="4723150" y="2292475"/>
            <a:ext cx="3616500" cy="2203200"/>
          </a:xfrm>
          <a:prstGeom prst="rect">
            <a:avLst/>
          </a:prstGeom>
          <a:solidFill>
            <a:srgbClr val="1E1E1E"/>
          </a:solid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9CDCFE"/>
                </a:solidFill>
                <a:highlight>
                  <a:srgbClr val="1E1E1E"/>
                </a:highlight>
                <a:latin typeface="Courier New"/>
                <a:ea typeface="Courier New"/>
                <a:cs typeface="Courier New"/>
                <a:sym typeface="Courier New"/>
              </a:rPr>
              <a:t>app</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DCDCAA"/>
                </a:solidFill>
                <a:highlight>
                  <a:srgbClr val="1E1E1E"/>
                </a:highlight>
                <a:latin typeface="Courier New"/>
                <a:ea typeface="Courier New"/>
                <a:cs typeface="Courier New"/>
                <a:sym typeface="Courier New"/>
              </a:rPr>
              <a:t>get</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CE9178"/>
                </a:solidFill>
                <a:highlight>
                  <a:srgbClr val="1E1E1E"/>
                </a:highlight>
                <a:latin typeface="Courier New"/>
                <a:ea typeface="Courier New"/>
                <a:cs typeface="Courier New"/>
                <a:sym typeface="Courier New"/>
              </a:rPr>
              <a:t>'/rota1'</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mid1</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res</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569CD6"/>
                </a:solidFill>
                <a:highlight>
                  <a:srgbClr val="1E1E1E"/>
                </a:highlight>
                <a:latin typeface="Courier New"/>
                <a:ea typeface="Courier New"/>
                <a:cs typeface="Courier New"/>
                <a:sym typeface="Courier New"/>
              </a:rPr>
              <a:t>=&gt;</a:t>
            </a:r>
            <a:r>
              <a:rPr b="0" i="0" lang="pt-BR" sz="900" u="none" cap="none" strike="noStrike">
                <a:solidFill>
                  <a:srgbClr val="D4D4D4"/>
                </a:solidFill>
                <a:highlight>
                  <a:srgbClr val="1E1E1E"/>
                </a:highlight>
                <a:latin typeface="Courier New"/>
                <a:ea typeface="Courier New"/>
                <a:cs typeface="Courier New"/>
                <a:sym typeface="Courier New"/>
              </a:rPr>
              <a:t> {</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res</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DCDCAA"/>
                </a:solidFill>
                <a:highlight>
                  <a:srgbClr val="1E1E1E"/>
                </a:highlight>
                <a:latin typeface="Courier New"/>
                <a:ea typeface="Courier New"/>
                <a:cs typeface="Courier New"/>
                <a:sym typeface="Courier New"/>
              </a:rPr>
              <a:t>json</a:t>
            </a:r>
            <a:r>
              <a:rPr b="0" i="0" lang="pt-BR" sz="900" u="none" cap="none" strike="noStrike">
                <a:solidFill>
                  <a:srgbClr val="D4D4D4"/>
                </a:solidFill>
                <a:highlight>
                  <a:srgbClr val="1E1E1E"/>
                </a:highlight>
                <a:latin typeface="Courier New"/>
                <a:ea typeface="Courier New"/>
                <a:cs typeface="Courier New"/>
                <a:sym typeface="Courier New"/>
              </a:rPr>
              <a:t>({</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data1:</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9CDCFE"/>
                </a:solidFill>
                <a:highlight>
                  <a:srgbClr val="1E1E1E"/>
                </a:highlight>
                <a:latin typeface="Courier New"/>
                <a:ea typeface="Courier New"/>
                <a:cs typeface="Courier New"/>
                <a:sym typeface="Courier New"/>
              </a:rPr>
              <a:t>dato1</a:t>
            </a:r>
            <a:endParaRPr b="0" i="0" sz="900" u="none" cap="none" strike="noStrike">
              <a:solidFill>
                <a:srgbClr val="9CDCFE"/>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9CDCFE"/>
                </a:solidFill>
                <a:highlight>
                  <a:srgbClr val="1E1E1E"/>
                </a:highlight>
                <a:latin typeface="Courier New"/>
                <a:ea typeface="Courier New"/>
                <a:cs typeface="Courier New"/>
                <a:sym typeface="Courier New"/>
              </a:rPr>
              <a:t>app</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DCDCAA"/>
                </a:solidFill>
                <a:highlight>
                  <a:srgbClr val="1E1E1E"/>
                </a:highlight>
                <a:latin typeface="Courier New"/>
                <a:ea typeface="Courier New"/>
                <a:cs typeface="Courier New"/>
                <a:sym typeface="Courier New"/>
              </a:rPr>
              <a:t>get</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CE9178"/>
                </a:solidFill>
                <a:highlight>
                  <a:srgbClr val="1E1E1E"/>
                </a:highlight>
                <a:latin typeface="Courier New"/>
                <a:ea typeface="Courier New"/>
                <a:cs typeface="Courier New"/>
                <a:sym typeface="Courier New"/>
              </a:rPr>
              <a:t>'/rota2</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mid1</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mid2</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res</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569CD6"/>
                </a:solidFill>
                <a:highlight>
                  <a:srgbClr val="1E1E1E"/>
                </a:highlight>
                <a:latin typeface="Courier New"/>
                <a:ea typeface="Courier New"/>
                <a:cs typeface="Courier New"/>
                <a:sym typeface="Courier New"/>
              </a:rPr>
              <a:t>=&gt;</a:t>
            </a:r>
            <a:r>
              <a:rPr b="0" i="0" lang="pt-BR" sz="900" u="none" cap="none" strike="noStrike">
                <a:solidFill>
                  <a:srgbClr val="D4D4D4"/>
                </a:solidFill>
                <a:highlight>
                  <a:srgbClr val="1E1E1E"/>
                </a:highlight>
                <a:latin typeface="Courier New"/>
                <a:ea typeface="Courier New"/>
                <a:cs typeface="Courier New"/>
                <a:sym typeface="Courier New"/>
              </a:rPr>
              <a:t> {</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res</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DCDCAA"/>
                </a:solidFill>
                <a:highlight>
                  <a:srgbClr val="1E1E1E"/>
                </a:highlight>
                <a:latin typeface="Courier New"/>
                <a:ea typeface="Courier New"/>
                <a:cs typeface="Courier New"/>
                <a:sym typeface="Courier New"/>
              </a:rPr>
              <a:t>json</a:t>
            </a:r>
            <a:r>
              <a:rPr b="0" i="0" lang="pt-BR" sz="900" u="none" cap="none" strike="noStrike">
                <a:solidFill>
                  <a:srgbClr val="D4D4D4"/>
                </a:solidFill>
                <a:highlight>
                  <a:srgbClr val="1E1E1E"/>
                </a:highlight>
                <a:latin typeface="Courier New"/>
                <a:ea typeface="Courier New"/>
                <a:cs typeface="Courier New"/>
                <a:sym typeface="Courier New"/>
              </a:rPr>
              <a:t>({</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data1:</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9CDCFE"/>
                </a:solidFill>
                <a:highlight>
                  <a:srgbClr val="1E1E1E"/>
                </a:highlight>
                <a:latin typeface="Courier New"/>
                <a:ea typeface="Courier New"/>
                <a:cs typeface="Courier New"/>
                <a:sym typeface="Courier New"/>
              </a:rPr>
              <a:t>data1</a:t>
            </a:r>
            <a:r>
              <a:rPr b="0" i="0" lang="pt-BR" sz="900" u="none" cap="none" strike="noStrike">
                <a:solidFill>
                  <a:srgbClr val="D4D4D4"/>
                </a:solidFill>
                <a:highlight>
                  <a:srgbClr val="1E1E1E"/>
                </a:highlight>
                <a:latin typeface="Courier New"/>
                <a:ea typeface="Courier New"/>
                <a:cs typeface="Courier New"/>
                <a:sym typeface="Courier New"/>
              </a:rPr>
              <a:t>,</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data2:</a:t>
            </a:r>
            <a:r>
              <a:rPr b="0" i="0" lang="pt-BR" sz="900" u="none" cap="none" strike="noStrike">
                <a:solidFill>
                  <a:srgbClr val="D4D4D4"/>
                </a:solidFill>
                <a:highlight>
                  <a:srgbClr val="1E1E1E"/>
                </a:highlight>
                <a:latin typeface="Courier New"/>
                <a:ea typeface="Courier New"/>
                <a:cs typeface="Courier New"/>
                <a:sym typeface="Courier New"/>
              </a:rPr>
              <a:t> </a:t>
            </a:r>
            <a:r>
              <a:rPr b="0" i="0" lang="pt-BR" sz="900" u="none" cap="none" strike="noStrike">
                <a:solidFill>
                  <a:srgbClr val="9CDCFE"/>
                </a:solidFill>
                <a:highlight>
                  <a:srgbClr val="1E1E1E"/>
                </a:highlight>
                <a:latin typeface="Courier New"/>
                <a:ea typeface="Courier New"/>
                <a:cs typeface="Courier New"/>
                <a:sym typeface="Courier New"/>
              </a:rPr>
              <a:t>req</a:t>
            </a:r>
            <a:r>
              <a:rPr b="0" i="0" lang="pt-BR" sz="900" u="none" cap="none" strike="noStrike">
                <a:solidFill>
                  <a:srgbClr val="D4D4D4"/>
                </a:solidFill>
                <a:highlight>
                  <a:srgbClr val="1E1E1E"/>
                </a:highlight>
                <a:latin typeface="Courier New"/>
                <a:ea typeface="Courier New"/>
                <a:cs typeface="Courier New"/>
                <a:sym typeface="Courier New"/>
              </a:rPr>
              <a:t>.</a:t>
            </a:r>
            <a:r>
              <a:rPr b="0" i="0" lang="pt-BR" sz="900" u="none" cap="none" strike="noStrike">
                <a:solidFill>
                  <a:srgbClr val="9CDCFE"/>
                </a:solidFill>
                <a:highlight>
                  <a:srgbClr val="1E1E1E"/>
                </a:highlight>
                <a:latin typeface="Courier New"/>
                <a:ea typeface="Courier New"/>
                <a:cs typeface="Courier New"/>
                <a:sym typeface="Courier New"/>
              </a:rPr>
              <a:t>data2</a:t>
            </a:r>
            <a:endParaRPr b="0" i="0" sz="900" u="none" cap="none" strike="noStrike">
              <a:solidFill>
                <a:srgbClr val="9CDCFE"/>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   })</a:t>
            </a:r>
            <a:endParaRPr b="0" i="0" sz="90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00" u="none" cap="none" strike="noStrike">
                <a:solidFill>
                  <a:srgbClr val="D4D4D4"/>
                </a:solidFill>
                <a:highlight>
                  <a:srgbClr val="1E1E1E"/>
                </a:highlight>
                <a:latin typeface="Courier New"/>
                <a:ea typeface="Courier New"/>
                <a:cs typeface="Courier New"/>
                <a:sym typeface="Courier New"/>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Middleware no nível do router</a:t>
            </a:r>
            <a:endParaRPr/>
          </a:p>
        </p:txBody>
      </p:sp>
      <p:sp>
        <p:nvSpPr>
          <p:cNvPr id="375" name="Google Shape;375;p33"/>
          <p:cNvSpPr txBox="1"/>
          <p:nvPr>
            <p:ph idx="1" type="body"/>
          </p:nvPr>
        </p:nvSpPr>
        <p:spPr>
          <a:xfrm>
            <a:off x="311700" y="1389600"/>
            <a:ext cx="8467500" cy="790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O middleware no nível do roteador funciona da mesma maneira que o middleware no nível do aplicativo, exceto pelo fato de estar vinculado a uma instância de express.Router().</a:t>
            </a:r>
            <a:endParaRPr sz="1350">
              <a:solidFill>
                <a:schemeClr val="dk1"/>
              </a:solidFill>
              <a:latin typeface="DM Sans"/>
              <a:ea typeface="DM Sans"/>
              <a:cs typeface="DM Sans"/>
              <a:sym typeface="DM Sans"/>
            </a:endParaRPr>
          </a:p>
          <a:p>
            <a:pPr indent="0" lvl="0" marL="0" rtl="0" algn="l">
              <a:lnSpc>
                <a:spcPct val="115000"/>
              </a:lnSpc>
              <a:spcBef>
                <a:spcPts val="0"/>
              </a:spcBef>
              <a:spcAft>
                <a:spcPts val="1200"/>
              </a:spcAft>
              <a:buSzPts val="1200"/>
              <a:buNone/>
            </a:pPr>
            <a:r>
              <a:t/>
            </a:r>
            <a:endParaRPr/>
          </a:p>
        </p:txBody>
      </p:sp>
      <p:sp>
        <p:nvSpPr>
          <p:cNvPr id="376" name="Google Shape;376;p33"/>
          <p:cNvSpPr txBox="1"/>
          <p:nvPr/>
        </p:nvSpPr>
        <p:spPr>
          <a:xfrm>
            <a:off x="809100" y="2414325"/>
            <a:ext cx="7525800" cy="20262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00"/>
              <a:buFont typeface="Arial"/>
              <a:buNone/>
            </a:pPr>
            <a:r>
              <a:rPr b="0" i="0" lang="pt-BR" sz="950" u="none" cap="none" strike="noStrike">
                <a:solidFill>
                  <a:srgbClr val="569CD6"/>
                </a:solidFill>
                <a:highlight>
                  <a:srgbClr val="1E1E1E"/>
                </a:highlight>
                <a:latin typeface="Courier New"/>
                <a:ea typeface="Courier New"/>
                <a:cs typeface="Courier New"/>
                <a:sym typeface="Courier New"/>
              </a:rPr>
              <a:t>const</a:t>
            </a:r>
            <a:r>
              <a:rPr b="0" i="0" lang="pt-BR" sz="950" u="none" cap="none" strike="noStrike">
                <a:solidFill>
                  <a:srgbClr val="D4D4D4"/>
                </a:solidFill>
                <a:highlight>
                  <a:srgbClr val="1E1E1E"/>
                </a:highlight>
                <a:latin typeface="Courier New"/>
                <a:ea typeface="Courier New"/>
                <a:cs typeface="Courier New"/>
                <a:sym typeface="Courier New"/>
              </a:rPr>
              <a:t> </a:t>
            </a:r>
            <a:r>
              <a:rPr b="0" i="0" lang="pt-BR" sz="950" u="none" cap="none" strike="noStrike">
                <a:solidFill>
                  <a:srgbClr val="4FC1FF"/>
                </a:solidFill>
                <a:highlight>
                  <a:srgbClr val="1E1E1E"/>
                </a:highlight>
                <a:latin typeface="Courier New"/>
                <a:ea typeface="Courier New"/>
                <a:cs typeface="Courier New"/>
                <a:sym typeface="Courier New"/>
              </a:rPr>
              <a:t>app</a:t>
            </a:r>
            <a:r>
              <a:rPr b="0" i="0" lang="pt-BR" sz="950" u="none" cap="none" strike="noStrike">
                <a:solidFill>
                  <a:srgbClr val="D4D4D4"/>
                </a:solidFill>
                <a:highlight>
                  <a:srgbClr val="1E1E1E"/>
                </a:highlight>
                <a:latin typeface="Courier New"/>
                <a:ea typeface="Courier New"/>
                <a:cs typeface="Courier New"/>
                <a:sym typeface="Courier New"/>
              </a:rPr>
              <a:t> = </a:t>
            </a:r>
            <a:r>
              <a:rPr b="0" i="0" lang="pt-BR" sz="950" u="none" cap="none" strike="noStrike">
                <a:solidFill>
                  <a:srgbClr val="DCDCAA"/>
                </a:solidFill>
                <a:highlight>
                  <a:srgbClr val="1E1E1E"/>
                </a:highlight>
                <a:latin typeface="Courier New"/>
                <a:ea typeface="Courier New"/>
                <a:cs typeface="Courier New"/>
                <a:sym typeface="Courier New"/>
              </a:rPr>
              <a:t>express</a:t>
            </a:r>
            <a:r>
              <a:rPr b="0" i="0" lang="pt-BR" sz="950" u="none" cap="none" strike="noStrike">
                <a:solidFill>
                  <a:srgbClr val="D4D4D4"/>
                </a:solidFill>
                <a:highlight>
                  <a:srgbClr val="1E1E1E"/>
                </a:highlight>
                <a:latin typeface="Courier New"/>
                <a:ea typeface="Courier New"/>
                <a:cs typeface="Courier New"/>
                <a:sym typeface="Courier New"/>
              </a:rPr>
              <a:t>();</a:t>
            </a:r>
            <a:endParaRPr b="0" i="0" sz="9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50" u="none" cap="none" strike="noStrike">
                <a:solidFill>
                  <a:srgbClr val="569CD6"/>
                </a:solidFill>
                <a:highlight>
                  <a:srgbClr val="1E1E1E"/>
                </a:highlight>
                <a:latin typeface="Courier New"/>
                <a:ea typeface="Courier New"/>
                <a:cs typeface="Courier New"/>
                <a:sym typeface="Courier New"/>
              </a:rPr>
              <a:t>const</a:t>
            </a:r>
            <a:r>
              <a:rPr b="0" i="0" lang="pt-BR" sz="950" u="none" cap="none" strike="noStrike">
                <a:solidFill>
                  <a:srgbClr val="D4D4D4"/>
                </a:solidFill>
                <a:highlight>
                  <a:srgbClr val="1E1E1E"/>
                </a:highlight>
                <a:latin typeface="Courier New"/>
                <a:ea typeface="Courier New"/>
                <a:cs typeface="Courier New"/>
                <a:sym typeface="Courier New"/>
              </a:rPr>
              <a:t> </a:t>
            </a:r>
            <a:r>
              <a:rPr b="0" i="0" lang="pt-BR" sz="950" u="none" cap="none" strike="noStrike">
                <a:solidFill>
                  <a:srgbClr val="4FC1FF"/>
                </a:solidFill>
                <a:highlight>
                  <a:srgbClr val="1E1E1E"/>
                </a:highlight>
                <a:latin typeface="Courier New"/>
                <a:ea typeface="Courier New"/>
                <a:cs typeface="Courier New"/>
                <a:sym typeface="Courier New"/>
              </a:rPr>
              <a:t>router</a:t>
            </a:r>
            <a:r>
              <a:rPr b="0" i="0" lang="pt-BR" sz="950" u="none" cap="none" strike="noStrike">
                <a:solidFill>
                  <a:srgbClr val="D4D4D4"/>
                </a:solidFill>
                <a:highlight>
                  <a:srgbClr val="1E1E1E"/>
                </a:highlight>
                <a:latin typeface="Courier New"/>
                <a:ea typeface="Courier New"/>
                <a:cs typeface="Courier New"/>
                <a:sym typeface="Courier New"/>
              </a:rPr>
              <a:t> = </a:t>
            </a:r>
            <a:r>
              <a:rPr b="0" i="0" lang="pt-BR" sz="950" u="none" cap="none" strike="noStrike">
                <a:solidFill>
                  <a:srgbClr val="9CDCFE"/>
                </a:solidFill>
                <a:highlight>
                  <a:srgbClr val="1E1E1E"/>
                </a:highlight>
                <a:latin typeface="Courier New"/>
                <a:ea typeface="Courier New"/>
                <a:cs typeface="Courier New"/>
                <a:sym typeface="Courier New"/>
              </a:rPr>
              <a:t>express</a:t>
            </a:r>
            <a:r>
              <a:rPr b="0" i="0" lang="pt-BR" sz="950" u="none" cap="none" strike="noStrike">
                <a:solidFill>
                  <a:srgbClr val="D4D4D4"/>
                </a:solidFill>
                <a:highlight>
                  <a:srgbClr val="1E1E1E"/>
                </a:highlight>
                <a:latin typeface="Courier New"/>
                <a:ea typeface="Courier New"/>
                <a:cs typeface="Courier New"/>
                <a:sym typeface="Courier New"/>
              </a:rPr>
              <a:t>.</a:t>
            </a:r>
            <a:r>
              <a:rPr b="0" i="0" lang="pt-BR" sz="950" u="none" cap="none" strike="noStrike">
                <a:solidFill>
                  <a:srgbClr val="DCDCAA"/>
                </a:solidFill>
                <a:highlight>
                  <a:srgbClr val="1E1E1E"/>
                </a:highlight>
                <a:latin typeface="Courier New"/>
                <a:ea typeface="Courier New"/>
                <a:cs typeface="Courier New"/>
                <a:sym typeface="Courier New"/>
              </a:rPr>
              <a:t>Router</a:t>
            </a:r>
            <a:r>
              <a:rPr b="0" i="0" lang="pt-BR" sz="950" u="none" cap="none" strike="noStrike">
                <a:solidFill>
                  <a:srgbClr val="D4D4D4"/>
                </a:solidFill>
                <a:highlight>
                  <a:srgbClr val="1E1E1E"/>
                </a:highlight>
                <a:latin typeface="Courier New"/>
                <a:ea typeface="Courier New"/>
                <a:cs typeface="Courier New"/>
                <a:sym typeface="Courier New"/>
              </a:rPr>
              <a:t>();</a:t>
            </a:r>
            <a:endParaRPr b="0" i="0" sz="9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t/>
            </a:r>
            <a:endParaRPr b="0" i="0" sz="9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pt-BR" sz="950" u="none" cap="none" strike="noStrike">
                <a:solidFill>
                  <a:srgbClr val="6A9955"/>
                </a:solidFill>
                <a:highlight>
                  <a:srgbClr val="1E1E1E"/>
                </a:highlight>
                <a:latin typeface="Courier New"/>
                <a:ea typeface="Courier New"/>
                <a:cs typeface="Courier New"/>
                <a:sym typeface="Courier New"/>
              </a:rPr>
              <a:t>// função de middleware sem caminho de montagem.</a:t>
            </a:r>
            <a:endParaRPr b="0" i="0" sz="950" u="none" cap="none" strike="noStrike">
              <a:solidFill>
                <a:srgbClr val="6A9955"/>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pt-BR" sz="950" u="none" cap="none" strike="noStrike">
                <a:solidFill>
                  <a:srgbClr val="6A9955"/>
                </a:solidFill>
                <a:highlight>
                  <a:srgbClr val="1E1E1E"/>
                </a:highlight>
                <a:latin typeface="Courier New"/>
                <a:ea typeface="Courier New"/>
                <a:cs typeface="Courier New"/>
                <a:sym typeface="Courier New"/>
              </a:rPr>
              <a:t>// O código é executado para cada requisição ao router</a:t>
            </a:r>
            <a:endParaRPr b="0" i="0" sz="950" u="none" cap="none" strike="noStrike">
              <a:solidFill>
                <a:srgbClr val="6A9955"/>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50" u="none" cap="none" strike="noStrike">
                <a:solidFill>
                  <a:srgbClr val="9CDCFE"/>
                </a:solidFill>
                <a:highlight>
                  <a:srgbClr val="1E1E1E"/>
                </a:highlight>
                <a:latin typeface="Courier New"/>
                <a:ea typeface="Courier New"/>
                <a:cs typeface="Courier New"/>
                <a:sym typeface="Courier New"/>
              </a:rPr>
              <a:t>router</a:t>
            </a:r>
            <a:r>
              <a:rPr b="0" i="0" lang="pt-BR" sz="950" u="none" cap="none" strike="noStrike">
                <a:solidFill>
                  <a:srgbClr val="D4D4D4"/>
                </a:solidFill>
                <a:highlight>
                  <a:srgbClr val="1E1E1E"/>
                </a:highlight>
                <a:latin typeface="Courier New"/>
                <a:ea typeface="Courier New"/>
                <a:cs typeface="Courier New"/>
                <a:sym typeface="Courier New"/>
              </a:rPr>
              <a:t>.</a:t>
            </a:r>
            <a:r>
              <a:rPr b="0" i="0" lang="pt-BR" sz="950" u="none" cap="none" strike="noStrike">
                <a:solidFill>
                  <a:srgbClr val="DCDCAA"/>
                </a:solidFill>
                <a:highlight>
                  <a:srgbClr val="1E1E1E"/>
                </a:highlight>
                <a:latin typeface="Courier New"/>
                <a:ea typeface="Courier New"/>
                <a:cs typeface="Courier New"/>
                <a:sym typeface="Courier New"/>
              </a:rPr>
              <a:t>use</a:t>
            </a:r>
            <a:r>
              <a:rPr b="0" i="0" lang="pt-BR" sz="950" u="none" cap="none" strike="noStrike">
                <a:solidFill>
                  <a:srgbClr val="D4D4D4"/>
                </a:solidFill>
                <a:highlight>
                  <a:srgbClr val="1E1E1E"/>
                </a:highlight>
                <a:latin typeface="Courier New"/>
                <a:ea typeface="Courier New"/>
                <a:cs typeface="Courier New"/>
                <a:sym typeface="Courier New"/>
              </a:rPr>
              <a:t>(</a:t>
            </a:r>
            <a:r>
              <a:rPr b="0" i="0" lang="pt-BR" sz="950" u="none" cap="none" strike="noStrike">
                <a:solidFill>
                  <a:srgbClr val="569CD6"/>
                </a:solidFill>
                <a:highlight>
                  <a:srgbClr val="1E1E1E"/>
                </a:highlight>
                <a:latin typeface="Courier New"/>
                <a:ea typeface="Courier New"/>
                <a:cs typeface="Courier New"/>
                <a:sym typeface="Courier New"/>
              </a:rPr>
              <a:t>function</a:t>
            </a:r>
            <a:r>
              <a:rPr b="0" i="0" lang="pt-BR" sz="950" u="none" cap="none" strike="noStrike">
                <a:solidFill>
                  <a:srgbClr val="D4D4D4"/>
                </a:solidFill>
                <a:highlight>
                  <a:srgbClr val="1E1E1E"/>
                </a:highlight>
                <a:latin typeface="Courier New"/>
                <a:ea typeface="Courier New"/>
                <a:cs typeface="Courier New"/>
                <a:sym typeface="Courier New"/>
              </a:rPr>
              <a:t> (</a:t>
            </a:r>
            <a:r>
              <a:rPr b="0" i="0" lang="pt-BR" sz="950" u="none" cap="none" strike="noStrike">
                <a:solidFill>
                  <a:srgbClr val="9CDCFE"/>
                </a:solidFill>
                <a:highlight>
                  <a:srgbClr val="1E1E1E"/>
                </a:highlight>
                <a:latin typeface="Courier New"/>
                <a:ea typeface="Courier New"/>
                <a:cs typeface="Courier New"/>
                <a:sym typeface="Courier New"/>
              </a:rPr>
              <a:t>req</a:t>
            </a:r>
            <a:r>
              <a:rPr b="0" i="0" lang="pt-BR" sz="950" u="none" cap="none" strike="noStrike">
                <a:solidFill>
                  <a:srgbClr val="D4D4D4"/>
                </a:solidFill>
                <a:highlight>
                  <a:srgbClr val="1E1E1E"/>
                </a:highlight>
                <a:latin typeface="Courier New"/>
                <a:ea typeface="Courier New"/>
                <a:cs typeface="Courier New"/>
                <a:sym typeface="Courier New"/>
              </a:rPr>
              <a:t>, </a:t>
            </a:r>
            <a:r>
              <a:rPr b="0" i="0" lang="pt-BR" sz="950" u="none" cap="none" strike="noStrike">
                <a:solidFill>
                  <a:srgbClr val="9CDCFE"/>
                </a:solidFill>
                <a:highlight>
                  <a:srgbClr val="1E1E1E"/>
                </a:highlight>
                <a:latin typeface="Courier New"/>
                <a:ea typeface="Courier New"/>
                <a:cs typeface="Courier New"/>
                <a:sym typeface="Courier New"/>
              </a:rPr>
              <a:t>res</a:t>
            </a:r>
            <a:r>
              <a:rPr b="0" i="0" lang="pt-BR" sz="950" u="none" cap="none" strike="noStrike">
                <a:solidFill>
                  <a:srgbClr val="D4D4D4"/>
                </a:solidFill>
                <a:highlight>
                  <a:srgbClr val="1E1E1E"/>
                </a:highlight>
                <a:latin typeface="Courier New"/>
                <a:ea typeface="Courier New"/>
                <a:cs typeface="Courier New"/>
                <a:sym typeface="Courier New"/>
              </a:rPr>
              <a:t>, </a:t>
            </a:r>
            <a:r>
              <a:rPr b="0" i="0" lang="pt-BR" sz="950" u="none" cap="none" strike="noStrike">
                <a:solidFill>
                  <a:srgbClr val="9CDCFE"/>
                </a:solidFill>
                <a:highlight>
                  <a:srgbClr val="1E1E1E"/>
                </a:highlight>
                <a:latin typeface="Courier New"/>
                <a:ea typeface="Courier New"/>
                <a:cs typeface="Courier New"/>
                <a:sym typeface="Courier New"/>
              </a:rPr>
              <a:t>next</a:t>
            </a:r>
            <a:r>
              <a:rPr b="0" i="0" lang="pt-BR" sz="950" u="none" cap="none" strike="noStrike">
                <a:solidFill>
                  <a:srgbClr val="D4D4D4"/>
                </a:solidFill>
                <a:highlight>
                  <a:srgbClr val="1E1E1E"/>
                </a:highlight>
                <a:latin typeface="Courier New"/>
                <a:ea typeface="Courier New"/>
                <a:cs typeface="Courier New"/>
                <a:sym typeface="Courier New"/>
              </a:rPr>
              <a:t>) {</a:t>
            </a:r>
            <a:endParaRPr b="0" i="0" sz="9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50" u="none" cap="none" strike="noStrike">
                <a:solidFill>
                  <a:srgbClr val="D4D4D4"/>
                </a:solidFill>
                <a:highlight>
                  <a:srgbClr val="1E1E1E"/>
                </a:highlight>
                <a:latin typeface="Courier New"/>
                <a:ea typeface="Courier New"/>
                <a:cs typeface="Courier New"/>
                <a:sym typeface="Courier New"/>
              </a:rPr>
              <a:t>  </a:t>
            </a:r>
            <a:r>
              <a:rPr b="0" i="0" lang="pt-BR" sz="950" u="none" cap="none" strike="noStrike">
                <a:solidFill>
                  <a:srgbClr val="9CDCFE"/>
                </a:solidFill>
                <a:highlight>
                  <a:srgbClr val="1E1E1E"/>
                </a:highlight>
                <a:latin typeface="Courier New"/>
                <a:ea typeface="Courier New"/>
                <a:cs typeface="Courier New"/>
                <a:sym typeface="Courier New"/>
              </a:rPr>
              <a:t>console</a:t>
            </a:r>
            <a:r>
              <a:rPr b="0" i="0" lang="pt-BR" sz="950" u="none" cap="none" strike="noStrike">
                <a:solidFill>
                  <a:srgbClr val="D4D4D4"/>
                </a:solidFill>
                <a:highlight>
                  <a:srgbClr val="1E1E1E"/>
                </a:highlight>
                <a:latin typeface="Courier New"/>
                <a:ea typeface="Courier New"/>
                <a:cs typeface="Courier New"/>
                <a:sym typeface="Courier New"/>
              </a:rPr>
              <a:t>.</a:t>
            </a:r>
            <a:r>
              <a:rPr b="0" i="0" lang="pt-BR" sz="950" u="none" cap="none" strike="noStrike">
                <a:solidFill>
                  <a:srgbClr val="DCDCAA"/>
                </a:solidFill>
                <a:highlight>
                  <a:srgbClr val="1E1E1E"/>
                </a:highlight>
                <a:latin typeface="Courier New"/>
                <a:ea typeface="Courier New"/>
                <a:cs typeface="Courier New"/>
                <a:sym typeface="Courier New"/>
              </a:rPr>
              <a:t>log</a:t>
            </a:r>
            <a:r>
              <a:rPr b="0" i="0" lang="pt-BR" sz="950" u="none" cap="none" strike="noStrike">
                <a:solidFill>
                  <a:srgbClr val="D4D4D4"/>
                </a:solidFill>
                <a:highlight>
                  <a:srgbClr val="1E1E1E"/>
                </a:highlight>
                <a:latin typeface="Courier New"/>
                <a:ea typeface="Courier New"/>
                <a:cs typeface="Courier New"/>
                <a:sym typeface="Courier New"/>
              </a:rPr>
              <a:t>(</a:t>
            </a:r>
            <a:r>
              <a:rPr b="0" i="0" lang="pt-BR" sz="950" u="none" cap="none" strike="noStrike">
                <a:solidFill>
                  <a:srgbClr val="CE9178"/>
                </a:solidFill>
                <a:highlight>
                  <a:srgbClr val="1E1E1E"/>
                </a:highlight>
                <a:latin typeface="Courier New"/>
                <a:ea typeface="Courier New"/>
                <a:cs typeface="Courier New"/>
                <a:sym typeface="Courier New"/>
              </a:rPr>
              <a:t>'Time:'</a:t>
            </a:r>
            <a:r>
              <a:rPr b="0" i="0" lang="pt-BR" sz="950" u="none" cap="none" strike="noStrike">
                <a:solidFill>
                  <a:srgbClr val="D4D4D4"/>
                </a:solidFill>
                <a:highlight>
                  <a:srgbClr val="1E1E1E"/>
                </a:highlight>
                <a:latin typeface="Courier New"/>
                <a:ea typeface="Courier New"/>
                <a:cs typeface="Courier New"/>
                <a:sym typeface="Courier New"/>
              </a:rPr>
              <a:t>, </a:t>
            </a:r>
            <a:r>
              <a:rPr b="0" i="0" lang="pt-BR" sz="950" u="none" cap="none" strike="noStrike">
                <a:solidFill>
                  <a:srgbClr val="4EC9B0"/>
                </a:solidFill>
                <a:highlight>
                  <a:srgbClr val="1E1E1E"/>
                </a:highlight>
                <a:latin typeface="Courier New"/>
                <a:ea typeface="Courier New"/>
                <a:cs typeface="Courier New"/>
                <a:sym typeface="Courier New"/>
              </a:rPr>
              <a:t>Date</a:t>
            </a:r>
            <a:r>
              <a:rPr b="0" i="0" lang="pt-BR" sz="950" u="none" cap="none" strike="noStrike">
                <a:solidFill>
                  <a:srgbClr val="D4D4D4"/>
                </a:solidFill>
                <a:highlight>
                  <a:srgbClr val="1E1E1E"/>
                </a:highlight>
                <a:latin typeface="Courier New"/>
                <a:ea typeface="Courier New"/>
                <a:cs typeface="Courier New"/>
                <a:sym typeface="Courier New"/>
              </a:rPr>
              <a:t>.</a:t>
            </a:r>
            <a:r>
              <a:rPr b="0" i="0" lang="pt-BR" sz="950" u="none" cap="none" strike="noStrike">
                <a:solidFill>
                  <a:srgbClr val="DCDCAA"/>
                </a:solidFill>
                <a:highlight>
                  <a:srgbClr val="1E1E1E"/>
                </a:highlight>
                <a:latin typeface="Courier New"/>
                <a:ea typeface="Courier New"/>
                <a:cs typeface="Courier New"/>
                <a:sym typeface="Courier New"/>
              </a:rPr>
              <a:t>now</a:t>
            </a:r>
            <a:r>
              <a:rPr b="0" i="0" lang="pt-BR" sz="950" u="none" cap="none" strike="noStrike">
                <a:solidFill>
                  <a:srgbClr val="D4D4D4"/>
                </a:solidFill>
                <a:highlight>
                  <a:srgbClr val="1E1E1E"/>
                </a:highlight>
                <a:latin typeface="Courier New"/>
                <a:ea typeface="Courier New"/>
                <a:cs typeface="Courier New"/>
                <a:sym typeface="Courier New"/>
              </a:rPr>
              <a:t>());</a:t>
            </a:r>
            <a:endParaRPr b="0" i="0" sz="9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950" u="none" cap="none" strike="noStrike">
                <a:solidFill>
                  <a:srgbClr val="D4D4D4"/>
                </a:solidFill>
                <a:highlight>
                  <a:srgbClr val="1E1E1E"/>
                </a:highlight>
                <a:latin typeface="Courier New"/>
                <a:ea typeface="Courier New"/>
                <a:cs typeface="Courier New"/>
                <a:sym typeface="Courier New"/>
              </a:rPr>
              <a:t>  </a:t>
            </a:r>
            <a:r>
              <a:rPr b="0" i="0" lang="pt-BR" sz="950" u="none" cap="none" strike="noStrike">
                <a:solidFill>
                  <a:srgbClr val="DCDCAA"/>
                </a:solidFill>
                <a:highlight>
                  <a:srgbClr val="1E1E1E"/>
                </a:highlight>
                <a:latin typeface="Courier New"/>
                <a:ea typeface="Courier New"/>
                <a:cs typeface="Courier New"/>
                <a:sym typeface="Courier New"/>
              </a:rPr>
              <a:t>next</a:t>
            </a:r>
            <a:r>
              <a:rPr b="0" i="0" lang="pt-BR" sz="950" u="none" cap="none" strike="noStrike">
                <a:solidFill>
                  <a:srgbClr val="D4D4D4"/>
                </a:solidFill>
                <a:highlight>
                  <a:srgbClr val="1E1E1E"/>
                </a:highlight>
                <a:latin typeface="Courier New"/>
                <a:ea typeface="Courier New"/>
                <a:cs typeface="Courier New"/>
                <a:sym typeface="Courier New"/>
              </a:rPr>
              <a:t>();</a:t>
            </a:r>
            <a:endParaRPr b="0" i="0" sz="9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950"/>
              <a:buFont typeface="Arial"/>
              <a:buNone/>
            </a:pPr>
            <a:r>
              <a:rPr b="0" i="0" lang="pt-BR" sz="950" u="none" cap="none" strike="noStrike">
                <a:solidFill>
                  <a:srgbClr val="D4D4D4"/>
                </a:solidFill>
                <a:highlight>
                  <a:srgbClr val="1E1E1E"/>
                </a:highlight>
                <a:latin typeface="Courier New"/>
                <a:ea typeface="Courier New"/>
                <a:cs typeface="Courier New"/>
                <a:sym typeface="Courier New"/>
              </a:rPr>
              <a:t>});</a:t>
            </a:r>
            <a:endParaRPr b="0" i="0" sz="1500" u="none" cap="none" strike="noStrike">
              <a:solidFill>
                <a:srgbClr val="0077AA"/>
              </a:solidFill>
              <a:highlight>
                <a:srgbClr val="F7F7F7"/>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e1f6e3528f_0_103"/>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Perguntas?</a:t>
            </a:r>
            <a:endParaRPr b="1" sz="4000">
              <a:solidFill>
                <a:srgbClr val="EAFF6A"/>
              </a:solidFill>
              <a:latin typeface="DM Sans"/>
              <a:ea typeface="DM Sans"/>
              <a:cs typeface="DM Sans"/>
              <a:sym typeface="DM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Middleware de tratamento de erros</a:t>
            </a:r>
            <a:endParaRPr/>
          </a:p>
        </p:txBody>
      </p:sp>
      <p:sp>
        <p:nvSpPr>
          <p:cNvPr id="382" name="Google Shape;382;p34"/>
          <p:cNvSpPr txBox="1"/>
          <p:nvPr>
            <p:ph idx="1" type="body"/>
          </p:nvPr>
        </p:nvSpPr>
        <p:spPr>
          <a:xfrm>
            <a:off x="311700" y="1389600"/>
            <a:ext cx="8337000" cy="755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pt-BR" sz="5600"/>
              <a:t>Essas funções são definidas da mesma forma que outras funções de middleware, exceto que recebem quatro argumentos em vez de três, especificamente com a assinatura (err, req, res, next):</a:t>
            </a:r>
            <a:endParaRPr sz="5600"/>
          </a:p>
          <a:p>
            <a:pPr indent="0" lvl="0" marL="0" rtl="0" algn="l">
              <a:lnSpc>
                <a:spcPct val="115000"/>
              </a:lnSpc>
              <a:spcBef>
                <a:spcPts val="1200"/>
              </a:spcBef>
              <a:spcAft>
                <a:spcPts val="0"/>
              </a:spcAft>
              <a:buClr>
                <a:schemeClr val="dk1"/>
              </a:buClr>
              <a:buSzPct val="91666"/>
              <a:buFont typeface="Arial"/>
              <a:buNone/>
            </a:pPr>
            <a:r>
              <a:t/>
            </a:r>
            <a:endParaRPr/>
          </a:p>
          <a:p>
            <a:pPr indent="0" lvl="0" marL="0" rtl="0" algn="l">
              <a:lnSpc>
                <a:spcPct val="115000"/>
              </a:lnSpc>
              <a:spcBef>
                <a:spcPts val="1200"/>
              </a:spcBef>
              <a:spcAft>
                <a:spcPts val="1200"/>
              </a:spcAft>
              <a:buSzPts val="1200"/>
              <a:buNone/>
            </a:pPr>
            <a:r>
              <a:t/>
            </a:r>
            <a:endParaRPr/>
          </a:p>
        </p:txBody>
      </p:sp>
      <p:sp>
        <p:nvSpPr>
          <p:cNvPr id="383" name="Google Shape;383;p34"/>
          <p:cNvSpPr txBox="1"/>
          <p:nvPr/>
        </p:nvSpPr>
        <p:spPr>
          <a:xfrm>
            <a:off x="1513375" y="2369000"/>
            <a:ext cx="5869200" cy="1309500"/>
          </a:xfrm>
          <a:prstGeom prst="rect">
            <a:avLst/>
          </a:prstGeom>
          <a:solidFill>
            <a:srgbClr val="1E1E1E"/>
          </a:solid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00"/>
              <a:buFont typeface="Arial"/>
              <a:buNone/>
            </a:pPr>
            <a:r>
              <a:rPr b="0" i="0" lang="pt-BR" sz="1050" u="none" cap="none" strike="noStrike">
                <a:solidFill>
                  <a:srgbClr val="9CDCFE"/>
                </a:solidFill>
                <a:highlight>
                  <a:srgbClr val="1E1E1E"/>
                </a:highlight>
                <a:latin typeface="Courier New"/>
                <a:ea typeface="Courier New"/>
                <a:cs typeface="Courier New"/>
                <a:sym typeface="Courier New"/>
              </a:rPr>
              <a:t>app</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DCDCAA"/>
                </a:solidFill>
                <a:highlight>
                  <a:srgbClr val="1E1E1E"/>
                </a:highlight>
                <a:latin typeface="Courier New"/>
                <a:ea typeface="Courier New"/>
                <a:cs typeface="Courier New"/>
                <a:sym typeface="Courier New"/>
              </a:rPr>
              <a:t>use</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569CD6"/>
                </a:solidFill>
                <a:highlight>
                  <a:srgbClr val="1E1E1E"/>
                </a:highlight>
                <a:latin typeface="Courier New"/>
                <a:ea typeface="Courier New"/>
                <a:cs typeface="Courier New"/>
                <a:sym typeface="Courier New"/>
              </a:rPr>
              <a:t>function</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err</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req</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res</a:t>
            </a: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next</a:t>
            </a:r>
            <a:r>
              <a:rPr b="0" i="0" lang="pt-BR" sz="1050" u="none" cap="none" strike="noStrike">
                <a:solidFill>
                  <a:srgbClr val="D4D4D4"/>
                </a:solidFill>
                <a:highlight>
                  <a:srgbClr val="1E1E1E"/>
                </a:highlight>
                <a:latin typeface="Courier New"/>
                <a:ea typeface="Courier New"/>
                <a:cs typeface="Courier New"/>
                <a:sym typeface="Courier New"/>
              </a:rPr>
              <a:t>) {</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console</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DCDCAA"/>
                </a:solidFill>
                <a:highlight>
                  <a:srgbClr val="1E1E1E"/>
                </a:highlight>
                <a:latin typeface="Courier New"/>
                <a:ea typeface="Courier New"/>
                <a:cs typeface="Courier New"/>
                <a:sym typeface="Courier New"/>
              </a:rPr>
              <a:t>error</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9CDCFE"/>
                </a:solidFill>
                <a:highlight>
                  <a:srgbClr val="1E1E1E"/>
                </a:highlight>
                <a:latin typeface="Courier New"/>
                <a:ea typeface="Courier New"/>
                <a:cs typeface="Courier New"/>
                <a:sym typeface="Courier New"/>
              </a:rPr>
              <a:t>err</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9CDCFE"/>
                </a:solidFill>
                <a:highlight>
                  <a:srgbClr val="1E1E1E"/>
                </a:highlight>
                <a:latin typeface="Courier New"/>
                <a:ea typeface="Courier New"/>
                <a:cs typeface="Courier New"/>
                <a:sym typeface="Courier New"/>
              </a:rPr>
              <a:t>stack</a:t>
            </a:r>
            <a:r>
              <a:rPr b="0" i="0" lang="pt-BR" sz="1050" u="none" cap="none" strike="noStrike">
                <a:solidFill>
                  <a:srgbClr val="D4D4D4"/>
                </a:solidFill>
                <a:highlight>
                  <a:srgbClr val="1E1E1E"/>
                </a:highlight>
                <a:latin typeface="Courier New"/>
                <a:ea typeface="Courier New"/>
                <a:cs typeface="Courier New"/>
                <a:sym typeface="Courier New"/>
              </a:rPr>
              <a:t>);</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pt-BR" sz="1050" u="none" cap="none" strike="noStrike">
                <a:solidFill>
                  <a:srgbClr val="D4D4D4"/>
                </a:solidFill>
                <a:highlight>
                  <a:srgbClr val="1E1E1E"/>
                </a:highlight>
                <a:latin typeface="Courier New"/>
                <a:ea typeface="Courier New"/>
                <a:cs typeface="Courier New"/>
                <a:sym typeface="Courier New"/>
              </a:rPr>
              <a:t>  </a:t>
            </a:r>
            <a:r>
              <a:rPr b="0" i="0" lang="pt-BR" sz="1050" u="none" cap="none" strike="noStrike">
                <a:solidFill>
                  <a:srgbClr val="9CDCFE"/>
                </a:solidFill>
                <a:highlight>
                  <a:srgbClr val="1E1E1E"/>
                </a:highlight>
                <a:latin typeface="Courier New"/>
                <a:ea typeface="Courier New"/>
                <a:cs typeface="Courier New"/>
                <a:sym typeface="Courier New"/>
              </a:rPr>
              <a:t>res</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DCDCAA"/>
                </a:solidFill>
                <a:highlight>
                  <a:srgbClr val="1E1E1E"/>
                </a:highlight>
                <a:latin typeface="Courier New"/>
                <a:ea typeface="Courier New"/>
                <a:cs typeface="Courier New"/>
                <a:sym typeface="Courier New"/>
              </a:rPr>
              <a:t>status</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B5CEA8"/>
                </a:solidFill>
                <a:highlight>
                  <a:srgbClr val="1E1E1E"/>
                </a:highlight>
                <a:latin typeface="Courier New"/>
                <a:ea typeface="Courier New"/>
                <a:cs typeface="Courier New"/>
                <a:sym typeface="Courier New"/>
              </a:rPr>
              <a:t>500</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DCDCAA"/>
                </a:solidFill>
                <a:highlight>
                  <a:srgbClr val="1E1E1E"/>
                </a:highlight>
                <a:latin typeface="Courier New"/>
                <a:ea typeface="Courier New"/>
                <a:cs typeface="Courier New"/>
                <a:sym typeface="Courier New"/>
              </a:rPr>
              <a:t>send</a:t>
            </a:r>
            <a:r>
              <a:rPr b="0" i="0" lang="pt-BR" sz="1050" u="none" cap="none" strike="noStrike">
                <a:solidFill>
                  <a:srgbClr val="D4D4D4"/>
                </a:solidFill>
                <a:highlight>
                  <a:srgbClr val="1E1E1E"/>
                </a:highlight>
                <a:latin typeface="Courier New"/>
                <a:ea typeface="Courier New"/>
                <a:cs typeface="Courier New"/>
                <a:sym typeface="Courier New"/>
              </a:rPr>
              <a:t>(</a:t>
            </a:r>
            <a:r>
              <a:rPr b="0" i="0" lang="pt-BR" sz="1050" u="none" cap="none" strike="noStrike">
                <a:solidFill>
                  <a:srgbClr val="CE9178"/>
                </a:solidFill>
                <a:highlight>
                  <a:srgbClr val="1E1E1E"/>
                </a:highlight>
                <a:latin typeface="Courier New"/>
                <a:ea typeface="Courier New"/>
                <a:cs typeface="Courier New"/>
                <a:sym typeface="Courier New"/>
              </a:rPr>
              <a:t>'Something broke!'</a:t>
            </a:r>
            <a:r>
              <a:rPr b="0" i="0" lang="pt-BR" sz="1050" u="none" cap="none" strike="noStrike">
                <a:solidFill>
                  <a:srgbClr val="D4D4D4"/>
                </a:solidFill>
                <a:highlight>
                  <a:srgbClr val="1E1E1E"/>
                </a:highlight>
                <a:latin typeface="Courier New"/>
                <a:ea typeface="Courier New"/>
                <a:cs typeface="Courier New"/>
                <a:sym typeface="Courier New"/>
              </a:rPr>
              <a:t>);</a:t>
            </a:r>
            <a:endParaRPr b="0" i="0" sz="1050" u="none" cap="none" strike="noStrike">
              <a:solidFill>
                <a:srgbClr val="D4D4D4"/>
              </a:solidFill>
              <a:highlight>
                <a:srgbClr val="1E1E1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pt-BR" sz="1050" u="none" cap="none" strike="noStrike">
                <a:solidFill>
                  <a:srgbClr val="D4D4D4"/>
                </a:solidFill>
                <a:highlight>
                  <a:srgbClr val="1E1E1E"/>
                </a:highlight>
                <a:latin typeface="Courier New"/>
                <a:ea typeface="Courier New"/>
                <a:cs typeface="Courier New"/>
                <a:sym typeface="Courier New"/>
              </a:rPr>
              <a:t>});</a:t>
            </a:r>
            <a:endParaRPr b="0" i="0" sz="1600" u="none" cap="none" strike="noStrike">
              <a:solidFill>
                <a:srgbClr val="000000"/>
              </a:solidFill>
              <a:highlight>
                <a:srgbClr val="F7F7F7"/>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Middleware embutido</a:t>
            </a:r>
            <a:endParaRPr/>
          </a:p>
        </p:txBody>
      </p:sp>
      <p:sp>
        <p:nvSpPr>
          <p:cNvPr id="389" name="Google Shape;389;p35"/>
          <p:cNvSpPr txBox="1"/>
          <p:nvPr>
            <p:ph idx="1" type="body"/>
          </p:nvPr>
        </p:nvSpPr>
        <p:spPr>
          <a:xfrm>
            <a:off x="311700" y="1389600"/>
            <a:ext cx="8448000" cy="24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pt-BR" sz="1400"/>
              <a:t>A única função de middleware integrada no Express é express.static. Esta função é responsável pelo serviço de arquivo estático:</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304800" lvl="0" marL="457200" rtl="0" algn="l">
              <a:lnSpc>
                <a:spcPct val="115000"/>
              </a:lnSpc>
              <a:spcBef>
                <a:spcPts val="1200"/>
              </a:spcBef>
              <a:spcAft>
                <a:spcPts val="0"/>
              </a:spcAft>
              <a:buSzPts val="1200"/>
              <a:buChar char="●"/>
            </a:pPr>
            <a:r>
              <a:rPr lang="pt-BR"/>
              <a:t>express.static(root, [options])</a:t>
            </a:r>
            <a:endParaRPr/>
          </a:p>
          <a:p>
            <a:pPr indent="-304800" lvl="1" marL="914400" rtl="0" algn="l">
              <a:lnSpc>
                <a:spcPct val="115000"/>
              </a:lnSpc>
              <a:spcBef>
                <a:spcPts val="0"/>
              </a:spcBef>
              <a:spcAft>
                <a:spcPts val="0"/>
              </a:spcAft>
              <a:buSzPts val="1200"/>
              <a:buChar char="○"/>
            </a:pPr>
            <a:r>
              <a:rPr lang="pt-BR"/>
              <a:t>O argumento root especifica o diretório raiz a partir do qual o serviço de ativo estático é executado.</a:t>
            </a:r>
            <a:endParaRPr/>
          </a:p>
          <a:p>
            <a:pPr indent="-304800" lvl="1" marL="914400" rtl="0" algn="l">
              <a:lnSpc>
                <a:spcPct val="115000"/>
              </a:lnSpc>
              <a:spcBef>
                <a:spcPts val="0"/>
              </a:spcBef>
              <a:spcAft>
                <a:spcPts val="0"/>
              </a:spcAft>
              <a:buSzPts val="1200"/>
              <a:buChar char="○"/>
            </a:pPr>
            <a:r>
              <a:rPr lang="pt-BR"/>
              <a:t>O objeto de opções options pode ter as seguintes propriedades: dotfiles, etag, extensions, index, lastModified, maxAge, redirect, setHeaders</a:t>
            </a:r>
            <a:endParaRPr/>
          </a:p>
          <a:p>
            <a:pPr indent="0" lvl="0" marL="914400" rtl="0" algn="l">
              <a:lnSpc>
                <a:spcPct val="115000"/>
              </a:lnSpc>
              <a:spcBef>
                <a:spcPts val="1200"/>
              </a:spcBef>
              <a:spcAft>
                <a:spcPts val="1200"/>
              </a:spcAft>
              <a:buSzPts val="1200"/>
              <a:buNone/>
            </a:pPr>
            <a:r>
              <a:t/>
            </a:r>
            <a:endParaRPr/>
          </a:p>
        </p:txBody>
      </p:sp>
      <p:sp>
        <p:nvSpPr>
          <p:cNvPr id="390" name="Google Shape;390;p35"/>
          <p:cNvSpPr txBox="1"/>
          <p:nvPr/>
        </p:nvSpPr>
        <p:spPr>
          <a:xfrm>
            <a:off x="1253400" y="1930450"/>
            <a:ext cx="68316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0000"/>
                </a:solidFill>
                <a:highlight>
                  <a:srgbClr val="F7F7F7"/>
                </a:highlight>
                <a:latin typeface="Courier New"/>
                <a:ea typeface="Courier New"/>
                <a:cs typeface="Courier New"/>
                <a:sym typeface="Courier New"/>
              </a:rPr>
              <a:t>app</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DD4A68"/>
                </a:solidFill>
                <a:highlight>
                  <a:srgbClr val="F7F7F7"/>
                </a:highlight>
                <a:latin typeface="Courier New"/>
                <a:ea typeface="Courier New"/>
                <a:cs typeface="Courier New"/>
                <a:sym typeface="Courier New"/>
              </a:rPr>
              <a:t>use</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express</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0077AA"/>
                </a:solidFill>
                <a:highlight>
                  <a:srgbClr val="F7F7F7"/>
                </a:highlight>
                <a:latin typeface="Courier New"/>
                <a:ea typeface="Courier New"/>
                <a:cs typeface="Courier New"/>
                <a:sym typeface="Courier New"/>
              </a:rPr>
              <a:t>static</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669900"/>
                </a:solidFill>
                <a:highlight>
                  <a:srgbClr val="F7F7F7"/>
                </a:highlight>
                <a:latin typeface="Courier New"/>
                <a:ea typeface="Courier New"/>
                <a:cs typeface="Courier New"/>
                <a:sym typeface="Courier New"/>
              </a:rPr>
              <a:t>'public'</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 options</a:t>
            </a:r>
            <a:r>
              <a:rPr b="0" i="0" lang="pt-BR" sz="1600" u="none" cap="none" strike="noStrike">
                <a:solidFill>
                  <a:srgbClr val="999999"/>
                </a:solidFill>
                <a:highlight>
                  <a:srgbClr val="F7F7F7"/>
                </a:highlight>
                <a:latin typeface="Courier New"/>
                <a:ea typeface="Courier New"/>
                <a:cs typeface="Courier New"/>
                <a:sym typeface="Courier New"/>
              </a:rPr>
              <a:t>));</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139700" marR="139700" rtl="0" algn="l">
              <a:lnSpc>
                <a:spcPct val="150000"/>
              </a:lnSpc>
              <a:spcBef>
                <a:spcPts val="500"/>
              </a:spcBef>
              <a:spcAft>
                <a:spcPts val="0"/>
              </a:spcAft>
              <a:buClr>
                <a:srgbClr val="000000"/>
              </a:buClr>
              <a:buSzPts val="1600"/>
              <a:buFont typeface="Arial"/>
              <a:buNone/>
            </a:pPr>
            <a:r>
              <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50000"/>
              </a:lnSpc>
              <a:spcBef>
                <a:spcPts val="500"/>
              </a:spcBef>
              <a:spcAft>
                <a:spcPts val="0"/>
              </a:spcAft>
              <a:buClr>
                <a:srgbClr val="000000"/>
              </a:buClr>
              <a:buSzPts val="1600"/>
              <a:buFont typeface="Arial"/>
              <a:buNone/>
            </a:pPr>
            <a:r>
              <a:t/>
            </a:r>
            <a:endParaRPr b="0" i="0" sz="1600" u="none" cap="none" strike="noStrike">
              <a:solidFill>
                <a:srgbClr val="999999"/>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Middleware de terceiros</a:t>
            </a:r>
            <a:endParaRPr/>
          </a:p>
        </p:txBody>
      </p:sp>
      <p:sp>
        <p:nvSpPr>
          <p:cNvPr id="396" name="Google Shape;396;p36"/>
          <p:cNvSpPr txBox="1"/>
          <p:nvPr>
            <p:ph idx="1" type="body"/>
          </p:nvPr>
        </p:nvSpPr>
        <p:spPr>
          <a:xfrm>
            <a:off x="311700" y="1389600"/>
            <a:ext cx="8363100" cy="31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Podemos instalar e usar middleware de terceiros para adicionar funcionalidade ao nosso aplicativo. O uso pode ser no nível do aplicativo ou no nível do roteador. Por exemplo, instalamos e usamos o analisador de cookies do recurso de middleware cookie-parser.</a:t>
            </a:r>
            <a:endParaRPr/>
          </a:p>
        </p:txBody>
      </p:sp>
      <p:sp>
        <p:nvSpPr>
          <p:cNvPr id="397" name="Google Shape;397;p36"/>
          <p:cNvSpPr txBox="1"/>
          <p:nvPr/>
        </p:nvSpPr>
        <p:spPr>
          <a:xfrm>
            <a:off x="1429200" y="2216425"/>
            <a:ext cx="6285600" cy="22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4FBF40"/>
                </a:solidFill>
                <a:highlight>
                  <a:srgbClr val="272727"/>
                </a:highlight>
                <a:latin typeface="Courier New"/>
                <a:ea typeface="Courier New"/>
                <a:cs typeface="Courier New"/>
                <a:sym typeface="Courier New"/>
              </a:rPr>
              <a:t>$ npm install cookie-parser</a:t>
            </a:r>
            <a:endParaRPr b="0" i="0" sz="1600" u="none" cap="none" strike="noStrike">
              <a:solidFill>
                <a:srgbClr val="4FBF40"/>
              </a:solidFill>
              <a:highlight>
                <a:srgbClr val="27272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FBF40"/>
              </a:solidFill>
              <a:highlight>
                <a:srgbClr val="27272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77AA"/>
                </a:solidFill>
                <a:highlight>
                  <a:srgbClr val="F7F7F7"/>
                </a:highlight>
                <a:latin typeface="Courier New"/>
                <a:ea typeface="Courier New"/>
                <a:cs typeface="Courier New"/>
                <a:sym typeface="Courier New"/>
              </a:rPr>
              <a:t>var</a:t>
            </a:r>
            <a:r>
              <a:rPr b="0" i="0" lang="pt-BR" sz="1600" u="none" cap="none" strike="noStrike">
                <a:solidFill>
                  <a:srgbClr val="000000"/>
                </a:solidFill>
                <a:highlight>
                  <a:srgbClr val="F7F7F7"/>
                </a:highlight>
                <a:latin typeface="Courier New"/>
                <a:ea typeface="Courier New"/>
                <a:cs typeface="Courier New"/>
                <a:sym typeface="Courier New"/>
              </a:rPr>
              <a:t> express </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 </a:t>
            </a:r>
            <a:r>
              <a:rPr b="0" i="0" lang="pt-BR" sz="1600" u="none" cap="none" strike="noStrike">
                <a:solidFill>
                  <a:srgbClr val="DD4A68"/>
                </a:solidFill>
                <a:highlight>
                  <a:srgbClr val="F7F7F7"/>
                </a:highlight>
                <a:latin typeface="Courier New"/>
                <a:ea typeface="Courier New"/>
                <a:cs typeface="Courier New"/>
                <a:sym typeface="Courier New"/>
              </a:rPr>
              <a:t>require</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669900"/>
                </a:solidFill>
                <a:highlight>
                  <a:srgbClr val="F7F7F7"/>
                </a:highlight>
                <a:latin typeface="Courier New"/>
                <a:ea typeface="Courier New"/>
                <a:cs typeface="Courier New"/>
                <a:sym typeface="Courier New"/>
              </a:rPr>
              <a:t>'express'</a:t>
            </a:r>
            <a:r>
              <a:rPr b="0" i="0" lang="pt-BR" sz="1600" u="none" cap="none" strike="noStrike">
                <a:solidFill>
                  <a:srgbClr val="999999"/>
                </a:solidFill>
                <a:highlight>
                  <a:srgbClr val="F7F7F7"/>
                </a:highlight>
                <a:latin typeface="Courier New"/>
                <a:ea typeface="Courier New"/>
                <a:cs typeface="Courier New"/>
                <a:sym typeface="Courier New"/>
              </a:rPr>
              <a:t>);</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77AA"/>
                </a:solidFill>
                <a:highlight>
                  <a:srgbClr val="F7F7F7"/>
                </a:highlight>
                <a:latin typeface="Courier New"/>
                <a:ea typeface="Courier New"/>
                <a:cs typeface="Courier New"/>
                <a:sym typeface="Courier New"/>
              </a:rPr>
              <a:t>var</a:t>
            </a:r>
            <a:r>
              <a:rPr b="0" i="0" lang="pt-BR" sz="1600" u="none" cap="none" strike="noStrike">
                <a:solidFill>
                  <a:srgbClr val="000000"/>
                </a:solidFill>
                <a:highlight>
                  <a:srgbClr val="F7F7F7"/>
                </a:highlight>
                <a:latin typeface="Courier New"/>
                <a:ea typeface="Courier New"/>
                <a:cs typeface="Courier New"/>
                <a:sym typeface="Courier New"/>
              </a:rPr>
              <a:t> app </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 </a:t>
            </a:r>
            <a:r>
              <a:rPr b="0" i="0" lang="pt-BR" sz="1600" u="none" cap="none" strike="noStrike">
                <a:solidFill>
                  <a:srgbClr val="DD4A68"/>
                </a:solidFill>
                <a:highlight>
                  <a:srgbClr val="F7F7F7"/>
                </a:highlight>
                <a:latin typeface="Courier New"/>
                <a:ea typeface="Courier New"/>
                <a:cs typeface="Courier New"/>
                <a:sym typeface="Courier New"/>
              </a:rPr>
              <a:t>express</a:t>
            </a:r>
            <a:r>
              <a:rPr b="0" i="0" lang="pt-BR" sz="1600" u="none" cap="none" strike="noStrike">
                <a:solidFill>
                  <a:srgbClr val="999999"/>
                </a:solidFill>
                <a:highlight>
                  <a:srgbClr val="F7F7F7"/>
                </a:highlight>
                <a:latin typeface="Courier New"/>
                <a:ea typeface="Courier New"/>
                <a:cs typeface="Courier New"/>
                <a:sym typeface="Courier New"/>
              </a:rPr>
              <a:t>();</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077AA"/>
                </a:solidFill>
                <a:highlight>
                  <a:srgbClr val="F7F7F7"/>
                </a:highlight>
                <a:latin typeface="Courier New"/>
                <a:ea typeface="Courier New"/>
                <a:cs typeface="Courier New"/>
                <a:sym typeface="Courier New"/>
              </a:rPr>
              <a:t>var</a:t>
            </a:r>
            <a:r>
              <a:rPr b="0" i="0" lang="pt-BR" sz="1600" u="none" cap="none" strike="noStrike">
                <a:solidFill>
                  <a:srgbClr val="000000"/>
                </a:solidFill>
                <a:highlight>
                  <a:srgbClr val="F7F7F7"/>
                </a:highlight>
                <a:latin typeface="Courier New"/>
                <a:ea typeface="Courier New"/>
                <a:cs typeface="Courier New"/>
                <a:sym typeface="Courier New"/>
              </a:rPr>
              <a:t> cookieParser </a:t>
            </a:r>
            <a:r>
              <a:rPr b="0" i="0" lang="pt-BR" sz="1600" u="none" cap="none" strike="noStrike">
                <a:solidFill>
                  <a:srgbClr val="A67F59"/>
                </a:solidFill>
                <a:highlight>
                  <a:srgbClr val="F7F7F7"/>
                </a:highlight>
                <a:latin typeface="Courier New"/>
                <a:ea typeface="Courier New"/>
                <a:cs typeface="Courier New"/>
                <a:sym typeface="Courier New"/>
              </a:rPr>
              <a:t>=</a:t>
            </a:r>
            <a:r>
              <a:rPr b="0" i="0" lang="pt-BR" sz="1600" u="none" cap="none" strike="noStrike">
                <a:solidFill>
                  <a:srgbClr val="000000"/>
                </a:solidFill>
                <a:highlight>
                  <a:srgbClr val="F7F7F7"/>
                </a:highlight>
                <a:latin typeface="Courier New"/>
                <a:ea typeface="Courier New"/>
                <a:cs typeface="Courier New"/>
                <a:sym typeface="Courier New"/>
              </a:rPr>
              <a:t> </a:t>
            </a:r>
            <a:r>
              <a:rPr b="0" i="0" lang="pt-BR" sz="1600" u="none" cap="none" strike="noStrike">
                <a:solidFill>
                  <a:srgbClr val="DD4A68"/>
                </a:solidFill>
                <a:highlight>
                  <a:srgbClr val="F7F7F7"/>
                </a:highlight>
                <a:latin typeface="Courier New"/>
                <a:ea typeface="Courier New"/>
                <a:cs typeface="Courier New"/>
                <a:sym typeface="Courier New"/>
              </a:rPr>
              <a:t>require</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669900"/>
                </a:solidFill>
                <a:highlight>
                  <a:srgbClr val="F7F7F7"/>
                </a:highlight>
                <a:latin typeface="Courier New"/>
                <a:ea typeface="Courier New"/>
                <a:cs typeface="Courier New"/>
                <a:sym typeface="Courier New"/>
              </a:rPr>
              <a:t>'cookie-parser'</a:t>
            </a:r>
            <a:r>
              <a:rPr b="0" i="0" lang="pt-BR" sz="1600" u="none" cap="none" strike="noStrike">
                <a:solidFill>
                  <a:srgbClr val="999999"/>
                </a:solidFill>
                <a:highlight>
                  <a:srgbClr val="F7F7F7"/>
                </a:highlight>
                <a:latin typeface="Courier New"/>
                <a:ea typeface="Courier New"/>
                <a:cs typeface="Courier New"/>
                <a:sym typeface="Courier New"/>
              </a:rPr>
              <a:t>);</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708090"/>
                </a:solidFill>
                <a:highlight>
                  <a:srgbClr val="F7F7F7"/>
                </a:highlight>
                <a:latin typeface="Courier New"/>
                <a:ea typeface="Courier New"/>
                <a:cs typeface="Courier New"/>
                <a:sym typeface="Courier New"/>
              </a:rPr>
              <a:t>// load the cookie-parsing middleware</a:t>
            </a:r>
            <a:endParaRPr b="0" i="0" sz="1600" u="none" cap="none" strike="noStrike">
              <a:solidFill>
                <a:srgbClr val="708090"/>
              </a:solidFill>
              <a:highlight>
                <a:srgbClr val="F7F7F7"/>
              </a:highlight>
              <a:latin typeface="Courier New"/>
              <a:ea typeface="Courier New"/>
              <a:cs typeface="Courier New"/>
              <a:sym typeface="Courier New"/>
            </a:endParaRPr>
          </a:p>
          <a:p>
            <a:pPr indent="0" lvl="0" marL="0" marR="139700" rtl="0" algn="l">
              <a:lnSpc>
                <a:spcPct val="150000"/>
              </a:lnSpc>
              <a:spcBef>
                <a:spcPts val="500"/>
              </a:spcBef>
              <a:spcAft>
                <a:spcPts val="0"/>
              </a:spcAft>
              <a:buClr>
                <a:srgbClr val="000000"/>
              </a:buClr>
              <a:buSzPts val="1100"/>
              <a:buFont typeface="Arial"/>
              <a:buNone/>
            </a:pPr>
            <a:r>
              <a:rPr b="0" i="0" lang="pt-BR" sz="1600" u="none" cap="none" strike="noStrike">
                <a:solidFill>
                  <a:srgbClr val="000000"/>
                </a:solidFill>
                <a:highlight>
                  <a:srgbClr val="F7F7F7"/>
                </a:highlight>
                <a:latin typeface="Courier New"/>
                <a:ea typeface="Courier New"/>
                <a:cs typeface="Courier New"/>
                <a:sym typeface="Courier New"/>
              </a:rPr>
              <a:t>app</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DD4A68"/>
                </a:solidFill>
                <a:highlight>
                  <a:srgbClr val="F7F7F7"/>
                </a:highlight>
                <a:latin typeface="Courier New"/>
                <a:ea typeface="Courier New"/>
                <a:cs typeface="Courier New"/>
                <a:sym typeface="Courier New"/>
              </a:rPr>
              <a:t>use</a:t>
            </a:r>
            <a:r>
              <a:rPr b="0" i="0" lang="pt-BR" sz="1600" u="none" cap="none" strike="noStrike">
                <a:solidFill>
                  <a:srgbClr val="999999"/>
                </a:solidFill>
                <a:highlight>
                  <a:srgbClr val="F7F7F7"/>
                </a:highlight>
                <a:latin typeface="Courier New"/>
                <a:ea typeface="Courier New"/>
                <a:cs typeface="Courier New"/>
                <a:sym typeface="Courier New"/>
              </a:rPr>
              <a:t>(</a:t>
            </a:r>
            <a:r>
              <a:rPr b="0" i="0" lang="pt-BR" sz="1600" u="none" cap="none" strike="noStrike">
                <a:solidFill>
                  <a:srgbClr val="DD4A68"/>
                </a:solidFill>
                <a:highlight>
                  <a:srgbClr val="F7F7F7"/>
                </a:highlight>
                <a:latin typeface="Courier New"/>
                <a:ea typeface="Courier New"/>
                <a:cs typeface="Courier New"/>
                <a:sym typeface="Courier New"/>
              </a:rPr>
              <a:t>cookieParser</a:t>
            </a:r>
            <a:r>
              <a:rPr b="0" i="0" lang="pt-BR" sz="1600" u="none" cap="none" strike="noStrike">
                <a:solidFill>
                  <a:srgbClr val="999999"/>
                </a:solidFill>
                <a:highlight>
                  <a:srgbClr val="F7F7F7"/>
                </a:highlight>
                <a:latin typeface="Courier New"/>
                <a:ea typeface="Courier New"/>
                <a:cs typeface="Courier New"/>
                <a:sym typeface="Courier New"/>
              </a:rPr>
              <a:t>());</a:t>
            </a:r>
            <a:endParaRPr b="0" i="0" sz="1600" u="none" cap="none" strike="noStrike">
              <a:solidFill>
                <a:srgbClr val="999999"/>
              </a:solidFill>
              <a:highlight>
                <a:srgbClr val="F7F7F7"/>
              </a:highlight>
              <a:latin typeface="Courier New"/>
              <a:ea typeface="Courier New"/>
              <a:cs typeface="Courier New"/>
              <a:sym typeface="Courier New"/>
            </a:endParaRPr>
          </a:p>
          <a:p>
            <a:pPr indent="0" lvl="0" marL="0" marR="0" rtl="0" algn="l">
              <a:lnSpc>
                <a:spcPct val="100000"/>
              </a:lnSpc>
              <a:spcBef>
                <a:spcPts val="500"/>
              </a:spcBef>
              <a:spcAft>
                <a:spcPts val="0"/>
              </a:spcAft>
              <a:buClr>
                <a:srgbClr val="000000"/>
              </a:buClr>
              <a:buSzPts val="1600"/>
              <a:buFont typeface="Arial"/>
              <a:buNone/>
            </a:pPr>
            <a:r>
              <a:t/>
            </a:r>
            <a:endParaRPr b="0" i="0" sz="1600" u="none" cap="none" strike="noStrike">
              <a:solidFill>
                <a:srgbClr val="4FBF40"/>
              </a:solidFill>
              <a:highlight>
                <a:srgbClr val="272727"/>
              </a:highlight>
              <a:latin typeface="Courier New"/>
              <a:ea typeface="Courier New"/>
              <a:cs typeface="Courier New"/>
              <a:sym typeface="Courier New"/>
            </a:endParaRPr>
          </a:p>
          <a:p>
            <a:pPr indent="0" lvl="0" marL="139700" marR="139700" rtl="0" algn="l">
              <a:lnSpc>
                <a:spcPct val="150000"/>
              </a:lnSpc>
              <a:spcBef>
                <a:spcPts val="500"/>
              </a:spcBef>
              <a:spcAft>
                <a:spcPts val="0"/>
              </a:spcAft>
              <a:buClr>
                <a:srgbClr val="000000"/>
              </a:buClr>
              <a:buSzPts val="1600"/>
              <a:buFont typeface="Arial"/>
              <a:buNone/>
            </a:pPr>
            <a:r>
              <a:t/>
            </a:r>
            <a:endParaRPr b="0" i="0" sz="1600" u="none" cap="none" strike="noStrike">
              <a:solidFill>
                <a:srgbClr val="000000"/>
              </a:solidFill>
              <a:highlight>
                <a:srgbClr val="272727"/>
              </a:highlight>
              <a:latin typeface="Courier New"/>
              <a:ea typeface="Courier New"/>
              <a:cs typeface="Courier New"/>
              <a:sym typeface="Courier New"/>
            </a:endParaRPr>
          </a:p>
          <a:p>
            <a:pPr indent="0" lvl="0" marL="0" marR="0" rtl="0" algn="l">
              <a:lnSpc>
                <a:spcPct val="150000"/>
              </a:lnSpc>
              <a:spcBef>
                <a:spcPts val="500"/>
              </a:spcBef>
              <a:spcAft>
                <a:spcPts val="0"/>
              </a:spcAft>
              <a:buClr>
                <a:srgbClr val="000000"/>
              </a:buClr>
              <a:buSzPts val="1600"/>
              <a:buFont typeface="Arial"/>
              <a:buNone/>
            </a:pPr>
            <a:r>
              <a:t/>
            </a:r>
            <a:endParaRPr b="0" i="0" sz="1600" u="none" cap="none" strike="noStrike">
              <a:solidFill>
                <a:srgbClr val="4FBF40"/>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Vamos Relembrar - Aula 6 - Servidores Web</a:t>
            </a:r>
            <a:endParaRPr/>
          </a:p>
        </p:txBody>
      </p:sp>
      <p:sp>
        <p:nvSpPr>
          <p:cNvPr id="403" name="Google Shape;403;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Criamos a estrutura base do que será nosso servidor ao longo do projeto</a:t>
            </a:r>
            <a:endParaRPr/>
          </a:p>
          <a:p>
            <a:pPr indent="-342900" lvl="0" marL="457200" rtl="0" algn="l">
              <a:lnSpc>
                <a:spcPct val="115000"/>
              </a:lnSpc>
              <a:spcBef>
                <a:spcPts val="0"/>
              </a:spcBef>
              <a:spcAft>
                <a:spcPts val="0"/>
              </a:spcAft>
              <a:buSzPts val="1800"/>
              <a:buChar char="●"/>
            </a:pPr>
            <a:r>
              <a:rPr lang="pt-BR"/>
              <a:t>Agregamos nossos primeiros endpoints para trabalhar com produtos</a:t>
            </a:r>
            <a:endParaRPr/>
          </a:p>
          <a:p>
            <a:pPr indent="-342900" lvl="0" marL="457200" rtl="0" algn="l">
              <a:lnSpc>
                <a:spcPct val="115000"/>
              </a:lnSpc>
              <a:spcBef>
                <a:spcPts val="0"/>
              </a:spcBef>
              <a:spcAft>
                <a:spcPts val="0"/>
              </a:spcAft>
              <a:buSzPts val="1800"/>
              <a:buChar char="●"/>
            </a:pPr>
            <a:r>
              <a:rPr lang="pt-BR"/>
              <a:t>Conectamos a persistência de arquivos a nossos endpoints</a:t>
            </a:r>
            <a:endParaRPr/>
          </a:p>
        </p:txBody>
      </p:sp>
      <p:sp>
        <p:nvSpPr>
          <p:cNvPr id="404" name="Google Shape;404;p37"/>
          <p:cNvSpPr/>
          <p:nvPr/>
        </p:nvSpPr>
        <p:spPr>
          <a:xfrm>
            <a:off x="3810763" y="2208325"/>
            <a:ext cx="261000" cy="330600"/>
          </a:xfrm>
          <a:prstGeom prst="downArrow">
            <a:avLst>
              <a:gd fmla="val 50000" name="adj1"/>
              <a:gd fmla="val 50000" name="adj2"/>
            </a:avLst>
          </a:prstGeom>
          <a:solidFill>
            <a:srgbClr val="EAFF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7"/>
          <p:cNvSpPr txBox="1"/>
          <p:nvPr/>
        </p:nvSpPr>
        <p:spPr>
          <a:xfrm>
            <a:off x="2441263" y="2622800"/>
            <a:ext cx="3000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pt-BR" sz="3000" u="none" cap="none" strike="noStrike">
                <a:solidFill>
                  <a:srgbClr val="000000"/>
                </a:solidFill>
                <a:highlight>
                  <a:srgbClr val="FFFFFF"/>
                </a:highlight>
                <a:latin typeface="DM Sans"/>
                <a:ea typeface="DM Sans"/>
                <a:cs typeface="DM Sans"/>
                <a:sym typeface="DM Sans"/>
              </a:rPr>
              <a:t>💡</a:t>
            </a:r>
            <a:endParaRPr b="0" i="0" sz="30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pt-BR"/>
              <a:t>Controllers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são controlers?</a:t>
            </a:r>
            <a:endParaRPr/>
          </a:p>
        </p:txBody>
      </p:sp>
      <p:sp>
        <p:nvSpPr>
          <p:cNvPr id="416" name="Google Shape;416;p39"/>
          <p:cNvSpPr txBox="1"/>
          <p:nvPr>
            <p:ph idx="1" type="body"/>
          </p:nvPr>
        </p:nvSpPr>
        <p:spPr>
          <a:xfrm>
            <a:off x="494450" y="1017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t>Controllers são responsáveis por lidar com solicitações recebidas(request) e retornar as respostas ao cliente(reponse). O objetivo do controller é receber solicitações específicas para a aplicação. O router controla qual controller recebe as solicitações.</a:t>
            </a:r>
            <a:endParaRPr/>
          </a:p>
          <a:p>
            <a:pPr indent="0" lvl="0" marL="0" rtl="0" algn="l">
              <a:lnSpc>
                <a:spcPct val="115000"/>
              </a:lnSpc>
              <a:spcBef>
                <a:spcPts val="1200"/>
              </a:spcBef>
              <a:spcAft>
                <a:spcPts val="0"/>
              </a:spcAft>
              <a:buSzPts val="1800"/>
              <a:buNone/>
            </a:pPr>
            <a:r>
              <a:rPr lang="pt-BR"/>
              <a:t>Frequentemente cada controller possui mais de uma rota, e rotas diferentes podem executar ações diferentes.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pt-BR" u="sng">
                <a:solidFill>
                  <a:schemeClr val="hlink"/>
                </a:solidFill>
                <a:hlinkClick r:id="rId3"/>
              </a:rPr>
              <a:t>Exemplo aplicação Controllers e routers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Exemplo de utilização de controllers</a:t>
            </a:r>
            <a:endParaRPr/>
          </a:p>
        </p:txBody>
      </p:sp>
      <p:pic>
        <p:nvPicPr>
          <p:cNvPr id="422" name="Google Shape;422;p40"/>
          <p:cNvPicPr preferRelativeResize="0"/>
          <p:nvPr/>
        </p:nvPicPr>
        <p:blipFill rotWithShape="1">
          <a:blip r:embed="rId3">
            <a:alphaModFix/>
          </a:blip>
          <a:srcRect b="0" l="0" r="0" t="0"/>
          <a:stretch/>
        </p:blipFill>
        <p:spPr>
          <a:xfrm>
            <a:off x="152400" y="1170125"/>
            <a:ext cx="8839199" cy="1641633"/>
          </a:xfrm>
          <a:prstGeom prst="rect">
            <a:avLst/>
          </a:prstGeom>
          <a:noFill/>
          <a:ln>
            <a:noFill/>
          </a:ln>
        </p:spPr>
      </p:pic>
      <p:pic>
        <p:nvPicPr>
          <p:cNvPr id="423" name="Google Shape;423;p40"/>
          <p:cNvPicPr preferRelativeResize="0"/>
          <p:nvPr/>
        </p:nvPicPr>
        <p:blipFill rotWithShape="1">
          <a:blip r:embed="rId4">
            <a:alphaModFix/>
          </a:blip>
          <a:srcRect b="0" l="0" r="0" t="0"/>
          <a:stretch/>
        </p:blipFill>
        <p:spPr>
          <a:xfrm>
            <a:off x="3400425" y="2917700"/>
            <a:ext cx="2343150" cy="1973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pt-BR"/>
              <a:t>Primeira entrega</a:t>
            </a:r>
            <a:endParaRPr/>
          </a:p>
          <a:p>
            <a:pPr indent="0" lvl="0" marL="0" rtl="0" algn="ctr">
              <a:lnSpc>
                <a:spcPct val="100000"/>
              </a:lnSpc>
              <a:spcBef>
                <a:spcPts val="0"/>
              </a:spcBef>
              <a:spcAft>
                <a:spcPts val="0"/>
              </a:spcAft>
              <a:buSzPts val="5200"/>
              <a:buNone/>
            </a:pPr>
            <a:r>
              <a:rPr lang="pt-BR"/>
              <a:t>de seu projeto final</a:t>
            </a:r>
            <a:endParaRPr/>
          </a:p>
        </p:txBody>
      </p:sp>
      <p:sp>
        <p:nvSpPr>
          <p:cNvPr id="429" name="Google Shape;429;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62500"/>
          </a:bodyPr>
          <a:lstStyle/>
          <a:p>
            <a:pPr indent="0" lvl="0" marL="0" rtl="0" algn="ctr">
              <a:lnSpc>
                <a:spcPct val="100000"/>
              </a:lnSpc>
              <a:spcBef>
                <a:spcPts val="0"/>
              </a:spcBef>
              <a:spcAft>
                <a:spcPts val="0"/>
              </a:spcAft>
              <a:buSzPct val="160000"/>
              <a:buNone/>
            </a:pPr>
            <a:r>
              <a:rPr lang="pt-BR"/>
              <a:t>Será desenvolvido um servidor que contenha os endpoints e serviços necessários para gerenciar os produtos e cartões de compra no e-commerce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Entrega do Projeto Final - Primeira Entrega</a:t>
            </a:r>
            <a:endParaRPr/>
          </a:p>
        </p:txBody>
      </p:sp>
      <p:sp>
        <p:nvSpPr>
          <p:cNvPr id="435" name="Google Shape;435;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pt-BR"/>
              <a:t>deve ser entregue</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pt-BR"/>
              <a:t>Desenvolva o servidor baseado em Node.JS e express, escutando na porta 8080 e tendo dois grupos de rotas: /products e /carts. Esses endpoints serão implementados com o roteador expresso, com as seguintes especificações:</a:t>
            </a:r>
            <a:endParaRPr/>
          </a:p>
          <a:p>
            <a:pPr indent="0" lvl="0" marL="0" rtl="0" algn="l">
              <a:lnSpc>
                <a:spcPct val="115000"/>
              </a:lnSpc>
              <a:spcBef>
                <a:spcPts val="1200"/>
              </a:spcBef>
              <a:spcAft>
                <a:spcPts val="1200"/>
              </a:spcAft>
              <a:buSzPts val="1400"/>
              <a:buNone/>
            </a:pPr>
            <a:r>
              <a:t/>
            </a:r>
            <a:endParaRPr/>
          </a:p>
        </p:txBody>
      </p:sp>
      <p:sp>
        <p:nvSpPr>
          <p:cNvPr id="436" name="Google Shape;436;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pt-BR"/>
              <a:t>Para gerenciamento de produtos, que terá seu roteador em /api/products/ , configure as seguintes rotas:</a:t>
            </a:r>
            <a:endParaRPr/>
          </a:p>
          <a:p>
            <a:pPr indent="-317500" lvl="0" marL="457200" rtl="0" algn="l">
              <a:lnSpc>
                <a:spcPct val="115000"/>
              </a:lnSpc>
              <a:spcBef>
                <a:spcPts val="1200"/>
              </a:spcBef>
              <a:spcAft>
                <a:spcPts val="0"/>
              </a:spcAft>
              <a:buSzPts val="1400"/>
              <a:buChar char="●"/>
            </a:pPr>
            <a:r>
              <a:rPr lang="pt-BR"/>
              <a:t>O caminho raiz GET / deve listar todos os produtos no banco de dados. (Incluindo a restrição ?limit do desafio anterior)</a:t>
            </a:r>
            <a:endParaRPr/>
          </a:p>
          <a:p>
            <a:pPr indent="-317500" lvl="0" marL="457200" rtl="0" algn="l">
              <a:lnSpc>
                <a:spcPct val="115000"/>
              </a:lnSpc>
              <a:spcBef>
                <a:spcPts val="0"/>
              </a:spcBef>
              <a:spcAft>
                <a:spcPts val="0"/>
              </a:spcAft>
              <a:buSzPts val="1400"/>
              <a:buChar char="●"/>
            </a:pPr>
            <a:r>
              <a:rPr lang="pt-BR"/>
              <a:t>A rota GET/:pid deve trazer apenas o produto com o id informado</a:t>
            </a:r>
            <a:endParaRPr/>
          </a:p>
          <a:p>
            <a:pPr indent="0" lvl="0" marL="0" rtl="0" algn="l">
              <a:lnSpc>
                <a:spcPct val="115000"/>
              </a:lnSpc>
              <a:spcBef>
                <a:spcPts val="1200"/>
              </a:spcBef>
              <a:spcAft>
                <a:spcPts val="1200"/>
              </a:spcAft>
              <a:buSzPts val="14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Entrega do Projeto Final - Primeira Entrega</a:t>
            </a:r>
            <a:endParaRPr/>
          </a:p>
        </p:txBody>
      </p:sp>
      <p:sp>
        <p:nvSpPr>
          <p:cNvPr id="442" name="Google Shape;442;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pt-BR"/>
              <a:t>O rota raiz POST / precisará adicionar um novo produto com os campos:</a:t>
            </a:r>
            <a:endParaRPr/>
          </a:p>
          <a:p>
            <a:pPr indent="-314325" lvl="1" marL="914400" rtl="0" algn="l">
              <a:lnSpc>
                <a:spcPct val="100000"/>
              </a:lnSpc>
              <a:spcBef>
                <a:spcPts val="0"/>
              </a:spcBef>
              <a:spcAft>
                <a:spcPts val="0"/>
              </a:spcAft>
              <a:buClr>
                <a:schemeClr val="dk1"/>
              </a:buClr>
              <a:buSzPts val="1350"/>
              <a:buFont typeface="DM Sans"/>
              <a:buChar char="○"/>
            </a:pPr>
            <a:r>
              <a:rPr lang="pt-BR" sz="1350">
                <a:solidFill>
                  <a:schemeClr val="dk1"/>
                </a:solidFill>
                <a:latin typeface="DM Sans"/>
                <a:ea typeface="DM Sans"/>
                <a:cs typeface="DM Sans"/>
                <a:sym typeface="DM Sans"/>
              </a:rPr>
              <a:t>id: Number/String (À sua escolha, o id NÃO é enviado no body, ele é gerado automaticamente como vimos desde os primeiros entregáveis, garantindo que os ids NUNCA sejam repetidos no arquivo.)</a:t>
            </a:r>
            <a:endParaRPr sz="1350">
              <a:solidFill>
                <a:schemeClr val="dk1"/>
              </a:solidFill>
              <a:latin typeface="DM Sans"/>
              <a:ea typeface="DM Sans"/>
              <a:cs typeface="DM Sans"/>
              <a:sym typeface="DM Sans"/>
            </a:endParaRPr>
          </a:p>
          <a:p>
            <a:pPr indent="-314325" lvl="1" marL="914400" rtl="0" algn="l">
              <a:lnSpc>
                <a:spcPct val="100000"/>
              </a:lnSpc>
              <a:spcBef>
                <a:spcPts val="0"/>
              </a:spcBef>
              <a:spcAft>
                <a:spcPts val="0"/>
              </a:spcAft>
              <a:buClr>
                <a:schemeClr val="dk1"/>
              </a:buClr>
              <a:buSzPts val="1350"/>
              <a:buFont typeface="DM Sans"/>
              <a:buChar char="○"/>
            </a:pPr>
            <a:r>
              <a:rPr lang="pt-BR" sz="1350">
                <a:solidFill>
                  <a:schemeClr val="dk1"/>
                </a:solidFill>
                <a:latin typeface="DM Sans"/>
                <a:ea typeface="DM Sans"/>
                <a:cs typeface="DM Sans"/>
                <a:sym typeface="DM Sans"/>
              </a:rPr>
              <a:t>title:String,</a:t>
            </a:r>
            <a:endParaRPr sz="1350">
              <a:solidFill>
                <a:schemeClr val="dk1"/>
              </a:solidFill>
              <a:latin typeface="DM Sans"/>
              <a:ea typeface="DM Sans"/>
              <a:cs typeface="DM Sans"/>
              <a:sym typeface="DM Sans"/>
            </a:endParaRPr>
          </a:p>
          <a:p>
            <a:pPr indent="-314325" lvl="1" marL="914400" rtl="0" algn="l">
              <a:lnSpc>
                <a:spcPct val="100000"/>
              </a:lnSpc>
              <a:spcBef>
                <a:spcPts val="0"/>
              </a:spcBef>
              <a:spcAft>
                <a:spcPts val="0"/>
              </a:spcAft>
              <a:buClr>
                <a:schemeClr val="dk1"/>
              </a:buClr>
              <a:buSzPts val="1350"/>
              <a:buFont typeface="DM Sans"/>
              <a:buChar char="○"/>
            </a:pPr>
            <a:r>
              <a:rPr lang="pt-BR" sz="1350">
                <a:solidFill>
                  <a:schemeClr val="dk1"/>
                </a:solidFill>
                <a:latin typeface="DM Sans"/>
                <a:ea typeface="DM Sans"/>
                <a:cs typeface="DM Sans"/>
                <a:sym typeface="DM Sans"/>
              </a:rPr>
              <a:t>description:String</a:t>
            </a:r>
            <a:endParaRPr sz="1350">
              <a:solidFill>
                <a:schemeClr val="dk1"/>
              </a:solidFill>
              <a:latin typeface="DM Sans"/>
              <a:ea typeface="DM Sans"/>
              <a:cs typeface="DM Sans"/>
              <a:sym typeface="DM Sans"/>
            </a:endParaRPr>
          </a:p>
          <a:p>
            <a:pPr indent="-314325" lvl="1" marL="914400" rtl="0" algn="l">
              <a:lnSpc>
                <a:spcPct val="100000"/>
              </a:lnSpc>
              <a:spcBef>
                <a:spcPts val="0"/>
              </a:spcBef>
              <a:spcAft>
                <a:spcPts val="0"/>
              </a:spcAft>
              <a:buClr>
                <a:schemeClr val="dk1"/>
              </a:buClr>
              <a:buSzPts val="1350"/>
              <a:buFont typeface="DM Sans"/>
              <a:buChar char="○"/>
            </a:pPr>
            <a:r>
              <a:rPr lang="pt-BR" sz="1350">
                <a:solidFill>
                  <a:schemeClr val="dk1"/>
                </a:solidFill>
                <a:latin typeface="DM Sans"/>
                <a:ea typeface="DM Sans"/>
                <a:cs typeface="DM Sans"/>
                <a:sym typeface="DM Sans"/>
              </a:rPr>
              <a:t>code:String</a:t>
            </a:r>
            <a:endParaRPr sz="1350">
              <a:solidFill>
                <a:schemeClr val="dk1"/>
              </a:solidFill>
              <a:latin typeface="DM Sans"/>
              <a:ea typeface="DM Sans"/>
              <a:cs typeface="DM Sans"/>
              <a:sym typeface="DM Sans"/>
            </a:endParaRPr>
          </a:p>
          <a:p>
            <a:pPr indent="-314325" lvl="1" marL="914400" rtl="0" algn="l">
              <a:lnSpc>
                <a:spcPct val="100000"/>
              </a:lnSpc>
              <a:spcBef>
                <a:spcPts val="0"/>
              </a:spcBef>
              <a:spcAft>
                <a:spcPts val="0"/>
              </a:spcAft>
              <a:buClr>
                <a:schemeClr val="dk1"/>
              </a:buClr>
              <a:buSzPts val="1350"/>
              <a:buFont typeface="DM Sans"/>
              <a:buChar char="○"/>
            </a:pPr>
            <a:r>
              <a:rPr lang="pt-BR" sz="1350">
                <a:solidFill>
                  <a:schemeClr val="dk1"/>
                </a:solidFill>
                <a:latin typeface="DM Sans"/>
                <a:ea typeface="DM Sans"/>
                <a:cs typeface="DM Sans"/>
                <a:sym typeface="DM Sans"/>
              </a:rPr>
              <a:t>price:Number</a:t>
            </a:r>
            <a:endParaRPr/>
          </a:p>
        </p:txBody>
      </p:sp>
      <p:sp>
        <p:nvSpPr>
          <p:cNvPr id="443" name="Google Shape;443;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317500" lvl="0" marL="914400" rtl="0" algn="l">
              <a:lnSpc>
                <a:spcPct val="115000"/>
              </a:lnSpc>
              <a:spcBef>
                <a:spcPts val="0"/>
              </a:spcBef>
              <a:spcAft>
                <a:spcPts val="0"/>
              </a:spcAft>
              <a:buSzPts val="1400"/>
              <a:buChar char="●"/>
            </a:pPr>
            <a:r>
              <a:rPr lang="pt-BR"/>
              <a:t>status:Boolean</a:t>
            </a:r>
            <a:endParaRPr/>
          </a:p>
          <a:p>
            <a:pPr indent="-317500" lvl="0" marL="914400" rtl="0" algn="l">
              <a:lnSpc>
                <a:spcPct val="115000"/>
              </a:lnSpc>
              <a:spcBef>
                <a:spcPts val="0"/>
              </a:spcBef>
              <a:spcAft>
                <a:spcPts val="0"/>
              </a:spcAft>
              <a:buSzPts val="1400"/>
              <a:buChar char="●"/>
            </a:pPr>
            <a:r>
              <a:rPr lang="pt-BR"/>
              <a:t>stock:Number</a:t>
            </a:r>
            <a:endParaRPr/>
          </a:p>
          <a:p>
            <a:pPr indent="-317500" lvl="0" marL="914400" rtl="0" algn="l">
              <a:lnSpc>
                <a:spcPct val="115000"/>
              </a:lnSpc>
              <a:spcBef>
                <a:spcPts val="0"/>
              </a:spcBef>
              <a:spcAft>
                <a:spcPts val="0"/>
              </a:spcAft>
              <a:buSzPts val="1400"/>
              <a:buChar char="●"/>
            </a:pPr>
            <a:r>
              <a:rPr lang="pt-BR"/>
              <a:t>category:String</a:t>
            </a:r>
            <a:endParaRPr/>
          </a:p>
          <a:p>
            <a:pPr indent="-317500" lvl="0" marL="914400" rtl="0" algn="l">
              <a:lnSpc>
                <a:spcPct val="115000"/>
              </a:lnSpc>
              <a:spcBef>
                <a:spcPts val="0"/>
              </a:spcBef>
              <a:spcAft>
                <a:spcPts val="0"/>
              </a:spcAft>
              <a:buSzPts val="1400"/>
              <a:buChar char="●"/>
            </a:pPr>
            <a:r>
              <a:rPr lang="pt-BR"/>
              <a:t>thumbnails:Array de Strings que contém as rotas onde as imagens referentes ao referido produto são armazenadas</a:t>
            </a:r>
            <a:endParaRPr/>
          </a:p>
          <a:p>
            <a:pPr indent="-317500" lvl="0" marL="914400" rtl="0" algn="l">
              <a:lnSpc>
                <a:spcPct val="115000"/>
              </a:lnSpc>
              <a:spcBef>
                <a:spcPts val="0"/>
              </a:spcBef>
              <a:spcAft>
                <a:spcPts val="0"/>
              </a:spcAft>
              <a:buSzPts val="1400"/>
              <a:buChar char="●"/>
            </a:pPr>
            <a:r>
              <a:rPr lang="pt-BR"/>
              <a:t>O status é true por padrão.</a:t>
            </a:r>
            <a:endParaRPr/>
          </a:p>
          <a:p>
            <a:pPr indent="-317500" lvl="0" marL="914400" rtl="0" algn="l">
              <a:lnSpc>
                <a:spcPct val="115000"/>
              </a:lnSpc>
              <a:spcBef>
                <a:spcPts val="0"/>
              </a:spcBef>
              <a:spcAft>
                <a:spcPts val="0"/>
              </a:spcAft>
              <a:buSzPts val="1400"/>
              <a:buChar char="●"/>
            </a:pPr>
            <a:r>
              <a:rPr lang="pt-BR"/>
              <a:t>Todos os campos são obrigatórios, exceto </a:t>
            </a:r>
            <a:r>
              <a:rPr lang="pt-BR" sz="1350">
                <a:solidFill>
                  <a:schemeClr val="dk1"/>
                </a:solidFill>
                <a:latin typeface="DM Sans"/>
                <a:ea typeface="DM Sans"/>
                <a:cs typeface="DM Sans"/>
                <a:sym typeface="DM Sans"/>
              </a:rPr>
              <a:t>thumbnails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e1f6e3528f_0_146"/>
          <p:cNvSpPr txBox="1"/>
          <p:nvPr/>
        </p:nvSpPr>
        <p:spPr>
          <a:xfrm>
            <a:off x="1461300" y="22529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Controllers e Middlewares</a:t>
            </a:r>
            <a:endParaRPr b="1" sz="4000">
              <a:solidFill>
                <a:srgbClr val="EAFF6A"/>
              </a:solidFill>
              <a:latin typeface="DM Sans"/>
              <a:ea typeface="DM Sans"/>
              <a:cs typeface="DM Sans"/>
              <a:sym typeface="DM Sans"/>
            </a:endParaRPr>
          </a:p>
        </p:txBody>
      </p:sp>
      <p:sp>
        <p:nvSpPr>
          <p:cNvPr id="137" name="Google Shape;137;g1e1f6e3528f_0_146"/>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800">
                <a:solidFill>
                  <a:schemeClr val="lt1"/>
                </a:solidFill>
                <a:latin typeface="DM Sans"/>
                <a:ea typeface="DM Sans"/>
                <a:cs typeface="DM Sans"/>
                <a:sym typeface="DM Sans"/>
              </a:rPr>
              <a:t>Aula 08.</a:t>
            </a:r>
            <a:r>
              <a:rPr lang="pt-BR" sz="1800">
                <a:solidFill>
                  <a:schemeClr val="lt1"/>
                </a:solidFill>
                <a:latin typeface="DM Sans"/>
                <a:ea typeface="DM Sans"/>
                <a:cs typeface="DM Sans"/>
                <a:sym typeface="DM Sans"/>
              </a:rPr>
              <a:t> BACKEND</a:t>
            </a:r>
            <a:endParaRPr sz="1600">
              <a:solidFill>
                <a:schemeClr val="lt1"/>
              </a:solidFill>
              <a:latin typeface="DM Sans"/>
              <a:ea typeface="DM Sans"/>
              <a:cs typeface="DM Sans"/>
              <a:sym typeface="DM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Entrega do Projeto Final - Primeira Entrega</a:t>
            </a:r>
            <a:endParaRPr/>
          </a:p>
        </p:txBody>
      </p:sp>
      <p:sp>
        <p:nvSpPr>
          <p:cNvPr id="449" name="Google Shape;449;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pt-BR"/>
              <a:t>A rota PUT /:pid deve pegar um produto e atualizá-lo pelos campos enviados no body. Você NUNCA deve atualizar ou remover o id no momento de fazer a atualização.</a:t>
            </a:r>
            <a:endParaRPr/>
          </a:p>
          <a:p>
            <a:pPr indent="-317500" lvl="0" marL="457200" rtl="0" algn="l">
              <a:lnSpc>
                <a:spcPct val="115000"/>
              </a:lnSpc>
              <a:spcBef>
                <a:spcPts val="0"/>
              </a:spcBef>
              <a:spcAft>
                <a:spcPts val="0"/>
              </a:spcAft>
              <a:buSzPts val="1400"/>
              <a:buChar char="●"/>
            </a:pPr>
            <a:r>
              <a:rPr lang="pt-BR"/>
              <a:t>A rota DELETE /:pid deve deletar o produto com o pid indicado.</a:t>
            </a:r>
            <a:endParaRPr/>
          </a:p>
          <a:p>
            <a:pPr indent="0" lvl="0" marL="0" rtl="0" algn="l">
              <a:lnSpc>
                <a:spcPct val="115000"/>
              </a:lnSpc>
              <a:spcBef>
                <a:spcPts val="1200"/>
              </a:spcBef>
              <a:spcAft>
                <a:spcPts val="1200"/>
              </a:spcAft>
              <a:buSzPts val="1400"/>
              <a:buNone/>
            </a:pPr>
            <a:r>
              <a:rPr lang="pt-BR"/>
              <a:t>Para o carrinho, que terá seu router em /api/carts/, configure duas rotas:</a:t>
            </a:r>
            <a:endParaRPr/>
          </a:p>
        </p:txBody>
      </p:sp>
      <p:sp>
        <p:nvSpPr>
          <p:cNvPr id="450" name="Google Shape;450;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317500" lvl="0" marL="914400" rtl="0" algn="l">
              <a:lnSpc>
                <a:spcPct val="115000"/>
              </a:lnSpc>
              <a:spcBef>
                <a:spcPts val="0"/>
              </a:spcBef>
              <a:spcAft>
                <a:spcPts val="0"/>
              </a:spcAft>
              <a:buSzPts val="1400"/>
              <a:buChar char="●"/>
            </a:pPr>
            <a:r>
              <a:rPr lang="pt-BR"/>
              <a:t>O caminho POST/raiz deve criar um novo carrinho com a seguinte estrutura:</a:t>
            </a:r>
            <a:endParaRPr/>
          </a:p>
          <a:p>
            <a:pPr indent="-304800" lvl="1" marL="1371600" rtl="0" algn="l">
              <a:lnSpc>
                <a:spcPct val="115000"/>
              </a:lnSpc>
              <a:spcBef>
                <a:spcPts val="0"/>
              </a:spcBef>
              <a:spcAft>
                <a:spcPts val="0"/>
              </a:spcAft>
              <a:buSzPts val="1200"/>
              <a:buChar char="○"/>
            </a:pPr>
            <a:r>
              <a:rPr lang="pt-BR"/>
              <a:t>Id:Número/String (À sua escolha, da mesma forma que com os produtos, você deve garantir que os ids nunca sejam duplicados e que sejam gerados automaticamente).</a:t>
            </a:r>
            <a:endParaRPr/>
          </a:p>
          <a:p>
            <a:pPr indent="-304800" lvl="1" marL="1371600" rtl="0" algn="l">
              <a:lnSpc>
                <a:spcPct val="115000"/>
              </a:lnSpc>
              <a:spcBef>
                <a:spcPts val="0"/>
              </a:spcBef>
              <a:spcAft>
                <a:spcPts val="0"/>
              </a:spcAft>
              <a:buSzPts val="1200"/>
              <a:buChar char="○"/>
            </a:pPr>
            <a:r>
              <a:rPr lang="pt-BR"/>
              <a:t>products: Array que conterá os objetos que representam cada produto</a:t>
            </a:r>
            <a:endParaRPr/>
          </a:p>
          <a:p>
            <a:pPr indent="0" lvl="0" marL="914400" rtl="0" algn="l">
              <a:lnSpc>
                <a:spcPct val="115000"/>
              </a:lnSpc>
              <a:spcBef>
                <a:spcPts val="1200"/>
              </a:spcBef>
              <a:spcAft>
                <a:spcPts val="1200"/>
              </a:spcAft>
              <a:buSzPts val="14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Entrega do Projeto Final - Primeira Entrega</a:t>
            </a:r>
            <a:endParaRPr/>
          </a:p>
        </p:txBody>
      </p:sp>
      <p:sp>
        <p:nvSpPr>
          <p:cNvPr id="456" name="Google Shape;456;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pt-BR"/>
              <a:t>A rota GET /:cid deve listar os produtos que pertencem ao carrinho com o parâmetro cid fornecido.</a:t>
            </a:r>
            <a:endParaRPr/>
          </a:p>
          <a:p>
            <a:pPr indent="-317500" lvl="0" marL="457200" rtl="0" algn="l">
              <a:lnSpc>
                <a:spcPct val="115000"/>
              </a:lnSpc>
              <a:spcBef>
                <a:spcPts val="0"/>
              </a:spcBef>
              <a:spcAft>
                <a:spcPts val="0"/>
              </a:spcAft>
              <a:buSzPts val="1400"/>
              <a:buChar char="●"/>
            </a:pPr>
            <a:r>
              <a:rPr lang="pt-BR"/>
              <a:t>A rota POST /:cid/product/:pid deve adicionar o produto ao array "products" do carrinho selecionado, adicionando-o como um objeto no seguinte formato:</a:t>
            </a:r>
            <a:endParaRPr/>
          </a:p>
          <a:p>
            <a:pPr indent="-304800" lvl="1" marL="914400" rtl="0" algn="l">
              <a:lnSpc>
                <a:spcPct val="115000"/>
              </a:lnSpc>
              <a:spcBef>
                <a:spcPts val="0"/>
              </a:spcBef>
              <a:spcAft>
                <a:spcPts val="0"/>
              </a:spcAft>
              <a:buSzPts val="1200"/>
              <a:buChar char="○"/>
            </a:pPr>
            <a:r>
              <a:rPr lang="pt-BR"/>
              <a:t>produto: DEVE CONTER APENAS O ID DO PRODUTO (É fundamental que você não adicione o produto inteiro)</a:t>
            </a:r>
            <a:endParaRPr/>
          </a:p>
          <a:p>
            <a:pPr indent="-304800" lvl="1" marL="914400" rtl="0" algn="l">
              <a:lnSpc>
                <a:spcPct val="115000"/>
              </a:lnSpc>
              <a:spcBef>
                <a:spcPts val="0"/>
              </a:spcBef>
              <a:spcAft>
                <a:spcPts val="0"/>
              </a:spcAft>
              <a:buSzPts val="1200"/>
              <a:buChar char="○"/>
            </a:pPr>
            <a:r>
              <a:rPr lang="pt-BR"/>
              <a:t>quantidade: deve conter o número de exemplares do referido produto. Os produtos, por enquanto, serão adicionados um a um.</a:t>
            </a:r>
            <a:endParaRPr/>
          </a:p>
        </p:txBody>
      </p:sp>
      <p:sp>
        <p:nvSpPr>
          <p:cNvPr id="457" name="Google Shape;457;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pt-BR" sz="1400"/>
              <a:t>Além disso, se um produto existente tentar ser adicionado ao produto, incremente o campo de quantidade desse produto.</a:t>
            </a:r>
            <a:endParaRPr/>
          </a:p>
          <a:p>
            <a:pPr indent="0" lvl="0" marL="914400" rtl="0" algn="l">
              <a:lnSpc>
                <a:spcPct val="115000"/>
              </a:lnSpc>
              <a:spcBef>
                <a:spcPts val="1200"/>
              </a:spcBef>
              <a:spcAft>
                <a:spcPts val="1200"/>
              </a:spcAft>
              <a:buSzPts val="14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Entrega do Projeto Final - Primeira Entrega</a:t>
            </a:r>
            <a:endParaRPr/>
          </a:p>
        </p:txBody>
      </p:sp>
      <p:sp>
        <p:nvSpPr>
          <p:cNvPr id="463" name="Google Shape;463;p4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pt-BR"/>
              <a:t>A persistência da informação será implementada através do </a:t>
            </a:r>
            <a:r>
              <a:rPr lang="pt-BR" sz="1350">
                <a:solidFill>
                  <a:schemeClr val="dk1"/>
                </a:solidFill>
                <a:latin typeface="DM Sans"/>
                <a:ea typeface="DM Sans"/>
                <a:cs typeface="DM Sans"/>
                <a:sym typeface="DM Sans"/>
              </a:rPr>
              <a:t>file system</a:t>
            </a:r>
            <a:r>
              <a:rPr lang="pt-BR"/>
              <a:t>, onde os arquivos "produtos,json" e "carrito.json" guradam a informação.</a:t>
            </a:r>
            <a:endParaRPr/>
          </a:p>
          <a:p>
            <a:pPr indent="0" lvl="0" marL="0" rtl="0" algn="l">
              <a:lnSpc>
                <a:spcPct val="115000"/>
              </a:lnSpc>
              <a:spcBef>
                <a:spcPts val="1200"/>
              </a:spcBef>
              <a:spcAft>
                <a:spcPts val="0"/>
              </a:spcAft>
              <a:buSzPts val="1400"/>
              <a:buNone/>
            </a:pPr>
            <a:r>
              <a:rPr lang="pt-BR"/>
              <a:t>Não é necessário fazer nenhuma implementação visual, todo o fluxo pode ser feito pelo Postman ou pelo cliente de sua preferência.</a:t>
            </a:r>
            <a:endParaRPr/>
          </a:p>
          <a:p>
            <a:pPr indent="0" lvl="0" marL="0" rtl="0" algn="l">
              <a:lnSpc>
                <a:spcPct val="115000"/>
              </a:lnSpc>
              <a:spcBef>
                <a:spcPts val="1200"/>
              </a:spcBef>
              <a:spcAft>
                <a:spcPts val="1200"/>
              </a:spcAft>
              <a:buSzPts val="1400"/>
              <a:buNone/>
            </a:pPr>
            <a:r>
              <a:t/>
            </a:r>
            <a:endParaRPr/>
          </a:p>
        </p:txBody>
      </p:sp>
      <p:sp>
        <p:nvSpPr>
          <p:cNvPr id="464" name="Google Shape;464;p4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pt-BR"/>
              <a:t>Formato</a:t>
            </a:r>
            <a:endParaRPr/>
          </a:p>
          <a:p>
            <a:pPr indent="-317500" lvl="0" marL="457200" rtl="0" algn="l">
              <a:lnSpc>
                <a:spcPct val="115000"/>
              </a:lnSpc>
              <a:spcBef>
                <a:spcPts val="1200"/>
              </a:spcBef>
              <a:spcAft>
                <a:spcPts val="0"/>
              </a:spcAft>
              <a:buSzPts val="1400"/>
              <a:buChar char="●"/>
            </a:pPr>
            <a:r>
              <a:rPr lang="pt-BR"/>
              <a:t>Link para o repositório Github com o projeto completo, sem a pasta node_modules.</a:t>
            </a:r>
            <a:endParaRPr/>
          </a:p>
          <a:p>
            <a:pPr indent="0" lvl="0" marL="457200" rtl="0" algn="l">
              <a:lnSpc>
                <a:spcPct val="115000"/>
              </a:lnSpc>
              <a:spcBef>
                <a:spcPts val="1200"/>
              </a:spcBef>
              <a:spcAft>
                <a:spcPts val="0"/>
              </a:spcAft>
              <a:buSzPts val="1400"/>
              <a:buNone/>
            </a:pPr>
            <a:r>
              <a:t/>
            </a:r>
            <a:endParaRPr/>
          </a:p>
          <a:p>
            <a:pPr indent="0" lvl="0" marL="0" rtl="0" algn="l">
              <a:lnSpc>
                <a:spcPct val="115000"/>
              </a:lnSpc>
              <a:spcBef>
                <a:spcPts val="1200"/>
              </a:spcBef>
              <a:spcAft>
                <a:spcPts val="0"/>
              </a:spcAft>
              <a:buSzPts val="1400"/>
              <a:buNone/>
            </a:pPr>
            <a:r>
              <a:rPr lang="pt-BR"/>
              <a:t>Sugestão</a:t>
            </a:r>
            <a:endParaRPr/>
          </a:p>
          <a:p>
            <a:pPr indent="-317500" lvl="0" marL="457200" rtl="0" algn="l">
              <a:lnSpc>
                <a:spcPct val="115000"/>
              </a:lnSpc>
              <a:spcBef>
                <a:spcPts val="1200"/>
              </a:spcBef>
              <a:spcAft>
                <a:spcPts val="0"/>
              </a:spcAft>
              <a:buSzPts val="1400"/>
              <a:buChar char="●"/>
            </a:pPr>
            <a:r>
              <a:rPr lang="pt-BR"/>
              <a:t>Não se esqueça de app.use(express.json())</a:t>
            </a:r>
            <a:endParaRPr/>
          </a:p>
          <a:p>
            <a:pPr indent="0" lvl="0" marL="914400" rtl="0" algn="l">
              <a:lnSpc>
                <a:spcPct val="115000"/>
              </a:lnSpc>
              <a:spcBef>
                <a:spcPts val="1200"/>
              </a:spcBef>
              <a:spcAft>
                <a:spcPts val="1200"/>
              </a:spcAft>
              <a:buSzPts val="14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1e1307a3d29_0_293"/>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de hoje:</a:t>
            </a:r>
            <a:endParaRPr sz="4000">
              <a:solidFill>
                <a:schemeClr val="lt1"/>
              </a:solidFill>
              <a:latin typeface="DM Sans"/>
              <a:ea typeface="DM Sans"/>
              <a:cs typeface="DM Sans"/>
              <a:sym typeface="DM Sans"/>
            </a:endParaRPr>
          </a:p>
        </p:txBody>
      </p:sp>
      <p:sp>
        <p:nvSpPr>
          <p:cNvPr id="470" name="Google Shape;470;g1e1307a3d29_0_293"/>
          <p:cNvSpPr txBox="1"/>
          <p:nvPr/>
        </p:nvSpPr>
        <p:spPr>
          <a:xfrm>
            <a:off x="2109143" y="2502363"/>
            <a:ext cx="4925700" cy="173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pt-BR" sz="1350">
                <a:solidFill>
                  <a:schemeClr val="lt1"/>
                </a:solidFill>
                <a:latin typeface="DM Sans"/>
                <a:ea typeface="DM Sans"/>
                <a:cs typeface="DM Sans"/>
                <a:sym typeface="DM Sans"/>
              </a:rPr>
              <a:t>Express Router</a:t>
            </a:r>
            <a:endParaRPr sz="1350">
              <a:solidFill>
                <a:schemeClr val="lt1"/>
              </a:solidFill>
              <a:latin typeface="DM Sans"/>
              <a:ea typeface="DM Sans"/>
              <a:cs typeface="DM Sans"/>
              <a:sym typeface="DM Sans"/>
            </a:endParaRPr>
          </a:p>
          <a:p>
            <a:pPr indent="0" lvl="0" marL="457200" rtl="0" algn="l">
              <a:spcBef>
                <a:spcPts val="1000"/>
              </a:spcBef>
              <a:spcAft>
                <a:spcPts val="0"/>
              </a:spcAft>
              <a:buClr>
                <a:schemeClr val="dk1"/>
              </a:buClr>
              <a:buSzPts val="1100"/>
              <a:buFont typeface="Arial"/>
              <a:buNone/>
            </a:pPr>
            <a:r>
              <a:rPr lang="pt-BR" sz="1350">
                <a:solidFill>
                  <a:schemeClr val="lt1"/>
                </a:solidFill>
                <a:latin typeface="DM Sans"/>
                <a:ea typeface="DM Sans"/>
                <a:cs typeface="DM Sans"/>
                <a:sym typeface="DM Sans"/>
              </a:rPr>
              <a:t>Express e middlewares</a:t>
            </a:r>
            <a:endParaRPr sz="1350">
              <a:solidFill>
                <a:schemeClr val="lt1"/>
              </a:solidFill>
              <a:latin typeface="DM Sans"/>
              <a:ea typeface="DM Sans"/>
              <a:cs typeface="DM Sans"/>
              <a:sym typeface="DM Sans"/>
            </a:endParaRPr>
          </a:p>
          <a:p>
            <a:pPr indent="0" lvl="0" marL="457200" rtl="0" algn="l">
              <a:spcBef>
                <a:spcPts val="1000"/>
              </a:spcBef>
              <a:spcAft>
                <a:spcPts val="0"/>
              </a:spcAft>
              <a:buClr>
                <a:schemeClr val="dk1"/>
              </a:buClr>
              <a:buSzPts val="1100"/>
              <a:buFont typeface="Arial"/>
              <a:buNone/>
            </a:pPr>
            <a:r>
              <a:t/>
            </a:r>
            <a:endParaRPr sz="1350">
              <a:solidFill>
                <a:schemeClr val="lt1"/>
              </a:solidFill>
              <a:latin typeface="DM Sans"/>
              <a:ea typeface="DM Sans"/>
              <a:cs typeface="DM Sans"/>
              <a:sym typeface="DM Sans"/>
            </a:endParaRPr>
          </a:p>
          <a:p>
            <a:pPr indent="0" lvl="0" marL="457200" rtl="0" algn="l">
              <a:spcBef>
                <a:spcPts val="1000"/>
              </a:spcBef>
              <a:spcAft>
                <a:spcPts val="0"/>
              </a:spcAft>
              <a:buClr>
                <a:schemeClr val="dk1"/>
              </a:buClr>
              <a:buSzPts val="1100"/>
              <a:buFont typeface="Arial"/>
              <a:buNone/>
            </a:pPr>
            <a:r>
              <a:t/>
            </a:r>
            <a:endParaRPr sz="1350">
              <a:solidFill>
                <a:schemeClr val="lt1"/>
              </a:solidFill>
              <a:latin typeface="DM Sans"/>
              <a:ea typeface="DM Sans"/>
              <a:cs typeface="DM Sans"/>
              <a:sym typeface="DM Sans"/>
            </a:endParaRPr>
          </a:p>
          <a:p>
            <a:pPr indent="0" lvl="0" marL="457200" rtl="0" algn="l">
              <a:spcBef>
                <a:spcPts val="1000"/>
              </a:spcBef>
              <a:spcAft>
                <a:spcPts val="1000"/>
              </a:spcAft>
              <a:buNone/>
            </a:pPr>
            <a:r>
              <a:t/>
            </a:r>
            <a:endParaRPr sz="1350">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pt-BR"/>
              <a:t>Aula 8: Controllers e Middlewares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e1307a3d29_0_118"/>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000">
                <a:solidFill>
                  <a:srgbClr val="EAFF6A"/>
                </a:solidFill>
                <a:latin typeface="DM Sans"/>
                <a:ea typeface="DM Sans"/>
                <a:cs typeface="DM Sans"/>
                <a:sym typeface="DM Sans"/>
              </a:rPr>
              <a:t>Objetivos da aula</a:t>
            </a:r>
            <a:endParaRPr b="1" sz="3000">
              <a:solidFill>
                <a:srgbClr val="EAFF6A"/>
              </a:solidFill>
              <a:latin typeface="DM Sans"/>
              <a:ea typeface="DM Sans"/>
              <a:cs typeface="DM Sans"/>
              <a:sym typeface="DM Sans"/>
            </a:endParaRPr>
          </a:p>
        </p:txBody>
      </p:sp>
      <p:pic>
        <p:nvPicPr>
          <p:cNvPr id="148" name="Google Shape;148;g1e1307a3d29_0_118"/>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149" name="Google Shape;149;g1e1307a3d29_0_118"/>
          <p:cNvSpPr txBox="1"/>
          <p:nvPr/>
        </p:nvSpPr>
        <p:spPr>
          <a:xfrm>
            <a:off x="2619886" y="1457513"/>
            <a:ext cx="42813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lt1"/>
                </a:solidFill>
                <a:latin typeface="DM Sans"/>
                <a:ea typeface="DM Sans"/>
                <a:cs typeface="DM Sans"/>
                <a:sym typeface="DM Sans"/>
              </a:rPr>
              <a:t>Express Router</a:t>
            </a:r>
            <a:endParaRPr b="1" sz="1350">
              <a:solidFill>
                <a:schemeClr val="lt1"/>
              </a:solidFill>
              <a:latin typeface="DM Sans"/>
              <a:ea typeface="DM Sans"/>
              <a:cs typeface="DM Sans"/>
              <a:sym typeface="DM Sans"/>
            </a:endParaRPr>
          </a:p>
          <a:p>
            <a:pPr indent="0" lvl="0" marL="0" rtl="0" algn="l">
              <a:spcBef>
                <a:spcPts val="0"/>
              </a:spcBef>
              <a:spcAft>
                <a:spcPts val="0"/>
              </a:spcAft>
              <a:buNone/>
            </a:pPr>
            <a:r>
              <a:t/>
            </a:r>
            <a:endParaRPr b="1" sz="1350">
              <a:solidFill>
                <a:schemeClr val="lt1"/>
              </a:solidFill>
              <a:latin typeface="DM Sans"/>
              <a:ea typeface="DM Sans"/>
              <a:cs typeface="DM Sans"/>
              <a:sym typeface="DM Sans"/>
            </a:endParaRPr>
          </a:p>
          <a:p>
            <a:pPr indent="0" lvl="0" marL="0" rtl="0" algn="l">
              <a:spcBef>
                <a:spcPts val="0"/>
              </a:spcBef>
              <a:spcAft>
                <a:spcPts val="0"/>
              </a:spcAft>
              <a:buNone/>
            </a:pPr>
            <a:r>
              <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pt-BR" sz="1350">
                <a:solidFill>
                  <a:schemeClr val="lt1"/>
                </a:solidFill>
                <a:latin typeface="DM Sans"/>
                <a:ea typeface="DM Sans"/>
                <a:cs typeface="DM Sans"/>
                <a:sym typeface="DM Sans"/>
              </a:rPr>
              <a:t>Express e middlewares</a:t>
            </a:r>
            <a:endParaRPr b="1" sz="135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b="1" sz="1350">
              <a:solidFill>
                <a:schemeClr val="lt1"/>
              </a:solidFill>
              <a:latin typeface="DM Sans"/>
              <a:ea typeface="DM Sans"/>
              <a:cs typeface="DM Sans"/>
              <a:sym typeface="DM Sans"/>
            </a:endParaRPr>
          </a:p>
          <a:p>
            <a:pPr indent="0" lvl="0" marL="0" rtl="0" algn="l">
              <a:spcBef>
                <a:spcPts val="0"/>
              </a:spcBef>
              <a:spcAft>
                <a:spcPts val="0"/>
              </a:spcAft>
              <a:buNone/>
            </a:pPr>
            <a:r>
              <a:t/>
            </a:r>
            <a:endParaRPr b="1" sz="1350">
              <a:solidFill>
                <a:schemeClr val="lt1"/>
              </a:solidFill>
              <a:latin typeface="DM Sans"/>
              <a:ea typeface="DM Sans"/>
              <a:cs typeface="DM Sans"/>
              <a:sym typeface="DM Sans"/>
            </a:endParaRPr>
          </a:p>
        </p:txBody>
      </p:sp>
      <p:pic>
        <p:nvPicPr>
          <p:cNvPr id="150" name="Google Shape;150;g1e1307a3d29_0_118"/>
          <p:cNvPicPr preferRelativeResize="0"/>
          <p:nvPr/>
        </p:nvPicPr>
        <p:blipFill>
          <a:blip r:embed="rId3">
            <a:alphaModFix/>
          </a:blip>
          <a:stretch>
            <a:fillRect/>
          </a:stretch>
        </p:blipFill>
        <p:spPr>
          <a:xfrm>
            <a:off x="2172438" y="2374788"/>
            <a:ext cx="196975" cy="196975"/>
          </a:xfrm>
          <a:prstGeom prst="rect">
            <a:avLst/>
          </a:prstGeom>
          <a:noFill/>
          <a:ln>
            <a:noFill/>
          </a:ln>
        </p:spPr>
      </p:pic>
      <p:cxnSp>
        <p:nvCxnSpPr>
          <p:cNvPr id="151" name="Google Shape;151;g1e1307a3d29_0_118"/>
          <p:cNvCxnSpPr>
            <a:stCxn id="148" idx="2"/>
            <a:endCxn id="150" idx="0"/>
          </p:cNvCxnSpPr>
          <p:nvPr/>
        </p:nvCxnSpPr>
        <p:spPr>
          <a:xfrm flipH="1" rot="-5400000">
            <a:off x="1955025" y="2058187"/>
            <a:ext cx="632400" cy="600"/>
          </a:xfrm>
          <a:prstGeom prst="bentConnector3">
            <a:avLst>
              <a:gd fmla="val 50008" name="adj1"/>
            </a:avLst>
          </a:prstGeom>
          <a:noFill/>
          <a:ln cap="flat" cmpd="sng" w="9525">
            <a:solidFill>
              <a:srgbClr val="EAFF6A"/>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e1307a3d29_0_182"/>
          <p:cNvSpPr txBox="1"/>
          <p:nvPr/>
        </p:nvSpPr>
        <p:spPr>
          <a:xfrm>
            <a:off x="1339500" y="693075"/>
            <a:ext cx="7322100" cy="108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pt-BR" sz="4000">
                <a:solidFill>
                  <a:schemeClr val="lt1"/>
                </a:solidFill>
                <a:latin typeface="DM Sans"/>
                <a:ea typeface="DM Sans"/>
                <a:cs typeface="DM Sans"/>
                <a:sym typeface="DM Sans"/>
              </a:rPr>
              <a:t>Vamos revisar os </a:t>
            </a:r>
            <a:r>
              <a:rPr b="1" lang="pt-BR" sz="4000">
                <a:solidFill>
                  <a:srgbClr val="EAFF6A"/>
                </a:solidFill>
                <a:latin typeface="DM Sans"/>
                <a:ea typeface="DM Sans"/>
                <a:cs typeface="DM Sans"/>
                <a:sym typeface="DM Sans"/>
              </a:rPr>
              <a:t>principais pontos </a:t>
            </a:r>
            <a:r>
              <a:rPr b="1" lang="pt-BR" sz="4000">
                <a:solidFill>
                  <a:schemeClr val="lt1"/>
                </a:solidFill>
                <a:latin typeface="DM Sans"/>
                <a:ea typeface="DM Sans"/>
                <a:cs typeface="DM Sans"/>
                <a:sym typeface="DM Sans"/>
              </a:rPr>
              <a:t>da aula anterior?</a:t>
            </a:r>
            <a:endParaRPr sz="4000">
              <a:solidFill>
                <a:schemeClr val="lt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Glossário</a:t>
            </a:r>
            <a:endParaRPr/>
          </a:p>
        </p:txBody>
      </p:sp>
      <p:sp>
        <p:nvSpPr>
          <p:cNvPr id="162" name="Google Shape;162;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pt-BR"/>
              <a:t>Código de status: Código que indica o status da solicitação no servidor.</a:t>
            </a:r>
            <a:endParaRPr/>
          </a:p>
          <a:p>
            <a:pPr indent="0" lvl="0" marL="0" rtl="0" algn="l">
              <a:lnSpc>
                <a:spcPct val="115000"/>
              </a:lnSpc>
              <a:spcBef>
                <a:spcPts val="1200"/>
              </a:spcBef>
              <a:spcAft>
                <a:spcPts val="0"/>
              </a:spcAft>
              <a:buSzPts val="1400"/>
              <a:buNone/>
            </a:pPr>
            <a:r>
              <a:rPr lang="pt-BR"/>
              <a:t>Códigos 1xx: Códigos de informação, usados ​​para indicar que a solicitação ainda está em andamento.</a:t>
            </a:r>
            <a:endParaRPr/>
          </a:p>
          <a:p>
            <a:pPr indent="0" lvl="0" marL="0" rtl="0" algn="l">
              <a:lnSpc>
                <a:spcPct val="115000"/>
              </a:lnSpc>
              <a:spcBef>
                <a:spcPts val="1200"/>
              </a:spcBef>
              <a:spcAft>
                <a:spcPts val="0"/>
              </a:spcAft>
              <a:buSzPts val="1400"/>
              <a:buNone/>
            </a:pPr>
            <a:r>
              <a:rPr lang="pt-BR"/>
              <a:t>Códigos 2xx: Códigos de resolução bem-sucedida, indicam que deu tudo certo na requisição.</a:t>
            </a:r>
            <a:endParaRPr/>
          </a:p>
          <a:p>
            <a:pPr indent="0" lvl="0" marL="0" rtl="0" algn="l">
              <a:lnSpc>
                <a:spcPct val="115000"/>
              </a:lnSpc>
              <a:spcBef>
                <a:spcPts val="1200"/>
              </a:spcBef>
              <a:spcAft>
                <a:spcPts val="0"/>
              </a:spcAft>
              <a:buSzPts val="1400"/>
              <a:buNone/>
            </a:pPr>
            <a:r>
              <a:rPr lang="pt-BR"/>
              <a:t>Códigos 3xx: Códigos de redirecionamento, indicam que o recurso teve que ser movido.</a:t>
            </a:r>
            <a:endParaRPr/>
          </a:p>
          <a:p>
            <a:pPr indent="0" lvl="0" marL="457200" rtl="0" algn="l">
              <a:lnSpc>
                <a:spcPct val="115000"/>
              </a:lnSpc>
              <a:spcBef>
                <a:spcPts val="1200"/>
              </a:spcBef>
              <a:spcAft>
                <a:spcPts val="1200"/>
              </a:spcAft>
              <a:buSzPts val="1400"/>
              <a:buNone/>
            </a:pPr>
            <a:r>
              <a:t/>
            </a:r>
            <a:endParaRPr/>
          </a:p>
        </p:txBody>
      </p:sp>
      <p:sp>
        <p:nvSpPr>
          <p:cNvPr id="163" name="Google Shape;163;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pt-BR" sz="4800"/>
              <a:t>Códigos 4xx: Códigos de erro, principalmente erros do lado do cliente.</a:t>
            </a:r>
            <a:endParaRPr sz="4800"/>
          </a:p>
          <a:p>
            <a:pPr indent="0" lvl="0" marL="0" rtl="0" algn="l">
              <a:lnSpc>
                <a:spcPct val="115000"/>
              </a:lnSpc>
              <a:spcBef>
                <a:spcPts val="1200"/>
              </a:spcBef>
              <a:spcAft>
                <a:spcPts val="0"/>
              </a:spcAft>
              <a:buClr>
                <a:schemeClr val="dk1"/>
              </a:buClr>
              <a:buSzPts val="275"/>
              <a:buFont typeface="Arial"/>
              <a:buNone/>
            </a:pPr>
            <a:r>
              <a:t/>
            </a:r>
            <a:endParaRPr sz="4800"/>
          </a:p>
          <a:p>
            <a:pPr indent="0" lvl="0" marL="0" rtl="0" algn="l">
              <a:lnSpc>
                <a:spcPct val="115000"/>
              </a:lnSpc>
              <a:spcBef>
                <a:spcPts val="1200"/>
              </a:spcBef>
              <a:spcAft>
                <a:spcPts val="0"/>
              </a:spcAft>
              <a:buClr>
                <a:schemeClr val="dk1"/>
              </a:buClr>
              <a:buSzPts val="275"/>
              <a:buFont typeface="Arial"/>
              <a:buNone/>
            </a:pPr>
            <a:r>
              <a:rPr lang="pt-BR" sz="4800"/>
              <a:t>Códigos 5xx: Códigos de erro, principalmente erros do lado do servidor.</a:t>
            </a:r>
            <a:endParaRPr sz="4800"/>
          </a:p>
          <a:p>
            <a:pPr indent="0" lvl="0" marL="0" rtl="0" algn="l">
              <a:lnSpc>
                <a:spcPct val="115000"/>
              </a:lnSpc>
              <a:spcBef>
                <a:spcPts val="1200"/>
              </a:spcBef>
              <a:spcAft>
                <a:spcPts val="0"/>
              </a:spcAft>
              <a:buClr>
                <a:schemeClr val="dk1"/>
              </a:buClr>
              <a:buSzPts val="275"/>
              <a:buFont typeface="Arial"/>
              <a:buNone/>
            </a:pPr>
            <a:r>
              <a:t/>
            </a:r>
            <a:endParaRPr sz="4800"/>
          </a:p>
          <a:p>
            <a:pPr indent="0" lvl="0" marL="0" rtl="0" algn="l">
              <a:lnSpc>
                <a:spcPct val="115000"/>
              </a:lnSpc>
              <a:spcBef>
                <a:spcPts val="1200"/>
              </a:spcBef>
              <a:spcAft>
                <a:spcPts val="0"/>
              </a:spcAft>
              <a:buClr>
                <a:schemeClr val="dk1"/>
              </a:buClr>
              <a:buSzPts val="275"/>
              <a:buFont typeface="Arial"/>
              <a:buNone/>
            </a:pPr>
            <a:r>
              <a:rPr lang="pt-BR" sz="4800"/>
              <a:t>Métodos: Indicam as diferentes operações que podemos realizar com um recurso.</a:t>
            </a:r>
            <a:endParaRPr sz="4800"/>
          </a:p>
          <a:p>
            <a:pPr indent="0" lvl="0" marL="0" rtl="0" algn="l">
              <a:lnSpc>
                <a:spcPct val="115000"/>
              </a:lnSpc>
              <a:spcBef>
                <a:spcPts val="1200"/>
              </a:spcBef>
              <a:spcAft>
                <a:spcPts val="0"/>
              </a:spcAft>
              <a:buClr>
                <a:schemeClr val="dk1"/>
              </a:buClr>
              <a:buSzPts val="275"/>
              <a:buFont typeface="Arial"/>
              <a:buNone/>
            </a:pPr>
            <a:r>
              <a:t/>
            </a:r>
            <a:endParaRPr sz="4800"/>
          </a:p>
          <a:p>
            <a:pPr indent="0" lvl="0" marL="0" rtl="0" algn="l">
              <a:lnSpc>
                <a:spcPct val="115000"/>
              </a:lnSpc>
              <a:spcBef>
                <a:spcPts val="1200"/>
              </a:spcBef>
              <a:spcAft>
                <a:spcPts val="0"/>
              </a:spcAft>
              <a:buClr>
                <a:schemeClr val="dk1"/>
              </a:buClr>
              <a:buSzPts val="275"/>
              <a:buFont typeface="Arial"/>
              <a:buNone/>
            </a:pPr>
            <a:r>
              <a:rPr lang="pt-BR" sz="4800"/>
              <a:t>POSTMAN: Software para fazer solicitações como se fôssemos um cliente, onde podemos visualizar os resultados e enviar as informações necessárias ao servidor ao fazer uma consulta.</a:t>
            </a:r>
            <a:endParaRPr sz="4800"/>
          </a:p>
          <a:p>
            <a:pPr indent="0" lvl="0" marL="0" rtl="0" algn="l">
              <a:lnSpc>
                <a:spcPct val="115000"/>
              </a:lnSpc>
              <a:spcBef>
                <a:spcPts val="1200"/>
              </a:spcBef>
              <a:spcAft>
                <a:spcPts val="120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