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DM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70" roundtripDataSignature="AMtx7mjZMq9rXJqSp5gxOZVNN5zQogo7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customschemas.google.com/relationships/presentationmetadata" Target="meta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DMSans-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DMSans-italic.fntdata"/><Relationship Id="rId23" Type="http://schemas.openxmlformats.org/officeDocument/2006/relationships/slide" Target="slides/slide18.xml"/><Relationship Id="rId67" Type="http://schemas.openxmlformats.org/officeDocument/2006/relationships/font" Target="fonts/DMSans-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DMSans-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12faa01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12faa01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pt-BR" sz="1400">
                <a:solidFill>
                  <a:srgbClr val="595959"/>
                </a:solidFill>
              </a:rPr>
              <a:t>Imagine que você é um pioneiro no mundo do desenvolvimento web e deseja desenvolver uma página que possa receber bem o usuário que a visita.</a:t>
            </a:r>
            <a:endParaRPr sz="1400">
              <a:solidFill>
                <a:srgbClr val="595959"/>
              </a:solidFill>
            </a:endParaRPr>
          </a:p>
          <a:p>
            <a:pPr indent="0" lvl="0" marL="0" rtl="0" algn="l">
              <a:lnSpc>
                <a:spcPct val="115000"/>
              </a:lnSpc>
              <a:spcBef>
                <a:spcPts val="1200"/>
              </a:spcBef>
              <a:spcAft>
                <a:spcPts val="0"/>
              </a:spcAft>
              <a:buClr>
                <a:schemeClr val="dk1"/>
              </a:buClr>
              <a:buSzPts val="2118"/>
              <a:buFont typeface="Arial"/>
              <a:buNone/>
            </a:pPr>
            <a:r>
              <a:rPr lang="pt-BR" sz="1800">
                <a:solidFill>
                  <a:srgbClr val="595959"/>
                </a:solidFill>
              </a:rPr>
              <a:t>Muito emocionante! Mas há um problema: o nome é estático.</a:t>
            </a:r>
            <a:endParaRPr sz="1800">
              <a:solidFill>
                <a:srgbClr val="595959"/>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1306421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e1306421a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1306421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e1306421a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12faa016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12faa01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1306421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e1306421aa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12faa01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12faa01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Indican aquello que se pretende que el estudiante logre con la clase. Recuerda que se enuncian en principio con el verbo en infinitivo delante (por ejemplo: “Comprender…”, “Analizar…”, “conocer…”, etc). Se debe destacar en negrita el verbo. </a:t>
            </a:r>
            <a:r>
              <a:rPr b="1" lang="pt-BR">
                <a:solidFill>
                  <a:schemeClr val="dk1"/>
                </a:solidFill>
                <a:latin typeface="DM Sans"/>
                <a:ea typeface="DM Sans"/>
                <a:cs typeface="DM Sans"/>
                <a:sym typeface="DM Sans"/>
              </a:rPr>
              <a:t>Los objetivos deben ser concretos, medibles y coherentes con los contenidos.</a:t>
            </a:r>
            <a:endParaRPr b="1">
              <a:solidFill>
                <a:schemeClr val="dk1"/>
              </a:solidFill>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1306421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e1306421a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12faa016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12faa016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e12faa016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12faa016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1306421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e1306421a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5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6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id="51" name="Google Shape;51;g1e12faa016c_0_5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52" name="Shape 52"/>
        <p:cNvGrpSpPr/>
        <p:nvPr/>
      </p:nvGrpSpPr>
      <p:grpSpPr>
        <a:xfrm>
          <a:off x="0" y="0"/>
          <a:ext cx="0" cy="0"/>
          <a:chOff x="0" y="0"/>
          <a:chExt cx="0" cy="0"/>
        </a:xfrm>
      </p:grpSpPr>
      <p:pic>
        <p:nvPicPr>
          <p:cNvPr id="53" name="Google Shape;53;g1e12faa016c_0_95"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_2">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id="55" name="Google Shape;55;g1e12faa016c_0_15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6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6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9" name="Google Shape;2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6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6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6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3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expressjs.com/en/resources/template-engines.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handlebarsjs.com/" TargetMode="Externa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ithub.com/express-handlebars/express-handlebars" TargetMode="Externa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34.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1e12faa016c_0_0"/>
          <p:cNvSpPr txBox="1"/>
          <p:nvPr/>
        </p:nvSpPr>
        <p:spPr>
          <a:xfrm>
            <a:off x="341250" y="1701150"/>
            <a:ext cx="4499100" cy="91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5300">
                <a:solidFill>
                  <a:srgbClr val="EAFF6A"/>
                </a:solidFill>
                <a:latin typeface="DM Sans"/>
                <a:ea typeface="DM Sans"/>
                <a:cs typeface="DM Sans"/>
                <a:sym typeface="DM Sans"/>
              </a:rPr>
              <a:t>Boas-</a:t>
            </a:r>
            <a:r>
              <a:rPr b="1" lang="pt-BR" sz="5300">
                <a:solidFill>
                  <a:srgbClr val="EAFF6A"/>
                </a:solidFill>
                <a:latin typeface="DM Sans"/>
                <a:ea typeface="DM Sans"/>
                <a:cs typeface="DM Sans"/>
                <a:sym typeface="DM Sans"/>
                <a:extLst>
                  <a:ext uri="http://customooxmlschemas.google.com/">
                    <go:slidesCustomData xmlns:go="http://customooxmlschemas.google.com/" textRoundtripDataId="0"/>
                  </a:ext>
                </a:extLst>
              </a:rPr>
              <a:t>vindas</a:t>
            </a:r>
            <a:r>
              <a:rPr b="1" lang="pt-BR" sz="5300">
                <a:solidFill>
                  <a:srgbClr val="EAFF6A"/>
                </a:solidFill>
                <a:latin typeface="DM Sans"/>
                <a:ea typeface="DM Sans"/>
                <a:cs typeface="DM Sans"/>
                <a:sym typeface="DM Sans"/>
              </a:rPr>
              <a:t>!</a:t>
            </a:r>
            <a:endParaRPr b="1" sz="5300">
              <a:solidFill>
                <a:srgbClr val="EAFF6A"/>
              </a:solidFill>
              <a:latin typeface="DM Sans"/>
              <a:ea typeface="DM Sans"/>
              <a:cs typeface="DM Sans"/>
              <a:sym typeface="DM Sans"/>
            </a:endParaRPr>
          </a:p>
        </p:txBody>
      </p:sp>
      <p:sp>
        <p:nvSpPr>
          <p:cNvPr id="61" name="Google Shape;61;g1e12faa016c_0_0"/>
          <p:cNvSpPr txBox="1"/>
          <p:nvPr/>
        </p:nvSpPr>
        <p:spPr>
          <a:xfrm>
            <a:off x="396100" y="2472750"/>
            <a:ext cx="3814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solidFill>
                  <a:schemeClr val="lt1"/>
                </a:solidFill>
                <a:latin typeface="DM Sans"/>
                <a:ea typeface="DM Sans"/>
                <a:cs typeface="DM Sans"/>
                <a:sym typeface="DM Sans"/>
              </a:rPr>
              <a:t>Esteja confortável, pegue uma água e se acomode em um local tranquilo que já começamos.</a:t>
            </a:r>
            <a:endParaRPr sz="1700">
              <a:solidFill>
                <a:schemeClr val="lt1"/>
              </a:solidFill>
              <a:latin typeface="DM Sans"/>
              <a:ea typeface="DM Sans"/>
              <a:cs typeface="DM Sans"/>
              <a:sym typeface="DM Sans"/>
            </a:endParaRPr>
          </a:p>
        </p:txBody>
      </p:sp>
      <p:pic>
        <p:nvPicPr>
          <p:cNvPr id="62" name="Google Shape;62;g1e12faa016c_0_0"/>
          <p:cNvPicPr preferRelativeResize="0"/>
          <p:nvPr/>
        </p:nvPicPr>
        <p:blipFill>
          <a:blip r:embed="rId3">
            <a:alphaModFix/>
          </a:blip>
          <a:stretch>
            <a:fillRect/>
          </a:stretch>
        </p:blipFill>
        <p:spPr>
          <a:xfrm>
            <a:off x="5926325" y="181425"/>
            <a:ext cx="3217676" cy="4322624"/>
          </a:xfrm>
          <a:prstGeom prst="rect">
            <a:avLst/>
          </a:prstGeom>
          <a:noFill/>
          <a:ln>
            <a:noFill/>
          </a:ln>
        </p:spPr>
      </p:pic>
      <p:sp>
        <p:nvSpPr>
          <p:cNvPr id="63" name="Google Shape;63;g1e12faa016c_0_0"/>
          <p:cNvSpPr txBox="1"/>
          <p:nvPr/>
        </p:nvSpPr>
        <p:spPr>
          <a:xfrm>
            <a:off x="6101563" y="290250"/>
            <a:ext cx="2754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300">
                <a:solidFill>
                  <a:schemeClr val="lt1"/>
                </a:solidFill>
                <a:latin typeface="DM Sans"/>
                <a:ea typeface="DM Sans"/>
                <a:cs typeface="DM Sans"/>
                <a:sym typeface="DM Sans"/>
              </a:rPr>
              <a:t>Como você </a:t>
            </a:r>
            <a:r>
              <a:rPr b="1" lang="pt-BR" sz="1300">
                <a:solidFill>
                  <a:srgbClr val="EAFF6A"/>
                </a:solidFill>
                <a:latin typeface="DM Sans"/>
                <a:ea typeface="DM Sans"/>
                <a:cs typeface="DM Sans"/>
                <a:sym typeface="DM Sans"/>
              </a:rPr>
              <a:t>chega?</a:t>
            </a:r>
            <a:endParaRPr b="1" sz="1300">
              <a:solidFill>
                <a:srgbClr val="EAFF6A"/>
              </a:solidFill>
              <a:latin typeface="DM Sans"/>
              <a:ea typeface="DM Sans"/>
              <a:cs typeface="DM Sans"/>
              <a:sym typeface="DM Sans"/>
            </a:endParaRPr>
          </a:p>
        </p:txBody>
      </p:sp>
      <p:sp>
        <p:nvSpPr>
          <p:cNvPr id="64" name="Google Shape;64;g1e12faa016c_0_0"/>
          <p:cNvSpPr/>
          <p:nvPr/>
        </p:nvSpPr>
        <p:spPr>
          <a:xfrm>
            <a:off x="6257050" y="675149"/>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e12faa016c_0_0"/>
          <p:cNvSpPr/>
          <p:nvPr/>
        </p:nvSpPr>
        <p:spPr>
          <a:xfrm>
            <a:off x="6257050" y="1892120"/>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e12faa016c_0_0"/>
          <p:cNvSpPr/>
          <p:nvPr/>
        </p:nvSpPr>
        <p:spPr>
          <a:xfrm>
            <a:off x="6257050" y="3109216"/>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g1e12faa016c_0_0"/>
          <p:cNvPicPr preferRelativeResize="0"/>
          <p:nvPr/>
        </p:nvPicPr>
        <p:blipFill rotWithShape="1">
          <a:blip r:embed="rId4">
            <a:alphaModFix/>
          </a:blip>
          <a:srcRect b="19897" l="49259" r="0" t="0"/>
          <a:stretch/>
        </p:blipFill>
        <p:spPr>
          <a:xfrm>
            <a:off x="7186529" y="823744"/>
            <a:ext cx="1069204" cy="919911"/>
          </a:xfrm>
          <a:prstGeom prst="rect">
            <a:avLst/>
          </a:prstGeom>
          <a:noFill/>
          <a:ln>
            <a:noFill/>
          </a:ln>
        </p:spPr>
      </p:pic>
      <p:sp>
        <p:nvSpPr>
          <p:cNvPr id="68" name="Google Shape;68;g1e12faa016c_0_0"/>
          <p:cNvSpPr txBox="1"/>
          <p:nvPr/>
        </p:nvSpPr>
        <p:spPr>
          <a:xfrm>
            <a:off x="6611117" y="875849"/>
            <a:ext cx="563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chemeClr val="lt1"/>
                </a:solidFill>
                <a:latin typeface="DM Sans"/>
                <a:ea typeface="DM Sans"/>
                <a:cs typeface="DM Sans"/>
                <a:sym typeface="DM Sans"/>
              </a:rPr>
              <a:t>1</a:t>
            </a:r>
            <a:endParaRPr b="1" sz="4100">
              <a:solidFill>
                <a:schemeClr val="lt1"/>
              </a:solidFill>
              <a:latin typeface="DM Sans"/>
              <a:ea typeface="DM Sans"/>
              <a:cs typeface="DM Sans"/>
              <a:sym typeface="DM Sans"/>
            </a:endParaRPr>
          </a:p>
        </p:txBody>
      </p:sp>
      <p:pic>
        <p:nvPicPr>
          <p:cNvPr id="69" name="Google Shape;69;g1e12faa016c_0_0"/>
          <p:cNvPicPr preferRelativeResize="0"/>
          <p:nvPr/>
        </p:nvPicPr>
        <p:blipFill rotWithShape="1">
          <a:blip r:embed="rId5">
            <a:alphaModFix/>
          </a:blip>
          <a:srcRect b="20603" l="1107" r="9574" t="15470"/>
          <a:stretch/>
        </p:blipFill>
        <p:spPr>
          <a:xfrm>
            <a:off x="7186529" y="2022075"/>
            <a:ext cx="1011580" cy="957190"/>
          </a:xfrm>
          <a:prstGeom prst="rect">
            <a:avLst/>
          </a:prstGeom>
          <a:noFill/>
          <a:ln>
            <a:noFill/>
          </a:ln>
        </p:spPr>
      </p:pic>
      <p:sp>
        <p:nvSpPr>
          <p:cNvPr id="70" name="Google Shape;70;g1e12faa016c_0_0"/>
          <p:cNvSpPr txBox="1"/>
          <p:nvPr/>
        </p:nvSpPr>
        <p:spPr>
          <a:xfrm>
            <a:off x="6611117" y="2092820"/>
            <a:ext cx="533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2</a:t>
            </a:r>
            <a:endParaRPr b="1" sz="4100">
              <a:solidFill>
                <a:srgbClr val="FFFFFF"/>
              </a:solidFill>
              <a:latin typeface="DM Sans"/>
              <a:ea typeface="DM Sans"/>
              <a:cs typeface="DM Sans"/>
              <a:sym typeface="DM Sans"/>
            </a:endParaRPr>
          </a:p>
        </p:txBody>
      </p:sp>
      <p:pic>
        <p:nvPicPr>
          <p:cNvPr id="71" name="Google Shape;71;g1e12faa016c_0_0"/>
          <p:cNvPicPr preferRelativeResize="0"/>
          <p:nvPr/>
        </p:nvPicPr>
        <p:blipFill rotWithShape="1">
          <a:blip r:embed="rId6">
            <a:alphaModFix/>
          </a:blip>
          <a:srcRect b="6156" l="0" r="0" t="0"/>
          <a:stretch/>
        </p:blipFill>
        <p:spPr>
          <a:xfrm>
            <a:off x="7186529" y="3282451"/>
            <a:ext cx="1010563" cy="870630"/>
          </a:xfrm>
          <a:prstGeom prst="rect">
            <a:avLst/>
          </a:prstGeom>
          <a:noFill/>
          <a:ln>
            <a:noFill/>
          </a:ln>
        </p:spPr>
      </p:pic>
      <p:sp>
        <p:nvSpPr>
          <p:cNvPr id="72" name="Google Shape;72;g1e12faa016c_0_0"/>
          <p:cNvSpPr txBox="1"/>
          <p:nvPr/>
        </p:nvSpPr>
        <p:spPr>
          <a:xfrm>
            <a:off x="6650417" y="3309916"/>
            <a:ext cx="4851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3</a:t>
            </a:r>
            <a:endParaRPr b="1" sz="4100">
              <a:solidFill>
                <a:srgbClr val="FFFFFF"/>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Template engine</a:t>
            </a:r>
            <a:endParaRPr/>
          </a:p>
        </p:txBody>
      </p:sp>
      <p:sp>
        <p:nvSpPr>
          <p:cNvPr id="143" name="Google Shape;14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Um dos primeiros problemas do desenvolvimento web: dinamismo</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No momento, você escreve seu nome: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&lt;h1&gt;Bem-vindo, Maurício!&lt;/h1&gt;</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2118"/>
              <a:buNone/>
            </a:pPr>
            <a:r>
              <a:t/>
            </a:r>
            <a:endParaRPr/>
          </a:p>
        </p:txBody>
      </p:sp>
      <p:pic>
        <p:nvPicPr>
          <p:cNvPr id="144" name="Google Shape;144;p7"/>
          <p:cNvPicPr preferRelativeResize="0"/>
          <p:nvPr/>
        </p:nvPicPr>
        <p:blipFill rotWithShape="1">
          <a:blip r:embed="rId3">
            <a:alphaModFix/>
          </a:blip>
          <a:srcRect b="0" l="0" r="0" t="0"/>
          <a:stretch/>
        </p:blipFill>
        <p:spPr>
          <a:xfrm>
            <a:off x="3549775" y="3070200"/>
            <a:ext cx="5162550" cy="74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Como lidar com dados estáticos em uma página da web?</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150" name="Google Shape;150;p8"/>
          <p:cNvSpPr txBox="1"/>
          <p:nvPr>
            <p:ph idx="1" type="body"/>
          </p:nvPr>
        </p:nvSpPr>
        <p:spPr>
          <a:xfrm>
            <a:off x="311700" y="1152475"/>
            <a:ext cx="7695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Você e sua equipe de desenvolvedores contemplam o problema apresentado acima e apresentam diferentes propostas:</a:t>
            </a:r>
            <a:endParaRPr/>
          </a:p>
          <a:p>
            <a:pPr indent="-317500" lvl="0" marL="457200" rtl="0" algn="l">
              <a:lnSpc>
                <a:spcPct val="115000"/>
              </a:lnSpc>
              <a:spcBef>
                <a:spcPts val="1200"/>
              </a:spcBef>
              <a:spcAft>
                <a:spcPts val="0"/>
              </a:spcAft>
              <a:buSzPts val="1400"/>
              <a:buChar char="●"/>
            </a:pPr>
            <a:r>
              <a:rPr lang="pt-BR"/>
              <a:t>Crie n páginas da web para cada usuário (descartado)</a:t>
            </a:r>
            <a:endParaRPr/>
          </a:p>
          <a:p>
            <a:pPr indent="-317500" lvl="0" marL="457200" rtl="0" algn="l">
              <a:lnSpc>
                <a:spcPct val="115000"/>
              </a:lnSpc>
              <a:spcBef>
                <a:spcPts val="0"/>
              </a:spcBef>
              <a:spcAft>
                <a:spcPts val="0"/>
              </a:spcAft>
              <a:buSzPts val="1400"/>
              <a:buChar char="●"/>
            </a:pPr>
            <a:r>
              <a:rPr lang="pt-BR"/>
              <a:t>Altere a mensagem para "Bem-vindo, usuário", menos agradável, mas mais genérico (descartado)</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e1306421aa_0_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Como lidar com dados estáticos em uma página da web?</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156" name="Google Shape;156;g1e1306421aa_0_13"/>
          <p:cNvSpPr txBox="1"/>
          <p:nvPr>
            <p:ph idx="2"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pt-BR"/>
              <a:t>Chame todo mundo de Mauricio e peça que reconheçam o novo nome dele (super descartado, quem propôs isso?)</a:t>
            </a:r>
            <a:endParaRPr/>
          </a:p>
          <a:p>
            <a:pPr indent="-317500" lvl="0" marL="457200" rtl="0" algn="l">
              <a:lnSpc>
                <a:spcPct val="115000"/>
              </a:lnSpc>
              <a:spcBef>
                <a:spcPts val="0"/>
              </a:spcBef>
              <a:spcAft>
                <a:spcPts val="0"/>
              </a:spcAft>
              <a:buSzPts val="1400"/>
              <a:buChar char="●"/>
            </a:pPr>
            <a:r>
              <a:rPr lang="pt-BR"/>
              <a:t>Desenvolva um código que, antes de renderizar a tag &lt;h1&gt;&lt;/h1&gt;, delimite uma "marca" substituível por alguns dados, com o estilo:</a:t>
            </a:r>
            <a:endParaRPr/>
          </a:p>
          <a:p>
            <a:pPr indent="0" lvl="0" marL="457200" rtl="0" algn="l">
              <a:lnSpc>
                <a:spcPct val="115000"/>
              </a:lnSpc>
              <a:spcBef>
                <a:spcPts val="1200"/>
              </a:spcBef>
              <a:spcAft>
                <a:spcPts val="0"/>
              </a:spcAft>
              <a:buSzPts val="1400"/>
              <a:buNone/>
            </a:pPr>
            <a:r>
              <a:rPr lang="pt-BR"/>
              <a:t>&lt;h1&gt;Bem-vindo de volta, {{name}}&lt;/h1&gt;</a:t>
            </a:r>
            <a:endParaRPr/>
          </a:p>
          <a:p>
            <a:pPr indent="0" lvl="0" marL="457200" rtl="0" algn="l">
              <a:lnSpc>
                <a:spcPct val="115000"/>
              </a:lnSpc>
              <a:spcBef>
                <a:spcPts val="1200"/>
              </a:spcBef>
              <a:spcAft>
                <a:spcPts val="0"/>
              </a:spcAft>
              <a:buSzPts val="1400"/>
              <a:buNone/>
            </a:pPr>
            <a:r>
              <a:rPr lang="pt-BR"/>
              <a:t>(Tudo bem! Começamos com essa ideia)</a:t>
            </a:r>
            <a:endParaRPr/>
          </a:p>
          <a:p>
            <a:pPr indent="0" lvl="0" marL="457200" rtl="0" algn="l">
              <a:lnSpc>
                <a:spcPct val="115000"/>
              </a:lnSpc>
              <a:spcBef>
                <a:spcPts val="1200"/>
              </a:spcBef>
              <a:spcAft>
                <a:spcPts val="120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Como lidar com dados estáticos em uma página da web?</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62" name="Google Shape;162;p9"/>
          <p:cNvSpPr txBox="1"/>
          <p:nvPr>
            <p:ph idx="1" type="body"/>
          </p:nvPr>
        </p:nvSpPr>
        <p:spPr>
          <a:xfrm>
            <a:off x="311700" y="1152475"/>
            <a:ext cx="6263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pt-BR"/>
              <a:t>Então, uma vez que temos essa ideia, podemos começar a desenvolver o que será um “Template Engine”. para que possamos colocar</a:t>
            </a:r>
            <a:endParaRPr/>
          </a:p>
          <a:p>
            <a:pPr indent="0" lvl="0" marL="0" rtl="0" algn="l">
              <a:lnSpc>
                <a:spcPct val="115000"/>
              </a:lnSpc>
              <a:spcBef>
                <a:spcPts val="1200"/>
              </a:spcBef>
              <a:spcAft>
                <a:spcPts val="0"/>
              </a:spcAft>
              <a:buSzPts val="1400"/>
              <a:buNone/>
            </a:pPr>
            <a:r>
              <a:rPr lang="pt-BR"/>
              <a:t>&lt;h1&gt;Bem-vindo de volta, {{name}}&lt;/h1&gt;</a:t>
            </a:r>
            <a:endParaRPr/>
          </a:p>
          <a:p>
            <a:pPr indent="0" lvl="0" marL="45720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1200"/>
              </a:spcAft>
              <a:buSzPts val="1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e1306421aa_0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Como lidar com dados estáticos em uma página da web?</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68" name="Google Shape;168;g1e1306421aa_0_19"/>
          <p:cNvSpPr txBox="1"/>
          <p:nvPr>
            <p:ph idx="2" type="body"/>
          </p:nvPr>
        </p:nvSpPr>
        <p:spPr>
          <a:xfrm>
            <a:off x="555250" y="1142725"/>
            <a:ext cx="7429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Uma vez com o nome a ser exibido, simplesmente podemos substituir {{name}} pelos novos dados.</a:t>
            </a:r>
            <a:endParaRPr/>
          </a:p>
          <a:p>
            <a:pPr indent="0" lvl="0" marL="45720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Agora, qualquer coisa que precisarmos ser dinâmica, podemos marcá-la como “substituível” e o “Template Engine” substituirá os dados antes de exibi-los ao cliente.</a:t>
            </a:r>
            <a:endParaRPr/>
          </a:p>
          <a:p>
            <a:pPr indent="0" lvl="0" marL="457200" rtl="0" algn="l">
              <a:lnSpc>
                <a:spcPct val="115000"/>
              </a:lnSpc>
              <a:spcBef>
                <a:spcPts val="1200"/>
              </a:spcBef>
              <a:spcAft>
                <a:spcPts val="0"/>
              </a:spcAft>
              <a:buClr>
                <a:schemeClr val="dk1"/>
              </a:buClr>
              <a:buSzPts val="1100"/>
              <a:buFont typeface="Arial"/>
              <a:buNone/>
            </a:pPr>
            <a:r>
              <a:t/>
            </a:r>
            <a:endParaRPr/>
          </a:p>
          <a:p>
            <a:pPr indent="0" lvl="0" marL="457200" rtl="0" algn="l">
              <a:lnSpc>
                <a:spcPct val="115000"/>
              </a:lnSpc>
              <a:spcBef>
                <a:spcPts val="1200"/>
              </a:spcBef>
              <a:spcAft>
                <a:spcPts val="1200"/>
              </a:spcAft>
              <a:buSzPts val="1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Exemplo de template de carrinho de compras</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pic>
        <p:nvPicPr>
          <p:cNvPr id="174" name="Google Shape;174;p10"/>
          <p:cNvPicPr preferRelativeResize="0"/>
          <p:nvPr/>
        </p:nvPicPr>
        <p:blipFill rotWithShape="1">
          <a:blip r:embed="rId3">
            <a:alphaModFix/>
          </a:blip>
          <a:srcRect b="0" l="0" r="0" t="0"/>
          <a:stretch/>
        </p:blipFill>
        <p:spPr>
          <a:xfrm>
            <a:off x="152400" y="1170125"/>
            <a:ext cx="8839200" cy="29866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Template engine como uma solução de dinamismo do site</a:t>
            </a:r>
            <a:endParaRPr/>
          </a:p>
        </p:txBody>
      </p:sp>
      <p:sp>
        <p:nvSpPr>
          <p:cNvPr id="180" name="Google Shape;180;p11"/>
          <p:cNvSpPr txBox="1"/>
          <p:nvPr>
            <p:ph idx="1" type="body"/>
          </p:nvPr>
        </p:nvSpPr>
        <p:spPr>
          <a:xfrm>
            <a:off x="311700" y="1152475"/>
            <a:ext cx="59187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1"/>
              </a:buClr>
              <a:buSzPct val="61109"/>
              <a:buFont typeface="Arial"/>
              <a:buNone/>
            </a:pPr>
            <a:r>
              <a:rPr lang="pt-BR"/>
              <a:t>Existem vários mecanismos de modelo, como: Handlebars, ejs, Pug.</a:t>
            </a:r>
            <a:endParaRPr/>
          </a:p>
          <a:p>
            <a:pPr indent="0" lvl="0" marL="0" rtl="0" algn="l">
              <a:lnSpc>
                <a:spcPct val="115000"/>
              </a:lnSpc>
              <a:spcBef>
                <a:spcPts val="1200"/>
              </a:spcBef>
              <a:spcAft>
                <a:spcPts val="0"/>
              </a:spcAft>
              <a:buClr>
                <a:schemeClr val="dk1"/>
              </a:buClr>
              <a:buSzPct val="61109"/>
              <a:buFont typeface="Arial"/>
              <a:buNone/>
            </a:pPr>
            <a:r>
              <a:rPr b="1" lang="pt-BR"/>
              <a:t>Cada um deles tem uma sintaxe diferente</a:t>
            </a:r>
            <a:r>
              <a:rPr lang="pt-BR"/>
              <a:t>, regras de substituição de modelo diferentes, embora sejam muito semelhantes em operação.</a:t>
            </a:r>
            <a:endParaRPr/>
          </a:p>
          <a:p>
            <a:pPr indent="0" lvl="0" marL="0" rtl="0" algn="l">
              <a:lnSpc>
                <a:spcPct val="115000"/>
              </a:lnSpc>
              <a:spcBef>
                <a:spcPts val="1200"/>
              </a:spcBef>
              <a:spcAft>
                <a:spcPts val="0"/>
              </a:spcAft>
              <a:buClr>
                <a:schemeClr val="dk1"/>
              </a:buClr>
              <a:buSzPct val="61109"/>
              <a:buFont typeface="Arial"/>
              <a:buNone/>
            </a:pPr>
            <a:r>
              <a:rPr lang="pt-BR"/>
              <a:t>Podemos criar sites completos com base em um mecanismo de modelo, a fim de fornecer uma experiência um pouco mais dinâmica, em comparação com uma página da Web estática.</a:t>
            </a:r>
            <a:endParaRPr/>
          </a:p>
          <a:p>
            <a:pPr indent="0" lvl="0" marL="0" rtl="0" algn="l">
              <a:lnSpc>
                <a:spcPct val="115000"/>
              </a:lnSpc>
              <a:spcBef>
                <a:spcPts val="1200"/>
              </a:spcBef>
              <a:spcAft>
                <a:spcPts val="0"/>
              </a:spcAft>
              <a:buClr>
                <a:schemeClr val="dk1"/>
              </a:buClr>
              <a:buSzPct val="61109"/>
              <a:buFont typeface="Arial"/>
              <a:buNone/>
            </a:pPr>
            <a:r>
              <a:rPr lang="pt-BR"/>
              <a:t>Neste curso, </a:t>
            </a:r>
            <a:r>
              <a:rPr b="1" lang="pt-BR"/>
              <a:t>vamos nos aprofundar no uso do handlebars.</a:t>
            </a:r>
            <a:endParaRPr b="1"/>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BR"/>
              <a:t>Antes de começarmos, precisamos esclarecer algo.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BR"/>
              <a:t>Template engine versus bibliotecas e frameworks de front-end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Ainda usamos um template engine?</a:t>
            </a:r>
            <a:endParaRPr/>
          </a:p>
        </p:txBody>
      </p:sp>
      <p:sp>
        <p:nvSpPr>
          <p:cNvPr id="196" name="Google Shape;19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Com certeza, ao longo dos últimos slides, você pensou: "Será que dá tanto trabalho energizar uma saudação de boas-vindas? Isso não é questão de nada com React, Angular, etc.".</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No entanto, temos que entender que existem diferentes contextos para cada tecnologia. É por isso que, quando perguntamos a um desenvolvedor "Qual é o melhor entre x e y?" quase sempre ouvimos um “depende”.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e12faa016c_0_53"/>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e12faa016c_0_53"/>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chemeClr val="lt1"/>
                </a:solidFill>
                <a:latin typeface="DM Sans"/>
                <a:ea typeface="DM Sans"/>
                <a:cs typeface="DM Sans"/>
                <a:sym typeface="DM Sans"/>
              </a:rPr>
              <a:t>Esta aula será </a:t>
            </a:r>
            <a:endParaRPr b="1" sz="4000">
              <a:solidFill>
                <a:srgbClr val="DEFC52"/>
              </a:solidFill>
              <a:latin typeface="DM Sans"/>
              <a:ea typeface="DM Sans"/>
              <a:cs typeface="DM Sans"/>
              <a:sym typeface="DM Sans"/>
            </a:endParaRPr>
          </a:p>
        </p:txBody>
      </p:sp>
      <p:sp>
        <p:nvSpPr>
          <p:cNvPr id="79" name="Google Shape;79;g1e12faa016c_0_53"/>
          <p:cNvSpPr txBox="1"/>
          <p:nvPr/>
        </p:nvSpPr>
        <p:spPr>
          <a:xfrm>
            <a:off x="3655975" y="2541075"/>
            <a:ext cx="22275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gravada</a:t>
            </a:r>
            <a:endParaRPr b="1" sz="4000">
              <a:solidFill>
                <a:srgbClr val="EAFF6A"/>
              </a:solidFill>
              <a:latin typeface="DM Sans"/>
              <a:ea typeface="DM Sans"/>
              <a:cs typeface="DM Sans"/>
              <a:sym typeface="DM Sans"/>
            </a:endParaRPr>
          </a:p>
        </p:txBody>
      </p:sp>
      <p:sp>
        <p:nvSpPr>
          <p:cNvPr id="80" name="Google Shape;80;g1e12faa016c_0_53"/>
          <p:cNvSpPr/>
          <p:nvPr/>
        </p:nvSpPr>
        <p:spPr>
          <a:xfrm>
            <a:off x="3293875" y="2844525"/>
            <a:ext cx="199800" cy="1998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 principal diferença: nível de dinamismo</a:t>
            </a:r>
            <a:endParaRPr/>
          </a:p>
        </p:txBody>
      </p:sp>
      <p:sp>
        <p:nvSpPr>
          <p:cNvPr id="202" name="Google Shape;202;p15"/>
          <p:cNvSpPr txBox="1"/>
          <p:nvPr>
            <p:ph idx="1" type="body"/>
          </p:nvPr>
        </p:nvSpPr>
        <p:spPr>
          <a:xfrm>
            <a:off x="311700" y="1152475"/>
            <a:ext cx="3744900" cy="2733600"/>
          </a:xfrm>
          <a:prstGeom prst="rect">
            <a:avLst/>
          </a:prstGeom>
          <a:noFill/>
          <a:ln>
            <a:noFill/>
          </a:ln>
        </p:spPr>
        <p:txBody>
          <a:bodyPr anchorCtr="0" anchor="t" bIns="91425" lIns="91425" spcFirstLastPara="1" rIns="91425" wrap="square" tIns="91425">
            <a:normAutofit fontScale="25000" lnSpcReduction="20000"/>
          </a:bodyPr>
          <a:lstStyle/>
          <a:p>
            <a:pPr indent="-317500" lvl="0" marL="457200" rtl="0" algn="l">
              <a:lnSpc>
                <a:spcPct val="115000"/>
              </a:lnSpc>
              <a:spcBef>
                <a:spcPts val="0"/>
              </a:spcBef>
              <a:spcAft>
                <a:spcPts val="0"/>
              </a:spcAft>
              <a:buSzPct val="100000"/>
              <a:buChar char="●"/>
            </a:pPr>
            <a:r>
              <a:rPr lang="pt-BR" sz="5600"/>
              <a:t>O nível de dinamismo refere-se a quanta interação o usuário tem com a página, bem como quão constantes são as alterações e renderizações dos elementos da página.</a:t>
            </a:r>
            <a:endParaRPr sz="5600"/>
          </a:p>
          <a:p>
            <a:pPr indent="-317500" lvl="0" marL="457200" rtl="0" algn="l">
              <a:lnSpc>
                <a:spcPct val="115000"/>
              </a:lnSpc>
              <a:spcBef>
                <a:spcPts val="0"/>
              </a:spcBef>
              <a:spcAft>
                <a:spcPts val="0"/>
              </a:spcAft>
              <a:buSzPct val="100000"/>
              <a:buChar char="●"/>
            </a:pPr>
            <a:r>
              <a:rPr lang="pt-BR" sz="5600"/>
              <a:t>Ter definido o nível de dinamismo que nosso projeto terá nos permitirá focar na tecnologia a ser utilizada.</a:t>
            </a:r>
            <a:endParaRPr sz="5600"/>
          </a:p>
          <a:p>
            <a:pPr indent="-317500" lvl="0" marL="457200" rtl="0" algn="l">
              <a:lnSpc>
                <a:spcPct val="115000"/>
              </a:lnSpc>
              <a:spcBef>
                <a:spcPts val="0"/>
              </a:spcBef>
              <a:spcAft>
                <a:spcPts val="0"/>
              </a:spcAft>
              <a:buSzPct val="100000"/>
              <a:buChar char="●"/>
            </a:pPr>
            <a:r>
              <a:rPr lang="pt-BR" sz="5600"/>
              <a:t>Só porque uma ferramenta é poderosa não significa que seja a solução para tudo.</a:t>
            </a:r>
            <a:endParaRPr sz="5600"/>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0"/>
              </a:spcAft>
              <a:buSzPts val="1800"/>
              <a:buNone/>
            </a:pPr>
            <a:r>
              <a:t/>
            </a:r>
            <a:endParaRPr/>
          </a:p>
          <a:p>
            <a:pPr indent="0" lvl="0" marL="457200" rtl="0" algn="l">
              <a:lnSpc>
                <a:spcPct val="115000"/>
              </a:lnSpc>
              <a:spcBef>
                <a:spcPts val="1200"/>
              </a:spcBef>
              <a:spcAft>
                <a:spcPts val="1200"/>
              </a:spcAft>
              <a:buSzPts val="1800"/>
              <a:buNone/>
            </a:pPr>
            <a:r>
              <a:t/>
            </a:r>
            <a:endParaRPr/>
          </a:p>
        </p:txBody>
      </p:sp>
      <p:pic>
        <p:nvPicPr>
          <p:cNvPr id="203" name="Google Shape;203;p15"/>
          <p:cNvPicPr preferRelativeResize="0"/>
          <p:nvPr/>
        </p:nvPicPr>
        <p:blipFill rotWithShape="1">
          <a:blip r:embed="rId3">
            <a:alphaModFix/>
          </a:blip>
          <a:srcRect b="0" l="0" r="0" t="0"/>
          <a:stretch/>
        </p:blipFill>
        <p:spPr>
          <a:xfrm>
            <a:off x="5426900" y="1159975"/>
            <a:ext cx="704250" cy="808200"/>
          </a:xfrm>
          <a:prstGeom prst="rect">
            <a:avLst/>
          </a:prstGeom>
          <a:noFill/>
          <a:ln>
            <a:noFill/>
          </a:ln>
        </p:spPr>
      </p:pic>
      <p:pic>
        <p:nvPicPr>
          <p:cNvPr id="204" name="Google Shape;204;p15"/>
          <p:cNvPicPr preferRelativeResize="0"/>
          <p:nvPr/>
        </p:nvPicPr>
        <p:blipFill rotWithShape="1">
          <a:blip r:embed="rId4">
            <a:alphaModFix/>
          </a:blip>
          <a:srcRect b="0" l="0" r="0" t="0"/>
          <a:stretch/>
        </p:blipFill>
        <p:spPr>
          <a:xfrm>
            <a:off x="5875468" y="2135750"/>
            <a:ext cx="1966717" cy="808200"/>
          </a:xfrm>
          <a:prstGeom prst="rect">
            <a:avLst/>
          </a:prstGeom>
          <a:noFill/>
          <a:ln>
            <a:noFill/>
          </a:ln>
        </p:spPr>
      </p:pic>
      <p:pic>
        <p:nvPicPr>
          <p:cNvPr id="205" name="Google Shape;205;p15"/>
          <p:cNvPicPr preferRelativeResize="0"/>
          <p:nvPr/>
        </p:nvPicPr>
        <p:blipFill rotWithShape="1">
          <a:blip r:embed="rId5">
            <a:alphaModFix/>
          </a:blip>
          <a:srcRect b="0" l="0" r="0" t="0"/>
          <a:stretch/>
        </p:blipFill>
        <p:spPr>
          <a:xfrm>
            <a:off x="5022500" y="3111525"/>
            <a:ext cx="2283249" cy="767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O que escolher de acordo com o nível de dinamismo?</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11" name="Google Shape;211;p16"/>
          <p:cNvSpPr txBox="1"/>
          <p:nvPr>
            <p:ph idx="1" type="body"/>
          </p:nvPr>
        </p:nvSpPr>
        <p:spPr>
          <a:xfrm>
            <a:off x="311700" y="1152475"/>
            <a:ext cx="58644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pt-BR"/>
              <a:t>Para "Landing pages", onde o dinamismo é quase nulo, com exceção dos formulários típicos no final. Podemos usar javascript puro para resolver esse problema, já que não precisamos de um alto nível de complexidade em uma tarefa tão simples.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e1306421aa_0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O que escolher de acordo com o nível de dinamismo?</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17" name="Google Shape;217;g1e1306421aa_0_25"/>
          <p:cNvSpPr txBox="1"/>
          <p:nvPr>
            <p:ph idx="2" type="body"/>
          </p:nvPr>
        </p:nvSpPr>
        <p:spPr>
          <a:xfrm>
            <a:off x="983900" y="1152475"/>
            <a:ext cx="78483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pt-BR"/>
              <a:t>Quando falamos de um site, começamos a viajar por diferentes páginas, talvez estejamos interessados em mostrar alguns produtos para um catálogo ou um simples sistema de login para pedidos. Então o dinamismo aumenta, aqui poderíamos usar mais um template engine. Dinamismo controlado, mas ainda não com o nível de complexidade para ser considerado um webapp.</a:t>
            </a:r>
            <a:endParaRPr/>
          </a:p>
          <a:p>
            <a:pPr indent="0" lvl="0" marL="457200" rtl="0" algn="l">
              <a:lnSpc>
                <a:spcPct val="115000"/>
              </a:lnSpc>
              <a:spcBef>
                <a:spcPts val="1200"/>
              </a:spcBef>
              <a:spcAft>
                <a:spcPts val="1200"/>
              </a:spcAft>
              <a:buSzPts val="1400"/>
              <a:buNone/>
            </a:pPr>
            <a:r>
              <a:rPr lang="pt-BR" u="sng">
                <a:solidFill>
                  <a:schemeClr val="hlink"/>
                </a:solidFill>
                <a:hlinkClick r:id="rId3"/>
              </a:rPr>
              <a:t>Express documentação de template engines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escolher de acordo com o nível de dinamismo?</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23" name="Google Shape;223;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pt-BR"/>
              <a:t>Finalmente, entrando em um webapp, alcançamos o maior nível de dinamismo da web. Como o nome sugere, é um aplicativo no seu navegador. Aqui os elementos mudam constantemente, são muito manipuláveis, requerem respostas mais rápidas e estão constantemente entrando e saindo do DOM.</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1200"/>
              </a:spcAft>
              <a:buSzPts val="1400"/>
              <a:buNone/>
            </a:pPr>
            <a:r>
              <a:t/>
            </a:r>
            <a:endParaRPr/>
          </a:p>
        </p:txBody>
      </p:sp>
      <p:sp>
        <p:nvSpPr>
          <p:cNvPr id="224" name="Google Shape;224;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pt-BR"/>
              <a:t>O mecanismo de modelo não é mais útil neste ponto, pois o Handlebars precisa renderizar totalmente o modelo para exibir as informações atualizadas, isso afeta o DOM e dá a impressão de um site "lento".</a:t>
            </a:r>
            <a:endParaRPr/>
          </a:p>
          <a:p>
            <a:pPr indent="-317500" lvl="0" marL="457200" rtl="0" algn="l">
              <a:lnSpc>
                <a:spcPct val="115000"/>
              </a:lnSpc>
              <a:spcBef>
                <a:spcPts val="0"/>
              </a:spcBef>
              <a:spcAft>
                <a:spcPts val="0"/>
              </a:spcAft>
              <a:buSzPts val="1400"/>
              <a:buChar char="●"/>
            </a:pPr>
            <a:r>
              <a:rPr lang="pt-BR"/>
              <a:t>É quando um framework ou biblioteca como React, Vue, permite que você aproveite o Virtual DOM para performance, ou como Angular que possui seu próprio mecanismo interno de renderização.</a:t>
            </a:r>
            <a:endParaRPr/>
          </a:p>
          <a:p>
            <a:pPr indent="0" lvl="0" marL="457200" rtl="0" algn="l">
              <a:lnSpc>
                <a:spcPct val="115000"/>
              </a:lnSpc>
              <a:spcBef>
                <a:spcPts val="1200"/>
              </a:spcBef>
              <a:spcAft>
                <a:spcPts val="1200"/>
              </a:spcAft>
              <a:buSzPts val="1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Importante!</a:t>
            </a:r>
            <a:endParaRPr/>
          </a:p>
        </p:txBody>
      </p:sp>
      <p:sp>
        <p:nvSpPr>
          <p:cNvPr id="230" name="Google Shape;23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Lembre-se que você pode obter o mesmo resultado usando qualquer tecnologia, mas obviamente em alguns casos uma tarefa será muito complexa se escolhermos mal, ou em outros casos perceberemos que o projeto era "simples demais" para a ferramenta usada e talvez " não era preciso fazer tanto”. Você vai aprender fazendo!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Express e handlebars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Handlebars</a:t>
            </a:r>
            <a:endParaRPr/>
          </a:p>
        </p:txBody>
      </p:sp>
      <p:sp>
        <p:nvSpPr>
          <p:cNvPr id="241" name="Google Shape;241;p20"/>
          <p:cNvSpPr txBox="1"/>
          <p:nvPr>
            <p:ph idx="1" type="body"/>
          </p:nvPr>
        </p:nvSpPr>
        <p:spPr>
          <a:xfrm>
            <a:off x="311700" y="1152475"/>
            <a:ext cx="5712600" cy="34164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Clr>
                <a:schemeClr val="dk1"/>
              </a:buClr>
              <a:buSzPct val="61109"/>
              <a:buFont typeface="Arial"/>
              <a:buNone/>
            </a:pPr>
            <a:r>
              <a:rPr lang="pt-BR"/>
              <a:t>É um template engine(mecanismo de modelo) projetado para adicionar um nível médio de dinamismo a uma página da web</a:t>
            </a:r>
            <a:endParaRPr/>
          </a:p>
          <a:p>
            <a:pPr indent="0" lvl="0" marL="0" rtl="0" algn="l">
              <a:lnSpc>
                <a:spcPct val="115000"/>
              </a:lnSpc>
              <a:spcBef>
                <a:spcPts val="1200"/>
              </a:spcBef>
              <a:spcAft>
                <a:spcPts val="0"/>
              </a:spcAft>
              <a:buClr>
                <a:schemeClr val="dk1"/>
              </a:buClr>
              <a:buSzPct val="61109"/>
              <a:buFont typeface="Arial"/>
              <a:buNone/>
            </a:pPr>
            <a:r>
              <a:rPr lang="pt-BR"/>
              <a:t>O referido motor pré-processa o html que queremos renderizar, reconhecendo o padrão {{variable}} , de forma que irá procurar um objeto que tenha a referida propriedade para poder substituir, dando o efeito de dinamismo.</a:t>
            </a:r>
            <a:endParaRPr/>
          </a:p>
          <a:p>
            <a:pPr indent="0" lvl="0" marL="0" rtl="0" algn="l">
              <a:lnSpc>
                <a:spcPct val="115000"/>
              </a:lnSpc>
              <a:spcBef>
                <a:spcPts val="1200"/>
              </a:spcBef>
              <a:spcAft>
                <a:spcPts val="0"/>
              </a:spcAft>
              <a:buClr>
                <a:schemeClr val="dk1"/>
              </a:buClr>
              <a:buSzPct val="61109"/>
              <a:buFont typeface="Arial"/>
              <a:buNone/>
            </a:pPr>
            <a:r>
              <a:rPr lang="pt-BR"/>
              <a:t>Não se destina a elementos em constante mudança , porque as alterações ainda exigem uma renderização completa do DOM.</a:t>
            </a:r>
            <a:endParaRPr/>
          </a:p>
          <a:p>
            <a:pPr indent="0" lvl="0" marL="0" rtl="0" algn="l">
              <a:lnSpc>
                <a:spcPct val="115000"/>
              </a:lnSpc>
              <a:spcBef>
                <a:spcPts val="1200"/>
              </a:spcBef>
              <a:spcAft>
                <a:spcPts val="1200"/>
              </a:spcAft>
              <a:buSzPct val="117647"/>
              <a:buNone/>
            </a:pPr>
            <a:r>
              <a:rPr lang="pt-BR" u="sng">
                <a:solidFill>
                  <a:schemeClr val="hlink"/>
                </a:solidFill>
                <a:hlinkClick r:id="rId3"/>
              </a:rPr>
              <a:t>Handlebars Documentation</a:t>
            </a:r>
            <a:endParaRPr/>
          </a:p>
        </p:txBody>
      </p:sp>
      <p:pic>
        <p:nvPicPr>
          <p:cNvPr id="242" name="Google Shape;242;p20"/>
          <p:cNvPicPr preferRelativeResize="0"/>
          <p:nvPr/>
        </p:nvPicPr>
        <p:blipFill rotWithShape="1">
          <a:blip r:embed="rId4">
            <a:alphaModFix/>
          </a:blip>
          <a:srcRect b="0" l="25094" r="22627" t="0"/>
          <a:stretch/>
        </p:blipFill>
        <p:spPr>
          <a:xfrm>
            <a:off x="6310125" y="1409275"/>
            <a:ext cx="2448899" cy="19251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BR"/>
              <a:t>Instalando e configurando Handlebars no Express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Tenha seu projeto express pronto</a:t>
            </a:r>
            <a:endParaRPr/>
          </a:p>
        </p:txBody>
      </p:sp>
      <p:sp>
        <p:nvSpPr>
          <p:cNvPr id="253" name="Google Shape;253;p22"/>
          <p:cNvSpPr txBox="1"/>
          <p:nvPr>
            <p:ph idx="1" type="body"/>
          </p:nvPr>
        </p:nvSpPr>
        <p:spPr>
          <a:xfrm>
            <a:off x="311700" y="1152475"/>
            <a:ext cx="50307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09"/>
              <a:buFont typeface="Arial"/>
              <a:buNone/>
            </a:pPr>
            <a:r>
              <a:rPr lang="pt-BR"/>
              <a:t>Antes de pensar em Handlebars temos que começar a planejar nosso projeto Express. Devemos pensar na estrutura de nossas pastas e onde colocaremos os modelos.</a:t>
            </a:r>
            <a:endParaRPr/>
          </a:p>
          <a:p>
            <a:pPr indent="0" lvl="0" marL="0" rtl="0" algn="l">
              <a:lnSpc>
                <a:spcPct val="115000"/>
              </a:lnSpc>
              <a:spcBef>
                <a:spcPts val="1200"/>
              </a:spcBef>
              <a:spcAft>
                <a:spcPts val="0"/>
              </a:spcAft>
              <a:buClr>
                <a:schemeClr val="dk1"/>
              </a:buClr>
              <a:buSzPct val="61109"/>
              <a:buFont typeface="Arial"/>
              <a:buNone/>
            </a:pPr>
            <a:r>
              <a:rPr lang="pt-BR"/>
              <a:t>Meu aplicativo será totalmente modelado ou gerarei um modelo para casos especiais? Neste curso trabalharemos em um projeto inteiramente desenhado em templates.</a:t>
            </a:r>
            <a:endParaRPr/>
          </a:p>
          <a:p>
            <a:pPr indent="0" lvl="0" marL="0" rtl="0" algn="l">
              <a:lnSpc>
                <a:spcPct val="115000"/>
              </a:lnSpc>
              <a:spcBef>
                <a:spcPts val="1200"/>
              </a:spcBef>
              <a:spcAft>
                <a:spcPts val="0"/>
              </a:spcAft>
              <a:buClr>
                <a:schemeClr val="dk1"/>
              </a:buClr>
              <a:buSzPct val="61109"/>
              <a:buFont typeface="Arial"/>
              <a:buNone/>
            </a:pPr>
            <a:r>
              <a:rPr lang="pt-BR"/>
              <a:t>A estrutura inicial deve ser a indicada na imagem:</a:t>
            </a:r>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1200"/>
              </a:spcAft>
              <a:buSzPct val="117647"/>
              <a:buNone/>
            </a:pPr>
            <a:r>
              <a:t/>
            </a:r>
            <a:endParaRPr/>
          </a:p>
        </p:txBody>
      </p:sp>
      <p:pic>
        <p:nvPicPr>
          <p:cNvPr id="254" name="Google Shape;254;p22"/>
          <p:cNvPicPr preferRelativeResize="0"/>
          <p:nvPr/>
        </p:nvPicPr>
        <p:blipFill rotWithShape="1">
          <a:blip r:embed="rId3">
            <a:alphaModFix/>
          </a:blip>
          <a:srcRect b="0" l="0" r="0" t="0"/>
          <a:stretch/>
        </p:blipFill>
        <p:spPr>
          <a:xfrm>
            <a:off x="6225225" y="1100138"/>
            <a:ext cx="1962150" cy="2943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Adicione uma pasta Views</a:t>
            </a:r>
            <a:endParaRPr/>
          </a:p>
        </p:txBody>
      </p:sp>
      <p:sp>
        <p:nvSpPr>
          <p:cNvPr id="260" name="Google Shape;260;p23"/>
          <p:cNvSpPr txBox="1"/>
          <p:nvPr>
            <p:ph idx="1" type="body"/>
          </p:nvPr>
        </p:nvSpPr>
        <p:spPr>
          <a:xfrm>
            <a:off x="311700" y="1152475"/>
            <a:ext cx="41142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61109"/>
              <a:buFont typeface="Arial"/>
              <a:buNone/>
            </a:pPr>
            <a:r>
              <a:rPr lang="pt-BR"/>
              <a:t>Nesta pasta vamos adicionar todos os templates que queremos utilizar, podemos então entender que aqui colocaremos as páginas que serão utilizadas no projeto.</a:t>
            </a:r>
            <a:endParaRPr/>
          </a:p>
          <a:p>
            <a:pPr indent="0" lvl="0" marL="0" rtl="0" algn="l">
              <a:lnSpc>
                <a:spcPct val="115000"/>
              </a:lnSpc>
              <a:spcBef>
                <a:spcPts val="1200"/>
              </a:spcBef>
              <a:spcAft>
                <a:spcPts val="0"/>
              </a:spcAft>
              <a:buClr>
                <a:schemeClr val="dk1"/>
              </a:buClr>
              <a:buSzPct val="61109"/>
              <a:buFont typeface="Arial"/>
              <a:buNone/>
            </a:pPr>
            <a:r>
              <a:rPr lang="pt-BR"/>
              <a:t>Porém, precisamos de um framework inicial para colocar os templates, para isso utilizaremos um "layout". Vamos criar uma pasta de layouts dentro das views, e dentro dela colocaremos um “main.handlebars”, referindo-se ao fato de ser o frame principal.</a:t>
            </a:r>
            <a:endParaRPr/>
          </a:p>
          <a:p>
            <a:pPr indent="0" lvl="0" marL="0" rtl="0" algn="l">
              <a:lnSpc>
                <a:spcPct val="115000"/>
              </a:lnSpc>
              <a:spcBef>
                <a:spcPts val="1200"/>
              </a:spcBef>
              <a:spcAft>
                <a:spcPts val="0"/>
              </a:spcAft>
              <a:buClr>
                <a:schemeClr val="dk1"/>
              </a:buClr>
              <a:buSzPct val="61109"/>
              <a:buFont typeface="Arial"/>
              <a:buNone/>
            </a:pPr>
            <a:r>
              <a:rPr lang="pt-BR"/>
              <a:t>Em seguida, fora dos layouts, mas dentro das visualizações, adicionaremos um índice (página inicial)</a:t>
            </a:r>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1200"/>
              </a:spcAft>
              <a:buSzPct val="142857"/>
              <a:buNone/>
            </a:pPr>
            <a:r>
              <a:t/>
            </a:r>
            <a:endParaRPr/>
          </a:p>
        </p:txBody>
      </p:sp>
      <p:pic>
        <p:nvPicPr>
          <p:cNvPr id="261" name="Google Shape;261;p23"/>
          <p:cNvPicPr preferRelativeResize="0"/>
          <p:nvPr/>
        </p:nvPicPr>
        <p:blipFill rotWithShape="1">
          <a:blip r:embed="rId3">
            <a:alphaModFix/>
          </a:blip>
          <a:srcRect b="0" l="0" r="0" t="0"/>
          <a:stretch/>
        </p:blipFill>
        <p:spPr>
          <a:xfrm>
            <a:off x="5445025" y="836225"/>
            <a:ext cx="2112216"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Aula 9 - Template engine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Configure main.handlebars</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67" name="Google Shape;267;p24"/>
          <p:cNvSpPr txBox="1"/>
          <p:nvPr>
            <p:ph idx="1" type="body"/>
          </p:nvPr>
        </p:nvSpPr>
        <p:spPr>
          <a:xfrm>
            <a:off x="311700" y="1152475"/>
            <a:ext cx="3055800" cy="34164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Clr>
                <a:schemeClr val="dk1"/>
              </a:buClr>
              <a:buSzPct val="61109"/>
              <a:buFont typeface="Arial"/>
              <a:buNone/>
            </a:pPr>
            <a:r>
              <a:rPr lang="pt-BR"/>
              <a:t>Observe que é a estrutura de qualquer html, porém, desta vez dentro do corpo colocamos o nome body com {{{}}} (a única vez que o colocaremos entre três chaves)</a:t>
            </a:r>
            <a:endParaRPr/>
          </a:p>
          <a:p>
            <a:pPr indent="0" lvl="0" marL="0" rtl="0" algn="l">
              <a:lnSpc>
                <a:spcPct val="115000"/>
              </a:lnSpc>
              <a:spcBef>
                <a:spcPts val="1200"/>
              </a:spcBef>
              <a:spcAft>
                <a:spcPts val="0"/>
              </a:spcAft>
              <a:buClr>
                <a:schemeClr val="dk1"/>
              </a:buClr>
              <a:buSzPct val="61109"/>
              <a:buFont typeface="Arial"/>
              <a:buNone/>
            </a:pPr>
            <a:r>
              <a:rPr lang="pt-BR"/>
              <a:t>Agora, cada vista de views que vamos renderizar, será renderizada dentro desse corpo. Dessa forma, não precisamos escrever toda uma estrutura html para cada visualização com a qual queremos trabalhar.</a:t>
            </a:r>
            <a:endParaRPr/>
          </a:p>
          <a:p>
            <a:pPr indent="0" lvl="0" marL="0" rtl="0" algn="l">
              <a:lnSpc>
                <a:spcPct val="115000"/>
              </a:lnSpc>
              <a:spcBef>
                <a:spcPts val="1200"/>
              </a:spcBef>
              <a:spcAft>
                <a:spcPts val="0"/>
              </a:spcAft>
              <a:buClr>
                <a:schemeClr val="dk1"/>
              </a:buClr>
              <a:buSzPct val="61109"/>
              <a:buFont typeface="Arial"/>
              <a:buNone/>
            </a:pPr>
            <a:r>
              <a:rPr lang="pt-BR"/>
              <a:t>OBSERVAÇÃO: body é a única tag no handlebars que usa a chave tripla {{{}}} o resto são sempre dois {{}}</a:t>
            </a:r>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1200"/>
              </a:spcAft>
              <a:buSzPct val="159999"/>
              <a:buNone/>
            </a:pPr>
            <a:r>
              <a:t/>
            </a:r>
            <a:endParaRPr/>
          </a:p>
        </p:txBody>
      </p:sp>
      <p:pic>
        <p:nvPicPr>
          <p:cNvPr id="268" name="Google Shape;268;p24"/>
          <p:cNvPicPr preferRelativeResize="0"/>
          <p:nvPr/>
        </p:nvPicPr>
        <p:blipFill rotWithShape="1">
          <a:blip r:embed="rId3">
            <a:alphaModFix/>
          </a:blip>
          <a:srcRect b="0" l="0" r="0" t="0"/>
          <a:stretch/>
        </p:blipFill>
        <p:spPr>
          <a:xfrm>
            <a:off x="3621525" y="1481800"/>
            <a:ext cx="5008224" cy="2757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Diga olá a partir index.handlebars</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74" name="Google Shape;274;p25"/>
          <p:cNvSpPr txBox="1"/>
          <p:nvPr>
            <p:ph idx="1" type="body"/>
          </p:nvPr>
        </p:nvSpPr>
        <p:spPr>
          <a:xfrm>
            <a:off x="311700" y="1152475"/>
            <a:ext cx="8520600" cy="2669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Observe que, como a exibição do index estará dentro do layout principal, não é mais necessário criar uma página para exibir a view.</a:t>
            </a:r>
            <a:endParaRPr/>
          </a:p>
          <a:p>
            <a:pPr indent="0" lvl="0" marL="0" rtl="0" algn="l">
              <a:lnSpc>
                <a:spcPct val="115000"/>
              </a:lnSpc>
              <a:spcBef>
                <a:spcPts val="1200"/>
              </a:spcBef>
              <a:spcAft>
                <a:spcPts val="0"/>
              </a:spcAft>
              <a:buClr>
                <a:schemeClr val="dk1"/>
              </a:buClr>
              <a:buSzPts val="1100"/>
              <a:buFont typeface="Arial"/>
              <a:buNone/>
            </a:pPr>
            <a:r>
              <a:rPr lang="pt-BR"/>
              <a:t>Vamos gerar uma saudação, indicando que ao entrar no referido percurso será exibido o nome. Observe como colocamos o nome entre as duas chaves, referindo-se a ele como uma variável substituível no tempo de pré-processamento.</a:t>
            </a:r>
            <a:endParaRPr/>
          </a:p>
          <a:p>
            <a:pPr indent="0" lvl="0" marL="0" rtl="0" algn="l">
              <a:lnSpc>
                <a:spcPct val="115000"/>
              </a:lnSpc>
              <a:spcBef>
                <a:spcPts val="1200"/>
              </a:spcBef>
              <a:spcAft>
                <a:spcPts val="1200"/>
              </a:spcAft>
              <a:buSzPts val="1800"/>
              <a:buNone/>
            </a:pPr>
            <a:r>
              <a:rPr lang="pt-BR"/>
              <a:t>Podemos colocar quantas variáveis precisarmos na hora da renderização.</a:t>
            </a:r>
            <a:endParaRPr/>
          </a:p>
        </p:txBody>
      </p:sp>
      <p:pic>
        <p:nvPicPr>
          <p:cNvPr id="275" name="Google Shape;275;p25"/>
          <p:cNvPicPr preferRelativeResize="0"/>
          <p:nvPr/>
        </p:nvPicPr>
        <p:blipFill rotWithShape="1">
          <a:blip r:embed="rId3">
            <a:alphaModFix/>
          </a:blip>
          <a:srcRect b="0" l="0" r="0" t="0"/>
          <a:stretch/>
        </p:blipFill>
        <p:spPr>
          <a:xfrm>
            <a:off x="2411550" y="3896425"/>
            <a:ext cx="4057650" cy="962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5.Instale o motor do handlebars</a:t>
            </a:r>
            <a:endParaRPr/>
          </a:p>
        </p:txBody>
      </p:sp>
      <p:sp>
        <p:nvSpPr>
          <p:cNvPr id="281" name="Google Shape;28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Temos a estrutura e os modelos e, no entanto, não configuramos nada no servidor para realmente ler e trabalhar com os modelos.</a:t>
            </a:r>
            <a:endParaRPr/>
          </a:p>
          <a:p>
            <a:pPr indent="0" lvl="0" marL="0" rtl="0" algn="l">
              <a:lnSpc>
                <a:spcPct val="115000"/>
              </a:lnSpc>
              <a:spcBef>
                <a:spcPts val="1200"/>
              </a:spcBef>
              <a:spcAft>
                <a:spcPts val="0"/>
              </a:spcAft>
              <a:buClr>
                <a:schemeClr val="dk1"/>
              </a:buClr>
              <a:buSzPts val="1100"/>
              <a:buFont typeface="Arial"/>
              <a:buNone/>
            </a:pPr>
            <a:r>
              <a:rPr lang="pt-BR"/>
              <a:t>Para fazer isso, vamos configurar nosso servidor e configurar o mecanismo de modelo(template engine) interno, conseguimos isso instalando com npm:</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pt-BR" u="sng">
                <a:solidFill>
                  <a:schemeClr val="hlink"/>
                </a:solidFill>
                <a:hlinkClick r:id="rId3"/>
              </a:rPr>
              <a:t>express-handlebars Repositório</a:t>
            </a:r>
            <a:endParaRPr/>
          </a:p>
        </p:txBody>
      </p:sp>
      <p:pic>
        <p:nvPicPr>
          <p:cNvPr id="282" name="Google Shape;282;p26"/>
          <p:cNvPicPr preferRelativeResize="0"/>
          <p:nvPr/>
        </p:nvPicPr>
        <p:blipFill rotWithShape="1">
          <a:blip r:embed="rId4">
            <a:alphaModFix/>
          </a:blip>
          <a:srcRect b="0" l="0" r="0" t="0"/>
          <a:stretch/>
        </p:blipFill>
        <p:spPr>
          <a:xfrm>
            <a:off x="1677934" y="2991350"/>
            <a:ext cx="5788132" cy="641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Configurando o handlebars em nosso motor express</a:t>
            </a:r>
            <a:endParaRPr/>
          </a:p>
        </p:txBody>
      </p:sp>
      <p:pic>
        <p:nvPicPr>
          <p:cNvPr id="288" name="Google Shape;288;p27"/>
          <p:cNvPicPr preferRelativeResize="0"/>
          <p:nvPr/>
        </p:nvPicPr>
        <p:blipFill rotWithShape="1">
          <a:blip r:embed="rId3">
            <a:alphaModFix/>
          </a:blip>
          <a:srcRect b="0" l="0" r="0" t="0"/>
          <a:stretch/>
        </p:blipFill>
        <p:spPr>
          <a:xfrm>
            <a:off x="1551950" y="1084875"/>
            <a:ext cx="6627923" cy="38209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Arquivo utils.js para poder exportar o __dirname</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94" name="Google Shape;294;p28"/>
          <p:cNvSpPr txBox="1"/>
          <p:nvPr/>
        </p:nvSpPr>
        <p:spPr>
          <a:xfrm>
            <a:off x="1768975" y="1136675"/>
            <a:ext cx="48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(válido apenas se trabalharmos com type:module)</a:t>
            </a:r>
            <a:endParaRPr b="0" i="0" sz="1400" u="none" cap="none" strike="noStrike">
              <a:solidFill>
                <a:srgbClr val="000000"/>
              </a:solidFill>
              <a:latin typeface="Arial"/>
              <a:ea typeface="Arial"/>
              <a:cs typeface="Arial"/>
              <a:sym typeface="Arial"/>
            </a:endParaRPr>
          </a:p>
        </p:txBody>
      </p:sp>
      <p:pic>
        <p:nvPicPr>
          <p:cNvPr id="295" name="Google Shape;295;p28"/>
          <p:cNvPicPr preferRelativeResize="0"/>
          <p:nvPr/>
        </p:nvPicPr>
        <p:blipFill rotWithShape="1">
          <a:blip r:embed="rId3">
            <a:alphaModFix/>
          </a:blip>
          <a:srcRect b="0" l="0" r="0" t="0"/>
          <a:stretch/>
        </p:blipFill>
        <p:spPr>
          <a:xfrm>
            <a:off x="828100" y="2615925"/>
            <a:ext cx="7773501" cy="1740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Criando o método GET que renderiza a tela</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pic>
        <p:nvPicPr>
          <p:cNvPr id="301" name="Google Shape;301;p29"/>
          <p:cNvPicPr preferRelativeResize="0"/>
          <p:nvPr/>
        </p:nvPicPr>
        <p:blipFill rotWithShape="1">
          <a:blip r:embed="rId3">
            <a:alphaModFix/>
          </a:blip>
          <a:srcRect b="0" l="0" r="0" t="0"/>
          <a:stretch/>
        </p:blipFill>
        <p:spPr>
          <a:xfrm>
            <a:off x="850800" y="1137475"/>
            <a:ext cx="5227306" cy="382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07" name="Google Shape;307;p30"/>
          <p:cNvSpPr txBox="1"/>
          <p:nvPr>
            <p:ph idx="1" type="body"/>
          </p:nvPr>
        </p:nvSpPr>
        <p:spPr>
          <a:xfrm>
            <a:off x="5176125" y="1152475"/>
            <a:ext cx="36561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voilá! Agora o template substituiu o nome para receber um usuário específico!</a:t>
            </a:r>
            <a:endParaRPr/>
          </a:p>
        </p:txBody>
      </p:sp>
      <p:pic>
        <p:nvPicPr>
          <p:cNvPr id="308" name="Google Shape;308;p30"/>
          <p:cNvPicPr preferRelativeResize="0"/>
          <p:nvPr/>
        </p:nvPicPr>
        <p:blipFill rotWithShape="1">
          <a:blip r:embed="rId3">
            <a:alphaModFix/>
          </a:blip>
          <a:srcRect b="0" l="0" r="0" t="0"/>
          <a:stretch/>
        </p:blipFill>
        <p:spPr>
          <a:xfrm>
            <a:off x="1532913" y="2621763"/>
            <a:ext cx="2409825" cy="1362075"/>
          </a:xfrm>
          <a:prstGeom prst="rect">
            <a:avLst/>
          </a:prstGeom>
          <a:noFill/>
          <a:ln>
            <a:noFill/>
          </a:ln>
        </p:spPr>
      </p:pic>
      <p:pic>
        <p:nvPicPr>
          <p:cNvPr id="309" name="Google Shape;309;p30"/>
          <p:cNvPicPr preferRelativeResize="0"/>
          <p:nvPr/>
        </p:nvPicPr>
        <p:blipFill rotWithShape="1">
          <a:blip r:embed="rId4">
            <a:alphaModFix/>
          </a:blip>
          <a:srcRect b="0" l="0" r="0" t="0"/>
          <a:stretch/>
        </p:blipFill>
        <p:spPr>
          <a:xfrm>
            <a:off x="1091788" y="1152475"/>
            <a:ext cx="3609975" cy="990600"/>
          </a:xfrm>
          <a:prstGeom prst="rect">
            <a:avLst/>
          </a:prstGeom>
          <a:noFill/>
          <a:ln>
            <a:noFill/>
          </a:ln>
        </p:spPr>
      </p:pic>
      <p:sp>
        <p:nvSpPr>
          <p:cNvPr id="310" name="Google Shape;310;p30"/>
          <p:cNvSpPr txBox="1"/>
          <p:nvPr/>
        </p:nvSpPr>
        <p:spPr>
          <a:xfrm>
            <a:off x="2297152" y="1912425"/>
            <a:ext cx="5193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pt-BR" sz="5000" u="none" cap="none" strike="noStrike">
                <a:solidFill>
                  <a:srgbClr val="000000"/>
                </a:solidFill>
                <a:latin typeface="Arial"/>
                <a:ea typeface="Arial"/>
                <a:cs typeface="Arial"/>
                <a:sym typeface="Arial"/>
              </a:rPr>
              <a:t>+</a:t>
            </a:r>
            <a:endParaRPr b="1" i="0" sz="5000" u="none" cap="none" strike="noStrike">
              <a:solidFill>
                <a:srgbClr val="000000"/>
              </a:solidFill>
              <a:latin typeface="Arial"/>
              <a:ea typeface="Arial"/>
              <a:cs typeface="Arial"/>
              <a:sym typeface="Arial"/>
            </a:endParaRPr>
          </a:p>
        </p:txBody>
      </p:sp>
      <p:sp>
        <p:nvSpPr>
          <p:cNvPr id="311" name="Google Shape;311;p30"/>
          <p:cNvSpPr txBox="1"/>
          <p:nvPr/>
        </p:nvSpPr>
        <p:spPr>
          <a:xfrm>
            <a:off x="2247156" y="3855958"/>
            <a:ext cx="6078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pt-BR" sz="5000" u="none" cap="none" strike="noStrike">
                <a:solidFill>
                  <a:srgbClr val="000000"/>
                </a:solidFill>
                <a:latin typeface="Arial"/>
                <a:ea typeface="Arial"/>
                <a:cs typeface="Arial"/>
                <a:sym typeface="Arial"/>
              </a:rPr>
              <a:t>=</a:t>
            </a:r>
            <a:endParaRPr b="1" i="0" sz="5000" u="none" cap="none" strike="noStrike">
              <a:solidFill>
                <a:srgbClr val="000000"/>
              </a:solidFill>
              <a:latin typeface="Arial"/>
              <a:ea typeface="Arial"/>
              <a:cs typeface="Arial"/>
              <a:sym typeface="Arial"/>
            </a:endParaRPr>
          </a:p>
        </p:txBody>
      </p:sp>
      <p:pic>
        <p:nvPicPr>
          <p:cNvPr id="312" name="Google Shape;312;p30"/>
          <p:cNvPicPr preferRelativeResize="0"/>
          <p:nvPr/>
        </p:nvPicPr>
        <p:blipFill rotWithShape="1">
          <a:blip r:embed="rId5">
            <a:alphaModFix/>
          </a:blip>
          <a:srcRect b="0" l="0" r="0" t="0"/>
          <a:stretch/>
        </p:blipFill>
        <p:spPr>
          <a:xfrm>
            <a:off x="424475" y="4462550"/>
            <a:ext cx="4552950" cy="70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pt-BR"/>
              <a:t>Dados pessoais</a:t>
            </a:r>
            <a:endParaRPr/>
          </a:p>
        </p:txBody>
      </p:sp>
      <p:sp>
        <p:nvSpPr>
          <p:cNvPr id="318" name="Google Shape;318;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BR"/>
              <a:t>É a sua vez de testar o dinamismo dos handlebars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Atividades em sala </a:t>
            </a:r>
            <a:endParaRPr/>
          </a:p>
          <a:p>
            <a:pPr indent="0" lvl="0" marL="0" rtl="0" algn="l">
              <a:lnSpc>
                <a:spcPct val="100000"/>
              </a:lnSpc>
              <a:spcBef>
                <a:spcPts val="0"/>
              </a:spcBef>
              <a:spcAft>
                <a:spcPts val="0"/>
              </a:spcAft>
              <a:buSzPct val="111111"/>
              <a:buNone/>
            </a:pPr>
            <a:r>
              <a:rPr lang="pt-BR"/>
              <a:t>Dados Pessoais</a:t>
            </a:r>
            <a:endParaRPr/>
          </a:p>
        </p:txBody>
      </p:sp>
      <p:sp>
        <p:nvSpPr>
          <p:cNvPr id="324" name="Google Shape;324;p32"/>
          <p:cNvSpPr txBox="1"/>
          <p:nvPr>
            <p:ph idx="1" type="body"/>
          </p:nvPr>
        </p:nvSpPr>
        <p:spPr>
          <a:xfrm>
            <a:off x="311700" y="1509925"/>
            <a:ext cx="8520600" cy="30591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08107"/>
              <a:buNone/>
            </a:pPr>
            <a:r>
              <a:rPr lang="pt-BR"/>
              <a:t>Com base no exemplo anterior, desenvolva uma visualização da Web que permita exibir os dados pessoais de vários usuários.</a:t>
            </a:r>
            <a:endParaRPr/>
          </a:p>
          <a:p>
            <a:pPr indent="-317182" lvl="0" marL="457200" rtl="0" algn="l">
              <a:lnSpc>
                <a:spcPct val="115000"/>
              </a:lnSpc>
              <a:spcBef>
                <a:spcPts val="1200"/>
              </a:spcBef>
              <a:spcAft>
                <a:spcPts val="0"/>
              </a:spcAft>
              <a:buSzPct val="100000"/>
              <a:buChar char="●"/>
            </a:pPr>
            <a:r>
              <a:rPr lang="pt-BR"/>
              <a:t>Use a mesma estrutura mostrada pelo professor para construir um servidor que use o handlebars como motor de modelo.</a:t>
            </a:r>
            <a:endParaRPr/>
          </a:p>
          <a:p>
            <a:pPr indent="-317182" lvl="0" marL="457200" rtl="0" algn="l">
              <a:lnSpc>
                <a:spcPct val="115000"/>
              </a:lnSpc>
              <a:spcBef>
                <a:spcPts val="0"/>
              </a:spcBef>
              <a:spcAft>
                <a:spcPts val="0"/>
              </a:spcAft>
              <a:buSzPct val="100000"/>
              <a:buChar char="●"/>
            </a:pPr>
            <a:r>
              <a:rPr lang="pt-BR"/>
              <a:t>Configure o modelo para mostrar os seguintes dados: nome, sobrenome, idade, e-mail, telefone.</a:t>
            </a:r>
            <a:endParaRPr/>
          </a:p>
          <a:p>
            <a:pPr indent="-317182" lvl="0" marL="457200" rtl="0" algn="l">
              <a:lnSpc>
                <a:spcPct val="115000"/>
              </a:lnSpc>
              <a:spcBef>
                <a:spcPts val="0"/>
              </a:spcBef>
              <a:spcAft>
                <a:spcPts val="0"/>
              </a:spcAft>
              <a:buSzPct val="100000"/>
              <a:buChar char="●"/>
            </a:pPr>
            <a:r>
              <a:rPr lang="pt-BR"/>
              <a:t>Crie um array "users" que tenha 5 usuários do tipo objeto, cada um com os dados mencionados acima.</a:t>
            </a:r>
            <a:endParaRPr/>
          </a:p>
          <a:p>
            <a:pPr indent="-317182" lvl="0" marL="457200" rtl="0" algn="l">
              <a:lnSpc>
                <a:spcPct val="115000"/>
              </a:lnSpc>
              <a:spcBef>
                <a:spcPts val="0"/>
              </a:spcBef>
              <a:spcAft>
                <a:spcPts val="0"/>
              </a:spcAft>
              <a:buSzPct val="100000"/>
              <a:buChar char="●"/>
            </a:pPr>
            <a:r>
              <a:rPr lang="pt-BR"/>
              <a:t>Ao chamar o método get '/', gere um número aleatório para selecionar qualquer um dos usuários e exibir o usuário selecionado aleatoriamente no modelo.</a:t>
            </a:r>
            <a:endParaRPr/>
          </a:p>
          <a:p>
            <a:pPr indent="-317182" lvl="0" marL="457200" rtl="0" algn="l">
              <a:lnSpc>
                <a:spcPct val="115000"/>
              </a:lnSpc>
              <a:spcBef>
                <a:spcPts val="0"/>
              </a:spcBef>
              <a:spcAft>
                <a:spcPts val="0"/>
              </a:spcAft>
              <a:buSzPct val="100000"/>
              <a:buChar char="●"/>
            </a:pPr>
            <a:r>
              <a:rPr lang="pt-BR"/>
              <a:t>Observe os diferentes resultados no navegador.</a:t>
            </a:r>
            <a:endParaRPr/>
          </a:p>
          <a:p>
            <a:pPr indent="0" lvl="0" marL="457200" rtl="0" algn="l">
              <a:lnSpc>
                <a:spcPct val="115000"/>
              </a:lnSpc>
              <a:spcBef>
                <a:spcPts val="1200"/>
              </a:spcBef>
              <a:spcAft>
                <a:spcPts val="1200"/>
              </a:spcAft>
              <a:buSzPct val="108107"/>
              <a:buNone/>
            </a:pPr>
            <a:r>
              <a:rPr lang="pt-BR"/>
              <a:t>Duração: 30 minutos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Break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e12faa016c_0_97"/>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000">
                <a:solidFill>
                  <a:srgbClr val="EAFF6A"/>
                </a:solidFill>
                <a:latin typeface="DM Sans"/>
                <a:ea typeface="DM Sans"/>
                <a:cs typeface="DM Sans"/>
                <a:sym typeface="DM Sans"/>
              </a:rPr>
              <a:t>Objetivos da aula</a:t>
            </a:r>
            <a:endParaRPr b="1" sz="3000">
              <a:solidFill>
                <a:srgbClr val="EAFF6A"/>
              </a:solidFill>
              <a:latin typeface="DM Sans"/>
              <a:ea typeface="DM Sans"/>
              <a:cs typeface="DM Sans"/>
              <a:sym typeface="DM Sans"/>
            </a:endParaRPr>
          </a:p>
        </p:txBody>
      </p:sp>
      <p:pic>
        <p:nvPicPr>
          <p:cNvPr id="91" name="Google Shape;91;g1e12faa016c_0_97"/>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92" name="Google Shape;92;g1e12faa016c_0_97"/>
          <p:cNvSpPr txBox="1"/>
          <p:nvPr/>
        </p:nvSpPr>
        <p:spPr>
          <a:xfrm>
            <a:off x="2619886" y="1457513"/>
            <a:ext cx="42813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lt1"/>
                </a:solidFill>
                <a:latin typeface="DM Sans"/>
                <a:ea typeface="DM Sans"/>
                <a:cs typeface="DM Sans"/>
                <a:sym typeface="DM Sans"/>
              </a:rPr>
              <a:t>Entender o que é Template engine.</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b="1" sz="1350">
              <a:solidFill>
                <a:schemeClr val="lt1"/>
              </a:solidFill>
              <a:latin typeface="DM Sans"/>
              <a:ea typeface="DM Sans"/>
              <a:cs typeface="DM Sans"/>
              <a:sym typeface="DM Sans"/>
            </a:endParaRPr>
          </a:p>
          <a:p>
            <a:pPr indent="0" lvl="0" marL="0" rtl="0" algn="l">
              <a:spcBef>
                <a:spcPts val="0"/>
              </a:spcBef>
              <a:spcAft>
                <a:spcPts val="0"/>
              </a:spcAft>
              <a:buNone/>
            </a:pPr>
            <a:r>
              <a:rPr b="1" lang="pt-BR" sz="1350">
                <a:solidFill>
                  <a:schemeClr val="lt1"/>
                </a:solidFill>
                <a:latin typeface="DM Sans"/>
                <a:ea typeface="DM Sans"/>
                <a:cs typeface="DM Sans"/>
                <a:sym typeface="DM Sans"/>
              </a:rPr>
              <a:t>Diferença entre um template engine e uma estrutura de front-end</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pt-BR" sz="1350">
                <a:solidFill>
                  <a:schemeClr val="lt1"/>
                </a:solidFill>
                <a:latin typeface="DM Sans"/>
                <a:ea typeface="DM Sans"/>
                <a:cs typeface="DM Sans"/>
                <a:sym typeface="DM Sans"/>
              </a:rPr>
              <a:t>Implementando template engine Handlebars no Express.</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b="1" sz="1350">
              <a:solidFill>
                <a:schemeClr val="lt1"/>
              </a:solidFill>
              <a:latin typeface="DM Sans"/>
              <a:ea typeface="DM Sans"/>
              <a:cs typeface="DM Sans"/>
              <a:sym typeface="DM Sans"/>
            </a:endParaRPr>
          </a:p>
          <a:p>
            <a:pPr indent="0" lvl="0" marL="0" rtl="0" algn="l">
              <a:spcBef>
                <a:spcPts val="0"/>
              </a:spcBef>
              <a:spcAft>
                <a:spcPts val="0"/>
              </a:spcAft>
              <a:buNone/>
            </a:pPr>
            <a:r>
              <a:t/>
            </a:r>
            <a:endParaRPr b="1" sz="1350">
              <a:solidFill>
                <a:schemeClr val="lt1"/>
              </a:solidFill>
              <a:latin typeface="DM Sans"/>
              <a:ea typeface="DM Sans"/>
              <a:cs typeface="DM Sans"/>
              <a:sym typeface="DM Sans"/>
            </a:endParaRPr>
          </a:p>
        </p:txBody>
      </p:sp>
      <p:pic>
        <p:nvPicPr>
          <p:cNvPr id="93" name="Google Shape;93;g1e12faa016c_0_97"/>
          <p:cNvPicPr preferRelativeResize="0"/>
          <p:nvPr/>
        </p:nvPicPr>
        <p:blipFill>
          <a:blip r:embed="rId3">
            <a:alphaModFix/>
          </a:blip>
          <a:stretch>
            <a:fillRect/>
          </a:stretch>
        </p:blipFill>
        <p:spPr>
          <a:xfrm>
            <a:off x="2172438" y="2767413"/>
            <a:ext cx="196975" cy="196975"/>
          </a:xfrm>
          <a:prstGeom prst="rect">
            <a:avLst/>
          </a:prstGeom>
          <a:noFill/>
          <a:ln>
            <a:noFill/>
          </a:ln>
        </p:spPr>
      </p:pic>
      <p:cxnSp>
        <p:nvCxnSpPr>
          <p:cNvPr id="94" name="Google Shape;94;g1e12faa016c_0_97"/>
          <p:cNvCxnSpPr>
            <a:stCxn id="91" idx="2"/>
            <a:endCxn id="93" idx="0"/>
          </p:cNvCxnSpPr>
          <p:nvPr/>
        </p:nvCxnSpPr>
        <p:spPr>
          <a:xfrm flipH="1" rot="-5400000">
            <a:off x="1758675" y="2254537"/>
            <a:ext cx="1025100" cy="600"/>
          </a:xfrm>
          <a:prstGeom prst="bentConnector3">
            <a:avLst>
              <a:gd fmla="val 50001" name="adj1"/>
            </a:avLst>
          </a:prstGeom>
          <a:noFill/>
          <a:ln cap="flat" cmpd="sng" w="9525">
            <a:solidFill>
              <a:srgbClr val="EAFF6A"/>
            </a:solidFill>
            <a:prstDash val="solid"/>
            <a:round/>
            <a:headEnd len="med" w="med" type="none"/>
            <a:tailEnd len="med" w="med" type="none"/>
          </a:ln>
        </p:spPr>
      </p:cxnSp>
      <p:pic>
        <p:nvPicPr>
          <p:cNvPr id="95" name="Google Shape;95;g1e12faa016c_0_97"/>
          <p:cNvPicPr preferRelativeResize="0"/>
          <p:nvPr/>
        </p:nvPicPr>
        <p:blipFill>
          <a:blip r:embed="rId3">
            <a:alphaModFix/>
          </a:blip>
          <a:stretch>
            <a:fillRect/>
          </a:stretch>
        </p:blipFill>
        <p:spPr>
          <a:xfrm>
            <a:off x="2172438" y="2110988"/>
            <a:ext cx="196975" cy="196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Estruturas em Handlebars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Não basta substituir</a:t>
            </a:r>
            <a:endParaRPr/>
          </a:p>
        </p:txBody>
      </p:sp>
      <p:sp>
        <p:nvSpPr>
          <p:cNvPr id="340" name="Google Shape;340;p35"/>
          <p:cNvSpPr txBox="1"/>
          <p:nvPr>
            <p:ph idx="1" type="body"/>
          </p:nvPr>
        </p:nvSpPr>
        <p:spPr>
          <a:xfrm>
            <a:off x="311700" y="1152475"/>
            <a:ext cx="8085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pt-BR"/>
              <a:t>Embora os modelos permitam "substituir" uma marca por dados dinâmicos, os Handlebars também nos fornecem a capacidade de tomar decisões ou estruturas de repetição.</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Quando usarmos uma estrutura, faremos com o símbolo # dentro das duas chaves, como:</a:t>
            </a:r>
            <a:endParaRPr/>
          </a:p>
          <a:p>
            <a:pPr indent="0" lvl="0" marL="0" rtl="0" algn="l">
              <a:lnSpc>
                <a:spcPct val="115000"/>
              </a:lnSpc>
              <a:spcBef>
                <a:spcPts val="1200"/>
              </a:spcBef>
              <a:spcAft>
                <a:spcPts val="0"/>
              </a:spcAft>
              <a:buClr>
                <a:schemeClr val="dk1"/>
              </a:buClr>
              <a:buSzPts val="1100"/>
              <a:buFont typeface="Arial"/>
              <a:buNone/>
            </a:pPr>
            <a:r>
              <a:rPr lang="pt-BR"/>
              <a:t>{{#se condição}}</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Não suporta expressões, apenas booleanos.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647"/>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e1306421aa_0_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Não basta substituir</a:t>
            </a:r>
            <a:endParaRPr/>
          </a:p>
        </p:txBody>
      </p:sp>
      <p:sp>
        <p:nvSpPr>
          <p:cNvPr id="346" name="Google Shape;346;g1e1306421aa_0_31"/>
          <p:cNvSpPr txBox="1"/>
          <p:nvPr>
            <p:ph idx="2" type="body"/>
          </p:nvPr>
        </p:nvSpPr>
        <p:spPr>
          <a:xfrm>
            <a:off x="720875" y="1152475"/>
            <a:ext cx="8111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Da mesma forma, podemos realizar ciclos também usando a palavra-chave reservada para Handlebars “each”.</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Conforme mencionado, precisaremos colocar a hashtag para executar um loop:</a:t>
            </a:r>
            <a:endParaRPr/>
          </a:p>
          <a:p>
            <a:pPr indent="0" lvl="0" marL="0" rtl="0" algn="l">
              <a:lnSpc>
                <a:spcPct val="115000"/>
              </a:lnSpc>
              <a:spcBef>
                <a:spcPts val="1200"/>
              </a:spcBef>
              <a:spcAft>
                <a:spcPts val="0"/>
              </a:spcAft>
              <a:buClr>
                <a:schemeClr val="dk1"/>
              </a:buClr>
              <a:buSzPts val="1100"/>
              <a:buFont typeface="Arial"/>
              <a:buNone/>
            </a:pPr>
            <a:r>
              <a:rPr lang="pt-BR"/>
              <a:t>{{#cada elemento iterável}}</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4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de estruturas com Handlebars</a:t>
            </a:r>
            <a:endParaRPr/>
          </a:p>
        </p:txBody>
      </p:sp>
      <p:sp>
        <p:nvSpPr>
          <p:cNvPr id="352" name="Google Shape;352;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Podemos adicionar um array chamado “food”, que conterá 5 objetos com os dados: nome, preço</a:t>
            </a:r>
            <a:endParaRPr/>
          </a:p>
          <a:p>
            <a:pPr indent="-342900" lvl="0" marL="457200" rtl="0" algn="l">
              <a:lnSpc>
                <a:spcPct val="115000"/>
              </a:lnSpc>
              <a:spcBef>
                <a:spcPts val="0"/>
              </a:spcBef>
              <a:spcAft>
                <a:spcPts val="0"/>
              </a:spcAft>
              <a:buSzPts val="1800"/>
              <a:buChar char="●"/>
            </a:pPr>
            <a:r>
              <a:rPr lang="pt-BR"/>
              <a:t>Com base na estrutura já desenvolvida. Adicione ao usuário de teste um campo "role" que pode ser "admin" ou "user"</a:t>
            </a:r>
            <a:endParaRPr/>
          </a:p>
          <a:p>
            <a:pPr indent="-342900" lvl="0" marL="457200" rtl="0" algn="l">
              <a:lnSpc>
                <a:spcPct val="115000"/>
              </a:lnSpc>
              <a:spcBef>
                <a:spcPts val="0"/>
              </a:spcBef>
              <a:spcAft>
                <a:spcPts val="0"/>
              </a:spcAft>
              <a:buSzPts val="1800"/>
              <a:buChar char="●"/>
            </a:pPr>
            <a:r>
              <a:rPr lang="pt-BR"/>
              <a:t>Você pode modificar o modelo para que, se o usuário for uma função administrativa, ele possa ver a lista de alimentos; se for um usuário, verá apenas as boas-vindas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311700" y="445025"/>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configurando método para torná-lo mais complexo</a:t>
            </a:r>
            <a:endParaRPr/>
          </a:p>
        </p:txBody>
      </p:sp>
      <p:pic>
        <p:nvPicPr>
          <p:cNvPr id="358" name="Google Shape;358;p37"/>
          <p:cNvPicPr preferRelativeResize="0"/>
          <p:nvPr/>
        </p:nvPicPr>
        <p:blipFill rotWithShape="1">
          <a:blip r:embed="rId3">
            <a:alphaModFix/>
          </a:blip>
          <a:srcRect b="0" l="0" r="0" t="0"/>
          <a:stretch/>
        </p:blipFill>
        <p:spPr>
          <a:xfrm>
            <a:off x="946775" y="1124900"/>
            <a:ext cx="7367240"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configurando o index para poder usar if/else e cada loop</a:t>
            </a:r>
            <a:endParaRPr/>
          </a:p>
        </p:txBody>
      </p:sp>
      <p:pic>
        <p:nvPicPr>
          <p:cNvPr id="364" name="Google Shape;364;p38"/>
          <p:cNvPicPr preferRelativeResize="0"/>
          <p:nvPr/>
        </p:nvPicPr>
        <p:blipFill rotWithShape="1">
          <a:blip r:embed="rId3">
            <a:alphaModFix/>
          </a:blip>
          <a:srcRect b="0" l="0" r="0" t="0"/>
          <a:stretch/>
        </p:blipFill>
        <p:spPr>
          <a:xfrm>
            <a:off x="1771175" y="1633575"/>
            <a:ext cx="6124575" cy="2667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txBox="1"/>
          <p:nvPr>
            <p:ph type="title"/>
          </p:nvPr>
        </p:nvSpPr>
        <p:spPr>
          <a:xfrm>
            <a:off x="311700" y="555600"/>
            <a:ext cx="3702600" cy="4758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Maria role = user</a:t>
            </a:r>
            <a:endParaRPr/>
          </a:p>
        </p:txBody>
      </p:sp>
      <p:sp>
        <p:nvSpPr>
          <p:cNvPr id="370" name="Google Shape;370;p39"/>
          <p:cNvSpPr txBox="1"/>
          <p:nvPr>
            <p:ph type="title"/>
          </p:nvPr>
        </p:nvSpPr>
        <p:spPr>
          <a:xfrm>
            <a:off x="4412450" y="565050"/>
            <a:ext cx="3520200" cy="394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5833"/>
              <a:buFont typeface="Arial"/>
              <a:buNone/>
            </a:pPr>
            <a:r>
              <a:rPr lang="pt-BR"/>
              <a:t>Exemplo: Maria role = user</a:t>
            </a:r>
            <a:endParaRPr/>
          </a:p>
        </p:txBody>
      </p:sp>
      <p:pic>
        <p:nvPicPr>
          <p:cNvPr id="371" name="Google Shape;371;p39"/>
          <p:cNvPicPr preferRelativeResize="0"/>
          <p:nvPr/>
        </p:nvPicPr>
        <p:blipFill rotWithShape="1">
          <a:blip r:embed="rId3">
            <a:alphaModFix/>
          </a:blip>
          <a:srcRect b="0" l="0" r="0" t="0"/>
          <a:stretch/>
        </p:blipFill>
        <p:spPr>
          <a:xfrm>
            <a:off x="4572000" y="1031400"/>
            <a:ext cx="4090336" cy="3807300"/>
          </a:xfrm>
          <a:prstGeom prst="rect">
            <a:avLst/>
          </a:prstGeom>
          <a:noFill/>
          <a:ln>
            <a:noFill/>
          </a:ln>
        </p:spPr>
      </p:pic>
      <p:pic>
        <p:nvPicPr>
          <p:cNvPr id="372" name="Google Shape;372;p39"/>
          <p:cNvPicPr preferRelativeResize="0"/>
          <p:nvPr/>
        </p:nvPicPr>
        <p:blipFill rotWithShape="1">
          <a:blip r:embed="rId4">
            <a:alphaModFix/>
          </a:blip>
          <a:srcRect b="0" l="0" r="0" t="0"/>
          <a:stretch/>
        </p:blipFill>
        <p:spPr>
          <a:xfrm>
            <a:off x="211722" y="1165800"/>
            <a:ext cx="3645900" cy="14763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Express Router + Handlebars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Mover a lógica de exibição para um router</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383" name="Google Shape;383;p41"/>
          <p:cNvSpPr txBox="1"/>
          <p:nvPr>
            <p:ph idx="1" type="body"/>
          </p:nvPr>
        </p:nvSpPr>
        <p:spPr>
          <a:xfrm>
            <a:off x="311700" y="1152475"/>
            <a:ext cx="52431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61109"/>
              <a:buFont typeface="Arial"/>
              <a:buNone/>
            </a:pPr>
            <a:r>
              <a:rPr lang="pt-BR"/>
              <a:t>Uma forma de trabalhar corretamente com os templates, conforme nosso site cresce, é colocar as views como se fossem apenas mais um router em nosso servidor.</a:t>
            </a:r>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0"/>
              </a:spcAft>
              <a:buClr>
                <a:schemeClr val="dk1"/>
              </a:buClr>
              <a:buSzPct val="61109"/>
              <a:buFont typeface="Arial"/>
              <a:buNone/>
            </a:pPr>
            <a:r>
              <a:rPr lang="pt-BR"/>
              <a:t>A grande diferença é que outros roteadores geralmente respondem com res.send. Enquanto o router de exibição deve sempre responder com res.render.</a:t>
            </a:r>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0"/>
              </a:spcAft>
              <a:buClr>
                <a:schemeClr val="dk1"/>
              </a:buClr>
              <a:buSzPct val="61109"/>
              <a:buFont typeface="Arial"/>
              <a:buNone/>
            </a:pPr>
            <a:r>
              <a:rPr lang="pt-BR"/>
              <a:t>Além disso, este roteador será colocado no caminho raiz '/' e não precisará ser precedido por '/api' como os outros.</a:t>
            </a:r>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1200"/>
              </a:spcAft>
              <a:buSzPct val="142857"/>
              <a:buNone/>
            </a:pPr>
            <a:r>
              <a:t/>
            </a:r>
            <a:endParaRPr/>
          </a:p>
        </p:txBody>
      </p:sp>
      <p:pic>
        <p:nvPicPr>
          <p:cNvPr id="384" name="Google Shape;384;p41"/>
          <p:cNvPicPr preferRelativeResize="0"/>
          <p:nvPr/>
        </p:nvPicPr>
        <p:blipFill rotWithShape="1">
          <a:blip r:embed="rId3">
            <a:alphaModFix/>
          </a:blip>
          <a:srcRect b="0" l="0" r="0" t="0"/>
          <a:stretch/>
        </p:blipFill>
        <p:spPr>
          <a:xfrm>
            <a:off x="6066200" y="1274550"/>
            <a:ext cx="2352675" cy="2352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idx="1" type="body"/>
          </p:nvPr>
        </p:nvSpPr>
        <p:spPr>
          <a:xfrm>
            <a:off x="6207450" y="1152475"/>
            <a:ext cx="26247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pt-BR"/>
              <a:t>Movendo a lógica acima para o arquivo views.router.js (não se esqueça de exportar o roteador)</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(não se esqueça de exportar o router)</a:t>
            </a:r>
            <a:endParaRPr/>
          </a:p>
          <a:p>
            <a:pPr indent="0" lvl="0" marL="0" rtl="0" algn="l">
              <a:lnSpc>
                <a:spcPct val="115000"/>
              </a:lnSpc>
              <a:spcBef>
                <a:spcPts val="1200"/>
              </a:spcBef>
              <a:spcAft>
                <a:spcPts val="1200"/>
              </a:spcAft>
              <a:buSzPts val="1800"/>
              <a:buNone/>
            </a:pPr>
            <a:r>
              <a:t/>
            </a:r>
            <a:endParaRPr/>
          </a:p>
        </p:txBody>
      </p:sp>
      <p:pic>
        <p:nvPicPr>
          <p:cNvPr id="390" name="Google Shape;390;p42"/>
          <p:cNvPicPr preferRelativeResize="0"/>
          <p:nvPr/>
        </p:nvPicPr>
        <p:blipFill rotWithShape="1">
          <a:blip r:embed="rId3">
            <a:alphaModFix/>
          </a:blip>
          <a:srcRect b="0" l="0" r="0" t="0"/>
          <a:stretch/>
        </p:blipFill>
        <p:spPr>
          <a:xfrm>
            <a:off x="243775" y="541778"/>
            <a:ext cx="5902650" cy="4027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e12faa016c_0_162"/>
          <p:cNvSpPr txBox="1"/>
          <p:nvPr/>
        </p:nvSpPr>
        <p:spPr>
          <a:xfrm>
            <a:off x="1339500" y="693075"/>
            <a:ext cx="7322100" cy="108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pt-BR" sz="4000">
                <a:solidFill>
                  <a:schemeClr val="lt1"/>
                </a:solidFill>
                <a:latin typeface="DM Sans"/>
                <a:ea typeface="DM Sans"/>
                <a:cs typeface="DM Sans"/>
                <a:sym typeface="DM Sans"/>
              </a:rPr>
              <a:t>Vamos revisar os </a:t>
            </a:r>
            <a:r>
              <a:rPr b="1" lang="pt-BR" sz="4000">
                <a:solidFill>
                  <a:srgbClr val="EAFF6A"/>
                </a:solidFill>
                <a:latin typeface="DM Sans"/>
                <a:ea typeface="DM Sans"/>
                <a:cs typeface="DM Sans"/>
                <a:sym typeface="DM Sans"/>
              </a:rPr>
              <a:t>principais pontos </a:t>
            </a:r>
            <a:r>
              <a:rPr b="1" lang="pt-BR" sz="4000">
                <a:solidFill>
                  <a:schemeClr val="lt1"/>
                </a:solidFill>
                <a:latin typeface="DM Sans"/>
                <a:ea typeface="DM Sans"/>
                <a:cs typeface="DM Sans"/>
                <a:sym typeface="DM Sans"/>
              </a:rPr>
              <a:t>da aula anterior?</a:t>
            </a:r>
            <a:endParaRPr sz="4000">
              <a:solidFill>
                <a:schemeClr val="lt1"/>
              </a:solidFill>
              <a:latin typeface="DM Sans"/>
              <a:ea typeface="DM Sans"/>
              <a:cs typeface="DM Sans"/>
              <a:sym typeface="DM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Finalmente, usamos apenas o router em app.use</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396" name="Google Shape;396;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Clr>
                <a:schemeClr val="dk1"/>
              </a:buClr>
              <a:buSzPts val="1100"/>
              <a:buFont typeface="Arial"/>
              <a:buNone/>
            </a:pPr>
            <a:r>
              <a:rPr lang="pt-BR"/>
              <a:t>Observe que o router está na rota raiz, portanto, quando quisermos chamar um serviço mais "lógico" que não exija uma exibição, sempre iniciaremos o roteador com "/api/" Já que as rotas sem api, correspondem a exibições a partir de agora.</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pic>
        <p:nvPicPr>
          <p:cNvPr id="397" name="Google Shape;397;p43"/>
          <p:cNvPicPr preferRelativeResize="0"/>
          <p:nvPr/>
        </p:nvPicPr>
        <p:blipFill rotWithShape="1">
          <a:blip r:embed="rId3">
            <a:alphaModFix/>
          </a:blip>
          <a:srcRect b="0" l="0" r="0" t="0"/>
          <a:stretch/>
        </p:blipFill>
        <p:spPr>
          <a:xfrm>
            <a:off x="1283863" y="1291400"/>
            <a:ext cx="5610225" cy="6286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Adicionando js e css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Sua pasta pública ainda funciona</a:t>
            </a:r>
            <a:endParaRPr/>
          </a:p>
        </p:txBody>
      </p:sp>
      <p:sp>
        <p:nvSpPr>
          <p:cNvPr id="408" name="Google Shape;408;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Clr>
                <a:schemeClr val="dk1"/>
              </a:buClr>
              <a:buSzPct val="91666"/>
              <a:buFont typeface="Arial"/>
              <a:buNone/>
            </a:pPr>
            <a:r>
              <a:rPr lang="pt-BR"/>
              <a:t>Apesar do fato de que agora temos as páginas em visualizações. Isso não significa que público não é mais útil para nós. Lembre-se que, sendo um serviço de arquivo estático, pode ser usado para armazenar arquivos de todos os tipos com fácil acesso.</a:t>
            </a:r>
            <a:endParaRPr/>
          </a:p>
          <a:p>
            <a:pPr indent="0" lvl="0" marL="0" rtl="0" algn="l">
              <a:lnSpc>
                <a:spcPct val="115000"/>
              </a:lnSpc>
              <a:spcBef>
                <a:spcPts val="1200"/>
              </a:spcBef>
              <a:spcAft>
                <a:spcPts val="0"/>
              </a:spcAft>
              <a:buClr>
                <a:schemeClr val="dk1"/>
              </a:buClr>
              <a:buSzPct val="91666"/>
              <a:buFont typeface="Arial"/>
              <a:buNone/>
            </a:pPr>
            <a:r>
              <a:rPr lang="pt-BR"/>
              <a:t>Isso significa que também podemos salvar arquivos js e css para poder referenciá-los de qualquer ponto do servidor, neste caso, de cada uma de nossas visualizações. vamos criar uma pasta css e uma pasta js para armazenar nossos arquivos</a:t>
            </a:r>
            <a:endParaRPr/>
          </a:p>
          <a:p>
            <a:pPr indent="0" lvl="0" marL="0" rtl="0" algn="l">
              <a:lnSpc>
                <a:spcPct val="115000"/>
              </a:lnSpc>
              <a:spcBef>
                <a:spcPts val="1200"/>
              </a:spcBef>
              <a:spcAft>
                <a:spcPts val="0"/>
              </a:spcAft>
              <a:buClr>
                <a:schemeClr val="dk1"/>
              </a:buClr>
              <a:buSzPct val="91666"/>
              <a:buFont typeface="Arial"/>
              <a:buNone/>
            </a:pPr>
            <a:r>
              <a:t/>
            </a:r>
            <a:endParaRPr/>
          </a:p>
          <a:p>
            <a:pPr indent="0" lvl="0" marL="0" rtl="0" algn="l">
              <a:lnSpc>
                <a:spcPct val="115000"/>
              </a:lnSpc>
              <a:spcBef>
                <a:spcPts val="1200"/>
              </a:spcBef>
              <a:spcAft>
                <a:spcPts val="1200"/>
              </a:spcAft>
              <a:buSzPct val="117646"/>
              <a:buNone/>
            </a:pPr>
            <a:r>
              <a:t/>
            </a:r>
            <a:endParaRPr/>
          </a:p>
        </p:txBody>
      </p:sp>
      <p:pic>
        <p:nvPicPr>
          <p:cNvPr id="409" name="Google Shape;409;p45"/>
          <p:cNvPicPr preferRelativeResize="0"/>
          <p:nvPr/>
        </p:nvPicPr>
        <p:blipFill rotWithShape="1">
          <a:blip r:embed="rId3">
            <a:alphaModFix/>
          </a:blip>
          <a:srcRect b="0" l="0" r="0" t="0"/>
          <a:stretch/>
        </p:blipFill>
        <p:spPr>
          <a:xfrm>
            <a:off x="5798150" y="674575"/>
            <a:ext cx="2447925" cy="38576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Usar os arquivos js é fácil</a:t>
            </a:r>
            <a:endParaRPr/>
          </a:p>
        </p:txBody>
      </p:sp>
      <p:sp>
        <p:nvSpPr>
          <p:cNvPr id="415" name="Google Shape;415;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Basta criar sua etiqueta sob o modelo a ser usado. Tente estar sempre abaixo. Isso garante que o arquivo possa ler o DOM corretamente.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pic>
        <p:nvPicPr>
          <p:cNvPr id="416" name="Google Shape;416;p46"/>
          <p:cNvPicPr preferRelativeResize="0"/>
          <p:nvPr/>
        </p:nvPicPr>
        <p:blipFill rotWithShape="1">
          <a:blip r:embed="rId3">
            <a:alphaModFix/>
          </a:blip>
          <a:srcRect b="0" l="0" r="0" t="0"/>
          <a:stretch/>
        </p:blipFill>
        <p:spPr>
          <a:xfrm>
            <a:off x="1384475" y="1916038"/>
            <a:ext cx="6153150" cy="2943225"/>
          </a:xfrm>
          <a:prstGeom prst="rect">
            <a:avLst/>
          </a:prstGeom>
          <a:noFill/>
          <a:ln>
            <a:noFill/>
          </a:ln>
        </p:spPr>
      </p:pic>
      <p:sp>
        <p:nvSpPr>
          <p:cNvPr id="417" name="Google Shape;417;p46"/>
          <p:cNvSpPr txBox="1"/>
          <p:nvPr>
            <p:ph type="title"/>
          </p:nvPr>
        </p:nvSpPr>
        <p:spPr>
          <a:xfrm>
            <a:off x="7212000" y="51900"/>
            <a:ext cx="1932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Para lembrar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Usar os arquivos css requer mais etapas</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423" name="Google Shape;423;p47"/>
          <p:cNvSpPr txBox="1"/>
          <p:nvPr>
            <p:ph idx="1" type="body"/>
          </p:nvPr>
        </p:nvSpPr>
        <p:spPr>
          <a:xfrm>
            <a:off x="311700" y="1152475"/>
            <a:ext cx="39963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61109"/>
              <a:buFont typeface="Arial"/>
              <a:buNone/>
            </a:pPr>
            <a:r>
              <a:rPr lang="pt-BR"/>
              <a:t>Como a referência aos arquivos css está no cabeçalho, mas nossos modelos vivem apenas no corpo, não podemos importá-lo de nosso modelo, temos que fazê-lo a partir do main.layout .</a:t>
            </a:r>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0"/>
              </a:spcAft>
              <a:buClr>
                <a:schemeClr val="dk1"/>
              </a:buClr>
              <a:buSzPct val="61109"/>
              <a:buFont typeface="Arial"/>
              <a:buNone/>
            </a:pPr>
            <a:r>
              <a:rPr lang="pt-BR"/>
              <a:t>A pergunta é. Como energizar essas visões? A chave é que o mesmo link de importação CSS é uma chave para substituir no modelo .</a:t>
            </a:r>
            <a:endParaRPr/>
          </a:p>
          <a:p>
            <a:pPr indent="0" lvl="0" marL="0" rtl="0" algn="l">
              <a:lnSpc>
                <a:spcPct val="115000"/>
              </a:lnSpc>
              <a:spcBef>
                <a:spcPts val="1200"/>
              </a:spcBef>
              <a:spcAft>
                <a:spcPts val="0"/>
              </a:spcAft>
              <a:buClr>
                <a:schemeClr val="dk1"/>
              </a:buClr>
              <a:buSzPct val="61109"/>
              <a:buFont typeface="Arial"/>
              <a:buNone/>
            </a:pPr>
            <a:r>
              <a:rPr lang="pt-BR"/>
              <a:t>Interessante!</a:t>
            </a:r>
            <a:endParaRPr/>
          </a:p>
          <a:p>
            <a:pPr indent="0" lvl="0" marL="0" rtl="0" algn="l">
              <a:lnSpc>
                <a:spcPct val="115000"/>
              </a:lnSpc>
              <a:spcBef>
                <a:spcPts val="1200"/>
              </a:spcBef>
              <a:spcAft>
                <a:spcPts val="0"/>
              </a:spcAft>
              <a:buClr>
                <a:schemeClr val="dk1"/>
              </a:buClr>
              <a:buSzPct val="61109"/>
              <a:buFont typeface="Arial"/>
              <a:buNone/>
            </a:pPr>
            <a:r>
              <a:t/>
            </a:r>
            <a:endParaRPr/>
          </a:p>
          <a:p>
            <a:pPr indent="0" lvl="0" marL="0" rtl="0" algn="l">
              <a:lnSpc>
                <a:spcPct val="115000"/>
              </a:lnSpc>
              <a:spcBef>
                <a:spcPts val="1200"/>
              </a:spcBef>
              <a:spcAft>
                <a:spcPts val="1200"/>
              </a:spcAft>
              <a:buSzPct val="129031"/>
              <a:buNone/>
            </a:pPr>
            <a:r>
              <a:t/>
            </a:r>
            <a:endParaRPr/>
          </a:p>
        </p:txBody>
      </p:sp>
      <p:pic>
        <p:nvPicPr>
          <p:cNvPr id="424" name="Google Shape;424;p47"/>
          <p:cNvPicPr preferRelativeResize="0"/>
          <p:nvPr/>
        </p:nvPicPr>
        <p:blipFill rotWithShape="1">
          <a:blip r:embed="rId3">
            <a:alphaModFix/>
          </a:blip>
          <a:srcRect b="0" l="0" r="0" t="0"/>
          <a:stretch/>
        </p:blipFill>
        <p:spPr>
          <a:xfrm>
            <a:off x="4911525" y="1359950"/>
            <a:ext cx="3951951" cy="271925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Mas nosso app.render deve mudar</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430" name="Google Shape;430;p48"/>
          <p:cNvSpPr txBox="1"/>
          <p:nvPr>
            <p:ph idx="1" type="body"/>
          </p:nvPr>
        </p:nvSpPr>
        <p:spPr>
          <a:xfrm>
            <a:off x="311700" y="1152475"/>
            <a:ext cx="38853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1"/>
              </a:buClr>
              <a:buSzPct val="61109"/>
              <a:buFont typeface="Arial"/>
              <a:buNone/>
            </a:pPr>
            <a:r>
              <a:rPr lang="pt-BR"/>
              <a:t>Agora, quando precisarmos mostrar uma view, essa view deve estar associada a um css, que sempre colocaremos como “estilo” no objeto de substituição .</a:t>
            </a:r>
            <a:endParaRPr/>
          </a:p>
          <a:p>
            <a:pPr indent="0" lvl="0" marL="0" rtl="0" algn="l">
              <a:lnSpc>
                <a:spcPct val="115000"/>
              </a:lnSpc>
              <a:spcBef>
                <a:spcPts val="1200"/>
              </a:spcBef>
              <a:spcAft>
                <a:spcPts val="0"/>
              </a:spcAft>
              <a:buClr>
                <a:schemeClr val="dk1"/>
              </a:buClr>
              <a:buSzPct val="61109"/>
              <a:buFont typeface="Arial"/>
              <a:buNone/>
            </a:pPr>
            <a:r>
              <a:rPr lang="pt-BR"/>
              <a:t>Por exemplo, para reexibir a view index.handlebars, mas agora utilizando o arquivo index.css, enviaremos o objeto com um novo elemento “style”.</a:t>
            </a:r>
            <a:endParaRPr/>
          </a:p>
          <a:p>
            <a:pPr indent="0" lvl="0" marL="0" rtl="0" algn="l">
              <a:lnSpc>
                <a:spcPct val="115000"/>
              </a:lnSpc>
              <a:spcBef>
                <a:spcPts val="1200"/>
              </a:spcBef>
              <a:spcAft>
                <a:spcPts val="0"/>
              </a:spcAft>
              <a:buClr>
                <a:schemeClr val="dk1"/>
              </a:buClr>
              <a:buSzPct val="61109"/>
              <a:buFont typeface="Arial"/>
              <a:buNone/>
            </a:pPr>
            <a:r>
              <a:rPr lang="pt-BR"/>
              <a:t>Observe que o estilo deve ter o mesmo nome do arquivo, incluindo sua extensão.</a:t>
            </a:r>
            <a:endParaRPr/>
          </a:p>
          <a:p>
            <a:pPr indent="0" lvl="0" marL="0" rtl="0" algn="l">
              <a:lnSpc>
                <a:spcPct val="115000"/>
              </a:lnSpc>
              <a:spcBef>
                <a:spcPts val="1200"/>
              </a:spcBef>
              <a:spcAft>
                <a:spcPts val="1200"/>
              </a:spcAft>
              <a:buSzPct val="117647"/>
              <a:buNone/>
            </a:pPr>
            <a:r>
              <a:t/>
            </a:r>
            <a:endParaRPr/>
          </a:p>
        </p:txBody>
      </p:sp>
      <p:pic>
        <p:nvPicPr>
          <p:cNvPr id="431" name="Google Shape;431;p48"/>
          <p:cNvPicPr preferRelativeResize="0"/>
          <p:nvPr/>
        </p:nvPicPr>
        <p:blipFill rotWithShape="1">
          <a:blip r:embed="rId3">
            <a:alphaModFix/>
          </a:blip>
          <a:srcRect b="0" l="0" r="0" t="0"/>
          <a:stretch/>
        </p:blipFill>
        <p:spPr>
          <a:xfrm>
            <a:off x="4125250" y="1077000"/>
            <a:ext cx="4960751" cy="3814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Arquivos index.css e index.js usados ​​em index.handlebars</a:t>
            </a:r>
            <a:endParaRPr/>
          </a:p>
        </p:txBody>
      </p:sp>
      <p:sp>
        <p:nvSpPr>
          <p:cNvPr id="437" name="Google Shape;437;p49"/>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1200"/>
              </a:spcAft>
              <a:buSzPct val="142857"/>
              <a:buNone/>
            </a:pPr>
            <a:r>
              <a:rPr lang="pt-BR"/>
              <a:t>Um teste simples será feito alterando a cor do &lt;p&gt;&lt;/p&gt; e exibindo uma mensagem no console para confirmar se os elementos foram importados corretamente.</a:t>
            </a:r>
            <a:endParaRPr/>
          </a:p>
        </p:txBody>
      </p:sp>
      <p:pic>
        <p:nvPicPr>
          <p:cNvPr id="438" name="Google Shape;438;p49"/>
          <p:cNvPicPr preferRelativeResize="0"/>
          <p:nvPr/>
        </p:nvPicPr>
        <p:blipFill rotWithShape="1">
          <a:blip r:embed="rId3">
            <a:alphaModFix/>
          </a:blip>
          <a:srcRect b="0" l="0" r="0" t="0"/>
          <a:stretch/>
        </p:blipFill>
        <p:spPr>
          <a:xfrm>
            <a:off x="311700" y="1949375"/>
            <a:ext cx="8839201" cy="114794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0"/>
          <p:cNvSpPr txBox="1"/>
          <p:nvPr>
            <p:ph type="title"/>
          </p:nvPr>
        </p:nvSpPr>
        <p:spPr>
          <a:xfrm>
            <a:off x="311700" y="262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Visualizando as mudanças no mesmo template index.handlebars</a:t>
            </a:r>
            <a:endParaRPr/>
          </a:p>
        </p:txBody>
      </p:sp>
      <p:pic>
        <p:nvPicPr>
          <p:cNvPr id="444" name="Google Shape;444;p50"/>
          <p:cNvPicPr preferRelativeResize="0"/>
          <p:nvPr/>
        </p:nvPicPr>
        <p:blipFill rotWithShape="1">
          <a:blip r:embed="rId3">
            <a:alphaModFix/>
          </a:blip>
          <a:srcRect b="0" l="0" r="0" t="0"/>
          <a:stretch/>
        </p:blipFill>
        <p:spPr>
          <a:xfrm>
            <a:off x="152400" y="1170125"/>
            <a:ext cx="8839198" cy="366450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pt-BR"/>
              <a:t>Handlebars com express</a:t>
            </a:r>
            <a:endParaRPr/>
          </a:p>
        </p:txBody>
      </p:sp>
      <p:sp>
        <p:nvSpPr>
          <p:cNvPr id="450" name="Google Shape;450;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BR"/>
              <a:t>Aplicando o visto em um novo modelo</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Atividade em sala</a:t>
            </a:r>
            <a:endParaRPr/>
          </a:p>
          <a:p>
            <a:pPr indent="0" lvl="0" marL="0" rtl="0" algn="l">
              <a:lnSpc>
                <a:spcPct val="100000"/>
              </a:lnSpc>
              <a:spcBef>
                <a:spcPts val="0"/>
              </a:spcBef>
              <a:spcAft>
                <a:spcPts val="0"/>
              </a:spcAft>
              <a:buSzPct val="111111"/>
              <a:buNone/>
            </a:pPr>
            <a:r>
              <a:rPr lang="pt-BR"/>
              <a:t> Handlebars com express</a:t>
            </a:r>
            <a:endParaRPr/>
          </a:p>
        </p:txBody>
      </p:sp>
      <p:sp>
        <p:nvSpPr>
          <p:cNvPr id="456" name="Google Shape;456;p52"/>
          <p:cNvSpPr txBox="1"/>
          <p:nvPr>
            <p:ph idx="1" type="body"/>
          </p:nvPr>
        </p:nvSpPr>
        <p:spPr>
          <a:xfrm>
            <a:off x="311700" y="1626825"/>
            <a:ext cx="8520600" cy="2942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61110"/>
              <a:buFont typeface="Arial"/>
              <a:buNone/>
            </a:pPr>
            <a:r>
              <a:rPr lang="pt-BR"/>
              <a:t>Criando um formulário em um novo modelo.</a:t>
            </a:r>
            <a:endParaRPr/>
          </a:p>
          <a:p>
            <a:pPr indent="0" lvl="0" marL="0" rtl="0" algn="l">
              <a:lnSpc>
                <a:spcPct val="115000"/>
              </a:lnSpc>
              <a:spcBef>
                <a:spcPts val="1200"/>
              </a:spcBef>
              <a:spcAft>
                <a:spcPts val="0"/>
              </a:spcAft>
              <a:buClr>
                <a:schemeClr val="dk1"/>
              </a:buClr>
              <a:buSzPct val="61110"/>
              <a:buFont typeface="Arial"/>
              <a:buNone/>
            </a:pPr>
            <a:r>
              <a:t/>
            </a:r>
            <a:endParaRPr/>
          </a:p>
          <a:p>
            <a:pPr indent="-334327" lvl="0" marL="457200" rtl="0" algn="l">
              <a:lnSpc>
                <a:spcPct val="115000"/>
              </a:lnSpc>
              <a:spcBef>
                <a:spcPts val="1200"/>
              </a:spcBef>
              <a:spcAft>
                <a:spcPts val="0"/>
              </a:spcAft>
              <a:buSzPct val="100000"/>
              <a:buChar char="●"/>
            </a:pPr>
            <a:r>
              <a:rPr lang="pt-BR"/>
              <a:t>Será criado um arquivo "register.handlebars" como novo template, onde será colocado um formulário</a:t>
            </a:r>
            <a:endParaRPr/>
          </a:p>
          <a:p>
            <a:pPr indent="-334327" lvl="0" marL="457200" rtl="0" algn="l">
              <a:lnSpc>
                <a:spcPct val="115000"/>
              </a:lnSpc>
              <a:spcBef>
                <a:spcPts val="0"/>
              </a:spcBef>
              <a:spcAft>
                <a:spcPts val="0"/>
              </a:spcAft>
              <a:buSzPct val="100000"/>
              <a:buChar char="●"/>
            </a:pPr>
            <a:r>
              <a:rPr lang="pt-BR"/>
              <a:t>Este formulário deve ser usado para registrar um usuário, então ele terá um nome, e-mail e senha</a:t>
            </a:r>
            <a:endParaRPr/>
          </a:p>
          <a:p>
            <a:pPr indent="-334327" lvl="0" marL="457200" rtl="0" algn="l">
              <a:lnSpc>
                <a:spcPct val="115000"/>
              </a:lnSpc>
              <a:spcBef>
                <a:spcPts val="0"/>
              </a:spcBef>
              <a:spcAft>
                <a:spcPts val="0"/>
              </a:spcAft>
              <a:buSzPct val="100000"/>
              <a:buChar char="●"/>
            </a:pPr>
            <a:r>
              <a:rPr lang="pt-BR"/>
              <a:t>Envie os dados para um caminho POST '/user' e salve o usuário em uma matriz. Confirme se o salvamento foi bem-sucedido.</a:t>
            </a:r>
            <a:endParaRPr/>
          </a:p>
          <a:p>
            <a:pPr indent="0" lvl="0" marL="0" rtl="0" algn="l">
              <a:lnSpc>
                <a:spcPct val="115000"/>
              </a:lnSpc>
              <a:spcBef>
                <a:spcPts val="1200"/>
              </a:spcBef>
              <a:spcAft>
                <a:spcPts val="1200"/>
              </a:spcAft>
              <a:buSzPct val="100000"/>
              <a:buNone/>
            </a:pPr>
            <a:r>
              <a:rPr lang="pt-BR"/>
              <a:t>Duração: 30 minutos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Glossário</a:t>
            </a:r>
            <a:endParaRPr/>
          </a:p>
        </p:txBody>
      </p:sp>
      <p:sp>
        <p:nvSpPr>
          <p:cNvPr id="106" name="Google Shape;106;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pt-BR"/>
              <a:t>Router: Middleware express que permite que endpoints comuns sejam agrupados para uma arquitetura mais limpa</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API: “Contrato” composto por definições e protocolos, para comunicar componentes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REST: Sistema de estilo arquitetural para sistemas hipermídia distribuídos, para entender a estrutura dos dados com os quais trabalhar.</a:t>
            </a:r>
            <a:endParaRPr/>
          </a:p>
          <a:p>
            <a:pPr indent="0" lvl="0" marL="0" rtl="0" algn="l">
              <a:lnSpc>
                <a:spcPct val="115000"/>
              </a:lnSpc>
              <a:spcBef>
                <a:spcPts val="1200"/>
              </a:spcBef>
              <a:spcAft>
                <a:spcPts val="1200"/>
              </a:spcAft>
              <a:buSzPts val="1400"/>
              <a:buNone/>
            </a:pPr>
            <a:r>
              <a:t/>
            </a:r>
            <a:endParaRPr/>
          </a:p>
        </p:txBody>
      </p:sp>
      <p:sp>
        <p:nvSpPr>
          <p:cNvPr id="107" name="Google Shape;107;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rPr lang="pt-BR"/>
              <a:t>Middleware: Funções que são colocadas no meio da rota e o callback (req, res) que será executado antes de começar a processar a requisição.</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1e12faa016c_0_217"/>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de hoje:</a:t>
            </a:r>
            <a:endParaRPr sz="4000">
              <a:solidFill>
                <a:schemeClr val="lt1"/>
              </a:solidFill>
              <a:latin typeface="DM Sans"/>
              <a:ea typeface="DM Sans"/>
              <a:cs typeface="DM Sans"/>
              <a:sym typeface="DM Sans"/>
            </a:endParaRPr>
          </a:p>
        </p:txBody>
      </p:sp>
      <p:sp>
        <p:nvSpPr>
          <p:cNvPr id="462" name="Google Shape;462;g1e12faa016c_0_217"/>
          <p:cNvSpPr txBox="1"/>
          <p:nvPr/>
        </p:nvSpPr>
        <p:spPr>
          <a:xfrm>
            <a:off x="2109150" y="2214449"/>
            <a:ext cx="4925700" cy="3240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pt-BR" sz="1350">
                <a:solidFill>
                  <a:schemeClr val="lt1"/>
                </a:solidFill>
                <a:latin typeface="DM Sans"/>
                <a:ea typeface="DM Sans"/>
                <a:cs typeface="DM Sans"/>
                <a:sym typeface="DM Sans"/>
              </a:rPr>
              <a:t>Entendemos o que é um template engine(mecanismo de modelo)</a:t>
            </a:r>
            <a:endParaRPr sz="1350">
              <a:solidFill>
                <a:schemeClr val="lt1"/>
              </a:solidFill>
              <a:latin typeface="DM Sans"/>
              <a:ea typeface="DM Sans"/>
              <a:cs typeface="DM Sans"/>
              <a:sym typeface="DM Sans"/>
            </a:endParaRPr>
          </a:p>
          <a:p>
            <a:pPr indent="0" lvl="0" marL="457200" rtl="0" algn="l">
              <a:spcBef>
                <a:spcPts val="1000"/>
              </a:spcBef>
              <a:spcAft>
                <a:spcPts val="0"/>
              </a:spcAft>
              <a:buClr>
                <a:schemeClr val="dk1"/>
              </a:buClr>
              <a:buSzPts val="1100"/>
              <a:buFont typeface="Arial"/>
              <a:buNone/>
            </a:pPr>
            <a:r>
              <a:rPr lang="pt-BR" sz="1350">
                <a:solidFill>
                  <a:schemeClr val="lt1"/>
                </a:solidFill>
                <a:latin typeface="DM Sans"/>
                <a:ea typeface="DM Sans"/>
                <a:cs typeface="DM Sans"/>
                <a:sym typeface="DM Sans"/>
              </a:rPr>
              <a:t>Vimos alguns casos de uso para entender a necessidade de um template engine</a:t>
            </a:r>
            <a:endParaRPr sz="1350">
              <a:solidFill>
                <a:schemeClr val="lt1"/>
              </a:solidFill>
              <a:latin typeface="DM Sans"/>
              <a:ea typeface="DM Sans"/>
              <a:cs typeface="DM Sans"/>
              <a:sym typeface="DM Sans"/>
            </a:endParaRPr>
          </a:p>
          <a:p>
            <a:pPr indent="0" lvl="0" marL="457200" rtl="0" algn="l">
              <a:spcBef>
                <a:spcPts val="1000"/>
              </a:spcBef>
              <a:spcAft>
                <a:spcPts val="0"/>
              </a:spcAft>
              <a:buClr>
                <a:schemeClr val="dk1"/>
              </a:buClr>
              <a:buSzPts val="1100"/>
              <a:buFont typeface="Arial"/>
              <a:buNone/>
            </a:pPr>
            <a:r>
              <a:rPr lang="pt-BR" sz="1350">
                <a:solidFill>
                  <a:schemeClr val="lt1"/>
                </a:solidFill>
                <a:latin typeface="DM Sans"/>
                <a:ea typeface="DM Sans"/>
                <a:cs typeface="DM Sans"/>
                <a:sym typeface="DM Sans"/>
              </a:rPr>
              <a:t>Falamos sobre a diferença entre um template engine e uma estrutura de front-end</a:t>
            </a:r>
            <a:endParaRPr sz="1350">
              <a:solidFill>
                <a:schemeClr val="lt1"/>
              </a:solidFill>
              <a:latin typeface="DM Sans"/>
              <a:ea typeface="DM Sans"/>
              <a:cs typeface="DM Sans"/>
              <a:sym typeface="DM Sans"/>
            </a:endParaRPr>
          </a:p>
          <a:p>
            <a:pPr indent="0" lvl="0" marL="457200" rtl="0" algn="l">
              <a:spcBef>
                <a:spcPts val="1000"/>
              </a:spcBef>
              <a:spcAft>
                <a:spcPts val="0"/>
              </a:spcAft>
              <a:buClr>
                <a:schemeClr val="dk1"/>
              </a:buClr>
              <a:buSzPts val="1100"/>
              <a:buFont typeface="Arial"/>
              <a:buNone/>
            </a:pPr>
            <a:r>
              <a:rPr lang="pt-BR" sz="1350">
                <a:solidFill>
                  <a:schemeClr val="lt1"/>
                </a:solidFill>
                <a:latin typeface="DM Sans"/>
                <a:ea typeface="DM Sans"/>
                <a:cs typeface="DM Sans"/>
                <a:sym typeface="DM Sans"/>
              </a:rPr>
              <a:t>Explicamos o uso de Handlebars</a:t>
            </a:r>
            <a:endParaRPr sz="1350">
              <a:solidFill>
                <a:schemeClr val="lt1"/>
              </a:solidFill>
              <a:latin typeface="DM Sans"/>
              <a:ea typeface="DM Sans"/>
              <a:cs typeface="DM Sans"/>
              <a:sym typeface="DM Sans"/>
            </a:endParaRPr>
          </a:p>
          <a:p>
            <a:pPr indent="0" lvl="0" marL="457200" rtl="0" algn="l">
              <a:spcBef>
                <a:spcPts val="1000"/>
              </a:spcBef>
              <a:spcAft>
                <a:spcPts val="0"/>
              </a:spcAft>
              <a:buClr>
                <a:schemeClr val="dk1"/>
              </a:buClr>
              <a:buSzPts val="1100"/>
              <a:buFont typeface="Arial"/>
              <a:buNone/>
            </a:pPr>
            <a:r>
              <a:rPr lang="pt-BR" sz="1350">
                <a:solidFill>
                  <a:schemeClr val="lt1"/>
                </a:solidFill>
                <a:latin typeface="DM Sans"/>
                <a:ea typeface="DM Sans"/>
                <a:cs typeface="DM Sans"/>
                <a:sym typeface="DM Sans"/>
              </a:rPr>
              <a:t>Discutimos integração e uso prático do Handlebars no Express</a:t>
            </a:r>
            <a:endParaRPr sz="1350">
              <a:solidFill>
                <a:schemeClr val="lt1"/>
              </a:solidFill>
              <a:latin typeface="DM Sans"/>
              <a:ea typeface="DM Sans"/>
              <a:cs typeface="DM Sans"/>
              <a:sym typeface="DM Sans"/>
            </a:endParaRPr>
          </a:p>
          <a:p>
            <a:pPr indent="0" lvl="0" marL="457200" rtl="0" algn="l">
              <a:spcBef>
                <a:spcPts val="1000"/>
              </a:spcBef>
              <a:spcAft>
                <a:spcPts val="0"/>
              </a:spcAft>
              <a:buClr>
                <a:schemeClr val="dk1"/>
              </a:buClr>
              <a:buSzPts val="1100"/>
              <a:buFont typeface="Arial"/>
              <a:buNone/>
            </a:pPr>
            <a:r>
              <a:t/>
            </a:r>
            <a:endParaRPr sz="1350">
              <a:solidFill>
                <a:schemeClr val="lt1"/>
              </a:solidFill>
              <a:latin typeface="DM Sans"/>
              <a:ea typeface="DM Sans"/>
              <a:cs typeface="DM Sans"/>
              <a:sym typeface="DM Sans"/>
            </a:endParaRPr>
          </a:p>
          <a:p>
            <a:pPr indent="0" lvl="0" marL="457200" rtl="0" algn="l">
              <a:spcBef>
                <a:spcPts val="1000"/>
              </a:spcBef>
              <a:spcAft>
                <a:spcPts val="1000"/>
              </a:spcAft>
              <a:buNone/>
            </a:pPr>
            <a:r>
              <a:t/>
            </a:r>
            <a:endParaRPr sz="1350">
              <a:solidFill>
                <a:schemeClr val="lt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nvSpPr>
        <p:spPr>
          <a:xfrm>
            <a:off x="884625"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DM Sans"/>
                <a:ea typeface="DM Sans"/>
                <a:cs typeface="DM Sans"/>
                <a:sym typeface="DM Sans"/>
              </a:rPr>
              <a:t>MAPA DE CONCEITOS</a:t>
            </a:r>
            <a:endParaRPr b="0" i="0" sz="1400" u="none" cap="none" strike="noStrike">
              <a:solidFill>
                <a:srgbClr val="000000"/>
              </a:solidFill>
              <a:latin typeface="DM Sans"/>
              <a:ea typeface="DM Sans"/>
              <a:cs typeface="DM Sans"/>
              <a:sym typeface="DM Sans"/>
            </a:endParaRPr>
          </a:p>
        </p:txBody>
      </p:sp>
      <p:sp>
        <p:nvSpPr>
          <p:cNvPr id="113" name="Google Shape;113;p5"/>
          <p:cNvSpPr/>
          <p:nvPr/>
        </p:nvSpPr>
        <p:spPr>
          <a:xfrm>
            <a:off x="3090556" y="2749077"/>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Ejs</a:t>
            </a:r>
            <a:endParaRPr b="0" i="0" sz="1200" u="none" cap="none" strike="noStrike">
              <a:solidFill>
                <a:srgbClr val="222222"/>
              </a:solidFill>
              <a:latin typeface="DM Sans"/>
              <a:ea typeface="DM Sans"/>
              <a:cs typeface="DM Sans"/>
              <a:sym typeface="DM Sans"/>
            </a:endParaRPr>
          </a:p>
        </p:txBody>
      </p:sp>
      <p:sp>
        <p:nvSpPr>
          <p:cNvPr id="114" name="Google Shape;114;p5"/>
          <p:cNvSpPr/>
          <p:nvPr/>
        </p:nvSpPr>
        <p:spPr>
          <a:xfrm>
            <a:off x="512325" y="2749084"/>
            <a:ext cx="1399200" cy="580200"/>
          </a:xfrm>
          <a:prstGeom prst="rect">
            <a:avLst/>
          </a:prstGeom>
          <a:solidFill>
            <a:srgbClr val="2728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DM Sans"/>
                <a:ea typeface="DM Sans"/>
                <a:cs typeface="DM Sans"/>
                <a:sym typeface="DM Sans"/>
              </a:rPr>
              <a:t>Template Engine</a:t>
            </a:r>
            <a:endParaRPr b="0" i="0" sz="1200" u="none" cap="none" strike="noStrike">
              <a:solidFill>
                <a:srgbClr val="FFFFFF"/>
              </a:solidFill>
              <a:latin typeface="DM Sans"/>
              <a:ea typeface="DM Sans"/>
              <a:cs typeface="DM Sans"/>
              <a:sym typeface="DM Sans"/>
            </a:endParaRPr>
          </a:p>
        </p:txBody>
      </p:sp>
      <p:sp>
        <p:nvSpPr>
          <p:cNvPr id="115" name="Google Shape;115;p5"/>
          <p:cNvSpPr/>
          <p:nvPr/>
        </p:nvSpPr>
        <p:spPr>
          <a:xfrm>
            <a:off x="3090556" y="2042363"/>
            <a:ext cx="1596900" cy="580200"/>
          </a:xfrm>
          <a:prstGeom prst="rect">
            <a:avLst/>
          </a:prstGeom>
          <a:solidFill>
            <a:srgbClr val="393B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DM Sans"/>
                <a:ea typeface="DM Sans"/>
                <a:cs typeface="DM Sans"/>
                <a:sym typeface="DM Sans"/>
              </a:rPr>
              <a:t>Handlebars</a:t>
            </a:r>
            <a:endParaRPr b="0" i="0" sz="1200" u="none" cap="none" strike="noStrike">
              <a:solidFill>
                <a:srgbClr val="FFFFFF"/>
              </a:solidFill>
              <a:latin typeface="DM Sans"/>
              <a:ea typeface="DM Sans"/>
              <a:cs typeface="DM Sans"/>
              <a:sym typeface="DM Sans"/>
            </a:endParaRPr>
          </a:p>
        </p:txBody>
      </p:sp>
      <p:sp>
        <p:nvSpPr>
          <p:cNvPr id="116" name="Google Shape;116;p5"/>
          <p:cNvSpPr/>
          <p:nvPr/>
        </p:nvSpPr>
        <p:spPr>
          <a:xfrm>
            <a:off x="3090556" y="3455785"/>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Pug</a:t>
            </a:r>
            <a:endParaRPr b="0" i="0" sz="1200" u="none" cap="none" strike="noStrike">
              <a:solidFill>
                <a:srgbClr val="222222"/>
              </a:solidFill>
              <a:latin typeface="DM Sans"/>
              <a:ea typeface="DM Sans"/>
              <a:cs typeface="DM Sans"/>
              <a:sym typeface="DM Sans"/>
            </a:endParaRPr>
          </a:p>
        </p:txBody>
      </p:sp>
      <p:cxnSp>
        <p:nvCxnSpPr>
          <p:cNvPr id="117" name="Google Shape;117;p5"/>
          <p:cNvCxnSpPr>
            <a:stCxn id="114" idx="3"/>
            <a:endCxn id="115" idx="1"/>
          </p:cNvCxnSpPr>
          <p:nvPr/>
        </p:nvCxnSpPr>
        <p:spPr>
          <a:xfrm flipH="1" rot="10800000">
            <a:off x="1911525" y="2332384"/>
            <a:ext cx="1179000" cy="706800"/>
          </a:xfrm>
          <a:prstGeom prst="bentConnector3">
            <a:avLst>
              <a:gd fmla="val 50001" name="adj1"/>
            </a:avLst>
          </a:prstGeom>
          <a:noFill/>
          <a:ln cap="flat" cmpd="sng" w="9525">
            <a:solidFill>
              <a:srgbClr val="CCCCCC"/>
            </a:solidFill>
            <a:prstDash val="solid"/>
            <a:round/>
            <a:headEnd len="sm" w="sm" type="none"/>
            <a:tailEnd len="med" w="med" type="oval"/>
          </a:ln>
        </p:spPr>
      </p:cxnSp>
      <p:cxnSp>
        <p:nvCxnSpPr>
          <p:cNvPr id="118" name="Google Shape;118;p5"/>
          <p:cNvCxnSpPr>
            <a:stCxn id="114" idx="3"/>
            <a:endCxn id="113" idx="1"/>
          </p:cNvCxnSpPr>
          <p:nvPr/>
        </p:nvCxnSpPr>
        <p:spPr>
          <a:xfrm>
            <a:off x="1911525" y="3039184"/>
            <a:ext cx="1179000" cy="600"/>
          </a:xfrm>
          <a:prstGeom prst="bentConnector3">
            <a:avLst>
              <a:gd fmla="val 50001" name="adj1"/>
            </a:avLst>
          </a:prstGeom>
          <a:noFill/>
          <a:ln cap="flat" cmpd="sng" w="9525">
            <a:solidFill>
              <a:srgbClr val="CCCCCC"/>
            </a:solidFill>
            <a:prstDash val="solid"/>
            <a:round/>
            <a:headEnd len="sm" w="sm" type="none"/>
            <a:tailEnd len="med" w="med" type="oval"/>
          </a:ln>
        </p:spPr>
      </p:cxnSp>
      <p:cxnSp>
        <p:nvCxnSpPr>
          <p:cNvPr id="119" name="Google Shape;119;p5"/>
          <p:cNvCxnSpPr>
            <a:stCxn id="114" idx="3"/>
            <a:endCxn id="116" idx="1"/>
          </p:cNvCxnSpPr>
          <p:nvPr/>
        </p:nvCxnSpPr>
        <p:spPr>
          <a:xfrm>
            <a:off x="1911525" y="3039184"/>
            <a:ext cx="1179000" cy="706800"/>
          </a:xfrm>
          <a:prstGeom prst="bentConnector3">
            <a:avLst>
              <a:gd fmla="val 50001" name="adj1"/>
            </a:avLst>
          </a:prstGeom>
          <a:noFill/>
          <a:ln cap="flat" cmpd="sng" w="9525">
            <a:solidFill>
              <a:srgbClr val="CCCCCC"/>
            </a:solidFill>
            <a:prstDash val="solid"/>
            <a:round/>
            <a:headEnd len="sm" w="sm" type="none"/>
            <a:tailEnd len="med" w="med" type="oval"/>
          </a:ln>
        </p:spPr>
      </p:cxnSp>
      <p:sp>
        <p:nvSpPr>
          <p:cNvPr id="120" name="Google Shape;120;p5"/>
          <p:cNvSpPr/>
          <p:nvPr/>
        </p:nvSpPr>
        <p:spPr>
          <a:xfrm>
            <a:off x="5087806" y="1632677"/>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Configuração no Express</a:t>
            </a:r>
            <a:endParaRPr b="0" i="0" sz="1200" u="none" cap="none" strike="noStrike">
              <a:solidFill>
                <a:srgbClr val="222222"/>
              </a:solidFill>
              <a:latin typeface="DM Sans"/>
              <a:ea typeface="DM Sans"/>
              <a:cs typeface="DM Sans"/>
              <a:sym typeface="DM Sans"/>
            </a:endParaRPr>
          </a:p>
        </p:txBody>
      </p:sp>
      <p:sp>
        <p:nvSpPr>
          <p:cNvPr id="121" name="Google Shape;121;p5"/>
          <p:cNvSpPr/>
          <p:nvPr/>
        </p:nvSpPr>
        <p:spPr>
          <a:xfrm>
            <a:off x="5087806" y="2452077"/>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Estruturas</a:t>
            </a:r>
            <a:endParaRPr b="0" i="0" sz="1200" u="none" cap="none" strike="noStrike">
              <a:solidFill>
                <a:srgbClr val="222222"/>
              </a:solidFill>
              <a:latin typeface="DM Sans"/>
              <a:ea typeface="DM Sans"/>
              <a:cs typeface="DM Sans"/>
              <a:sym typeface="DM Sans"/>
            </a:endParaRPr>
          </a:p>
        </p:txBody>
      </p:sp>
      <p:cxnSp>
        <p:nvCxnSpPr>
          <p:cNvPr id="122" name="Google Shape;122;p5"/>
          <p:cNvCxnSpPr>
            <a:stCxn id="115" idx="3"/>
            <a:endCxn id="120" idx="1"/>
          </p:cNvCxnSpPr>
          <p:nvPr/>
        </p:nvCxnSpPr>
        <p:spPr>
          <a:xfrm flipH="1" rot="10800000">
            <a:off x="4687456" y="1922663"/>
            <a:ext cx="400500" cy="409800"/>
          </a:xfrm>
          <a:prstGeom prst="bentConnector3">
            <a:avLst>
              <a:gd fmla="val 49981" name="adj1"/>
            </a:avLst>
          </a:prstGeom>
          <a:noFill/>
          <a:ln cap="flat" cmpd="sng" w="9525">
            <a:solidFill>
              <a:srgbClr val="CCCCCC"/>
            </a:solidFill>
            <a:prstDash val="solid"/>
            <a:round/>
            <a:headEnd len="sm" w="sm" type="none"/>
            <a:tailEnd len="med" w="med" type="oval"/>
          </a:ln>
        </p:spPr>
      </p:cxnSp>
      <p:cxnSp>
        <p:nvCxnSpPr>
          <p:cNvPr id="123" name="Google Shape;123;p5"/>
          <p:cNvCxnSpPr>
            <a:stCxn id="115" idx="3"/>
            <a:endCxn id="121" idx="1"/>
          </p:cNvCxnSpPr>
          <p:nvPr/>
        </p:nvCxnSpPr>
        <p:spPr>
          <a:xfrm>
            <a:off x="4687456" y="2332463"/>
            <a:ext cx="400500" cy="409800"/>
          </a:xfrm>
          <a:prstGeom prst="bentConnector3">
            <a:avLst>
              <a:gd fmla="val 49981" name="adj1"/>
            </a:avLst>
          </a:prstGeom>
          <a:noFill/>
          <a:ln cap="flat" cmpd="sng" w="9525">
            <a:solidFill>
              <a:srgbClr val="CCCCCC"/>
            </a:solidFill>
            <a:prstDash val="solid"/>
            <a:round/>
            <a:headEnd len="sm" w="sm" type="none"/>
            <a:tailEnd len="med" w="med" type="oval"/>
          </a:ln>
        </p:spPr>
      </p:cxnSp>
      <p:sp>
        <p:nvSpPr>
          <p:cNvPr id="124" name="Google Shape;124;p5"/>
          <p:cNvSpPr/>
          <p:nvPr/>
        </p:nvSpPr>
        <p:spPr>
          <a:xfrm>
            <a:off x="7150406" y="2045727"/>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Express Router</a:t>
            </a:r>
            <a:endParaRPr b="0" i="0" sz="1200" u="none" cap="none" strike="noStrike">
              <a:solidFill>
                <a:srgbClr val="222222"/>
              </a:solidFill>
              <a:latin typeface="DM Sans"/>
              <a:ea typeface="DM Sans"/>
              <a:cs typeface="DM Sans"/>
              <a:sym typeface="DM Sans"/>
            </a:endParaRPr>
          </a:p>
        </p:txBody>
      </p:sp>
      <p:sp>
        <p:nvSpPr>
          <p:cNvPr id="125" name="Google Shape;125;p5"/>
          <p:cNvSpPr/>
          <p:nvPr/>
        </p:nvSpPr>
        <p:spPr>
          <a:xfrm>
            <a:off x="7150406" y="2745627"/>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Js e CSS</a:t>
            </a:r>
            <a:endParaRPr b="0" i="0" sz="1200" u="none" cap="none" strike="noStrike">
              <a:solidFill>
                <a:srgbClr val="222222"/>
              </a:solidFill>
              <a:latin typeface="DM Sans"/>
              <a:ea typeface="DM Sans"/>
              <a:cs typeface="DM Sans"/>
              <a:sym typeface="DM Sans"/>
            </a:endParaRPr>
          </a:p>
        </p:txBody>
      </p:sp>
      <p:cxnSp>
        <p:nvCxnSpPr>
          <p:cNvPr id="126" name="Google Shape;126;p5"/>
          <p:cNvCxnSpPr>
            <a:stCxn id="121" idx="3"/>
            <a:endCxn id="124" idx="1"/>
          </p:cNvCxnSpPr>
          <p:nvPr/>
        </p:nvCxnSpPr>
        <p:spPr>
          <a:xfrm flipH="1" rot="10800000">
            <a:off x="6684706" y="2335677"/>
            <a:ext cx="465600" cy="406500"/>
          </a:xfrm>
          <a:prstGeom prst="bentConnector3">
            <a:avLst>
              <a:gd fmla="val 50011" name="adj1"/>
            </a:avLst>
          </a:prstGeom>
          <a:noFill/>
          <a:ln cap="flat" cmpd="sng" w="9525">
            <a:solidFill>
              <a:srgbClr val="CCCCCC"/>
            </a:solidFill>
            <a:prstDash val="solid"/>
            <a:round/>
            <a:headEnd len="sm" w="sm" type="none"/>
            <a:tailEnd len="med" w="med" type="oval"/>
          </a:ln>
        </p:spPr>
      </p:cxnSp>
      <p:cxnSp>
        <p:nvCxnSpPr>
          <p:cNvPr id="127" name="Google Shape;127;p5"/>
          <p:cNvCxnSpPr>
            <a:stCxn id="121" idx="3"/>
            <a:endCxn id="125" idx="1"/>
          </p:cNvCxnSpPr>
          <p:nvPr/>
        </p:nvCxnSpPr>
        <p:spPr>
          <a:xfrm>
            <a:off x="6684706" y="2742177"/>
            <a:ext cx="465600" cy="293700"/>
          </a:xfrm>
          <a:prstGeom prst="bentConnector3">
            <a:avLst>
              <a:gd fmla="val 50011" name="adj1"/>
            </a:avLst>
          </a:prstGeom>
          <a:noFill/>
          <a:ln cap="flat" cmpd="sng" w="9525">
            <a:solidFill>
              <a:srgbClr val="CCCCCC"/>
            </a:solidFill>
            <a:prstDash val="solid"/>
            <a:round/>
            <a:headEnd len="sm" w="sm" type="none"/>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e1306421aa_0_9"/>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Agora sim… vamos lá</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Template engine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