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Anton"/>
      <p:regular r:id="rId60"/>
    </p:embeddedFont>
    <p:embeddedFont>
      <p:font typeface="Lato"/>
      <p:regular r:id="rId61"/>
      <p:bold r:id="rId62"/>
      <p:italic r:id="rId63"/>
      <p:boldItalic r:id="rId64"/>
    </p:embeddedFont>
    <p:embeddedFont>
      <p:font typeface="Poppins"/>
      <p:regular r:id="rId65"/>
      <p:bold r:id="rId66"/>
      <p:italic r:id="rId67"/>
      <p:boldItalic r:id="rId68"/>
    </p:embeddedFont>
    <p:embeddedFont>
      <p:font typeface="Roboto Mono Light"/>
      <p:regular r:id="rId69"/>
      <p:bold r:id="rId70"/>
      <p:italic r:id="rId71"/>
      <p:boldItalic r:id="rId72"/>
    </p:embeddedFont>
    <p:embeddedFont>
      <p:font typeface="Helvetica Neue"/>
      <p:regular r:id="rId73"/>
      <p:bold r:id="rId74"/>
      <p:italic r:id="rId75"/>
      <p:boldItalic r:id="rId76"/>
    </p:embeddedFont>
    <p:embeddedFont>
      <p:font typeface="Helvetica Neue Light"/>
      <p:regular r:id="rId77"/>
      <p:bold r:id="rId78"/>
      <p:italic r:id="rId79"/>
      <p:boldItalic r:id="rId80"/>
    </p:embeddedFont>
    <p:embeddedFont>
      <p:font typeface="Roboto Mono"/>
      <p:regular r:id="rId81"/>
      <p:bold r:id="rId82"/>
      <p:italic r:id="rId83"/>
      <p:boldItalic r:id="rId84"/>
    </p:embeddedFont>
    <p:embeddedFont>
      <p:font typeface="DM Sans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35">
          <p15:clr>
            <a:srgbClr val="A4A3A4"/>
          </p15:clr>
        </p15:guide>
        <p15:guide id="3" pos="41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35"/>
        <p:guide pos="41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Mono-boldItalic.fntdata"/><Relationship Id="rId83" Type="http://schemas.openxmlformats.org/officeDocument/2006/relationships/font" Target="fonts/RobotoMono-italic.fntdata"/><Relationship Id="rId42" Type="http://schemas.openxmlformats.org/officeDocument/2006/relationships/slide" Target="slides/slide36.xml"/><Relationship Id="rId86" Type="http://schemas.openxmlformats.org/officeDocument/2006/relationships/font" Target="fonts/DMSans-bold.fntdata"/><Relationship Id="rId41" Type="http://schemas.openxmlformats.org/officeDocument/2006/relationships/slide" Target="slides/slide35.xml"/><Relationship Id="rId85" Type="http://schemas.openxmlformats.org/officeDocument/2006/relationships/font" Target="fonts/DMSans-regular.fntdata"/><Relationship Id="rId44" Type="http://schemas.openxmlformats.org/officeDocument/2006/relationships/slide" Target="slides/slide38.xml"/><Relationship Id="rId88" Type="http://schemas.openxmlformats.org/officeDocument/2006/relationships/font" Target="fonts/DMSans-boldItalic.fntdata"/><Relationship Id="rId43" Type="http://schemas.openxmlformats.org/officeDocument/2006/relationships/slide" Target="slides/slide37.xml"/><Relationship Id="rId87" Type="http://schemas.openxmlformats.org/officeDocument/2006/relationships/font" Target="fonts/DMSans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Light-boldItalic.fntdata"/><Relationship Id="rId82" Type="http://schemas.openxmlformats.org/officeDocument/2006/relationships/font" Target="fonts/RobotoMono-bold.fntdata"/><Relationship Id="rId81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-regular.fntdata"/><Relationship Id="rId72" Type="http://schemas.openxmlformats.org/officeDocument/2006/relationships/font" Target="fonts/RobotoMonoLight-boldItalic.fntdata"/><Relationship Id="rId31" Type="http://schemas.openxmlformats.org/officeDocument/2006/relationships/slide" Target="slides/slide25.xml"/><Relationship Id="rId75" Type="http://schemas.openxmlformats.org/officeDocument/2006/relationships/font" Target="fonts/HelveticaNeue-italic.fntdata"/><Relationship Id="rId30" Type="http://schemas.openxmlformats.org/officeDocument/2006/relationships/slide" Target="slides/slide24.xml"/><Relationship Id="rId74" Type="http://schemas.openxmlformats.org/officeDocument/2006/relationships/font" Target="fonts/HelveticaNeue-bold.fntdata"/><Relationship Id="rId33" Type="http://schemas.openxmlformats.org/officeDocument/2006/relationships/slide" Target="slides/slide27.xml"/><Relationship Id="rId77" Type="http://schemas.openxmlformats.org/officeDocument/2006/relationships/font" Target="fonts/HelveticaNeueLight-regular.fntdata"/><Relationship Id="rId32" Type="http://schemas.openxmlformats.org/officeDocument/2006/relationships/slide" Target="slides/slide26.xml"/><Relationship Id="rId76" Type="http://schemas.openxmlformats.org/officeDocument/2006/relationships/font" Target="fonts/HelveticaNeue-boldItalic.fntdata"/><Relationship Id="rId35" Type="http://schemas.openxmlformats.org/officeDocument/2006/relationships/slide" Target="slides/slide29.xml"/><Relationship Id="rId79" Type="http://schemas.openxmlformats.org/officeDocument/2006/relationships/font" Target="fonts/HelveticaNeueLight-italic.fntdata"/><Relationship Id="rId34" Type="http://schemas.openxmlformats.org/officeDocument/2006/relationships/slide" Target="slides/slide28.xml"/><Relationship Id="rId78" Type="http://schemas.openxmlformats.org/officeDocument/2006/relationships/font" Target="fonts/HelveticaNeueLight-bold.fntdata"/><Relationship Id="rId71" Type="http://schemas.openxmlformats.org/officeDocument/2006/relationships/font" Target="fonts/RobotoMonoLight-italic.fntdata"/><Relationship Id="rId70" Type="http://schemas.openxmlformats.org/officeDocument/2006/relationships/font" Target="fonts/RobotoMonoLight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4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6.xml"/><Relationship Id="rId66" Type="http://schemas.openxmlformats.org/officeDocument/2006/relationships/font" Target="fonts/Poppins-bold.fntdata"/><Relationship Id="rId21" Type="http://schemas.openxmlformats.org/officeDocument/2006/relationships/slide" Target="slides/slide15.xml"/><Relationship Id="rId65" Type="http://schemas.openxmlformats.org/officeDocument/2006/relationships/font" Target="fonts/Poppins-regular.fntdata"/><Relationship Id="rId24" Type="http://schemas.openxmlformats.org/officeDocument/2006/relationships/slide" Target="slides/slide18.xml"/><Relationship Id="rId68" Type="http://schemas.openxmlformats.org/officeDocument/2006/relationships/font" Target="fonts/Poppins-boldItalic.fntdata"/><Relationship Id="rId23" Type="http://schemas.openxmlformats.org/officeDocument/2006/relationships/slide" Target="slides/slide17.xml"/><Relationship Id="rId67" Type="http://schemas.openxmlformats.org/officeDocument/2006/relationships/font" Target="fonts/Poppins-italic.fntdata"/><Relationship Id="rId60" Type="http://schemas.openxmlformats.org/officeDocument/2006/relationships/font" Target="fonts/Anton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Light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e2a5744a6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e2a5744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759752e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3759752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759752e9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3759752e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759752e95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3759752e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e2a5744a6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ee2a5744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759752e95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3759752e9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759752e95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13759752e9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d01aba74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d01aba74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Enlazar video correspondiente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>
                <a:solidFill>
                  <a:schemeClr val="dk1"/>
                </a:solidFill>
              </a:rPr>
              <a:t>Ideia: Definida por objetivos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4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4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4.png"/><Relationship Id="rId6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abhishekmamidi/precipitation-data-of-pune-from-1965-to-2002" TargetMode="External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41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6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Relationship Id="rId4" Type="http://schemas.openxmlformats.org/officeDocument/2006/relationships/image" Target="../media/image4.png"/><Relationship Id="rId5" Type="http://schemas.openxmlformats.org/officeDocument/2006/relationships/image" Target="../media/image5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54.png"/><Relationship Id="rId5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Relationship Id="rId5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52.png"/><Relationship Id="rId5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Relationship Id="rId4" Type="http://schemas.openxmlformats.org/officeDocument/2006/relationships/image" Target="../media/image4.png"/><Relationship Id="rId5" Type="http://schemas.openxmlformats.org/officeDocument/2006/relationships/image" Target="../media/image7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6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5" Type="http://schemas.openxmlformats.org/officeDocument/2006/relationships/image" Target="../media/image60.png"/><Relationship Id="rId6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6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70.png"/><Relationship Id="rId5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77.png"/><Relationship Id="rId5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3.png"/><Relationship Id="rId4" Type="http://schemas.openxmlformats.org/officeDocument/2006/relationships/image" Target="../media/image72.png"/><Relationship Id="rId5" Type="http://schemas.openxmlformats.org/officeDocument/2006/relationships/image" Target="../media/image74.gif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4.png"/><Relationship Id="rId7" Type="http://schemas.openxmlformats.org/officeDocument/2006/relationships/hyperlink" Target="https://matplotlib.org/stable/users/getting_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/>
        </p:nvSpPr>
        <p:spPr>
          <a:xfrm>
            <a:off x="1408050" y="1111925"/>
            <a:ext cx="6327900" cy="25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1" lang="pt-BR" sz="48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Boas-vindas!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6"/>
          <p:cNvSpPr txBox="1"/>
          <p:nvPr/>
        </p:nvSpPr>
        <p:spPr>
          <a:xfrm>
            <a:off x="2120549" y="3093850"/>
            <a:ext cx="4902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Esteja confortável, pegue uma água e se acomode em um local tranquilo que já começamos.</a:t>
            </a:r>
            <a:endParaRPr b="0" i="0" sz="14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3" name="Google Shape;1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1300" y="4810725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pt-BR" sz="4000">
                <a:latin typeface="Anton"/>
                <a:ea typeface="Anton"/>
                <a:cs typeface="Anton"/>
                <a:sym typeface="Anton"/>
              </a:rPr>
              <a:t>Estrutura </a:t>
            </a: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do 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9725" y="1294225"/>
            <a:ext cx="3201148" cy="33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5324300" y="2094800"/>
            <a:ext cx="300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lang="pt-BR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dimensão </a:t>
            </a:r>
            <a:r>
              <a:rPr b="1" lang="pt-BR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</a:t>
            </a:r>
            <a:r>
              <a:rPr lang="pt-BR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 ter mais de um </a:t>
            </a:r>
            <a:r>
              <a:rPr b="1" lang="pt-BR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Axes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pt-BR" sz="4000">
                <a:latin typeface="Anton"/>
                <a:ea typeface="Anton"/>
                <a:cs typeface="Anton"/>
                <a:sym typeface="Anton"/>
              </a:rPr>
              <a:t>Estrutura </a:t>
            </a: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do 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0725" y="1319175"/>
            <a:ext cx="5655156" cy="33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pt-BR" sz="4000">
                <a:latin typeface="Anton"/>
                <a:ea typeface="Anton"/>
                <a:cs typeface="Anton"/>
                <a:sym typeface="Anton"/>
              </a:rPr>
              <a:t>Estrutura </a:t>
            </a: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do 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425" y="1225675"/>
            <a:ext cx="3770074" cy="377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Interfaces do 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461600" y="1096903"/>
            <a:ext cx="8601300" cy="4528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0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 a </a:t>
            </a:r>
            <a:r>
              <a:rPr b="1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maneira como interagimos </a:t>
            </a:r>
            <a:r>
              <a:rPr b="0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 o gráfico.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0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Eles fornecem compatibilidade com a linguagem que inspirou a biblioteca: MATLAB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900"/>
              <a:buFont typeface="Helvetica Neue Light"/>
              <a:buChar char="●"/>
            </a:pPr>
            <a:r>
              <a:rPr b="0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Existem duas interfaces disponíveis: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"/>
              <a:buChar char="○"/>
            </a:pPr>
            <a:r>
              <a:rPr b="1" i="0" lang="pt-BR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 orientada ao estado, </a:t>
            </a:r>
            <a:r>
              <a:rPr b="0" i="0" lang="pt-BR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orientada aos usuários do MATLAB para manter a compatibilidade</a:t>
            </a:r>
            <a:r>
              <a:rPr b="0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Helvetica Neue Light"/>
              <a:buChar char="○"/>
            </a:pPr>
            <a:r>
              <a:rPr b="1" i="0" lang="pt-BR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Interface orientada a objetos: </a:t>
            </a:r>
            <a:r>
              <a:rPr b="0" i="0" lang="pt-BR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 um </a:t>
            </a:r>
            <a:r>
              <a:rPr b="1" i="0" lang="pt-BR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maior </a:t>
            </a:r>
            <a:r>
              <a:rPr b="0" i="0" lang="pt-BR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grau de controle sobre os gráficos porque os tratamos como </a:t>
            </a:r>
            <a:r>
              <a:rPr b="1" i="0" lang="pt-BR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objetos</a:t>
            </a:r>
            <a:r>
              <a:rPr b="0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br>
              <a:rPr b="0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Mais Pythonista para nosso gosto (e os mais usados)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 lado Python da vida! </a:t>
            </a:r>
            <a:r>
              <a:rPr b="0" i="0" lang="pt-BR" sz="1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🐍💪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461600" y="1622859"/>
            <a:ext cx="8210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importar as bibliotecas que usaremos na aula.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 estilos padrão da matplotlib não são muito estéticos. Podemos mudar o estilo facilmente.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outras opções 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.use(</a:t>
            </a:r>
            <a:r>
              <a:rPr b="0" i="0" lang="pt-BR" sz="1200" u="none" cap="none" strike="noStrike">
                <a:solidFill>
                  <a:srgbClr val="3CEFA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'fivethirtyeight'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.use(</a:t>
            </a:r>
            <a:r>
              <a:rPr b="0" i="0" lang="pt-BR" sz="1200" u="none" cap="none" strike="noStrike">
                <a:solidFill>
                  <a:srgbClr val="3CEFA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‘ggplot’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Ouokjdbfjdd</a:t>
            </a:r>
            <a:endParaRPr b="0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Setup para a aula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Antes de mais nada…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0" name="Google Shape;23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5316" y="141568"/>
            <a:ext cx="565025" cy="5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9"/>
          <p:cNvSpPr txBox="1"/>
          <p:nvPr/>
        </p:nvSpPr>
        <p:spPr>
          <a:xfrm>
            <a:off x="878800" y="2124600"/>
            <a:ext cx="3798300" cy="10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2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 </a:t>
            </a:r>
            <a:r>
              <a:rPr b="0" i="0" lang="pt-BR" sz="12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2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matplotlib.pyplot </a:t>
            </a:r>
            <a:r>
              <a:rPr b="0" i="0" lang="pt-BR" sz="12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2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seaborn </a:t>
            </a:r>
            <a:r>
              <a:rPr b="0" i="0" lang="pt-BR" sz="12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sns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0" i="0" lang="pt-BR" sz="12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pandas </a:t>
            </a:r>
            <a:r>
              <a:rPr b="0" i="0" lang="pt-BR" sz="1200" u="none" cap="none" strike="noStrike">
                <a:solidFill>
                  <a:srgbClr val="3CEFAB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878800" y="4015750"/>
            <a:ext cx="3798300" cy="397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mpl.style.use(</a:t>
            </a:r>
            <a:r>
              <a:rPr b="0" i="0" lang="pt-BR" sz="1200" u="none" cap="none" strike="noStrike">
                <a:solidFill>
                  <a:srgbClr val="3CEFAB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'bmh'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Primeiro contato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461600" y="1240471"/>
            <a:ext cx="8210100" cy="437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representar graficamente uma linha conectando os pontos com as coordenadas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(x, y) = (1, 2)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(x, y) = (3, 4).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Nós precisamos 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Uma matriz com as duas coordenadas do eixo x           [1,  3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Uma matriz com as duas coordenadas do eixo y          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[2,4]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Interface orientada a objetos	        	Interface orientada a estado: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conda install 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conda install seaborn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highlight>
                <a:srgbClr val="33333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plt.plot([1, 3], [2, 4])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647975" y="3877175"/>
            <a:ext cx="37983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fig, ax = plt.subplots()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ax.plot([1, 3], [2, 4])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4873400" y="3877175"/>
            <a:ext cx="37983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plt.plot([1, 3], [2, 4])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 flipH="1">
            <a:off x="7092211" y="2170606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 flipH="1">
            <a:off x="7085574" y="2562966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Primeiro contato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2" name="Google Shape;2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800" y="1573250"/>
            <a:ext cx="3295707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 txBox="1"/>
          <p:nvPr/>
        </p:nvSpPr>
        <p:spPr>
          <a:xfrm>
            <a:off x="461600" y="1240476"/>
            <a:ext cx="4943400" cy="42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Ambas as formas retornam o mesmo resultado.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interface orientada para o estado parece mais simples, mas tornar os gráficos mais complexos e profissionais torna-a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mais difícil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 implementar.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evitar confusão, usaremos e recomendaremos a interface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orientada a objetos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 flipH="1">
            <a:off x="4760000" y="1573250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Comandos básicos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… para contextualizar os gráficos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461600" y="1622859"/>
            <a:ext cx="82101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Ao gerar visualizações, uma boa prática é sempre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tentar incluir informações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sobre o que está sendo exibido.</a:t>
            </a: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Etiquetar os eixos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	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ax.set_xlabel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ax.set_xlabel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Adicionar um título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		ax.set_title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Adicionar uma legenda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	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ax.legend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64" name="Google Shape;2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/>
        </p:nvSpPr>
        <p:spPr>
          <a:xfrm>
            <a:off x="382025" y="1570950"/>
            <a:ext cx="82749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importar o Data Frame de precipitação da última aula. Os dados estão disponíveis </a:t>
            </a:r>
            <a:r>
              <a:rPr b="0" i="0" lang="pt-BR" sz="2000" u="sng" cap="none" strike="noStrike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neste link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conveniência, colocamos o Year como o                              índice do Data Frame o removemos das colunas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Exemplo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750" y="165700"/>
            <a:ext cx="444900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/>
        </p:nvSpPr>
        <p:spPr>
          <a:xfrm>
            <a:off x="745225" y="2481167"/>
            <a:ext cx="5526300" cy="6093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df_chuvas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pd.read_csv(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'&lt;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rota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&gt;/pune_1965_to_2002.csv'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df_chuvas.head()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3600" y="2322825"/>
            <a:ext cx="2318725" cy="13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 txBox="1"/>
          <p:nvPr/>
        </p:nvSpPr>
        <p:spPr>
          <a:xfrm>
            <a:off x="745225" y="3973617"/>
            <a:ext cx="5526300" cy="6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df_chuvas.index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df_chuvas[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df_chuvas = 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df_chuvas.drop(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'Year'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axis=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'columns'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200" u="none" cap="none" strike="noStrike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/>
        </p:nvSpPr>
        <p:spPr>
          <a:xfrm>
            <a:off x="382025" y="1735846"/>
            <a:ext cx="8274900" cy="3159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Após a alteração do índice, os dados são os seguintes:</a:t>
            </a: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3" name="Google Shape;283;p44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Exemplo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163" y="2504063"/>
            <a:ext cx="5573674" cy="152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LEMBRE-SE DE GRAVAR A AULA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9" name="Google Shape;10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1529" y="4659650"/>
            <a:ext cx="1419308" cy="3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/>
        </p:nvSpPr>
        <p:spPr>
          <a:xfrm>
            <a:off x="382025" y="1581955"/>
            <a:ext cx="8274900" cy="3416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representar graficamente a precipitação acumulada para os diferentes anos: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o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eixo x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selecionamos os anos</a:t>
            </a: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o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eixo y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acumulamos as precipitações por 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45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Exemplo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5"/>
          <p:cNvSpPr txBox="1"/>
          <p:nvPr/>
        </p:nvSpPr>
        <p:spPr>
          <a:xfrm>
            <a:off x="6128775" y="2456900"/>
            <a:ext cx="20733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df_chuvas.index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1272150" y="3623792"/>
            <a:ext cx="3488700" cy="6093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df_chuvas.sum(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axis=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'columns'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575" y="3499425"/>
            <a:ext cx="1409775" cy="12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5"/>
          <p:cNvSpPr txBox="1"/>
          <p:nvPr/>
        </p:nvSpPr>
        <p:spPr>
          <a:xfrm flipH="1">
            <a:off x="5501700" y="2409088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 flipH="1">
            <a:off x="4842013" y="3682163"/>
            <a:ext cx="56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382025" y="1431044"/>
            <a:ext cx="827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Definimos os objetos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fig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ax,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que conterão a figura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sendo 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width=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e height=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Rotulamos os eixos, adicionamos um título e inserimos a legenda: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Exemplo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940450" y="1935642"/>
            <a:ext cx="52533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ax.plot(x, y, label=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'Precipitações acumuladas'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6"/>
          <p:cNvSpPr txBox="1"/>
          <p:nvPr/>
        </p:nvSpPr>
        <p:spPr>
          <a:xfrm>
            <a:off x="903250" y="3522793"/>
            <a:ext cx="5327700" cy="10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'Ano'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 				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'Precipitação acumulada (mm.)'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'Precipitações acumuladas segundo o ano'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ax.legend() 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Exemplo de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o resultado é...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5" name="Google Shape;315;p47"/>
          <p:cNvSpPr txBox="1"/>
          <p:nvPr/>
        </p:nvSpPr>
        <p:spPr>
          <a:xfrm>
            <a:off x="3163250" y="4167025"/>
            <a:ext cx="3000000" cy="9284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16" name="Google Shape;316;p47"/>
          <p:cNvSpPr txBox="1"/>
          <p:nvPr/>
        </p:nvSpPr>
        <p:spPr>
          <a:xfrm>
            <a:off x="2830050" y="4441500"/>
            <a:ext cx="348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Bela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série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temporal, certo?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b="0" i="1" sz="4000" u="none" cap="none" strike="noStrike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7" name="Google Shape;31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47"/>
          <p:cNvGrpSpPr/>
          <p:nvPr/>
        </p:nvGrpSpPr>
        <p:grpSpPr>
          <a:xfrm>
            <a:off x="1007075" y="1727325"/>
            <a:ext cx="6598976" cy="2662750"/>
            <a:chOff x="840050" y="1823100"/>
            <a:chExt cx="6598976" cy="2662750"/>
          </a:xfrm>
        </p:grpSpPr>
        <p:pic>
          <p:nvPicPr>
            <p:cNvPr id="319" name="Google Shape;319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8075" y="2011276"/>
              <a:ext cx="6440951" cy="2385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47"/>
            <p:cNvSpPr/>
            <p:nvPr/>
          </p:nvSpPr>
          <p:spPr>
            <a:xfrm rot="-5398967">
              <a:off x="38300" y="2911276"/>
              <a:ext cx="1996800" cy="39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chuvas acumuladas (mm)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1851875" y="1823100"/>
              <a:ext cx="4925700" cy="39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chuvas acumuladas de acordo com o ano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3974525" y="4252150"/>
              <a:ext cx="832800" cy="23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3" name="Google Shape;32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7"/>
          <p:cNvSpPr txBox="1"/>
          <p:nvPr/>
        </p:nvSpPr>
        <p:spPr>
          <a:xfrm>
            <a:off x="1830925" y="2111350"/>
            <a:ext cx="24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highlight>
                  <a:srgbClr val="999999"/>
                </a:highlight>
              </a:rPr>
              <a:t>Precipitações</a:t>
            </a:r>
            <a:r>
              <a:rPr lang="pt-BR" sz="900">
                <a:highlight>
                  <a:srgbClr val="999999"/>
                </a:highlight>
              </a:rPr>
              <a:t> acumuladas</a:t>
            </a:r>
            <a:endParaRPr sz="900"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Algumas observações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8"/>
          <p:cNvSpPr txBox="1"/>
          <p:nvPr/>
        </p:nvSpPr>
        <p:spPr>
          <a:xfrm>
            <a:off x="382025" y="1735754"/>
            <a:ext cx="8274900" cy="2723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método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ax.plot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recebe o parâmetro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figsize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define o tamanho do gráfico. Para uma forma retangular 12x4</a:t>
            </a: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método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ax.legend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insere a legenda em algum canto que não cobre o gráfico. Isso pode ser modificado com o parâmetro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1" name="Google Shape;331;p48"/>
          <p:cNvSpPr txBox="1"/>
          <p:nvPr/>
        </p:nvSpPr>
        <p:spPr>
          <a:xfrm>
            <a:off x="3117600" y="2712550"/>
            <a:ext cx="3823200" cy="3970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8"/>
          <p:cNvSpPr txBox="1"/>
          <p:nvPr/>
        </p:nvSpPr>
        <p:spPr>
          <a:xfrm>
            <a:off x="6075425" y="2141025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8"/>
          <p:cNvSpPr txBox="1"/>
          <p:nvPr/>
        </p:nvSpPr>
        <p:spPr>
          <a:xfrm>
            <a:off x="879000" y="4063092"/>
            <a:ext cx="2759100" cy="6093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ax.legend(loc=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'upper right'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4293327" y="3811953"/>
            <a:ext cx="3094500" cy="123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Isso forçará a legenda a aparecer no canto superior direito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5" name="Google Shape;335;p48"/>
          <p:cNvSpPr txBox="1"/>
          <p:nvPr/>
        </p:nvSpPr>
        <p:spPr>
          <a:xfrm>
            <a:off x="3638100" y="4121475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/>
        </p:nvSpPr>
        <p:spPr>
          <a:xfrm>
            <a:off x="1605250" y="127310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Pro-Tip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466950" y="2069757"/>
            <a:ext cx="8210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não lembrarmos quais parâmetros um método ou função aceita, podemos escrever o nome do método seguido por um "?" Isso abre a documentação diretamente no ambiente Jupyter.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exemplo,    </a:t>
            </a:r>
            <a:r>
              <a:rPr b="1" i="0" lang="pt-BR" sz="2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ax.legend?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mostra informações relacionadas ao método de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legend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😉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44" name="Google Shape;3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725" y="357828"/>
            <a:ext cx="889251" cy="889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5" name="Google Shape;345;p49"/>
          <p:cNvGrpSpPr/>
          <p:nvPr/>
        </p:nvGrpSpPr>
        <p:grpSpPr>
          <a:xfrm>
            <a:off x="7311019" y="141350"/>
            <a:ext cx="1700348" cy="665801"/>
            <a:chOff x="7436807" y="38175"/>
            <a:chExt cx="1700348" cy="665801"/>
          </a:xfrm>
        </p:grpSpPr>
        <p:pic>
          <p:nvPicPr>
            <p:cNvPr id="346" name="Google Shape;34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36807" y="38175"/>
              <a:ext cx="1700348" cy="665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49"/>
            <p:cNvSpPr txBox="1"/>
            <p:nvPr/>
          </p:nvSpPr>
          <p:spPr>
            <a:xfrm>
              <a:off x="7691849" y="154007"/>
              <a:ext cx="728400" cy="431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Para</a:t>
              </a:r>
              <a:br>
                <a:rPr b="1" i="0" lang="pt-BR" sz="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b="1" i="0" lang="pt-BR" sz="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lembrar</a:t>
              </a:r>
              <a:endParaRPr b="1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48" name="Google Shape;34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Algumas observações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0"/>
          <p:cNvSpPr txBox="1"/>
          <p:nvPr/>
        </p:nvSpPr>
        <p:spPr>
          <a:xfrm>
            <a:off x="382025" y="1505671"/>
            <a:ext cx="82749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 você olhar para a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série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temporal anterior, poderá ver </a:t>
            </a:r>
            <a:r>
              <a:rPr lang="pt-BR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 eixos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vazi</a:t>
            </a:r>
            <a:r>
              <a:rPr lang="pt-BR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 nas laterais. Eles podem ser cortados com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ax.set_xlim</a:t>
            </a: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b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endParaRPr b="0" i="0" sz="23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5" name="Google Shape;355;p50"/>
          <p:cNvSpPr txBox="1"/>
          <p:nvPr/>
        </p:nvSpPr>
        <p:spPr>
          <a:xfrm>
            <a:off x="3346200" y="2636350"/>
            <a:ext cx="52374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ax.set_xlim(</a:t>
            </a:r>
            <a:r>
              <a:rPr lang="pt-BR" sz="1200">
                <a:solidFill>
                  <a:schemeClr val="accent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1965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200">
                <a:solidFill>
                  <a:schemeClr val="accent5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2002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00" y="3181375"/>
            <a:ext cx="4213375" cy="16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0"/>
          <p:cNvSpPr txBox="1"/>
          <p:nvPr/>
        </p:nvSpPr>
        <p:spPr>
          <a:xfrm>
            <a:off x="2811050" y="2588550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5168675" y="3286350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👈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75" y="61900"/>
            <a:ext cx="655075" cy="6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0"/>
          <p:cNvSpPr txBox="1"/>
          <p:nvPr/>
        </p:nvSpPr>
        <p:spPr>
          <a:xfrm>
            <a:off x="1376950" y="3286350"/>
            <a:ext cx="243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highlight>
                  <a:srgbClr val="999999"/>
                </a:highlight>
              </a:rPr>
              <a:t>Precipitações acumuladas</a:t>
            </a:r>
            <a:endParaRPr sz="600">
              <a:highlight>
                <a:srgbClr val="999999"/>
              </a:highlight>
            </a:endParaRPr>
          </a:p>
        </p:txBody>
      </p:sp>
      <p:sp>
        <p:nvSpPr>
          <p:cNvPr id="362" name="Google Shape;362;p50"/>
          <p:cNvSpPr txBox="1"/>
          <p:nvPr/>
        </p:nvSpPr>
        <p:spPr>
          <a:xfrm>
            <a:off x="1964875" y="3081150"/>
            <a:ext cx="24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highlight>
                  <a:schemeClr val="lt1"/>
                </a:highlight>
              </a:rPr>
              <a:t>Precipitações acumuladas por ano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2780425" y="4559625"/>
            <a:ext cx="77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highlight>
                  <a:schemeClr val="lt1"/>
                </a:highlight>
              </a:rPr>
              <a:t>Ano</a:t>
            </a:r>
            <a:endParaRPr sz="600">
              <a:highlight>
                <a:schemeClr val="lt1"/>
              </a:highlight>
            </a:endParaRPr>
          </a:p>
        </p:txBody>
      </p:sp>
      <p:sp>
        <p:nvSpPr>
          <p:cNvPr id="364" name="Google Shape;364;p50"/>
          <p:cNvSpPr txBox="1"/>
          <p:nvPr/>
        </p:nvSpPr>
        <p:spPr>
          <a:xfrm rot="-5400000">
            <a:off x="-169275" y="3836500"/>
            <a:ext cx="243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highlight>
                  <a:schemeClr val="lt1"/>
                </a:highlight>
              </a:rPr>
              <a:t>Precipitações acumuladas (mm.)</a:t>
            </a:r>
            <a:endParaRPr sz="7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Exportando os gráficos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1"/>
          <p:cNvSpPr txBox="1"/>
          <p:nvPr/>
        </p:nvSpPr>
        <p:spPr>
          <a:xfrm>
            <a:off x="382025" y="1338116"/>
            <a:ext cx="82749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Matplotlib permite que você salve as visualizações no computador.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Alguns dos formatos suportados são </a:t>
            </a:r>
            <a:r>
              <a:rPr b="1" i="1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jpeg, jpg, png, pdf e svg.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gráfico será salvo no caminho atual, mas você ainda pode especificar qualquer outro caminho.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1" name="Google Shape;371;p51"/>
          <p:cNvSpPr txBox="1"/>
          <p:nvPr/>
        </p:nvSpPr>
        <p:spPr>
          <a:xfrm>
            <a:off x="2203200" y="3703150"/>
            <a:ext cx="37125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fig.savefig(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"precipitações_ano.pdf"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1"/>
          <p:cNvSpPr txBox="1"/>
          <p:nvPr/>
        </p:nvSpPr>
        <p:spPr>
          <a:xfrm>
            <a:off x="1548900" y="3646975"/>
            <a:ext cx="50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3" name="Google Shape;3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5900" y="96950"/>
            <a:ext cx="501900" cy="5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/>
        </p:nvSpPr>
        <p:spPr>
          <a:xfrm>
            <a:off x="955350" y="488700"/>
            <a:ext cx="723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pt-BR" sz="4000">
                <a:latin typeface="Anton"/>
                <a:ea typeface="Anton"/>
                <a:cs typeface="Anton"/>
                <a:sym typeface="Anton"/>
              </a:rPr>
              <a:t>Filtrando Colunas do</a:t>
            </a: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Data Frame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0" name="Google Shape;38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925" y="135650"/>
            <a:ext cx="674850" cy="6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6000" y="4672150"/>
            <a:ext cx="1186524" cy="2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 txBox="1"/>
          <p:nvPr/>
        </p:nvSpPr>
        <p:spPr>
          <a:xfrm>
            <a:off x="2622450" y="1345025"/>
            <a:ext cx="400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Vamos para o Colab!</a:t>
            </a:r>
            <a:endParaRPr b="1" sz="1500"/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4725" y="1913750"/>
            <a:ext cx="5958085" cy="26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pt-BR" sz="6000" u="none" cap="none" strike="noStrike">
                <a:solidFill>
                  <a:srgbClr val="E8E7E3"/>
                </a:solidFill>
                <a:latin typeface="Arial"/>
                <a:ea typeface="Arial"/>
                <a:cs typeface="Arial"/>
                <a:sym typeface="Arial"/>
              </a:rPr>
              <a:t>☕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pt-BR" sz="6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pt-BR" sz="2100" u="none" cap="none" strike="noStrik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5/10 MINUTOS E JÁ VOLTAMOS!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9" name="Google Shape;38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mais comuns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/>
        </p:nvSpPr>
        <p:spPr>
          <a:xfrm>
            <a:off x="2098950" y="21614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Visualizações em Python (Parte 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2022750" y="1633175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Aula </a:t>
            </a:r>
            <a:r>
              <a:rPr b="1" lang="pt-BR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r>
              <a:rPr b="1" i="0" lang="pt-BR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pt-BR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Science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4975" y="4740025"/>
            <a:ext cx="1186524" cy="2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8375" y="503825"/>
            <a:ext cx="2042692" cy="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linhas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5"/>
          <p:cNvSpPr txBox="1"/>
          <p:nvPr/>
        </p:nvSpPr>
        <p:spPr>
          <a:xfrm>
            <a:off x="382025" y="1735764"/>
            <a:ext cx="8274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Eles são adequados para visualizar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dados com sequenciamento de tempo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como séries temporais ou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1" lang="pt-BR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urvas de crescimento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Eles são plotados com o método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ax.plot(x,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Roboto Mono Light"/>
              <a:buChar char="●"/>
            </a:pPr>
            <a:r>
              <a:rPr b="1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 </a:t>
            </a:r>
            <a:r>
              <a:rPr b="1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não for especificado, matplotlib tomará como coordenadas em x a matriz de inteiros </a:t>
            </a:r>
            <a:r>
              <a:rPr b="1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Roboto Mono"/>
                <a:ea typeface="Roboto Mono"/>
                <a:cs typeface="Roboto Mono"/>
                <a:sym typeface="Roboto Mono"/>
              </a:rPr>
              <a:t>[0, 1, 2, …, n]</a:t>
            </a:r>
            <a:endParaRPr b="1" i="0" sz="1400" u="none" cap="none" strike="noStrike">
              <a:solidFill>
                <a:schemeClr val="dk1"/>
              </a:solidFill>
              <a:highlight>
                <a:srgbClr val="EAFF6A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02" name="Google Shape;40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400" y="76200"/>
            <a:ext cx="53440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linhas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Vejamos um exemplo...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9" name="Google Shape;409;p56"/>
          <p:cNvSpPr txBox="1"/>
          <p:nvPr/>
        </p:nvSpPr>
        <p:spPr>
          <a:xfrm>
            <a:off x="4233788" y="34762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6"/>
          <p:cNvSpPr txBox="1"/>
          <p:nvPr/>
        </p:nvSpPr>
        <p:spPr>
          <a:xfrm>
            <a:off x="1024875" y="3449492"/>
            <a:ext cx="3124500" cy="6093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ax.plot([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50" y="2627062"/>
            <a:ext cx="2758200" cy="18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 txBox="1"/>
          <p:nvPr/>
        </p:nvSpPr>
        <p:spPr>
          <a:xfrm>
            <a:off x="1927200" y="1897592"/>
            <a:ext cx="5289600" cy="6093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ax.plot([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[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6"/>
          <p:cNvSpPr txBox="1"/>
          <p:nvPr/>
        </p:nvSpPr>
        <p:spPr>
          <a:xfrm>
            <a:off x="906975" y="2728650"/>
            <a:ext cx="30000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equivalente a...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3400" y="76200"/>
            <a:ext cx="53440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dispersão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7"/>
          <p:cNvSpPr txBox="1"/>
          <p:nvPr/>
        </p:nvSpPr>
        <p:spPr>
          <a:xfrm>
            <a:off x="434550" y="1407500"/>
            <a:ext cx="82749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Útil quando você tem uma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grande quantidade de dados numéricos emparelhados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1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Eles permitem visualizar a relação entre duas variáveis ​​através da </a:t>
            </a:r>
            <a:r>
              <a:rPr b="1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nuvem de pontos</a:t>
            </a:r>
            <a:endParaRPr b="1" i="0" sz="1400" u="none" cap="none" strike="noStrike">
              <a:solidFill>
                <a:schemeClr val="dk1"/>
              </a:solidFill>
              <a:highlight>
                <a:srgbClr val="EAFF6A"/>
              </a:highlight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Nuvem de pontos “alinhada”         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relação forte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Nuvem de pontos “dispersa”         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relação fraca ou nula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São representados graficamente com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ax.scatter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2" name="Google Shape;422;p57"/>
          <p:cNvSpPr txBox="1"/>
          <p:nvPr/>
        </p:nvSpPr>
        <p:spPr>
          <a:xfrm>
            <a:off x="4620338" y="323323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7"/>
          <p:cNvSpPr txBox="1"/>
          <p:nvPr/>
        </p:nvSpPr>
        <p:spPr>
          <a:xfrm>
            <a:off x="4620338" y="28203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dispersão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Vejamos um exemplo...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1" name="Google Shape;431;p58"/>
          <p:cNvSpPr txBox="1"/>
          <p:nvPr/>
        </p:nvSpPr>
        <p:spPr>
          <a:xfrm>
            <a:off x="4233788" y="34762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8"/>
          <p:cNvSpPr txBox="1"/>
          <p:nvPr/>
        </p:nvSpPr>
        <p:spPr>
          <a:xfrm>
            <a:off x="555600" y="2355095"/>
            <a:ext cx="6827400" cy="25206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pesos = [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42.8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43.3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42.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44.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44.1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43.5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48.1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48.9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47.7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46.9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50.4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52.7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51.8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54.5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54.2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56.9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55.4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55.5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57.1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58.3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63.7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58.8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64.6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60.2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64.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63.8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61.4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66.3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64.7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63.9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69.3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67.9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65.2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70.8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70.5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69.3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75.3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75.5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78.2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78.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73.2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78.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80.1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78.2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76.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81.5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79.4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81.8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81.8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84.1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alturas = [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149.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149.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149.9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156.8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150.6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155.4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151.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162.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165.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157.8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164.4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160.1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160.8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163.8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175.2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162.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159.5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159.2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169.8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166.7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179.4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180.6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163.3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178.8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176.3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184.8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181.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170.5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184.1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187.1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187.1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177.7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184.5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190.3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196.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192.1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200.4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201.8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187.5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202.1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200.3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208.8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204.6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193.5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200.9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196.8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213.1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204.8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215.5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210.2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533400" y="1828800"/>
            <a:ext cx="7288800" cy="538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Considere as medidas de peso e altura de 50 alunos(as)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dispersão</a:t>
            </a:r>
            <a:b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Vejamos um exemplo...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1" name="Google Shape;441;p59"/>
          <p:cNvSpPr txBox="1"/>
          <p:nvPr/>
        </p:nvSpPr>
        <p:spPr>
          <a:xfrm>
            <a:off x="670675" y="2032543"/>
            <a:ext cx="4342800" cy="12464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ax.scatter(alturas, pesos, alpha=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0.7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'Altura vs. Peso de 50 alunos'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'Altura (cm.)'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'Peso (kg.)'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9"/>
          <p:cNvSpPr txBox="1"/>
          <p:nvPr/>
        </p:nvSpPr>
        <p:spPr>
          <a:xfrm>
            <a:off x="5359788" y="2409463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9"/>
          <p:cNvSpPr txBox="1"/>
          <p:nvPr/>
        </p:nvSpPr>
        <p:spPr>
          <a:xfrm>
            <a:off x="612400" y="3611150"/>
            <a:ext cx="5212200" cy="892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Como esperado, uma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forte relação positiva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entre peso e altura é observada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075" y="1807150"/>
            <a:ext cx="3070800" cy="223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9"/>
          <p:cNvSpPr txBox="1"/>
          <p:nvPr/>
        </p:nvSpPr>
        <p:spPr>
          <a:xfrm>
            <a:off x="6342900" y="1711750"/>
            <a:ext cx="25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highlight>
                  <a:schemeClr val="lt1"/>
                </a:highlight>
              </a:rPr>
              <a:t>Altura vs. Pesos de 50 alunos</a:t>
            </a:r>
            <a:endParaRPr sz="12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dispersão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Algumas observações...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53" name="Google Shape;453;p60"/>
          <p:cNvSpPr txBox="1"/>
          <p:nvPr/>
        </p:nvSpPr>
        <p:spPr>
          <a:xfrm>
            <a:off x="244575" y="1877500"/>
            <a:ext cx="82749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 visualizar o relacionamento, os valores das matrizes emparelhadas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devem corresponder entre si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O peso da primeira pessoa deve estar junto com a altura da mesma pessoa.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parâmetro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alpha</a:t>
            </a:r>
            <a:r>
              <a:rPr b="0" i="1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que você altere a transparência dos pontos. Muito útil ao traçar muitos pontos..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alpha = 1              pontos sólidos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alpha = 0.01         pontos quase transparentes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4" name="Google Shape;454;p60"/>
          <p:cNvSpPr txBox="1"/>
          <p:nvPr/>
        </p:nvSpPr>
        <p:spPr>
          <a:xfrm>
            <a:off x="2802738" y="3713985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0"/>
          <p:cNvSpPr txBox="1"/>
          <p:nvPr/>
        </p:nvSpPr>
        <p:spPr>
          <a:xfrm>
            <a:off x="2802738" y="4126560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dispersão</a:t>
            </a:r>
            <a:b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tentar o Data Frame de Precipitação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63" name="Google Shape;463;p61"/>
          <p:cNvSpPr txBox="1"/>
          <p:nvPr/>
        </p:nvSpPr>
        <p:spPr>
          <a:xfrm>
            <a:off x="578850" y="1952319"/>
            <a:ext cx="8274900" cy="620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precipitação em agosto será relacionada com a de setembro?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🤔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4" name="Google Shape;464;p61"/>
          <p:cNvSpPr txBox="1"/>
          <p:nvPr/>
        </p:nvSpPr>
        <p:spPr>
          <a:xfrm>
            <a:off x="578850" y="2726860"/>
            <a:ext cx="7986300" cy="14588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plt.subplots()  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mapeamento_cores = ax.scatter(df_chuvas[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'Aug'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df_chuvas[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'Sep'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c=df_chuvas.index)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fig.colorbar(mapeamento_cores)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'Precipitações Agosto-Setembro'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'Precipitações em Agosto (mm.)'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'Precipitações em Setembro (mm.)'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2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dispersão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tentar o Data Frame de Precipitação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72" name="Google Shape;472;p62"/>
          <p:cNvSpPr txBox="1"/>
          <p:nvPr/>
        </p:nvSpPr>
        <p:spPr>
          <a:xfrm>
            <a:off x="479551" y="1680580"/>
            <a:ext cx="8274900" cy="620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relação neste caso é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2"/>
          <p:cNvSpPr txBox="1"/>
          <p:nvPr/>
        </p:nvSpPr>
        <p:spPr>
          <a:xfrm>
            <a:off x="473025" y="2155526"/>
            <a:ext cx="4125300" cy="2646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É possível atribuir uma gama de cores aos pontos com o parâmetro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fig.colorbar</a:t>
            </a:r>
            <a:b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</a:br>
            <a:endParaRPr b="0" i="0" sz="2000" u="none" cap="none" strike="noStrike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Um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intervalo de tamanho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também pode ser atribuído com o parâmetro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2"/>
          <p:cNvSpPr txBox="1"/>
          <p:nvPr/>
        </p:nvSpPr>
        <p:spPr>
          <a:xfrm>
            <a:off x="4430088" y="1799538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9477" y="84025"/>
            <a:ext cx="534400" cy="53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p62"/>
          <p:cNvGrpSpPr/>
          <p:nvPr/>
        </p:nvGrpSpPr>
        <p:grpSpPr>
          <a:xfrm>
            <a:off x="4867194" y="1842630"/>
            <a:ext cx="4125477" cy="2888798"/>
            <a:chOff x="5055850" y="698650"/>
            <a:chExt cx="6203725" cy="4189700"/>
          </a:xfrm>
        </p:grpSpPr>
        <p:pic>
          <p:nvPicPr>
            <p:cNvPr id="477" name="Google Shape;477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5850" y="698650"/>
              <a:ext cx="6203725" cy="418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62"/>
            <p:cNvSpPr/>
            <p:nvPr/>
          </p:nvSpPr>
          <p:spPr>
            <a:xfrm>
              <a:off x="6064092" y="746686"/>
              <a:ext cx="3696900" cy="32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Chuvas Agosto-Setembro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2"/>
            <p:cNvSpPr/>
            <p:nvPr/>
          </p:nvSpPr>
          <p:spPr>
            <a:xfrm rot="-5400000">
              <a:off x="3504133" y="2387434"/>
              <a:ext cx="3696900" cy="48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Chuvas Setembro  (mm)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2"/>
            <p:cNvSpPr/>
            <p:nvPr/>
          </p:nvSpPr>
          <p:spPr>
            <a:xfrm>
              <a:off x="5936949" y="4476634"/>
              <a:ext cx="3953100" cy="39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Chuvas Agosto  (mm)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1" name="Google Shape;481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barras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3"/>
          <p:cNvSpPr txBox="1"/>
          <p:nvPr/>
        </p:nvSpPr>
        <p:spPr>
          <a:xfrm>
            <a:off x="382025" y="1735651"/>
            <a:ext cx="82749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Eles permitem que os valores de diferentes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variáveis ​​categóricas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sejam comparados e colocados em perspectiva. Por exemplo, precipitação de acordo com o mês do ano. </a:t>
            </a:r>
            <a:endParaRPr b="0" i="0" sz="2000" u="none" cap="none" strike="noStrike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Roboto Mono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exemplo, vamos acumular a precipitação para os diferentes meses ao longo dos anos.</a:t>
            </a:r>
            <a:endParaRPr b="0" i="0" sz="2000" u="none" cap="none" strike="noStrike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88" name="Google Shape;488;p63"/>
          <p:cNvSpPr txBox="1"/>
          <p:nvPr/>
        </p:nvSpPr>
        <p:spPr>
          <a:xfrm>
            <a:off x="2348075" y="3834767"/>
            <a:ext cx="4342800" cy="58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precipitacoes_acumuladas = df_chuvas.sum()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precipita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es_acumuladas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0" y="140000"/>
            <a:ext cx="470600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4"/>
          <p:cNvSpPr txBox="1"/>
          <p:nvPr/>
        </p:nvSpPr>
        <p:spPr>
          <a:xfrm>
            <a:off x="1124233" y="5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barras</a:t>
            </a:r>
            <a:b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Vejamos um exemplo...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6" name="Google Shape;496;p64"/>
          <p:cNvSpPr txBox="1"/>
          <p:nvPr/>
        </p:nvSpPr>
        <p:spPr>
          <a:xfrm>
            <a:off x="1124225" y="1388602"/>
            <a:ext cx="6963900" cy="143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precipita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es_acumuladas = df_chuvas.sum()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ax.bar(df_chuvas.columns, precipita</a:t>
            </a:r>
            <a:r>
              <a:rPr b="0" i="0" lang="pt-BR" sz="12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es_acumuladas)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'Precipitações acumuladas desde 1965 a 2002, segundo o mês'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'Precipitação total (mm.)'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'Mês'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0" y="140000"/>
            <a:ext cx="470600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7475" y="4764900"/>
            <a:ext cx="1186524" cy="2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8700" y="2910250"/>
            <a:ext cx="5302776" cy="20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4053400" y="12504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Aprenda a representar graficamente os dados em Python.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Compreender o uso básico das bibliotecas mais utilizadas: Matplotlib e Seaborn.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6" name="Google Shape;126;p29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pt-BR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DA AULA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5"/>
          <p:cNvSpPr txBox="1"/>
          <p:nvPr/>
        </p:nvSpPr>
        <p:spPr>
          <a:xfrm>
            <a:off x="6908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Gráficos de barras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Ter em mente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05" name="Google Shape;505;p65"/>
          <p:cNvSpPr txBox="1"/>
          <p:nvPr/>
        </p:nvSpPr>
        <p:spPr>
          <a:xfrm>
            <a:off x="382025" y="1810372"/>
            <a:ext cx="8582100" cy="254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 eixo x representa categorias. A altura de cada barra no eixo y representa o número de itens da categoria correspondente.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Eles são representados graficamente com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ax.bar,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recebe como parâmetros: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etiquetas para o eixo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Helvetica Neue Light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altura da barra para cada etiqueta</a:t>
            </a:r>
            <a:endParaRPr b="0" i="0" sz="2000" u="none" cap="none" strike="noStrike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506" name="Google Shape;5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50" y="140000"/>
            <a:ext cx="470600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Histograma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6"/>
          <p:cNvSpPr txBox="1"/>
          <p:nvPr/>
        </p:nvSpPr>
        <p:spPr>
          <a:xfrm>
            <a:off x="434550" y="1474905"/>
            <a:ext cx="8274900" cy="32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altura de cada barra representa 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proporção ou quantidade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diferentes valores de uma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variável numérica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Requer 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classificação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dos dados em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intervalos de classe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Eles permitem que você compare 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frequência relativa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ou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absoluta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de cada intervalo.</a:t>
            </a:r>
            <a:endParaRPr b="0" i="1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São construídos com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ax.hist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recebe como parâmetro: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matriz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valores.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Helvetica Neue Light"/>
              <a:buChar char="○"/>
            </a:pP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bins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que representa número de bins a serem construídos.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763" y="141268"/>
            <a:ext cx="448562" cy="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7"/>
          <p:cNvSpPr txBox="1"/>
          <p:nvPr/>
        </p:nvSpPr>
        <p:spPr>
          <a:xfrm>
            <a:off x="1090050" y="282925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Histograma</a:t>
            </a:r>
            <a:b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Vejamos um exemplo...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1" name="Google Shape;521;p67"/>
          <p:cNvSpPr txBox="1"/>
          <p:nvPr/>
        </p:nvSpPr>
        <p:spPr>
          <a:xfrm>
            <a:off x="914306" y="1921091"/>
            <a:ext cx="26475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df_chuvas.values.flatten()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840" y="1976242"/>
            <a:ext cx="4306082" cy="22792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7"/>
          <p:cNvSpPr txBox="1"/>
          <p:nvPr/>
        </p:nvSpPr>
        <p:spPr>
          <a:xfrm>
            <a:off x="716000" y="1352201"/>
            <a:ext cx="799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nivelar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os valores do Data Frame com o método flatten </a:t>
            </a:r>
            <a:endParaRPr b="0" i="0" sz="2000" u="none" cap="none" strike="noStrike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24" name="Google Shape;524;p67"/>
          <p:cNvSpPr txBox="1"/>
          <p:nvPr/>
        </p:nvSpPr>
        <p:spPr>
          <a:xfrm>
            <a:off x="304706" y="2475174"/>
            <a:ext cx="4844400" cy="121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ax.hist(df_chuvas.values.flatten(), bins=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'Histograma de precipitações'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'Intervalos de precipitações (mm.)'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'Frequência absoluta'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7"/>
          <p:cNvSpPr txBox="1"/>
          <p:nvPr/>
        </p:nvSpPr>
        <p:spPr>
          <a:xfrm flipH="1">
            <a:off x="4494650" y="3856256"/>
            <a:ext cx="43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6763" y="141268"/>
            <a:ext cx="448562" cy="44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67"/>
          <p:cNvGrpSpPr/>
          <p:nvPr/>
        </p:nvGrpSpPr>
        <p:grpSpPr>
          <a:xfrm>
            <a:off x="5172027" y="2888228"/>
            <a:ext cx="3813296" cy="1929686"/>
            <a:chOff x="2242952" y="294887"/>
            <a:chExt cx="6158422" cy="3485074"/>
          </a:xfrm>
        </p:grpSpPr>
        <p:pic>
          <p:nvPicPr>
            <p:cNvPr id="528" name="Google Shape;528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724" y="351777"/>
              <a:ext cx="6026650" cy="3373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9" name="Google Shape;529;p67"/>
            <p:cNvSpPr/>
            <p:nvPr/>
          </p:nvSpPr>
          <p:spPr>
            <a:xfrm>
              <a:off x="3010125" y="294887"/>
              <a:ext cx="5055300" cy="36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Histograma de chuvas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7"/>
            <p:cNvSpPr/>
            <p:nvPr/>
          </p:nvSpPr>
          <p:spPr>
            <a:xfrm>
              <a:off x="3010125" y="3416661"/>
              <a:ext cx="5055300" cy="363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Intervalos de chuvas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7"/>
            <p:cNvSpPr/>
            <p:nvPr/>
          </p:nvSpPr>
          <p:spPr>
            <a:xfrm rot="-5404266">
              <a:off x="1096351" y="1856657"/>
              <a:ext cx="2659502" cy="363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Frequência absoluta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2" name="Google Shape;532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4975" y="4740025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8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Histograma</a:t>
            </a:r>
            <a:b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Algumas observações...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8" name="Google Shape;538;p68"/>
          <p:cNvSpPr txBox="1"/>
          <p:nvPr/>
        </p:nvSpPr>
        <p:spPr>
          <a:xfrm>
            <a:off x="382025" y="1941164"/>
            <a:ext cx="8274900" cy="2339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forma do histograma depende do número de intervalos de classe que passamos para o parâmetro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exemplo, 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frequência absoluta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intervalos foi plotada.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Você também pode representar 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frequência relativa de cada intervalo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ou 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porcentagem em relação ao total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6763" y="141268"/>
            <a:ext cx="448562" cy="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9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Enriquecendo as visualizações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0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Múltiplos elementos</a:t>
            </a:r>
            <a:b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</a:b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2" name="Google Shape;552;p70"/>
          <p:cNvSpPr txBox="1"/>
          <p:nvPr/>
        </p:nvSpPr>
        <p:spPr>
          <a:xfrm>
            <a:off x="382025" y="1889630"/>
            <a:ext cx="82749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Às vezes, precisamos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destacar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certas características dos dados. </a:t>
            </a:r>
            <a:endParaRPr b="0" i="1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exemplo, e se quiséssemos destacar o ponto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máximo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 uma série temporal?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carregar o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objeto ax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 vários elementos para que ele os exiba todos juntos?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5" y="149251"/>
            <a:ext cx="461350" cy="4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1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Múltiplos elementos</a:t>
            </a:r>
            <a:b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Vejamos um exemplo...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60" name="Google Shape;560;p71"/>
          <p:cNvSpPr txBox="1"/>
          <p:nvPr/>
        </p:nvSpPr>
        <p:spPr>
          <a:xfrm>
            <a:off x="382025" y="1799550"/>
            <a:ext cx="82749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Vamos comparar a precipitação de janeiro e fevereiro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mesmo objeto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AutoNum type="arabicPeriod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 uma agregação, calculamos o máximo de cada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1"/>
          <p:cNvSpPr txBox="1"/>
          <p:nvPr/>
        </p:nvSpPr>
        <p:spPr>
          <a:xfrm>
            <a:off x="526325" y="2665293"/>
            <a:ext cx="7986300" cy="100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fig, ax = plt.subplots(figsize=(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))  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ax.plot(df_chuvas.index, 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df_chuvas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'Jan'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label=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'Precipitações de janeiro'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ax.plot(df_chuvas.index, </a:t>
            </a:r>
            <a:r>
              <a:rPr lang="pt-BR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df_chuvas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'Feb'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label=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'Precipitações de fevereiro'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cor = 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'C1'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1"/>
          <p:cNvSpPr txBox="1"/>
          <p:nvPr/>
        </p:nvSpPr>
        <p:spPr>
          <a:xfrm>
            <a:off x="518275" y="4271592"/>
            <a:ext cx="4258824" cy="6093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máximo_janeiro = df_chuvas[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'Jan'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máximo_fevereiro =  df_chuvas[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'Feb'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].max()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3" name="Google Shape;56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5" y="149251"/>
            <a:ext cx="461350" cy="4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2"/>
          <p:cNvSpPr txBox="1"/>
          <p:nvPr/>
        </p:nvSpPr>
        <p:spPr>
          <a:xfrm>
            <a:off x="1090050" y="610600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Múltiplos elementos</a:t>
            </a:r>
            <a:b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Vejamos um exemplo...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0" name="Google Shape;570;p72"/>
          <p:cNvSpPr txBox="1"/>
          <p:nvPr/>
        </p:nvSpPr>
        <p:spPr>
          <a:xfrm>
            <a:off x="382025" y="1581773"/>
            <a:ext cx="8274900" cy="2544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	O método </a:t>
            </a:r>
            <a:r>
              <a:rPr b="0" i="0" lang="pt-BR" sz="20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axhline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representar </a:t>
            </a: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graficamente linhas horizontais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Vamos usar isso para destacar os máximos de cada série temporal.</a:t>
            </a:r>
            <a:endParaRPr b="0" i="1" sz="2000" u="none" cap="none" strike="noStrike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1" name="Google Shape;571;p72"/>
          <p:cNvSpPr txBox="1"/>
          <p:nvPr/>
        </p:nvSpPr>
        <p:spPr>
          <a:xfrm>
            <a:off x="1090050" y="2841214"/>
            <a:ext cx="6963900" cy="1034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ax.axhline(máximo_janeiro, cor=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linestyle=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'--'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alpha=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   linewidth=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'Máxima de janeiro'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ax.axhline(máximo_fevereiro, cor=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linestyle=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':'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alpha=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0.5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linewidth=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, label=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'Máxima de fevereiro'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2"/>
          <p:cNvSpPr txBox="1"/>
          <p:nvPr/>
        </p:nvSpPr>
        <p:spPr>
          <a:xfrm>
            <a:off x="1801500" y="3987414"/>
            <a:ext cx="5541000" cy="1143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linhas verticais também podem ser representadas graficamente com o método </a:t>
            </a:r>
            <a:r>
              <a:rPr b="0" i="1" lang="pt-BR" sz="1800" u="none" cap="none" strike="noStrike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axvline</a:t>
            </a:r>
            <a:endParaRPr b="0" i="1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3" name="Google Shape;573;p72"/>
          <p:cNvSpPr txBox="1"/>
          <p:nvPr/>
        </p:nvSpPr>
        <p:spPr>
          <a:xfrm>
            <a:off x="1489350" y="4189900"/>
            <a:ext cx="5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4" name="Google Shape;57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5" y="149251"/>
            <a:ext cx="461350" cy="4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 txBox="1"/>
          <p:nvPr/>
        </p:nvSpPr>
        <p:spPr>
          <a:xfrm>
            <a:off x="1037535" y="149251"/>
            <a:ext cx="696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Múltiplos elementos</a:t>
            </a:r>
            <a:b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</a:br>
            <a:r>
              <a:rPr b="0" i="1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Vejamos um exemplo: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1" name="Google Shape;581;p73"/>
          <p:cNvSpPr txBox="1"/>
          <p:nvPr/>
        </p:nvSpPr>
        <p:spPr>
          <a:xfrm>
            <a:off x="3216000" y="1298585"/>
            <a:ext cx="5302800" cy="121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'Ano'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ax.set_ylabel(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'Precipitação (mm.)'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ax.set_title(</a:t>
            </a:r>
            <a:r>
              <a:rPr b="0" i="0" lang="pt-BR" sz="1200" u="none" cap="none" strike="noStrike">
                <a:solidFill>
                  <a:srgbClr val="A2FCA2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'Precipitações de janeiro e fevereiro'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) 	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ax.set_xlim(df_chuvas.index[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], df_chuvas.index[</a:t>
            </a:r>
            <a:r>
              <a:rPr b="0" i="0" lang="pt-BR" sz="1200" u="none" cap="none" strike="noStrike">
                <a:solidFill>
                  <a:srgbClr val="D36363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])</a:t>
            </a:r>
            <a:b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pt-BR" sz="1200" u="none" cap="none" strike="noStrike">
                <a:solidFill>
                  <a:srgbClr val="FFFFFF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ax.legend() 		</a:t>
            </a:r>
            <a:endParaRPr b="0" i="0" sz="1200" u="none" cap="none" strike="noStrike">
              <a:solidFill>
                <a:srgbClr val="FFFFFF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2" name="Google Shape;582;p73"/>
          <p:cNvSpPr txBox="1"/>
          <p:nvPr/>
        </p:nvSpPr>
        <p:spPr>
          <a:xfrm>
            <a:off x="382025" y="1669715"/>
            <a:ext cx="827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	As etiquetas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3" name="Google Shape;583;p73"/>
          <p:cNvSpPr txBox="1"/>
          <p:nvPr/>
        </p:nvSpPr>
        <p:spPr>
          <a:xfrm>
            <a:off x="840427" y="3714280"/>
            <a:ext cx="9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73"/>
          <p:cNvSpPr txBox="1"/>
          <p:nvPr/>
        </p:nvSpPr>
        <p:spPr>
          <a:xfrm>
            <a:off x="2401025" y="1711425"/>
            <a:ext cx="70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👉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5" y="149251"/>
            <a:ext cx="461350" cy="46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6" name="Google Shape;586;p73"/>
          <p:cNvGrpSpPr/>
          <p:nvPr/>
        </p:nvGrpSpPr>
        <p:grpSpPr>
          <a:xfrm>
            <a:off x="382022" y="2691489"/>
            <a:ext cx="8762152" cy="2443701"/>
            <a:chOff x="-949800" y="882411"/>
            <a:chExt cx="10387851" cy="3595264"/>
          </a:xfrm>
        </p:grpSpPr>
        <p:pic>
          <p:nvPicPr>
            <p:cNvPr id="587" name="Google Shape;587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949800" y="1052075"/>
              <a:ext cx="10387851" cy="323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8" name="Google Shape;588;p73"/>
            <p:cNvSpPr/>
            <p:nvPr/>
          </p:nvSpPr>
          <p:spPr>
            <a:xfrm>
              <a:off x="2148010" y="882411"/>
              <a:ext cx="5202000" cy="53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Chuvas de janeiro a fevereiro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3"/>
            <p:cNvSpPr/>
            <p:nvPr/>
          </p:nvSpPr>
          <p:spPr>
            <a:xfrm>
              <a:off x="3857625" y="3966175"/>
              <a:ext cx="1855800" cy="51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73"/>
            <p:cNvSpPr/>
            <p:nvPr/>
          </p:nvSpPr>
          <p:spPr>
            <a:xfrm rot="-5400000">
              <a:off x="-1838546" y="2359291"/>
              <a:ext cx="2289000" cy="51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Chuvas em (mm.)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73"/>
            <p:cNvSpPr/>
            <p:nvPr/>
          </p:nvSpPr>
          <p:spPr>
            <a:xfrm>
              <a:off x="7228574" y="1588774"/>
              <a:ext cx="1970700" cy="8391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Chuvas de janeiro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Chuvas de fevereiro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Máxima de janeiro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pt-BR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Máxima de fevereiro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73"/>
          <p:cNvSpPr/>
          <p:nvPr/>
        </p:nvSpPr>
        <p:spPr>
          <a:xfrm>
            <a:off x="6915450" y="3137130"/>
            <a:ext cx="20133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4975" y="4740025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4"/>
          <p:cNvSpPr txBox="1"/>
          <p:nvPr/>
        </p:nvSpPr>
        <p:spPr>
          <a:xfrm>
            <a:off x="1605250" y="180650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Para ter em 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9" name="Google Shape;599;p74"/>
          <p:cNvSpPr txBox="1"/>
          <p:nvPr/>
        </p:nvSpPr>
        <p:spPr>
          <a:xfrm>
            <a:off x="0" y="2717571"/>
            <a:ext cx="8600863" cy="1600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inclusão de muitos elementos pode dificultar a leitura e a compreensão da figura. Tenha cuidado para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não sobrecarregá-la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😉</a:t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0" name="Google Shape;600;p74"/>
          <p:cNvSpPr txBox="1"/>
          <p:nvPr/>
        </p:nvSpPr>
        <p:spPr>
          <a:xfrm>
            <a:off x="4173300" y="905550"/>
            <a:ext cx="797400" cy="1723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⚠️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1" name="Google Shape;601;p74"/>
          <p:cNvGrpSpPr/>
          <p:nvPr/>
        </p:nvGrpSpPr>
        <p:grpSpPr>
          <a:xfrm>
            <a:off x="7311019" y="141350"/>
            <a:ext cx="1700348" cy="665801"/>
            <a:chOff x="7436807" y="38175"/>
            <a:chExt cx="1700348" cy="665801"/>
          </a:xfrm>
        </p:grpSpPr>
        <p:pic>
          <p:nvPicPr>
            <p:cNvPr id="602" name="Google Shape;602;p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36807" y="38175"/>
              <a:ext cx="1700348" cy="665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3" name="Google Shape;603;p74"/>
            <p:cNvSpPr txBox="1"/>
            <p:nvPr/>
          </p:nvSpPr>
          <p:spPr>
            <a:xfrm>
              <a:off x="7691849" y="154007"/>
              <a:ext cx="728400" cy="431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Para</a:t>
              </a:r>
              <a:br>
                <a:rPr b="1" i="0" lang="pt-BR" sz="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b="1" i="0" lang="pt-BR" sz="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lembrar</a:t>
              </a:r>
              <a:endParaRPr b="1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604" name="Google Shape;60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CONCEITUAL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5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pt-BR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PERGUNTAS?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iger Face on Apple iOS 12.2" id="610" name="Google Shape;610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6"/>
          <p:cNvSpPr txBox="1"/>
          <p:nvPr/>
        </p:nvSpPr>
        <p:spPr>
          <a:xfrm>
            <a:off x="741962" y="1166875"/>
            <a:ext cx="44904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 que você achou da aula?</a:t>
            </a:r>
            <a:endParaRPr b="1" sz="44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7" name="Google Shape;617;p76"/>
          <p:cNvSpPr txBox="1"/>
          <p:nvPr/>
        </p:nvSpPr>
        <p:spPr>
          <a:xfrm>
            <a:off x="5397545" y="3224100"/>
            <a:ext cx="3004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elvetica Neue Light"/>
              <a:buAutoNum type="arabicPeriod"/>
            </a:pPr>
            <a:r>
              <a:rPr lang="pt-BR" sz="17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Acesse a plataforma</a:t>
            </a:r>
            <a:endParaRPr sz="17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Helvetica Neue Light"/>
              <a:buAutoNum type="arabicPeriod"/>
            </a:pPr>
            <a:r>
              <a:rPr lang="pt-BR" sz="17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Vá na aula do dia</a:t>
            </a:r>
            <a:endParaRPr sz="17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AutoNum type="arabicPeriod"/>
            </a:pPr>
            <a:r>
              <a:rPr lang="pt-BR" sz="17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Clique em </a:t>
            </a:r>
            <a:r>
              <a:rPr lang="pt-BR" sz="1700">
                <a:solidFill>
                  <a:schemeClr val="dk1"/>
                </a:solidFill>
                <a:highlight>
                  <a:srgbClr val="EAFF6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Avaliar</a:t>
            </a:r>
            <a:endParaRPr sz="1700">
              <a:solidFill>
                <a:schemeClr val="dk1"/>
              </a:solidFill>
              <a:highlight>
                <a:srgbClr val="EAFF6A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18" name="Google Shape;618;p76"/>
          <p:cNvGrpSpPr/>
          <p:nvPr/>
        </p:nvGrpSpPr>
        <p:grpSpPr>
          <a:xfrm>
            <a:off x="1527125" y="2646775"/>
            <a:ext cx="3705225" cy="923925"/>
            <a:chOff x="4463725" y="2301200"/>
            <a:chExt cx="3705225" cy="923925"/>
          </a:xfrm>
        </p:grpSpPr>
        <p:pic>
          <p:nvPicPr>
            <p:cNvPr id="619" name="Google Shape;619;p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63725" y="2301200"/>
              <a:ext cx="3705225" cy="923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227742">
              <a:off x="6045953" y="2821352"/>
              <a:ext cx="266496" cy="344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1" name="Google Shape;621;p76"/>
          <p:cNvSpPr txBox="1"/>
          <p:nvPr/>
        </p:nvSpPr>
        <p:spPr>
          <a:xfrm>
            <a:off x="1527113" y="3661200"/>
            <a:ext cx="59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AFF6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Seu feedback vale pontos para o Top 10!! 😎</a:t>
            </a:r>
            <a:endParaRPr>
              <a:solidFill>
                <a:srgbClr val="EAFF6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22" name="Google Shape;622;p76"/>
          <p:cNvSpPr txBox="1"/>
          <p:nvPr/>
        </p:nvSpPr>
        <p:spPr>
          <a:xfrm>
            <a:off x="5397538" y="2826038"/>
            <a:ext cx="234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Deixe sua opinião!</a:t>
            </a:r>
            <a:endParaRPr b="1" sz="1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3" name="Google Shape;623;p76"/>
          <p:cNvPicPr preferRelativeResize="0"/>
          <p:nvPr/>
        </p:nvPicPr>
        <p:blipFill rotWithShape="1">
          <a:blip r:embed="rId5">
            <a:alphaModFix/>
          </a:blip>
          <a:srcRect b="14381" l="0" r="0" t="7840"/>
          <a:stretch/>
        </p:blipFill>
        <p:spPr>
          <a:xfrm>
            <a:off x="5473738" y="1273263"/>
            <a:ext cx="1996400" cy="15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pt-BR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MUITO OBRIGADO(A)!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77"/>
          <p:cNvSpPr txBox="1"/>
          <p:nvPr/>
        </p:nvSpPr>
        <p:spPr>
          <a:xfrm>
            <a:off x="2180400" y="2623175"/>
            <a:ext cx="500715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Resumo do que foi visto na aula hoje: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1800"/>
              <a:buFont typeface="Helvetica Neue Light"/>
              <a:buChar char="-"/>
            </a:pPr>
            <a:r>
              <a:rPr b="0" i="0" lang="pt-BR" sz="18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Visualizações em Python: Matplotlib e Seaborn.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#DEMOCRATIZANDOAEDUCAÇÃO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6" name="Google Shape;63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3741583" y="1586805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Gráficos comuns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1"/>
          <p:cNvSpPr/>
          <p:nvPr/>
        </p:nvSpPr>
        <p:spPr>
          <a:xfrm>
            <a:off x="711524" y="1586866"/>
            <a:ext cx="1409100" cy="58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Introdução ao 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711524" y="3673282"/>
            <a:ext cx="1409100" cy="584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Introdução a Seaborn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31"/>
          <p:cNvCxnSpPr>
            <a:stCxn id="140" idx="2"/>
            <a:endCxn id="141" idx="0"/>
          </p:cNvCxnSpPr>
          <p:nvPr/>
        </p:nvCxnSpPr>
        <p:spPr>
          <a:xfrm>
            <a:off x="1416074" y="2170966"/>
            <a:ext cx="0" cy="150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3" name="Google Shape;143;p31"/>
          <p:cNvSpPr/>
          <p:nvPr/>
        </p:nvSpPr>
        <p:spPr>
          <a:xfrm>
            <a:off x="3741579" y="883896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6499529" y="824862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Gráficos de linhas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31"/>
          <p:cNvCxnSpPr>
            <a:stCxn id="140" idx="3"/>
            <a:endCxn id="143" idx="1"/>
          </p:cNvCxnSpPr>
          <p:nvPr/>
        </p:nvCxnSpPr>
        <p:spPr>
          <a:xfrm flipH="1" rot="10800000">
            <a:off x="2120624" y="1176016"/>
            <a:ext cx="1620900" cy="702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46" name="Google Shape;146;p31"/>
          <p:cNvCxnSpPr>
            <a:stCxn id="140" idx="3"/>
            <a:endCxn id="139" idx="1"/>
          </p:cNvCxnSpPr>
          <p:nvPr/>
        </p:nvCxnSpPr>
        <p:spPr>
          <a:xfrm>
            <a:off x="2120624" y="1878916"/>
            <a:ext cx="1620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47" name="Google Shape;147;p31"/>
          <p:cNvCxnSpPr>
            <a:stCxn id="139" idx="3"/>
            <a:endCxn id="144" idx="1"/>
          </p:cNvCxnSpPr>
          <p:nvPr/>
        </p:nvCxnSpPr>
        <p:spPr>
          <a:xfrm flipH="1" rot="10800000">
            <a:off x="5349283" y="1116855"/>
            <a:ext cx="1150200" cy="76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8" name="Google Shape;148;p31"/>
          <p:cNvSpPr/>
          <p:nvPr/>
        </p:nvSpPr>
        <p:spPr>
          <a:xfrm>
            <a:off x="3741594" y="2289718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Subgráficos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31"/>
          <p:cNvCxnSpPr>
            <a:stCxn id="140" idx="3"/>
            <a:endCxn id="148" idx="1"/>
          </p:cNvCxnSpPr>
          <p:nvPr/>
        </p:nvCxnSpPr>
        <p:spPr>
          <a:xfrm>
            <a:off x="2120624" y="1878916"/>
            <a:ext cx="1620900" cy="702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0" name="Google Shape;150;p31"/>
          <p:cNvSpPr/>
          <p:nvPr/>
        </p:nvSpPr>
        <p:spPr>
          <a:xfrm>
            <a:off x="3741590" y="3978038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Desagregação por variáveis categóricas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3741569" y="3279943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Visualização de distribuições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31"/>
          <p:cNvCxnSpPr>
            <a:stCxn id="141" idx="3"/>
            <a:endCxn id="151" idx="1"/>
          </p:cNvCxnSpPr>
          <p:nvPr/>
        </p:nvCxnSpPr>
        <p:spPr>
          <a:xfrm flipH="1" rot="10800000">
            <a:off x="2120624" y="3572032"/>
            <a:ext cx="1620900" cy="393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53" name="Google Shape;153;p31"/>
          <p:cNvCxnSpPr>
            <a:stCxn id="141" idx="3"/>
            <a:endCxn id="150" idx="1"/>
          </p:cNvCxnSpPr>
          <p:nvPr/>
        </p:nvCxnSpPr>
        <p:spPr>
          <a:xfrm>
            <a:off x="2120624" y="3965332"/>
            <a:ext cx="1620900" cy="304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4" name="Google Shape;154;p31"/>
          <p:cNvSpPr/>
          <p:nvPr/>
        </p:nvSpPr>
        <p:spPr>
          <a:xfrm>
            <a:off x="6499529" y="1561787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Gráficos de pontos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6499529" y="2977224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Histogramas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6499529" y="2270074"/>
            <a:ext cx="1607700" cy="5841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22222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Gráficos de barras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31"/>
          <p:cNvCxnSpPr>
            <a:endCxn id="156" idx="1"/>
          </p:cNvCxnSpPr>
          <p:nvPr/>
        </p:nvCxnSpPr>
        <p:spPr>
          <a:xfrm>
            <a:off x="5349329" y="1879024"/>
            <a:ext cx="1150200" cy="68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58" name="Google Shape;158;p31"/>
          <p:cNvCxnSpPr/>
          <p:nvPr/>
        </p:nvCxnSpPr>
        <p:spPr>
          <a:xfrm flipH="1" rot="10800000">
            <a:off x="5349329" y="1864227"/>
            <a:ext cx="1150200" cy="24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59" name="Google Shape;159;p31"/>
          <p:cNvCxnSpPr>
            <a:stCxn id="139" idx="3"/>
            <a:endCxn id="155" idx="1"/>
          </p:cNvCxnSpPr>
          <p:nvPr/>
        </p:nvCxnSpPr>
        <p:spPr>
          <a:xfrm>
            <a:off x="5349283" y="1878855"/>
            <a:ext cx="1150200" cy="139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60" name="Google Shape;160;p31"/>
          <p:cNvGrpSpPr/>
          <p:nvPr/>
        </p:nvGrpSpPr>
        <p:grpSpPr>
          <a:xfrm>
            <a:off x="7311019" y="141350"/>
            <a:ext cx="1700348" cy="665801"/>
            <a:chOff x="7436807" y="38175"/>
            <a:chExt cx="1700348" cy="665801"/>
          </a:xfrm>
        </p:grpSpPr>
        <p:pic>
          <p:nvPicPr>
            <p:cNvPr id="161" name="Google Shape;16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36807" y="38175"/>
              <a:ext cx="1700348" cy="665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31"/>
            <p:cNvSpPr txBox="1"/>
            <p:nvPr/>
          </p:nvSpPr>
          <p:spPr>
            <a:xfrm>
              <a:off x="7691849" y="154007"/>
              <a:ext cx="728400" cy="4311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pt-BR" sz="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Para</a:t>
              </a:r>
              <a:br>
                <a:rPr b="1" i="0" lang="pt-BR" sz="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b="1" i="0" lang="pt-BR" sz="800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lembrar</a:t>
              </a:r>
              <a:endParaRPr b="1" i="0" sz="8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63" name="Google Shape;16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2101575" y="2077200"/>
            <a:ext cx="5079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INTRODUÇÃO À VISUALIZAÇÃO EM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0875" y="4622950"/>
            <a:ext cx="1814624" cy="4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 Biblioteca Matplotlib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1599900" y="514350"/>
            <a:ext cx="5944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4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</a:t>
            </a:r>
            <a:r>
              <a:rPr b="0" i="1" lang="pt-BR" sz="36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or que Matplotlib?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461600" y="1240380"/>
            <a:ext cx="8210100" cy="37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É a biblioteca de visualização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mais usada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ambiente Python.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É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simples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fácil de usar.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um alto nível de 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personalização</a:t>
            </a:r>
            <a:r>
              <a:rPr b="1" i="0" lang="pt-BR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dos gráficos.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É um código aberto.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É a base sobre a qual outras bibliotecas como a Seaborn são construídas.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950" y="3996775"/>
            <a:ext cx="3079401" cy="7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50" y="146496"/>
            <a:ext cx="558250" cy="4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8874" y="108550"/>
            <a:ext cx="558249" cy="55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8975" y="4769250"/>
            <a:ext cx="1186524" cy="2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4"/>
          <p:cNvSpPr txBox="1"/>
          <p:nvPr/>
        </p:nvSpPr>
        <p:spPr>
          <a:xfrm>
            <a:off x="0" y="4783538"/>
            <a:ext cx="45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7"/>
              </a:rPr>
              <a:t>https://matplotlib.org/stable/users/getting_started/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