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5" r:id="rId6"/>
    <p:sldId id="266" r:id="rId7"/>
    <p:sldId id="267" r:id="rId8"/>
    <p:sldId id="268" r:id="rId9"/>
    <p:sldId id="269" r:id="rId10"/>
    <p:sldId id="270" r:id="rId11"/>
    <p:sldId id="271" r:id="rId12"/>
    <p:sldId id="264" r:id="rId13"/>
    <p:sldId id="258" r:id="rId14"/>
    <p:sldId id="259"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7" autoAdjust="0"/>
    <p:restoredTop sz="94660"/>
  </p:normalViewPr>
  <p:slideViewPr>
    <p:cSldViewPr snapToGrid="0">
      <p:cViewPr varScale="1">
        <p:scale>
          <a:sx n="91" d="100"/>
          <a:sy n="91" d="100"/>
        </p:scale>
        <p:origin x="9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7F7D-37E6-4C14-8391-EF750BF1E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735D0-ACC1-4278-B42D-1C0129D52E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0E074A-0FE5-49DF-A7F2-7A4FFAAC19B0}"/>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5" name="Footer Placeholder 4">
            <a:extLst>
              <a:ext uri="{FF2B5EF4-FFF2-40B4-BE49-F238E27FC236}">
                <a16:creationId xmlns:a16="http://schemas.microsoft.com/office/drawing/2014/main" id="{8ACB139E-B3D6-47B4-84FF-2B96CE85A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0EB1F-D1E6-4E11-8BC6-64A1A374A39B}"/>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24884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B452-45E7-404A-8088-0FCE178D3A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2082B-0753-4580-BA6C-EDF770E28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47088-D54E-4804-9540-0401E7113205}"/>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5" name="Footer Placeholder 4">
            <a:extLst>
              <a:ext uri="{FF2B5EF4-FFF2-40B4-BE49-F238E27FC236}">
                <a16:creationId xmlns:a16="http://schemas.microsoft.com/office/drawing/2014/main" id="{77DB47FE-22AB-4B3C-9662-005D14112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86236-16EF-47A4-B118-AC23576C8BAE}"/>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425849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87D3B-A7C4-445A-BF80-2145627019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65D5B8-62B4-45AA-AA31-A806C2CD3D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9B450-74B8-43EA-ABFB-16244CFDAB31}"/>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5" name="Footer Placeholder 4">
            <a:extLst>
              <a:ext uri="{FF2B5EF4-FFF2-40B4-BE49-F238E27FC236}">
                <a16:creationId xmlns:a16="http://schemas.microsoft.com/office/drawing/2014/main" id="{A802FA2C-616B-4C40-A374-65852F983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7D299-D9A9-4694-B047-77991B898F04}"/>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38335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2A17-51DD-4B9F-B5BB-8981F00E5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DC9D0-6A52-42FF-BA95-369B7D14E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67255-2D17-4123-A897-737882F1388D}"/>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5" name="Footer Placeholder 4">
            <a:extLst>
              <a:ext uri="{FF2B5EF4-FFF2-40B4-BE49-F238E27FC236}">
                <a16:creationId xmlns:a16="http://schemas.microsoft.com/office/drawing/2014/main" id="{B0455126-BAD2-46B2-8B07-2752E9B6A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0A258-A4B1-4B66-AC41-1ECD18C0E5CC}"/>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143850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3FCE-3FA4-4A35-B931-390FD863A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B35F7B-6387-4380-91DA-1AC397F872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C87255-4B02-4BD8-9D26-5108F8CFDE04}"/>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5" name="Footer Placeholder 4">
            <a:extLst>
              <a:ext uri="{FF2B5EF4-FFF2-40B4-BE49-F238E27FC236}">
                <a16:creationId xmlns:a16="http://schemas.microsoft.com/office/drawing/2014/main" id="{1911982F-E11E-4139-89A6-D17E1C659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5A543-FBBE-4170-B44A-D598D5F60FF8}"/>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258927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A246-37BF-41AE-9F7F-8E16243323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B5FFD-DC88-4B2C-9E86-EA51479C1A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FB457C-4204-42F4-9A45-29EDD50AF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01E3EF-521F-432D-921C-5D467878576F}"/>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6" name="Footer Placeholder 5">
            <a:extLst>
              <a:ext uri="{FF2B5EF4-FFF2-40B4-BE49-F238E27FC236}">
                <a16:creationId xmlns:a16="http://schemas.microsoft.com/office/drawing/2014/main" id="{871D36FF-FE78-4558-ADBF-42FEDFF2E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CD040-F5A0-48B3-A96E-F4F0C35C0E94}"/>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137114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8AC6-5F80-4982-A43A-E03ACC4589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D4C2C0-5088-49D7-B2E9-26A6E1441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5A33B1-5FD3-4C83-8CA4-BCD28C445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14E74-4365-43A7-A100-BEF9C9BB41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DA769-F202-4B53-99B7-FE4176AC8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C8B52-9603-4F82-99E2-F102AADB3AB2}"/>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8" name="Footer Placeholder 7">
            <a:extLst>
              <a:ext uri="{FF2B5EF4-FFF2-40B4-BE49-F238E27FC236}">
                <a16:creationId xmlns:a16="http://schemas.microsoft.com/office/drawing/2014/main" id="{75C9A503-4FE5-4752-9616-DAAF2F885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24DF6-DB97-4917-A4C9-05D5CEF78686}"/>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114678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AE5-6A01-49C4-B262-8A63C2D1A1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363F34-ABB2-4924-8988-CCB147A1190B}"/>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4" name="Footer Placeholder 3">
            <a:extLst>
              <a:ext uri="{FF2B5EF4-FFF2-40B4-BE49-F238E27FC236}">
                <a16:creationId xmlns:a16="http://schemas.microsoft.com/office/drawing/2014/main" id="{C963C5BB-069A-44A8-B5AA-B2CBCE3B0E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E11BA2-B492-4F04-9D8A-9D4EED6AF1A1}"/>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113599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27365-F05D-4DCA-9349-8F916D3C7801}"/>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3" name="Footer Placeholder 2">
            <a:extLst>
              <a:ext uri="{FF2B5EF4-FFF2-40B4-BE49-F238E27FC236}">
                <a16:creationId xmlns:a16="http://schemas.microsoft.com/office/drawing/2014/main" id="{6F7B522D-4CA2-4208-81BF-AD9C937403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FC700E-217D-4888-8EC4-81226D975709}"/>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288700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05ED-E06B-41DA-B369-5F8BAE45A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68853F-BD9C-459E-8DEE-FC1A621A51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852381-2249-491F-B3CD-AAB73C059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6E6A5-F733-4BF5-B3F3-1A86853DD3FA}"/>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6" name="Footer Placeholder 5">
            <a:extLst>
              <a:ext uri="{FF2B5EF4-FFF2-40B4-BE49-F238E27FC236}">
                <a16:creationId xmlns:a16="http://schemas.microsoft.com/office/drawing/2014/main" id="{AEC2D056-BEE5-45E8-AC05-223DC49D7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4298-ABEF-4140-87E4-393DF71681A2}"/>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122792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1086-8B22-4793-9208-46A516C14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65998-277D-4E9E-AFBB-01C01D8F8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2641C-B1F9-43E5-B1CC-52A8599C6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86766-23BF-4A48-AA78-0E7990AF6BDC}"/>
              </a:ext>
            </a:extLst>
          </p:cNvPr>
          <p:cNvSpPr>
            <a:spLocks noGrp="1"/>
          </p:cNvSpPr>
          <p:nvPr>
            <p:ph type="dt" sz="half" idx="10"/>
          </p:nvPr>
        </p:nvSpPr>
        <p:spPr/>
        <p:txBody>
          <a:bodyPr/>
          <a:lstStyle/>
          <a:p>
            <a:fld id="{CF9EEBF0-CB8F-4C05-9488-314D6B656363}" type="datetimeFigureOut">
              <a:rPr lang="en-US" smtClean="0"/>
              <a:t>2/26/2024</a:t>
            </a:fld>
            <a:endParaRPr lang="en-US"/>
          </a:p>
        </p:txBody>
      </p:sp>
      <p:sp>
        <p:nvSpPr>
          <p:cNvPr id="6" name="Footer Placeholder 5">
            <a:extLst>
              <a:ext uri="{FF2B5EF4-FFF2-40B4-BE49-F238E27FC236}">
                <a16:creationId xmlns:a16="http://schemas.microsoft.com/office/drawing/2014/main" id="{A76686C3-5F1A-4FD8-AE59-71799F63E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7DADC4-52D6-4C61-B27A-1C06FACB5501}"/>
              </a:ext>
            </a:extLst>
          </p:cNvPr>
          <p:cNvSpPr>
            <a:spLocks noGrp="1"/>
          </p:cNvSpPr>
          <p:nvPr>
            <p:ph type="sldNum" sz="quarter" idx="12"/>
          </p:nvPr>
        </p:nvSpPr>
        <p:spPr/>
        <p:txBody>
          <a:bodyPr/>
          <a:lstStyle/>
          <a:p>
            <a:fld id="{5116B52C-AFF2-4416-A255-2EA8B511F54A}" type="slidenum">
              <a:rPr lang="en-US" smtClean="0"/>
              <a:t>‹#›</a:t>
            </a:fld>
            <a:endParaRPr lang="en-US"/>
          </a:p>
        </p:txBody>
      </p:sp>
    </p:spTree>
    <p:extLst>
      <p:ext uri="{BB962C8B-B14F-4D97-AF65-F5344CB8AC3E}">
        <p14:creationId xmlns:p14="http://schemas.microsoft.com/office/powerpoint/2010/main" val="29220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487018-8CD6-45F7-9B31-CF64C4C2A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BD628-F0F2-47C7-B07B-7B20B7D2E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7C596-A6CB-4AAF-AFB9-DE4CC3E74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EEBF0-CB8F-4C05-9488-314D6B656363}" type="datetimeFigureOut">
              <a:rPr lang="en-US" smtClean="0"/>
              <a:t>2/26/2024</a:t>
            </a:fld>
            <a:endParaRPr lang="en-US"/>
          </a:p>
        </p:txBody>
      </p:sp>
      <p:sp>
        <p:nvSpPr>
          <p:cNvPr id="5" name="Footer Placeholder 4">
            <a:extLst>
              <a:ext uri="{FF2B5EF4-FFF2-40B4-BE49-F238E27FC236}">
                <a16:creationId xmlns:a16="http://schemas.microsoft.com/office/drawing/2014/main" id="{F3B1B3E1-16F1-4CE1-A688-DE11AC297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FC6F56-E8C6-42D1-96B1-8C6508A80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6B52C-AFF2-4416-A255-2EA8B511F54A}" type="slidenum">
              <a:rPr lang="en-US" smtClean="0"/>
              <a:t>‹#›</a:t>
            </a:fld>
            <a:endParaRPr lang="en-US"/>
          </a:p>
        </p:txBody>
      </p:sp>
    </p:spTree>
    <p:extLst>
      <p:ext uri="{BB962C8B-B14F-4D97-AF65-F5344CB8AC3E}">
        <p14:creationId xmlns:p14="http://schemas.microsoft.com/office/powerpoint/2010/main" val="240805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1D0E-7B7D-4364-965B-FA49C1397E4D}"/>
              </a:ext>
            </a:extLst>
          </p:cNvPr>
          <p:cNvSpPr>
            <a:spLocks noGrp="1"/>
          </p:cNvSpPr>
          <p:nvPr>
            <p:ph type="ctrTitle"/>
          </p:nvPr>
        </p:nvSpPr>
        <p:spPr/>
        <p:txBody>
          <a:bodyPr/>
          <a:lstStyle/>
          <a:p>
            <a:r>
              <a:rPr lang="en-US" dirty="0"/>
              <a:t>Reasons to Revoke</a:t>
            </a:r>
          </a:p>
        </p:txBody>
      </p:sp>
      <p:sp>
        <p:nvSpPr>
          <p:cNvPr id="3" name="Subtitle 2">
            <a:extLst>
              <a:ext uri="{FF2B5EF4-FFF2-40B4-BE49-F238E27FC236}">
                <a16:creationId xmlns:a16="http://schemas.microsoft.com/office/drawing/2014/main" id="{39B4D10C-5BD7-4E61-A520-A0C0AD7CA603}"/>
              </a:ext>
            </a:extLst>
          </p:cNvPr>
          <p:cNvSpPr>
            <a:spLocks noGrp="1"/>
          </p:cNvSpPr>
          <p:nvPr>
            <p:ph type="subTitle" idx="1"/>
          </p:nvPr>
        </p:nvSpPr>
        <p:spPr>
          <a:xfrm>
            <a:off x="1524000" y="3691759"/>
            <a:ext cx="9144000" cy="512379"/>
          </a:xfrm>
        </p:spPr>
        <p:txBody>
          <a:bodyPr>
            <a:normAutofit/>
          </a:bodyPr>
          <a:lstStyle/>
          <a:p>
            <a:r>
              <a:rPr lang="en-US" dirty="0"/>
              <a:t>Trevoli Ponds-White</a:t>
            </a:r>
          </a:p>
        </p:txBody>
      </p:sp>
      <p:pic>
        <p:nvPicPr>
          <p:cNvPr id="5" name="Picture 4">
            <a:extLst>
              <a:ext uri="{FF2B5EF4-FFF2-40B4-BE49-F238E27FC236}">
                <a16:creationId xmlns:a16="http://schemas.microsoft.com/office/drawing/2014/main" id="{7B0AEE5F-F54B-4F79-9F4E-34716DC66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513" y="5475999"/>
            <a:ext cx="5648325" cy="762000"/>
          </a:xfrm>
          <a:prstGeom prst="rect">
            <a:avLst/>
          </a:prstGeom>
        </p:spPr>
      </p:pic>
    </p:spTree>
    <p:extLst>
      <p:ext uri="{BB962C8B-B14F-4D97-AF65-F5344CB8AC3E}">
        <p14:creationId xmlns:p14="http://schemas.microsoft.com/office/powerpoint/2010/main" val="918650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EAE-7DFE-49FF-9CE7-106A20B13BF9}"/>
              </a:ext>
            </a:extLst>
          </p:cNvPr>
          <p:cNvSpPr>
            <a:spLocks noGrp="1"/>
          </p:cNvSpPr>
          <p:nvPr>
            <p:ph type="title"/>
          </p:nvPr>
        </p:nvSpPr>
        <p:spPr/>
        <p:txBody>
          <a:bodyPr/>
          <a:lstStyle/>
          <a:p>
            <a:r>
              <a:rPr lang="en-US" dirty="0"/>
              <a:t>Reason 15</a:t>
            </a:r>
          </a:p>
        </p:txBody>
      </p:sp>
      <p:sp>
        <p:nvSpPr>
          <p:cNvPr id="3" name="Content Placeholder 2">
            <a:extLst>
              <a:ext uri="{FF2B5EF4-FFF2-40B4-BE49-F238E27FC236}">
                <a16:creationId xmlns:a16="http://schemas.microsoft.com/office/drawing/2014/main" id="{ED8D75A6-D9AB-48C9-8726-BDDA97ADE769}"/>
              </a:ext>
            </a:extLst>
          </p:cNvPr>
          <p:cNvSpPr>
            <a:spLocks noGrp="1"/>
          </p:cNvSpPr>
          <p:nvPr>
            <p:ph idx="1"/>
          </p:nvPr>
        </p:nvSpPr>
        <p:spPr/>
        <p:txBody>
          <a:bodyPr/>
          <a:lstStyle/>
          <a:p>
            <a:pPr marL="0" indent="0">
              <a:buNone/>
            </a:pPr>
            <a:r>
              <a:rPr lang="en-US" dirty="0"/>
              <a:t>“</a:t>
            </a:r>
            <a:r>
              <a:rPr lang="en-US" i="1" dirty="0"/>
              <a:t>Revocation is required by the CA’s Certificate Policy and/or Certification Practice Statement for a reason that is not otherwise required to be specified by this section 4.9.1.1</a:t>
            </a:r>
            <a:r>
              <a:rPr lang="en-US" dirty="0"/>
              <a:t>” </a:t>
            </a:r>
          </a:p>
          <a:p>
            <a:pPr marL="0" indent="0">
              <a:buNone/>
            </a:pPr>
            <a:endParaRPr lang="en-US" dirty="0"/>
          </a:p>
          <a:p>
            <a:pPr marL="0" indent="0">
              <a:buNone/>
            </a:pPr>
            <a:r>
              <a:rPr lang="en-US" dirty="0"/>
              <a:t>This is clear but in practice does the 5 day timeline discourage people from adding additional requirements?</a:t>
            </a:r>
          </a:p>
        </p:txBody>
      </p:sp>
      <p:pic>
        <p:nvPicPr>
          <p:cNvPr id="4" name="Picture 3">
            <a:extLst>
              <a:ext uri="{FF2B5EF4-FFF2-40B4-BE49-F238E27FC236}">
                <a16:creationId xmlns:a16="http://schemas.microsoft.com/office/drawing/2014/main" id="{4E36BE5B-AB87-4958-99A3-361E293F7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1920497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EAE-7DFE-49FF-9CE7-106A20B13BF9}"/>
              </a:ext>
            </a:extLst>
          </p:cNvPr>
          <p:cNvSpPr>
            <a:spLocks noGrp="1"/>
          </p:cNvSpPr>
          <p:nvPr>
            <p:ph type="title"/>
          </p:nvPr>
        </p:nvSpPr>
        <p:spPr/>
        <p:txBody>
          <a:bodyPr/>
          <a:lstStyle/>
          <a:p>
            <a:r>
              <a:rPr lang="en-US" dirty="0"/>
              <a:t>Reason 16</a:t>
            </a:r>
          </a:p>
        </p:txBody>
      </p:sp>
      <p:sp>
        <p:nvSpPr>
          <p:cNvPr id="3" name="Content Placeholder 2">
            <a:extLst>
              <a:ext uri="{FF2B5EF4-FFF2-40B4-BE49-F238E27FC236}">
                <a16:creationId xmlns:a16="http://schemas.microsoft.com/office/drawing/2014/main" id="{ED8D75A6-D9AB-48C9-8726-BDDA97ADE769}"/>
              </a:ext>
            </a:extLst>
          </p:cNvPr>
          <p:cNvSpPr>
            <a:spLocks noGrp="1"/>
          </p:cNvSpPr>
          <p:nvPr>
            <p:ph idx="1"/>
          </p:nvPr>
        </p:nvSpPr>
        <p:spPr/>
        <p:txBody>
          <a:bodyPr>
            <a:normAutofit lnSpcReduction="10000"/>
          </a:bodyPr>
          <a:lstStyle/>
          <a:p>
            <a:pPr marL="0" indent="0">
              <a:buNone/>
            </a:pPr>
            <a:r>
              <a:rPr lang="en-US" dirty="0"/>
              <a:t>“</a:t>
            </a:r>
            <a:r>
              <a:rPr lang="en-US" i="1" dirty="0"/>
              <a:t>The CA is made aware of a demonstrated or proven method that exposes the Subscriber’s Private Key to compromise or if there is clear evidence that the specific method used to generate the Private Key was flawed</a:t>
            </a:r>
            <a:r>
              <a:rPr lang="en-US" dirty="0"/>
              <a:t>”</a:t>
            </a:r>
          </a:p>
          <a:p>
            <a:pPr marL="0" indent="0">
              <a:buNone/>
            </a:pPr>
            <a:endParaRPr lang="en-US" dirty="0"/>
          </a:p>
          <a:p>
            <a:pPr marL="0" indent="0">
              <a:buNone/>
            </a:pPr>
            <a:r>
              <a:rPr lang="en-US" dirty="0"/>
              <a:t>The important aspect of this is already covered by reason 4.</a:t>
            </a:r>
          </a:p>
          <a:p>
            <a:pPr marL="0" indent="0">
              <a:buNone/>
            </a:pPr>
            <a:endParaRPr lang="en-US" dirty="0"/>
          </a:p>
          <a:p>
            <a:pPr marL="0" indent="0">
              <a:buNone/>
            </a:pPr>
            <a:r>
              <a:rPr lang="en-US" dirty="0"/>
              <a:t>Reason 4: “</a:t>
            </a:r>
            <a:r>
              <a:rPr lang="en-US" i="1" dirty="0"/>
              <a:t>The CA is made aware of a demonstrated or proven method that can easily compute the Subscriber’s Private Key based on the Public Key in the Certificate</a:t>
            </a:r>
            <a:r>
              <a:rPr lang="en-US" dirty="0"/>
              <a:t>”</a:t>
            </a:r>
          </a:p>
        </p:txBody>
      </p:sp>
      <p:pic>
        <p:nvPicPr>
          <p:cNvPr id="4" name="Picture 3">
            <a:extLst>
              <a:ext uri="{FF2B5EF4-FFF2-40B4-BE49-F238E27FC236}">
                <a16:creationId xmlns:a16="http://schemas.microsoft.com/office/drawing/2014/main" id="{7C677D55-622E-4269-AF56-2E6419283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400610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7B6B-443B-40E0-8FDB-E16AFFD03821}"/>
              </a:ext>
            </a:extLst>
          </p:cNvPr>
          <p:cNvSpPr>
            <a:spLocks noGrp="1"/>
          </p:cNvSpPr>
          <p:nvPr>
            <p:ph type="title"/>
          </p:nvPr>
        </p:nvSpPr>
        <p:spPr/>
        <p:txBody>
          <a:bodyPr/>
          <a:lstStyle/>
          <a:p>
            <a:r>
              <a:rPr lang="en-US" dirty="0"/>
              <a:t>Ballot Proposal</a:t>
            </a:r>
          </a:p>
        </p:txBody>
      </p:sp>
      <p:sp>
        <p:nvSpPr>
          <p:cNvPr id="3" name="Content Placeholder 2">
            <a:extLst>
              <a:ext uri="{FF2B5EF4-FFF2-40B4-BE49-F238E27FC236}">
                <a16:creationId xmlns:a16="http://schemas.microsoft.com/office/drawing/2014/main" id="{3B24A60A-F6AF-4532-A1F3-CE6954013586}"/>
              </a:ext>
            </a:extLst>
          </p:cNvPr>
          <p:cNvSpPr>
            <a:spLocks noGrp="1"/>
          </p:cNvSpPr>
          <p:nvPr>
            <p:ph idx="1"/>
          </p:nvPr>
        </p:nvSpPr>
        <p:spPr/>
        <p:txBody>
          <a:bodyPr/>
          <a:lstStyle/>
          <a:p>
            <a:r>
              <a:rPr lang="en-US" dirty="0"/>
              <a:t>Changes for reasons 6 and 7</a:t>
            </a:r>
          </a:p>
        </p:txBody>
      </p:sp>
      <p:pic>
        <p:nvPicPr>
          <p:cNvPr id="4" name="Picture 3">
            <a:extLst>
              <a:ext uri="{FF2B5EF4-FFF2-40B4-BE49-F238E27FC236}">
                <a16:creationId xmlns:a16="http://schemas.microsoft.com/office/drawing/2014/main" id="{BC53658C-E467-4699-8E17-08AA74D91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228015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2304-AEF2-4E71-B001-8B413A403CC1}"/>
              </a:ext>
            </a:extLst>
          </p:cNvPr>
          <p:cNvSpPr>
            <a:spLocks noGrp="1"/>
          </p:cNvSpPr>
          <p:nvPr>
            <p:ph type="title"/>
          </p:nvPr>
        </p:nvSpPr>
        <p:spPr>
          <a:xfrm>
            <a:off x="838200" y="365125"/>
            <a:ext cx="10515600" cy="685909"/>
          </a:xfrm>
        </p:spPr>
        <p:txBody>
          <a:bodyPr>
            <a:normAutofit fontScale="90000"/>
          </a:bodyPr>
          <a:lstStyle/>
          <a:p>
            <a:r>
              <a:rPr lang="en-US" dirty="0"/>
              <a:t>Reason 6</a:t>
            </a:r>
          </a:p>
        </p:txBody>
      </p:sp>
      <p:sp>
        <p:nvSpPr>
          <p:cNvPr id="3" name="Content Placeholder 2">
            <a:extLst>
              <a:ext uri="{FF2B5EF4-FFF2-40B4-BE49-F238E27FC236}">
                <a16:creationId xmlns:a16="http://schemas.microsoft.com/office/drawing/2014/main" id="{B0CB940F-1009-4BBB-963A-915E76EEBABB}"/>
              </a:ext>
            </a:extLst>
          </p:cNvPr>
          <p:cNvSpPr>
            <a:spLocks noGrp="1"/>
          </p:cNvSpPr>
          <p:nvPr>
            <p:ph idx="1"/>
          </p:nvPr>
        </p:nvSpPr>
        <p:spPr>
          <a:xfrm>
            <a:off x="838200" y="1051034"/>
            <a:ext cx="10515600" cy="5125929"/>
          </a:xfrm>
        </p:spPr>
        <p:txBody>
          <a:bodyPr/>
          <a:lstStyle/>
          <a:p>
            <a:pPr marL="0" indent="0">
              <a:buNone/>
            </a:pPr>
            <a:r>
              <a:rPr lang="en-US" dirty="0"/>
              <a:t>“</a:t>
            </a:r>
            <a:r>
              <a:rPr lang="en-US" i="1" dirty="0"/>
              <a:t>The Certificate no longer complies with the requirements of Section 6.1.5 and Section 6.1.6;</a:t>
            </a:r>
            <a:r>
              <a:rPr lang="en-US" dirty="0"/>
              <a:t>”</a:t>
            </a:r>
          </a:p>
          <a:p>
            <a:pPr marL="0" indent="0">
              <a:buNone/>
            </a:pPr>
            <a:r>
              <a:rPr lang="en-US" dirty="0"/>
              <a:t>This reason requires a ballot change. Ballots should have an effective date. Therefore we do not need this reason to have a 5 day period. </a:t>
            </a:r>
          </a:p>
          <a:p>
            <a:pPr marL="0" indent="0">
              <a:buNone/>
            </a:pPr>
            <a:r>
              <a:rPr lang="en-US" dirty="0"/>
              <a:t>Two options:</a:t>
            </a:r>
          </a:p>
          <a:p>
            <a:pPr marL="514350" indent="-514350">
              <a:buFont typeface="+mj-lt"/>
              <a:buAutoNum type="arabicPeriod"/>
            </a:pPr>
            <a:r>
              <a:rPr lang="en-US" dirty="0"/>
              <a:t>Move to the 24 hour section. </a:t>
            </a:r>
          </a:p>
          <a:p>
            <a:pPr marL="514350" indent="-514350">
              <a:buFont typeface="+mj-lt"/>
              <a:buAutoNum type="arabicPeriod"/>
            </a:pPr>
            <a:r>
              <a:rPr lang="en-US" dirty="0"/>
              <a:t>Remove entirely. Since it requires a ballot this would not be an emergency done within 5 days regardless. Certificate lifetimes are shorter than they were when this was first written. If revocation of existing certificates is necessary that can be part of the ballot language.</a:t>
            </a:r>
          </a:p>
        </p:txBody>
      </p:sp>
      <p:pic>
        <p:nvPicPr>
          <p:cNvPr id="4" name="Picture 3">
            <a:extLst>
              <a:ext uri="{FF2B5EF4-FFF2-40B4-BE49-F238E27FC236}">
                <a16:creationId xmlns:a16="http://schemas.microsoft.com/office/drawing/2014/main" id="{FF9A161D-5387-4DC1-A30A-B6B534C8C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309116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1B6C-DE0F-43CA-9AB5-DAEBA2F61B2D}"/>
              </a:ext>
            </a:extLst>
          </p:cNvPr>
          <p:cNvSpPr>
            <a:spLocks noGrp="1"/>
          </p:cNvSpPr>
          <p:nvPr>
            <p:ph type="title"/>
          </p:nvPr>
        </p:nvSpPr>
        <p:spPr>
          <a:xfrm>
            <a:off x="838200" y="365125"/>
            <a:ext cx="10515600" cy="1106323"/>
          </a:xfrm>
        </p:spPr>
        <p:txBody>
          <a:bodyPr>
            <a:normAutofit/>
          </a:bodyPr>
          <a:lstStyle/>
          <a:p>
            <a:r>
              <a:rPr lang="en-US" dirty="0"/>
              <a:t>Reason 7</a:t>
            </a:r>
          </a:p>
        </p:txBody>
      </p:sp>
      <p:sp>
        <p:nvSpPr>
          <p:cNvPr id="3" name="Content Placeholder 2">
            <a:extLst>
              <a:ext uri="{FF2B5EF4-FFF2-40B4-BE49-F238E27FC236}">
                <a16:creationId xmlns:a16="http://schemas.microsoft.com/office/drawing/2014/main" id="{9436BE0C-9257-4340-AE5E-6AE359DC3844}"/>
              </a:ext>
            </a:extLst>
          </p:cNvPr>
          <p:cNvSpPr>
            <a:spLocks noGrp="1"/>
          </p:cNvSpPr>
          <p:nvPr>
            <p:ph idx="1"/>
          </p:nvPr>
        </p:nvSpPr>
        <p:spPr>
          <a:xfrm>
            <a:off x="838200" y="1839310"/>
            <a:ext cx="10515600" cy="4337653"/>
          </a:xfrm>
        </p:spPr>
        <p:txBody>
          <a:bodyPr/>
          <a:lstStyle/>
          <a:p>
            <a:pPr marL="0" indent="0">
              <a:buNone/>
            </a:pPr>
            <a:r>
              <a:rPr lang="en-US" i="1" dirty="0"/>
              <a:t>“The CA obtains evidence that the Certificate was misused.</a:t>
            </a:r>
            <a:r>
              <a:rPr lang="en-US" dirty="0"/>
              <a:t>”</a:t>
            </a:r>
          </a:p>
          <a:p>
            <a:pPr marL="0" indent="0">
              <a:buNone/>
            </a:pPr>
            <a:endParaRPr lang="en-US" dirty="0"/>
          </a:p>
          <a:p>
            <a:pPr marL="0" indent="0">
              <a:buNone/>
            </a:pPr>
            <a:r>
              <a:rPr lang="en-US" dirty="0"/>
              <a:t>Proposal: Remove it, it’s potentially duplicative without added detail to differentiate it from other reasons.</a:t>
            </a:r>
          </a:p>
          <a:p>
            <a:pPr marL="0" indent="0">
              <a:buNone/>
            </a:pPr>
            <a:endParaRPr lang="en-US" dirty="0"/>
          </a:p>
          <a:p>
            <a:pPr marL="0" indent="0">
              <a:buNone/>
            </a:pPr>
            <a:r>
              <a:rPr lang="en-US" dirty="0"/>
              <a:t>For the sake of this discussion we aren’t going to define “misused”.</a:t>
            </a:r>
          </a:p>
          <a:p>
            <a:pPr marL="0" indent="0">
              <a:buNone/>
            </a:pPr>
            <a:r>
              <a:rPr lang="en-US" dirty="0"/>
              <a:t>Instead we will discuss what gap this reason fills that is not covered by other reasons.</a:t>
            </a:r>
          </a:p>
        </p:txBody>
      </p:sp>
      <p:pic>
        <p:nvPicPr>
          <p:cNvPr id="4" name="Picture 3">
            <a:extLst>
              <a:ext uri="{FF2B5EF4-FFF2-40B4-BE49-F238E27FC236}">
                <a16:creationId xmlns:a16="http://schemas.microsoft.com/office/drawing/2014/main" id="{6F110CCC-DF0B-429E-8A98-9BADD9C00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207245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526F-AEB1-4255-A551-3BDAC72C0CB1}"/>
              </a:ext>
            </a:extLst>
          </p:cNvPr>
          <p:cNvSpPr>
            <a:spLocks noGrp="1"/>
          </p:cNvSpPr>
          <p:nvPr>
            <p:ph type="title"/>
          </p:nvPr>
        </p:nvSpPr>
        <p:spPr>
          <a:xfrm>
            <a:off x="315309" y="624748"/>
            <a:ext cx="11466788" cy="478837"/>
          </a:xfrm>
        </p:spPr>
        <p:txBody>
          <a:bodyPr>
            <a:normAutofit fontScale="90000"/>
          </a:bodyPr>
          <a:lstStyle/>
          <a:p>
            <a:r>
              <a:rPr lang="en-US" dirty="0"/>
              <a:t>What does reason 7 do that is not covered by these?</a:t>
            </a:r>
          </a:p>
        </p:txBody>
      </p:sp>
      <p:sp>
        <p:nvSpPr>
          <p:cNvPr id="3" name="Content Placeholder 2">
            <a:extLst>
              <a:ext uri="{FF2B5EF4-FFF2-40B4-BE49-F238E27FC236}">
                <a16:creationId xmlns:a16="http://schemas.microsoft.com/office/drawing/2014/main" id="{379637FD-DD5C-4051-A7AE-02563E4A7B79}"/>
              </a:ext>
            </a:extLst>
          </p:cNvPr>
          <p:cNvSpPr>
            <a:spLocks noGrp="1"/>
          </p:cNvSpPr>
          <p:nvPr>
            <p:ph idx="1"/>
          </p:nvPr>
        </p:nvSpPr>
        <p:spPr>
          <a:xfrm>
            <a:off x="315309" y="1208690"/>
            <a:ext cx="11603421" cy="5423338"/>
          </a:xfrm>
        </p:spPr>
        <p:txBody>
          <a:bodyPr>
            <a:normAutofit/>
          </a:bodyPr>
          <a:lstStyle/>
          <a:p>
            <a:r>
              <a:rPr lang="en-US" sz="2000" dirty="0"/>
              <a:t>*1) The Subscriber requests in writing, without specifying a </a:t>
            </a:r>
            <a:r>
              <a:rPr lang="en-US" sz="2000" dirty="0" err="1"/>
              <a:t>CRLreason</a:t>
            </a:r>
            <a:r>
              <a:rPr lang="en-US" sz="2000" dirty="0"/>
              <a:t>, that the CA revoke the Certificate</a:t>
            </a:r>
          </a:p>
          <a:p>
            <a:r>
              <a:rPr lang="en-US" sz="2000" dirty="0"/>
              <a:t>*2) The Subscriber notifies the CA that the original certificate request was not authorized and does not retroactively grant authorization</a:t>
            </a:r>
          </a:p>
          <a:p>
            <a:r>
              <a:rPr lang="en-US" sz="2000" dirty="0"/>
              <a:t>*5) The CA obtains evidence that the validation of domain authorization or control for any Fully‐Qualified Domain Name or IP address in the Certificate should not be relied upon</a:t>
            </a:r>
          </a:p>
          <a:p>
            <a:r>
              <a:rPr lang="en-US" sz="2000" dirty="0"/>
              <a:t>8) The CA is made aware that a Subscriber has violated one or more of its material obligations under the Subscriber Agreement or Terms of Use </a:t>
            </a:r>
          </a:p>
          <a:p>
            <a:r>
              <a:rPr lang="en-US" sz="2000" dirty="0"/>
              <a:t>9) The CA is made aware of any circumstance indicating that use of a Fully‐Qualified Domain Name or IP address in the Certificate is no longer legally permitted</a:t>
            </a:r>
          </a:p>
          <a:p>
            <a:r>
              <a:rPr lang="en-US" sz="2000" dirty="0"/>
              <a:t>10) The CA is made aware that a Wildcard Certificate has been used to authenticate a fraudulently misleading subordinate Fully‐Qualified Domain Name </a:t>
            </a:r>
          </a:p>
          <a:p>
            <a:r>
              <a:rPr lang="en-US" sz="2000" dirty="0"/>
              <a:t>13) The CA determines or is made aware that any of the information appearing in the Certificate is inaccurate </a:t>
            </a:r>
          </a:p>
          <a:p>
            <a:r>
              <a:rPr lang="en-US" sz="2000" dirty="0"/>
              <a:t>15) Revocation is required by the CA’s Certificate Policy and/or Certification Practice Statement for a reason that is not otherwise required to be specified by this section 4.9.1.1 </a:t>
            </a:r>
          </a:p>
          <a:p>
            <a:pPr marL="0" indent="0">
              <a:buNone/>
            </a:pPr>
            <a:r>
              <a:rPr lang="en-US" sz="1400" i="1" dirty="0"/>
              <a:t>*24 hours section</a:t>
            </a:r>
          </a:p>
        </p:txBody>
      </p:sp>
      <p:pic>
        <p:nvPicPr>
          <p:cNvPr id="4" name="Picture 3">
            <a:extLst>
              <a:ext uri="{FF2B5EF4-FFF2-40B4-BE49-F238E27FC236}">
                <a16:creationId xmlns:a16="http://schemas.microsoft.com/office/drawing/2014/main" id="{E10221F0-0572-4719-BE44-391A83314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315" y="157438"/>
            <a:ext cx="3549376" cy="478837"/>
          </a:xfrm>
          <a:prstGeom prst="rect">
            <a:avLst/>
          </a:prstGeom>
        </p:spPr>
      </p:pic>
    </p:spTree>
    <p:extLst>
      <p:ext uri="{BB962C8B-B14F-4D97-AF65-F5344CB8AC3E}">
        <p14:creationId xmlns:p14="http://schemas.microsoft.com/office/powerpoint/2010/main" val="273052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16D9-D939-442D-9C25-503B9A23C19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CC6D3A-871C-46FB-91C2-C31C898657A2}"/>
              </a:ext>
            </a:extLst>
          </p:cNvPr>
          <p:cNvSpPr>
            <a:spLocks noGrp="1"/>
          </p:cNvSpPr>
          <p:nvPr>
            <p:ph idx="1"/>
          </p:nvPr>
        </p:nvSpPr>
        <p:spPr>
          <a:xfrm>
            <a:off x="838200" y="1492469"/>
            <a:ext cx="10515600" cy="4684494"/>
          </a:xfrm>
        </p:spPr>
        <p:txBody>
          <a:bodyPr>
            <a:normAutofit lnSpcReduction="10000"/>
          </a:bodyPr>
          <a:lstStyle/>
          <a:p>
            <a:r>
              <a:rPr lang="en-US" dirty="0"/>
              <a:t>This will cover the “5 days” section of 4.9.1.1.</a:t>
            </a:r>
          </a:p>
          <a:p>
            <a:r>
              <a:rPr lang="en-US" dirty="0"/>
              <a:t>Part One Goal: Review the methods to make sure we have a shared understanding of what outcome they achieve. This will enable us to be able to determine what changes may be appropriate. </a:t>
            </a:r>
          </a:p>
          <a:p>
            <a:r>
              <a:rPr lang="en-US" dirty="0"/>
              <a:t>Part Two Goal: Ballot proposal to change two methods. Get feedback on the proposal to move forward with a ballot.</a:t>
            </a:r>
          </a:p>
          <a:p>
            <a:r>
              <a:rPr lang="en-US" dirty="0"/>
              <a:t>Things to keep in mind:</a:t>
            </a:r>
          </a:p>
          <a:p>
            <a:pPr lvl="1"/>
            <a:r>
              <a:rPr lang="en-US" dirty="0"/>
              <a:t>Revocation reasons haven’t been updated in a long time. They were written before certificate life and validation reuse were shortened.</a:t>
            </a:r>
          </a:p>
          <a:p>
            <a:pPr lvl="1"/>
            <a:r>
              <a:rPr lang="en-US" dirty="0"/>
              <a:t>Reason 1: “</a:t>
            </a:r>
            <a:r>
              <a:rPr lang="en-US" i="1" dirty="0"/>
              <a:t>The Subscriber requests in writing, without specifying a </a:t>
            </a:r>
            <a:r>
              <a:rPr lang="en-US" i="1" dirty="0" err="1"/>
              <a:t>CRLreason</a:t>
            </a:r>
            <a:r>
              <a:rPr lang="en-US" i="1" dirty="0"/>
              <a:t>, that the CA revoke the Certificate</a:t>
            </a:r>
            <a:r>
              <a:rPr lang="en-US" dirty="0"/>
              <a:t>”.</a:t>
            </a:r>
            <a:br>
              <a:rPr lang="en-US" dirty="0"/>
            </a:br>
            <a:endParaRPr lang="en-US" dirty="0"/>
          </a:p>
        </p:txBody>
      </p:sp>
      <p:pic>
        <p:nvPicPr>
          <p:cNvPr id="6" name="Picture 5">
            <a:extLst>
              <a:ext uri="{FF2B5EF4-FFF2-40B4-BE49-F238E27FC236}">
                <a16:creationId xmlns:a16="http://schemas.microsoft.com/office/drawing/2014/main" id="{ADE10C22-4FCB-4996-A42B-50B27D73A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261775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CBB7-EF7F-4B6A-8929-64ED896B26E9}"/>
              </a:ext>
            </a:extLst>
          </p:cNvPr>
          <p:cNvSpPr>
            <a:spLocks noGrp="1"/>
          </p:cNvSpPr>
          <p:nvPr>
            <p:ph type="title"/>
          </p:nvPr>
        </p:nvSpPr>
        <p:spPr/>
        <p:txBody>
          <a:bodyPr/>
          <a:lstStyle/>
          <a:p>
            <a:r>
              <a:rPr lang="en-US" dirty="0"/>
              <a:t>Reason 8</a:t>
            </a:r>
          </a:p>
        </p:txBody>
      </p:sp>
      <p:sp>
        <p:nvSpPr>
          <p:cNvPr id="3" name="Content Placeholder 2">
            <a:extLst>
              <a:ext uri="{FF2B5EF4-FFF2-40B4-BE49-F238E27FC236}">
                <a16:creationId xmlns:a16="http://schemas.microsoft.com/office/drawing/2014/main" id="{72207834-3DA9-4801-BA6D-BB762116B0E6}"/>
              </a:ext>
            </a:extLst>
          </p:cNvPr>
          <p:cNvSpPr>
            <a:spLocks noGrp="1"/>
          </p:cNvSpPr>
          <p:nvPr>
            <p:ph idx="1"/>
          </p:nvPr>
        </p:nvSpPr>
        <p:spPr>
          <a:xfrm>
            <a:off x="838200" y="1481959"/>
            <a:ext cx="10515600" cy="4695004"/>
          </a:xfrm>
        </p:spPr>
        <p:txBody>
          <a:bodyPr>
            <a:normAutofit lnSpcReduction="10000"/>
          </a:bodyPr>
          <a:lstStyle/>
          <a:p>
            <a:pPr marL="0" indent="0">
              <a:buNone/>
            </a:pPr>
            <a:r>
              <a:rPr lang="en-US" i="1" dirty="0"/>
              <a:t>The CA is made aware that a Subscriber has violated one or more of its material obligations under the Subscriber Agreement or Terms of Use</a:t>
            </a:r>
          </a:p>
          <a:p>
            <a:pPr marL="0" indent="0">
              <a:buNone/>
            </a:pPr>
            <a:endParaRPr lang="en-US" dirty="0"/>
          </a:p>
          <a:p>
            <a:pPr marL="0" indent="0">
              <a:buNone/>
            </a:pPr>
            <a:r>
              <a:rPr lang="en-US" dirty="0"/>
              <a:t>Seems straight forward. The CA has rules. The subscriber breaks them. The certificate gets revoked.</a:t>
            </a:r>
          </a:p>
          <a:p>
            <a:pPr marL="0" indent="0">
              <a:buNone/>
            </a:pPr>
            <a:endParaRPr lang="en-US" dirty="0"/>
          </a:p>
          <a:p>
            <a:pPr marL="0" indent="0">
              <a:buNone/>
            </a:pPr>
            <a:r>
              <a:rPr lang="en-US" dirty="0"/>
              <a:t>Question for the future. Given that the CA makes the rules it’s in their best interest to revoke inline with the level of risk they have identified. Does it make sense to have a 5 day requirement or does that encourage malicious compliance? In that the most efficient way to be compliant would be to have few or no rules.</a:t>
            </a:r>
          </a:p>
        </p:txBody>
      </p:sp>
      <p:pic>
        <p:nvPicPr>
          <p:cNvPr id="5" name="Picture 4">
            <a:extLst>
              <a:ext uri="{FF2B5EF4-FFF2-40B4-BE49-F238E27FC236}">
                <a16:creationId xmlns:a16="http://schemas.microsoft.com/office/drawing/2014/main" id="{B4822B86-1A04-4FC6-9045-BD8F2652C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402194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D54-33F0-46C5-A83A-4312D6AEE264}"/>
              </a:ext>
            </a:extLst>
          </p:cNvPr>
          <p:cNvSpPr>
            <a:spLocks noGrp="1"/>
          </p:cNvSpPr>
          <p:nvPr>
            <p:ph type="title"/>
          </p:nvPr>
        </p:nvSpPr>
        <p:spPr>
          <a:xfrm>
            <a:off x="336331" y="252248"/>
            <a:ext cx="11017469" cy="735724"/>
          </a:xfrm>
        </p:spPr>
        <p:txBody>
          <a:bodyPr/>
          <a:lstStyle/>
          <a:p>
            <a:r>
              <a:rPr lang="en-US" dirty="0"/>
              <a:t>Reason 9</a:t>
            </a:r>
          </a:p>
        </p:txBody>
      </p:sp>
      <p:sp>
        <p:nvSpPr>
          <p:cNvPr id="3" name="Content Placeholder 2">
            <a:extLst>
              <a:ext uri="{FF2B5EF4-FFF2-40B4-BE49-F238E27FC236}">
                <a16:creationId xmlns:a16="http://schemas.microsoft.com/office/drawing/2014/main" id="{E4FBA195-A5FB-456E-95CF-FA74F77BB2EF}"/>
              </a:ext>
            </a:extLst>
          </p:cNvPr>
          <p:cNvSpPr>
            <a:spLocks noGrp="1"/>
          </p:cNvSpPr>
          <p:nvPr>
            <p:ph idx="1"/>
          </p:nvPr>
        </p:nvSpPr>
        <p:spPr>
          <a:xfrm>
            <a:off x="325821" y="987972"/>
            <a:ext cx="11529848" cy="5188991"/>
          </a:xfrm>
        </p:spPr>
        <p:txBody>
          <a:bodyPr>
            <a:normAutofit lnSpcReduction="10000"/>
          </a:bodyPr>
          <a:lstStyle/>
          <a:p>
            <a:pPr marL="0" indent="0">
              <a:buNone/>
            </a:pPr>
            <a:r>
              <a:rPr lang="en-US" i="1" dirty="0"/>
              <a:t>The CA is made aware of any circumstance indicating that use of a Fully‐Qualified Domain Name or IP address in the Certificate is no longer legally permitted (e.g. a court or arbitrator has revoked a Domain Name Registrant’s right to use the Domain Name, a relevant licensing or services agreement between the Domain Name Registrant and the Applicant has terminated, or the Domain Name Registrant has failed to renew the Domain Name)</a:t>
            </a:r>
          </a:p>
          <a:p>
            <a:pPr marL="0" indent="0">
              <a:buNone/>
            </a:pPr>
            <a:endParaRPr lang="en-US" i="1" dirty="0"/>
          </a:p>
          <a:p>
            <a:pPr marL="0" indent="0">
              <a:buNone/>
            </a:pPr>
            <a:r>
              <a:rPr lang="en-US" dirty="0"/>
              <a:t>Questions:</a:t>
            </a:r>
          </a:p>
          <a:p>
            <a:pPr marL="514350" indent="-514350">
              <a:buFont typeface="+mj-lt"/>
              <a:buAutoNum type="arabicPeriod"/>
            </a:pPr>
            <a:r>
              <a:rPr lang="en-US" dirty="0"/>
              <a:t>What is acceptable proof for this method? </a:t>
            </a:r>
          </a:p>
          <a:p>
            <a:pPr marL="514350" indent="-514350">
              <a:buFont typeface="+mj-lt"/>
              <a:buAutoNum type="arabicPeriod"/>
            </a:pPr>
            <a:r>
              <a:rPr lang="en-US" dirty="0"/>
              <a:t>As a thought exercise if we add “domain controller/owner” to reason 1 does that satisfy the need for this reason? If not what additional benefit do we get from this?</a:t>
            </a:r>
          </a:p>
        </p:txBody>
      </p:sp>
      <p:pic>
        <p:nvPicPr>
          <p:cNvPr id="4" name="Picture 3">
            <a:extLst>
              <a:ext uri="{FF2B5EF4-FFF2-40B4-BE49-F238E27FC236}">
                <a16:creationId xmlns:a16="http://schemas.microsoft.com/office/drawing/2014/main" id="{08B0E89E-4519-4DC4-AC11-F6809EF9E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359150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E2BC-0C62-4589-81ED-4003CF09A972}"/>
              </a:ext>
            </a:extLst>
          </p:cNvPr>
          <p:cNvSpPr>
            <a:spLocks noGrp="1"/>
          </p:cNvSpPr>
          <p:nvPr>
            <p:ph type="title"/>
          </p:nvPr>
        </p:nvSpPr>
        <p:spPr/>
        <p:txBody>
          <a:bodyPr/>
          <a:lstStyle/>
          <a:p>
            <a:r>
              <a:rPr lang="en-US" dirty="0"/>
              <a:t>Reason 10</a:t>
            </a:r>
          </a:p>
        </p:txBody>
      </p:sp>
      <p:sp>
        <p:nvSpPr>
          <p:cNvPr id="3" name="Content Placeholder 2">
            <a:extLst>
              <a:ext uri="{FF2B5EF4-FFF2-40B4-BE49-F238E27FC236}">
                <a16:creationId xmlns:a16="http://schemas.microsoft.com/office/drawing/2014/main" id="{DF636C5B-51CD-4D6B-AB46-FD9753251508}"/>
              </a:ext>
            </a:extLst>
          </p:cNvPr>
          <p:cNvSpPr>
            <a:spLocks noGrp="1"/>
          </p:cNvSpPr>
          <p:nvPr>
            <p:ph idx="1"/>
          </p:nvPr>
        </p:nvSpPr>
        <p:spPr/>
        <p:txBody>
          <a:bodyPr/>
          <a:lstStyle/>
          <a:p>
            <a:pPr marL="0" indent="0">
              <a:buNone/>
            </a:pPr>
            <a:r>
              <a:rPr lang="en-US" dirty="0"/>
              <a:t>“</a:t>
            </a:r>
            <a:r>
              <a:rPr lang="en-US" i="1" dirty="0"/>
              <a:t>The CA is made aware that a Wildcard Certificate has been used to authenticate a fraudulently misleading subordinate Fully‐Qualified Domain Name</a:t>
            </a:r>
            <a:r>
              <a:rPr lang="en-US" dirty="0"/>
              <a:t>” </a:t>
            </a:r>
          </a:p>
          <a:p>
            <a:pPr marL="0" indent="0">
              <a:buNone/>
            </a:pPr>
            <a:endParaRPr lang="en-US" dirty="0"/>
          </a:p>
          <a:p>
            <a:pPr marL="0" indent="0">
              <a:buNone/>
            </a:pPr>
            <a:r>
              <a:rPr lang="en-US" dirty="0"/>
              <a:t>What does this achieve beyond reasons 1 or 8?</a:t>
            </a:r>
          </a:p>
        </p:txBody>
      </p:sp>
      <p:pic>
        <p:nvPicPr>
          <p:cNvPr id="4" name="Picture 3">
            <a:extLst>
              <a:ext uri="{FF2B5EF4-FFF2-40B4-BE49-F238E27FC236}">
                <a16:creationId xmlns:a16="http://schemas.microsoft.com/office/drawing/2014/main" id="{D2D978EB-1CD4-41FE-9904-26F9FEB46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404472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B8F1-8F82-41CE-BC5D-B5721E37A705}"/>
              </a:ext>
            </a:extLst>
          </p:cNvPr>
          <p:cNvSpPr>
            <a:spLocks noGrp="1"/>
          </p:cNvSpPr>
          <p:nvPr>
            <p:ph type="title"/>
          </p:nvPr>
        </p:nvSpPr>
        <p:spPr/>
        <p:txBody>
          <a:bodyPr/>
          <a:lstStyle/>
          <a:p>
            <a:r>
              <a:rPr lang="en-US" dirty="0"/>
              <a:t>Reason 11</a:t>
            </a:r>
          </a:p>
        </p:txBody>
      </p:sp>
      <p:sp>
        <p:nvSpPr>
          <p:cNvPr id="3" name="Content Placeholder 2">
            <a:extLst>
              <a:ext uri="{FF2B5EF4-FFF2-40B4-BE49-F238E27FC236}">
                <a16:creationId xmlns:a16="http://schemas.microsoft.com/office/drawing/2014/main" id="{1D102828-11F5-4464-A074-E2DF6CEFD107}"/>
              </a:ext>
            </a:extLst>
          </p:cNvPr>
          <p:cNvSpPr>
            <a:spLocks noGrp="1"/>
          </p:cNvSpPr>
          <p:nvPr>
            <p:ph idx="1"/>
          </p:nvPr>
        </p:nvSpPr>
        <p:spPr/>
        <p:txBody>
          <a:bodyPr>
            <a:normAutofit/>
          </a:bodyPr>
          <a:lstStyle/>
          <a:p>
            <a:pPr marL="0" indent="0">
              <a:buNone/>
            </a:pPr>
            <a:r>
              <a:rPr lang="en-US" dirty="0"/>
              <a:t>“</a:t>
            </a:r>
            <a:r>
              <a:rPr lang="en-US" i="1" dirty="0"/>
              <a:t>The CA is made aware of a material change in the information contained in the Certificate</a:t>
            </a:r>
            <a:r>
              <a:rPr lang="en-US" dirty="0"/>
              <a:t>”</a:t>
            </a:r>
          </a:p>
          <a:p>
            <a:pPr marL="0" indent="0">
              <a:buNone/>
            </a:pPr>
            <a:endParaRPr lang="en-US" dirty="0"/>
          </a:p>
          <a:p>
            <a:pPr marL="0" indent="0">
              <a:buNone/>
            </a:pPr>
            <a:r>
              <a:rPr lang="en-US" dirty="0"/>
              <a:t>Certificates are point in time. What does this achieve beyond reasons 1 or 5?</a:t>
            </a:r>
          </a:p>
          <a:p>
            <a:pPr marL="0" indent="0">
              <a:buNone/>
            </a:pPr>
            <a:endParaRPr lang="en-US" dirty="0"/>
          </a:p>
          <a:p>
            <a:pPr marL="0" indent="0">
              <a:buNone/>
            </a:pPr>
            <a:r>
              <a:rPr lang="en-US" dirty="0"/>
              <a:t>Reason 5: “</a:t>
            </a:r>
            <a:r>
              <a:rPr lang="en-US" i="1" dirty="0"/>
              <a:t>The CA obtains evidence that the validation of domain authorization or control for any Fully‐Qualified Domain Name or IP address in the Certificate should not be relied upon</a:t>
            </a:r>
            <a:r>
              <a:rPr lang="en-US" dirty="0"/>
              <a: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30DE267-B96E-4789-9CA9-C6A80D442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373727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EAE-7DFE-49FF-9CE7-106A20B13BF9}"/>
              </a:ext>
            </a:extLst>
          </p:cNvPr>
          <p:cNvSpPr>
            <a:spLocks noGrp="1"/>
          </p:cNvSpPr>
          <p:nvPr>
            <p:ph type="title"/>
          </p:nvPr>
        </p:nvSpPr>
        <p:spPr/>
        <p:txBody>
          <a:bodyPr/>
          <a:lstStyle/>
          <a:p>
            <a:r>
              <a:rPr lang="en-US" dirty="0"/>
              <a:t>Reason 12</a:t>
            </a:r>
          </a:p>
        </p:txBody>
      </p:sp>
      <p:sp>
        <p:nvSpPr>
          <p:cNvPr id="3" name="Content Placeholder 2">
            <a:extLst>
              <a:ext uri="{FF2B5EF4-FFF2-40B4-BE49-F238E27FC236}">
                <a16:creationId xmlns:a16="http://schemas.microsoft.com/office/drawing/2014/main" id="{ED8D75A6-D9AB-48C9-8726-BDDA97ADE769}"/>
              </a:ext>
            </a:extLst>
          </p:cNvPr>
          <p:cNvSpPr>
            <a:spLocks noGrp="1"/>
          </p:cNvSpPr>
          <p:nvPr>
            <p:ph idx="1"/>
          </p:nvPr>
        </p:nvSpPr>
        <p:spPr/>
        <p:txBody>
          <a:bodyPr/>
          <a:lstStyle/>
          <a:p>
            <a:pPr marL="0" indent="0">
              <a:buNone/>
            </a:pPr>
            <a:r>
              <a:rPr lang="en-US" dirty="0"/>
              <a:t>“</a:t>
            </a:r>
            <a:r>
              <a:rPr lang="en-US" i="1" dirty="0"/>
              <a:t>The CA is made aware that the Certificate was not issued in accordance with these Requirements or the CA’s Certificate Policy or Certification Practice Statement</a:t>
            </a:r>
            <a:r>
              <a:rPr lang="en-US" dirty="0"/>
              <a:t>” </a:t>
            </a:r>
          </a:p>
          <a:p>
            <a:pPr marL="0" indent="0">
              <a:buNone/>
            </a:pPr>
            <a:endParaRPr lang="en-US" dirty="0"/>
          </a:p>
          <a:p>
            <a:pPr marL="0" indent="0">
              <a:buNone/>
            </a:pPr>
            <a:r>
              <a:rPr lang="en-US" dirty="0"/>
              <a:t>Clarity: 10 out of 10! No notes.</a:t>
            </a:r>
          </a:p>
        </p:txBody>
      </p:sp>
      <p:pic>
        <p:nvPicPr>
          <p:cNvPr id="4" name="Picture 3">
            <a:extLst>
              <a:ext uri="{FF2B5EF4-FFF2-40B4-BE49-F238E27FC236}">
                <a16:creationId xmlns:a16="http://schemas.microsoft.com/office/drawing/2014/main" id="{583F11CD-1391-4230-8FD9-F9F77ECE1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162064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EAE-7DFE-49FF-9CE7-106A20B13BF9}"/>
              </a:ext>
            </a:extLst>
          </p:cNvPr>
          <p:cNvSpPr>
            <a:spLocks noGrp="1"/>
          </p:cNvSpPr>
          <p:nvPr>
            <p:ph type="title"/>
          </p:nvPr>
        </p:nvSpPr>
        <p:spPr>
          <a:xfrm>
            <a:off x="525517" y="365125"/>
            <a:ext cx="10828283" cy="1325563"/>
          </a:xfrm>
        </p:spPr>
        <p:txBody>
          <a:bodyPr/>
          <a:lstStyle/>
          <a:p>
            <a:r>
              <a:rPr lang="en-US" dirty="0"/>
              <a:t>Reason 13</a:t>
            </a:r>
          </a:p>
        </p:txBody>
      </p:sp>
      <p:sp>
        <p:nvSpPr>
          <p:cNvPr id="3" name="Content Placeholder 2">
            <a:extLst>
              <a:ext uri="{FF2B5EF4-FFF2-40B4-BE49-F238E27FC236}">
                <a16:creationId xmlns:a16="http://schemas.microsoft.com/office/drawing/2014/main" id="{ED8D75A6-D9AB-48C9-8726-BDDA97ADE769}"/>
              </a:ext>
            </a:extLst>
          </p:cNvPr>
          <p:cNvSpPr>
            <a:spLocks noGrp="1"/>
          </p:cNvSpPr>
          <p:nvPr>
            <p:ph idx="1"/>
          </p:nvPr>
        </p:nvSpPr>
        <p:spPr>
          <a:xfrm>
            <a:off x="420414" y="1376855"/>
            <a:ext cx="11393214" cy="5116020"/>
          </a:xfrm>
        </p:spPr>
        <p:txBody>
          <a:bodyPr>
            <a:normAutofit fontScale="92500" lnSpcReduction="10000"/>
          </a:bodyPr>
          <a:lstStyle/>
          <a:p>
            <a:pPr marL="0" indent="0">
              <a:buNone/>
            </a:pPr>
            <a:r>
              <a:rPr lang="en-US" dirty="0"/>
              <a:t>“</a:t>
            </a:r>
            <a:r>
              <a:rPr lang="en-US" i="1" dirty="0"/>
              <a:t>The CA determines or is made aware that any of the information appearing in the Certificate is inaccurate</a:t>
            </a:r>
            <a:r>
              <a:rPr lang="en-US" dirty="0"/>
              <a:t>”</a:t>
            </a:r>
          </a:p>
          <a:p>
            <a:pPr marL="0" indent="0">
              <a:buNone/>
            </a:pPr>
            <a:endParaRPr lang="en-US" dirty="0"/>
          </a:p>
          <a:p>
            <a:pPr marL="0" indent="0">
              <a:buNone/>
            </a:pPr>
            <a:r>
              <a:rPr lang="en-US" dirty="0"/>
              <a:t>What does this achieve beyond reasons 1, 2, 5, or 8?</a:t>
            </a:r>
          </a:p>
          <a:p>
            <a:pPr marL="0" indent="0">
              <a:buNone/>
            </a:pPr>
            <a:endParaRPr lang="en-US" dirty="0"/>
          </a:p>
          <a:p>
            <a:pPr marL="0" indent="0">
              <a:buNone/>
            </a:pPr>
            <a:r>
              <a:rPr lang="en-US" dirty="0"/>
              <a:t>Reason 2: “</a:t>
            </a:r>
            <a:r>
              <a:rPr lang="en-US" i="1" dirty="0"/>
              <a:t>The Subscriber notifies the CA that the original certificate request was not authorized and does not retroactively grant authorization</a:t>
            </a:r>
            <a:r>
              <a:rPr lang="en-US" dirty="0"/>
              <a:t>”</a:t>
            </a:r>
          </a:p>
          <a:p>
            <a:pPr marL="0" indent="0">
              <a:buNone/>
            </a:pPr>
            <a:r>
              <a:rPr lang="en-US" dirty="0"/>
              <a:t>Reason 5: “</a:t>
            </a:r>
            <a:r>
              <a:rPr lang="en-US" i="1" dirty="0"/>
              <a:t>The CA obtains evidence that the validation of domain authorization or control for any Fully‐Qualified Domain Name or IP address in the Certificate should not be relied upon</a:t>
            </a:r>
            <a:r>
              <a:rPr lang="en-US" dirty="0"/>
              <a:t>”</a:t>
            </a:r>
          </a:p>
          <a:p>
            <a:pPr marL="0" indent="0">
              <a:buNone/>
            </a:pPr>
            <a:r>
              <a:rPr lang="en-US" dirty="0"/>
              <a:t>Section 9.6.3 requires that Subscriber Agreements require accurate information. So providing inaccurate information violates the Subscriber Agreement which is reason 8.</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BF12C1E-571C-4397-942C-7BBC7C7FE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128872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EAE-7DFE-49FF-9CE7-106A20B13BF9}"/>
              </a:ext>
            </a:extLst>
          </p:cNvPr>
          <p:cNvSpPr>
            <a:spLocks noGrp="1"/>
          </p:cNvSpPr>
          <p:nvPr>
            <p:ph type="title"/>
          </p:nvPr>
        </p:nvSpPr>
        <p:spPr/>
        <p:txBody>
          <a:bodyPr/>
          <a:lstStyle/>
          <a:p>
            <a:r>
              <a:rPr lang="en-US" dirty="0"/>
              <a:t>Reason 14</a:t>
            </a:r>
          </a:p>
        </p:txBody>
      </p:sp>
      <p:sp>
        <p:nvSpPr>
          <p:cNvPr id="3" name="Content Placeholder 2">
            <a:extLst>
              <a:ext uri="{FF2B5EF4-FFF2-40B4-BE49-F238E27FC236}">
                <a16:creationId xmlns:a16="http://schemas.microsoft.com/office/drawing/2014/main" id="{ED8D75A6-D9AB-48C9-8726-BDDA97ADE769}"/>
              </a:ext>
            </a:extLst>
          </p:cNvPr>
          <p:cNvSpPr>
            <a:spLocks noGrp="1"/>
          </p:cNvSpPr>
          <p:nvPr>
            <p:ph idx="1"/>
          </p:nvPr>
        </p:nvSpPr>
        <p:spPr/>
        <p:txBody>
          <a:bodyPr/>
          <a:lstStyle/>
          <a:p>
            <a:pPr marL="0" indent="0">
              <a:buNone/>
            </a:pPr>
            <a:r>
              <a:rPr lang="en-US" dirty="0"/>
              <a:t>“The CA’s right to issue Certificates under these Requirements expires or is revoked or terminated, unless the CA has made arrangements to continue maintaining the CRL/OCSP Repository”</a:t>
            </a:r>
          </a:p>
          <a:p>
            <a:pPr marL="0" indent="0">
              <a:buNone/>
            </a:pPr>
            <a:endParaRPr lang="en-US" dirty="0"/>
          </a:p>
          <a:p>
            <a:pPr marL="0" indent="0">
              <a:buNone/>
            </a:pPr>
            <a:r>
              <a:rPr lang="en-US" dirty="0"/>
              <a:t>5 days seems like an odd timeline for this reason, but the reason itself seems fine. </a:t>
            </a:r>
          </a:p>
        </p:txBody>
      </p:sp>
      <p:pic>
        <p:nvPicPr>
          <p:cNvPr id="4" name="Picture 3">
            <a:extLst>
              <a:ext uri="{FF2B5EF4-FFF2-40B4-BE49-F238E27FC236}">
                <a16:creationId xmlns:a16="http://schemas.microsoft.com/office/drawing/2014/main" id="{3B4F8BDC-61EE-4920-926E-88CF4049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9" y="202200"/>
            <a:ext cx="3549376" cy="478837"/>
          </a:xfrm>
          <a:prstGeom prst="rect">
            <a:avLst/>
          </a:prstGeom>
        </p:spPr>
      </p:pic>
    </p:spTree>
    <p:extLst>
      <p:ext uri="{BB962C8B-B14F-4D97-AF65-F5344CB8AC3E}">
        <p14:creationId xmlns:p14="http://schemas.microsoft.com/office/powerpoint/2010/main" val="3339223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1221</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Reasons to Revoke</vt:lpstr>
      <vt:lpstr>Overview</vt:lpstr>
      <vt:lpstr>Reason 8</vt:lpstr>
      <vt:lpstr>Reason 9</vt:lpstr>
      <vt:lpstr>Reason 10</vt:lpstr>
      <vt:lpstr>Reason 11</vt:lpstr>
      <vt:lpstr>Reason 12</vt:lpstr>
      <vt:lpstr>Reason 13</vt:lpstr>
      <vt:lpstr>Reason 14</vt:lpstr>
      <vt:lpstr>Reason 15</vt:lpstr>
      <vt:lpstr>Reason 16</vt:lpstr>
      <vt:lpstr>Ballot Proposal</vt:lpstr>
      <vt:lpstr>Reason 6</vt:lpstr>
      <vt:lpstr>Reason 7</vt:lpstr>
      <vt:lpstr>What does reason 7 do that is not covered by these?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Reasons to Revoke</dc:title>
  <dc:creator>Ponds-White, Trevoli</dc:creator>
  <cp:lastModifiedBy>Ponds-White, Trevoli</cp:lastModifiedBy>
  <cp:revision>18</cp:revision>
  <dcterms:created xsi:type="dcterms:W3CDTF">2024-02-01T16:34:53Z</dcterms:created>
  <dcterms:modified xsi:type="dcterms:W3CDTF">2024-02-27T06:41:52Z</dcterms:modified>
</cp:coreProperties>
</file>