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niel Mill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2-04T03:29:14.445">
    <p:pos x="6000" y="0"/>
    <p:text>A lot of slides but it's to add animation to the diagram, which Dr. King suggested to explain it. Each slide will take a really short time to explain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name of project and list names - 10 seconds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afdde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afdde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has security level/categories - 30 seconds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8937b7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8937b7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can’t access higher levels - 10 seconds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8937b7e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8937b7e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access the same level/categories - 10 seconds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8937b7e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8937b7e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have read-only access to lower levels - 10 seconds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e8937b7e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e8937b7e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can’t access outside their categories - 10 seconds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c81a1e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c81a1e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first installation, admin performs a mass labeling/storing of all data the organization already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the users within the organization talk to docker to run an instance of a service with correct security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then specifies REST requests to read data, write data, and get 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RESTful service then talks to Postgres, which carries out the given request if authorized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Meanwhile, all transactions are sent to a log aggregator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3e9f2c0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e3e9f2c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requests and response continue until the consumer disconnects.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service is stopped and container shutdown.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e3e9f2c0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e3e9f2c0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system testing by automating REST API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test for security by testing every combination of access controls for 3 hypothetical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user will have a unique security context. Ensure they have access to only what they are supposed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will be done on each individual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is TBD - first step in implementation is to pick a language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e3e9f2c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e3e9f2c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had to learn a lot of new technologies, do a lot of research, and read a lot of documentation from Skyward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challenge is that Skyward is equally figuring out this project just as we are</a:t>
            </a:r>
            <a:br>
              <a:rPr lang="en"/>
            </a:br>
            <a:r>
              <a:rPr lang="en"/>
              <a:t>The requirements, constraints, and scope of the project have been constantly changing form the start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3e9f2c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e3e9f2c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researched a different component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3e9f2c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3e9f2c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the main sections of the presentation - 10 seconds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8937b7e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8937b7e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researched a different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Firecracker and Zuul ended up outside of project scope (remember those challenges)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scope settled, divided into 2 teams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3e9f2c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3e9f2c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Confluence and JIRA to help us with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Functioning SE-Postgres database to get a sense of 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development environment to begin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e3e9f2c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e3e9f2c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forward, our tasks are to get the new technologies to actually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our requirements and design based on feedback from Skyward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our first implementation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3e9f2c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3e9f2c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</a:t>
            </a:r>
            <a:r>
              <a:rPr lang="en"/>
              <a:t>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company in DC with around 10 employees, dealing with cyber logistics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Primarily develop software for government related clients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services they provide are...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3e9f2c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3e9f2c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- organizations want to separate data based on users’ security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decentralized data store is inefficient and has many possible points of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- use a centralized data store. Label data and users to keep sensitive data restricted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3e9f2c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3e9f2c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the project are to centralize access-based data into a single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will be virtualized, so that services don’t rely on a single computer being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REST API to use these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are that this project overcomes the problems I just talked about.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Reduces overhead and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removes one of the failure points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afdde3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afdde3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number of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are authenticated at every step of the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are isolated - so if a user is authenticated for one service, they need to reauthenticate if they try to use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makes sure users only have access to authorized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transactions</a:t>
            </a:r>
            <a:r>
              <a:rPr lang="en"/>
              <a:t> are logged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 security over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should work in an offline environment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afdde3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afdde3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as given to us was divided into four components - 10 seconds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8937b7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8937b7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focusing on these 2 components, the others are stretch goals - 10 seconds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e9f2c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e9f2c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provide REST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only have direct access to the container, not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968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Security (MLS) API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“Connected Operations </a:t>
            </a:r>
            <a:r>
              <a:rPr lang="en"/>
              <a:t>(COPS)</a:t>
            </a:r>
            <a:r>
              <a:rPr lang="en"/>
              <a:t> Platform”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Balliet, </a:t>
            </a:r>
            <a:r>
              <a:rPr lang="en"/>
              <a:t>Caleb Boswell, Daniel Mills (Presenter), Jeen Shaji, Spencer Yoder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975" y="718925"/>
            <a:ext cx="3784056" cy="10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Data Storage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398725"/>
            <a:ext cx="49251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Container services act as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service has an account in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Services label data with security levels and categories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accessible depending on their SELinux security context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Label + category</a:t>
            </a:r>
            <a:endParaRPr sz="1900"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025" y="1452075"/>
            <a:ext cx="3876625" cy="1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8231025" y="1844025"/>
            <a:ext cx="3531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Data Storage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25" y="1452075"/>
            <a:ext cx="3876625" cy="1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6040775" y="1653275"/>
            <a:ext cx="1504800" cy="48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8231025" y="1844025"/>
            <a:ext cx="3531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398725"/>
            <a:ext cx="49251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Container services act as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service has an account in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Services label data with security levels and categories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accessible depending on their SELinux security context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Label + category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Data Storage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25" y="1452075"/>
            <a:ext cx="3876625" cy="1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6415250" y="2112500"/>
            <a:ext cx="1505100" cy="52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8231025" y="1844025"/>
            <a:ext cx="3531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398725"/>
            <a:ext cx="49251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Container services act as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service has an account in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Services label data with security levels and categories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accessible depending on their SELinux security context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Label + category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Data Storage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25" y="1452075"/>
            <a:ext cx="3876625" cy="1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/>
          <p:nvPr/>
        </p:nvSpPr>
        <p:spPr>
          <a:xfrm>
            <a:off x="7512850" y="2331525"/>
            <a:ext cx="1504800" cy="65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8231025" y="1844025"/>
            <a:ext cx="3531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398725"/>
            <a:ext cx="49251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Container services act as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service has an account in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Services label data with security levels and categories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accessible depending on their SELinux security context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Label + category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Data Storage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25" y="1452075"/>
            <a:ext cx="3876625" cy="19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6348150" y="2649475"/>
            <a:ext cx="1324800" cy="69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8231025" y="1844025"/>
            <a:ext cx="3531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398725"/>
            <a:ext cx="49251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Container services act as users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service has an account in database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Services label data with security levels and categories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accessible depending on their SELinux security context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Label + category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1998150" y="1281775"/>
            <a:ext cx="6975000" cy="35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2170666" y="1763210"/>
            <a:ext cx="2861400" cy="146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3434135" y="1918922"/>
            <a:ext cx="1536732" cy="1024542"/>
          </a:xfrm>
          <a:prstGeom prst="flowChartMulti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instance running RESTful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000" y="2121898"/>
            <a:ext cx="871221" cy="89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/>
          <p:nvPr/>
        </p:nvSpPr>
        <p:spPr>
          <a:xfrm>
            <a:off x="4713938" y="2425497"/>
            <a:ext cx="2861400" cy="143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463336" y="1801278"/>
            <a:ext cx="17982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975" y="4004399"/>
            <a:ext cx="1637625" cy="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5208000" y="4179138"/>
            <a:ext cx="14985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Aggregator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400" y="1324550"/>
            <a:ext cx="993576" cy="8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5330640" y="2121945"/>
            <a:ext cx="24924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Linux labeled data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993" y="1835933"/>
            <a:ext cx="1150667" cy="82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2488129" y="1395297"/>
            <a:ext cx="25632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Container Runtime</a:t>
            </a:r>
            <a:endParaRPr sz="1800"/>
          </a:p>
        </p:txBody>
      </p:sp>
      <p:cxnSp>
        <p:nvCxnSpPr>
          <p:cNvPr id="201" name="Google Shape;201;p27"/>
          <p:cNvCxnSpPr/>
          <p:nvPr/>
        </p:nvCxnSpPr>
        <p:spPr>
          <a:xfrm>
            <a:off x="4095640" y="2904646"/>
            <a:ext cx="300" cy="82530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7"/>
          <p:cNvCxnSpPr/>
          <p:nvPr/>
        </p:nvCxnSpPr>
        <p:spPr>
          <a:xfrm flipH="1">
            <a:off x="8112869" y="3016755"/>
            <a:ext cx="12300" cy="74310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2833630" y="3737531"/>
            <a:ext cx="5285700" cy="360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2852330" y="3226397"/>
            <a:ext cx="0" cy="51750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/>
          <p:nvPr/>
        </p:nvSpPr>
        <p:spPr>
          <a:xfrm>
            <a:off x="5864849" y="3734645"/>
            <a:ext cx="184800" cy="5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971275" y="2275863"/>
            <a:ext cx="1199400" cy="14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995571" y="1775675"/>
            <a:ext cx="1150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Service Request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1036075" y="2757575"/>
            <a:ext cx="2391600" cy="143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131744" y="2425500"/>
            <a:ext cx="771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7002725" y="1112850"/>
            <a:ext cx="1757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3328" y="3446650"/>
            <a:ext cx="2115025" cy="135128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5034650" y="3398100"/>
            <a:ext cx="2220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from all components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974225" y="952825"/>
            <a:ext cx="184800" cy="95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7696625" y="647125"/>
            <a:ext cx="10638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3945" y="647125"/>
            <a:ext cx="57268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6937950" y="1219850"/>
            <a:ext cx="1306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and labels data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675" y="2111488"/>
            <a:ext cx="771601" cy="7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90200" y="2924550"/>
            <a:ext cx="1378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35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2961150" y="950900"/>
            <a:ext cx="12276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844575" y="940425"/>
            <a:ext cx="12276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 flipH="1" rot="10800000">
            <a:off x="1418125" y="2063475"/>
            <a:ext cx="21315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8"/>
          <p:cNvCxnSpPr>
            <a:stCxn id="224" idx="2"/>
          </p:cNvCxnSpPr>
          <p:nvPr/>
        </p:nvCxnSpPr>
        <p:spPr>
          <a:xfrm flipH="1">
            <a:off x="3574650" y="1523600"/>
            <a:ext cx="300" cy="36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CCCCCC">
                <a:alpha val="50000"/>
              </a:srgbClr>
            </a:outerShdw>
          </a:effectLst>
        </p:spPr>
      </p:cxnSp>
      <p:sp>
        <p:nvSpPr>
          <p:cNvPr id="228" name="Google Shape;228;p28"/>
          <p:cNvSpPr txBox="1"/>
          <p:nvPr/>
        </p:nvSpPr>
        <p:spPr>
          <a:xfrm>
            <a:off x="3936875" y="1546850"/>
            <a:ext cx="1842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</a:t>
            </a:r>
            <a:r>
              <a:rPr lang="en"/>
              <a:t> isolated container instance</a:t>
            </a:r>
            <a:r>
              <a:rPr lang="en"/>
              <a:t> 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3606875" y="2068972"/>
            <a:ext cx="562500" cy="451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5523425" y="950900"/>
            <a:ext cx="12276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cxnSp>
        <p:nvCxnSpPr>
          <p:cNvPr id="231" name="Google Shape;231;p28"/>
          <p:cNvCxnSpPr>
            <a:stCxn id="230" idx="2"/>
          </p:cNvCxnSpPr>
          <p:nvPr/>
        </p:nvCxnSpPr>
        <p:spPr>
          <a:xfrm flipH="1">
            <a:off x="6133025" y="1523600"/>
            <a:ext cx="4200" cy="371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1488400" y="1546838"/>
            <a:ext cx="1842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Service Request w/ </a:t>
            </a:r>
            <a:r>
              <a:rPr lang="en"/>
              <a:t>SE Linux labels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 flipH="1" rot="10800000">
            <a:off x="3611238" y="2697150"/>
            <a:ext cx="24942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3779472" y="2413300"/>
            <a:ext cx="23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Start service on container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393325" y="3077225"/>
            <a:ext cx="4736400" cy="203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1524175" y="2539575"/>
            <a:ext cx="20574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Establish</a:t>
            </a:r>
            <a:r>
              <a:rPr lang="en">
                <a:solidFill>
                  <a:schemeClr val="dk1"/>
                </a:solidFill>
              </a:rPr>
              <a:t> s</a:t>
            </a:r>
            <a:r>
              <a:rPr lang="en">
                <a:solidFill>
                  <a:schemeClr val="dk1"/>
                </a:solidFill>
              </a:rPr>
              <a:t>ervice connection </a:t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flipH="1">
            <a:off x="1376600" y="1523600"/>
            <a:ext cx="9600" cy="35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8"/>
          <p:cNvSpPr/>
          <p:nvPr/>
        </p:nvSpPr>
        <p:spPr>
          <a:xfrm flipH="1" rot="10800000">
            <a:off x="1398725" y="3736750"/>
            <a:ext cx="47364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1687075" y="3438850"/>
            <a:ext cx="2057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 request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7321025" y="940425"/>
            <a:ext cx="12276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cxnSp>
        <p:nvCxnSpPr>
          <p:cNvPr id="241" name="Google Shape;241;p28"/>
          <p:cNvCxnSpPr>
            <a:stCxn id="240" idx="2"/>
          </p:cNvCxnSpPr>
          <p:nvPr/>
        </p:nvCxnSpPr>
        <p:spPr>
          <a:xfrm>
            <a:off x="7934825" y="1513125"/>
            <a:ext cx="12300" cy="370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8"/>
          <p:cNvSpPr/>
          <p:nvPr/>
        </p:nvSpPr>
        <p:spPr>
          <a:xfrm flipH="1" rot="10800000">
            <a:off x="6141050" y="3836300"/>
            <a:ext cx="17838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6270325" y="3538400"/>
            <a:ext cx="2057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Process </a:t>
            </a:r>
            <a:r>
              <a:rPr lang="en">
                <a:solidFill>
                  <a:schemeClr val="dk1"/>
                </a:solidFill>
              </a:rPr>
              <a:t>request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6141050" y="4314850"/>
            <a:ext cx="1783800" cy="203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6304325" y="4090450"/>
            <a:ext cx="2057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Authorized data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1397000" y="4476900"/>
            <a:ext cx="4736400" cy="203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1687075" y="4179000"/>
            <a:ext cx="2057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 response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11700" y="12286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by automating REST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combination of access controls must be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users, unique security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extensive than system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tools TBD</a:t>
            </a:r>
            <a:endParaRPr/>
          </a:p>
        </p:txBody>
      </p:sp>
      <p:grpSp>
        <p:nvGrpSpPr>
          <p:cNvPr id="254" name="Google Shape;254;p29"/>
          <p:cNvGrpSpPr/>
          <p:nvPr/>
        </p:nvGrpSpPr>
        <p:grpSpPr>
          <a:xfrm>
            <a:off x="6138380" y="695265"/>
            <a:ext cx="1687332" cy="1422146"/>
            <a:chOff x="5624143" y="974090"/>
            <a:chExt cx="1687332" cy="1422146"/>
          </a:xfrm>
        </p:grpSpPr>
        <p:grpSp>
          <p:nvGrpSpPr>
            <p:cNvPr id="255" name="Google Shape;255;p29"/>
            <p:cNvGrpSpPr/>
            <p:nvPr/>
          </p:nvGrpSpPr>
          <p:grpSpPr>
            <a:xfrm>
              <a:off x="6111043" y="974090"/>
              <a:ext cx="744557" cy="1243771"/>
              <a:chOff x="5158325" y="1152475"/>
              <a:chExt cx="956400" cy="1597650"/>
            </a:xfrm>
          </p:grpSpPr>
          <p:sp>
            <p:nvSpPr>
              <p:cNvPr id="256" name="Google Shape;256;p29"/>
              <p:cNvSpPr/>
              <p:nvPr/>
            </p:nvSpPr>
            <p:spPr>
              <a:xfrm rot="-5400000">
                <a:off x="5180675" y="1816075"/>
                <a:ext cx="911700" cy="956400"/>
              </a:xfrm>
              <a:prstGeom prst="flowChartDelay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5309525" y="1152475"/>
                <a:ext cx="654000" cy="654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</p:grpSp>
        <p:grpSp>
          <p:nvGrpSpPr>
            <p:cNvPr id="258" name="Google Shape;258;p29"/>
            <p:cNvGrpSpPr/>
            <p:nvPr/>
          </p:nvGrpSpPr>
          <p:grpSpPr>
            <a:xfrm>
              <a:off x="6566918" y="1152465"/>
              <a:ext cx="744557" cy="1243771"/>
              <a:chOff x="5158325" y="1152475"/>
              <a:chExt cx="956400" cy="1597650"/>
            </a:xfrm>
          </p:grpSpPr>
          <p:sp>
            <p:nvSpPr>
              <p:cNvPr id="259" name="Google Shape;259;p29"/>
              <p:cNvSpPr/>
              <p:nvPr/>
            </p:nvSpPr>
            <p:spPr>
              <a:xfrm rot="-5400000">
                <a:off x="5180675" y="1816075"/>
                <a:ext cx="911700" cy="956400"/>
              </a:xfrm>
              <a:prstGeom prst="flowChartDelay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5309525" y="1152475"/>
                <a:ext cx="654000" cy="654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  <p:grpSp>
          <p:nvGrpSpPr>
            <p:cNvPr id="261" name="Google Shape;261;p29"/>
            <p:cNvGrpSpPr/>
            <p:nvPr/>
          </p:nvGrpSpPr>
          <p:grpSpPr>
            <a:xfrm>
              <a:off x="5624143" y="1152465"/>
              <a:ext cx="744557" cy="1243771"/>
              <a:chOff x="5158325" y="1152475"/>
              <a:chExt cx="956400" cy="1597650"/>
            </a:xfrm>
          </p:grpSpPr>
          <p:sp>
            <p:nvSpPr>
              <p:cNvPr id="262" name="Google Shape;262;p29"/>
              <p:cNvSpPr/>
              <p:nvPr/>
            </p:nvSpPr>
            <p:spPr>
              <a:xfrm rot="-5400000">
                <a:off x="5180675" y="1816075"/>
                <a:ext cx="911700" cy="956400"/>
              </a:xfrm>
              <a:prstGeom prst="flowChartDelay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5309525" y="1152475"/>
                <a:ext cx="654000" cy="654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</p:grpSp>
      </p:grpSp>
      <p:grpSp>
        <p:nvGrpSpPr>
          <p:cNvPr id="264" name="Google Shape;264;p29"/>
          <p:cNvGrpSpPr/>
          <p:nvPr/>
        </p:nvGrpSpPr>
        <p:grpSpPr>
          <a:xfrm>
            <a:off x="5401175" y="2983025"/>
            <a:ext cx="3161750" cy="1050600"/>
            <a:chOff x="5401175" y="2983025"/>
            <a:chExt cx="3161750" cy="1050600"/>
          </a:xfrm>
        </p:grpSpPr>
        <p:sp>
          <p:nvSpPr>
            <p:cNvPr id="265" name="Google Shape;265;p29"/>
            <p:cNvSpPr/>
            <p:nvPr/>
          </p:nvSpPr>
          <p:spPr>
            <a:xfrm>
              <a:off x="6231325" y="2983025"/>
              <a:ext cx="963600" cy="10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A&amp;B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1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2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3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…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n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401175" y="2983025"/>
              <a:ext cx="830100" cy="10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1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2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3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…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n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7194925" y="2983025"/>
              <a:ext cx="684000" cy="10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1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2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3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…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n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7878925" y="2983025"/>
              <a:ext cx="684000" cy="10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1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2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3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…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Data item n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</p:grpSp>
      <p:cxnSp>
        <p:nvCxnSpPr>
          <p:cNvPr id="269" name="Google Shape;269;p29"/>
          <p:cNvCxnSpPr>
            <a:stCxn id="262" idx="1"/>
            <a:endCxn id="267" idx="0"/>
          </p:cNvCxnSpPr>
          <p:nvPr/>
        </p:nvCxnSpPr>
        <p:spPr>
          <a:xfrm flipH="1" rot="-5400000">
            <a:off x="6591059" y="2037010"/>
            <a:ext cx="865500" cy="1026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>
            <a:stCxn id="262" idx="1"/>
            <a:endCxn id="268" idx="0"/>
          </p:cNvCxnSpPr>
          <p:nvPr/>
        </p:nvCxnSpPr>
        <p:spPr>
          <a:xfrm flipH="1" rot="-5400000">
            <a:off x="6933059" y="1695010"/>
            <a:ext cx="865500" cy="1710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9"/>
          <p:cNvCxnSpPr>
            <a:endCxn id="266" idx="0"/>
          </p:cNvCxnSpPr>
          <p:nvPr/>
        </p:nvCxnSpPr>
        <p:spPr>
          <a:xfrm rot="5400000">
            <a:off x="5730725" y="2203025"/>
            <a:ext cx="865500" cy="69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9"/>
          <p:cNvCxnSpPr>
            <a:stCxn id="262" idx="1"/>
            <a:endCxn id="265" idx="0"/>
          </p:cNvCxnSpPr>
          <p:nvPr/>
        </p:nvCxnSpPr>
        <p:spPr>
          <a:xfrm flipH="1" rot="-5400000">
            <a:off x="6179159" y="2448910"/>
            <a:ext cx="865500" cy="202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technical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requirements and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scope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81139" t="0"/>
          <a:stretch/>
        </p:blipFill>
        <p:spPr>
          <a:xfrm>
            <a:off x="5905875" y="680950"/>
            <a:ext cx="762550" cy="10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700" y="654125"/>
            <a:ext cx="1024118" cy="10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1126" y="1975325"/>
            <a:ext cx="1319250" cy="119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4137" y="2159125"/>
            <a:ext cx="1186026" cy="8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4122" y="3603409"/>
            <a:ext cx="1186049" cy="85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 rotWithShape="1">
          <a:blip r:embed="rId8">
            <a:alphaModFix/>
          </a:blip>
          <a:srcRect b="36281" l="0" r="0" t="0"/>
          <a:stretch/>
        </p:blipFill>
        <p:spPr>
          <a:xfrm>
            <a:off x="7358700" y="3650825"/>
            <a:ext cx="1186050" cy="7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Research Phase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Firecracker - Caleb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PostgreSQL - Daniel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Zuul - Jeen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 - Jonathan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SELinux - Spencer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Requirements and Design Phase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Container Runtime Team - Caleb, Jeen, Jonathan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Storage Team - Daniel, Spencer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Presentation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Skyward Federal and COPS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structure, requirements, design,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forward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Research Phase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Firecracker - Caleb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PostgreSQL </a:t>
            </a:r>
            <a:r>
              <a:rPr lang="en" sz="1800"/>
              <a:t>- Danie</a:t>
            </a:r>
            <a:r>
              <a:rPr lang="en" sz="1800"/>
              <a:t>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Zuul - Jeen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Docker </a:t>
            </a:r>
            <a:r>
              <a:rPr lang="en" sz="1800"/>
              <a:t>- Jonathan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SELinux </a:t>
            </a:r>
            <a:r>
              <a:rPr lang="en" sz="1800"/>
              <a:t>- Spencer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Requirements and Design Phase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Container Runtime Team - Caleb, Jeen, Jonathan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Storage Team - Daniel, Spencer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Needed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Confluence and Jira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Functioning SE-Postgres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Bastion development environment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75" y="3070211"/>
            <a:ext cx="1305100" cy="125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975" y="2952749"/>
            <a:ext cx="1647275" cy="16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81025"/>
            <a:ext cx="3755350" cy="10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/ Conclusion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new technologies to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requirements and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first 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 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Skyward Federal is a startup Cyber-Logistics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software for government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Washington DC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Migration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Development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50" y="749825"/>
            <a:ext cx="250874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Proposed 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432925"/>
            <a:ext cx="44955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Organizations physically </a:t>
            </a:r>
            <a:r>
              <a:rPr lang="en"/>
              <a:t>separate</a:t>
            </a:r>
            <a:r>
              <a:rPr lang="en"/>
              <a:t> data by security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ecentralized data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ultiple points of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</a:t>
            </a:r>
            <a:r>
              <a:rPr lang="en"/>
              <a:t> data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</a:t>
            </a:r>
            <a:r>
              <a:rPr lang="en"/>
              <a:t>access</a:t>
            </a:r>
            <a:r>
              <a:rPr lang="en"/>
              <a:t> restricted by labels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4990025" y="1432925"/>
            <a:ext cx="3842275" cy="2937600"/>
            <a:chOff x="4674125" y="1365000"/>
            <a:chExt cx="3842275" cy="2937600"/>
          </a:xfrm>
        </p:grpSpPr>
        <p:sp>
          <p:nvSpPr>
            <p:cNvPr id="77" name="Google Shape;77;p16"/>
            <p:cNvSpPr/>
            <p:nvPr/>
          </p:nvSpPr>
          <p:spPr>
            <a:xfrm>
              <a:off x="4807200" y="1365000"/>
              <a:ext cx="3709200" cy="293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>
              <a:off x="4674125" y="1451114"/>
              <a:ext cx="3605665" cy="2773182"/>
              <a:chOff x="4613835" y="571108"/>
              <a:chExt cx="4478530" cy="3196014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554265" y="2326476"/>
                <a:ext cx="1538100" cy="442500"/>
              </a:xfrm>
              <a:prstGeom prst="flowChartMagneticDisk">
                <a:avLst/>
              </a:prstGeom>
              <a:solidFill>
                <a:srgbClr val="D9D2E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High security data</a:t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664450" y="2326475"/>
                <a:ext cx="1538100" cy="442500"/>
              </a:xfrm>
              <a:prstGeom prst="can">
                <a:avLst>
                  <a:gd fmla="val 25000" name="adj"/>
                </a:avLst>
              </a:prstGeom>
              <a:solidFill>
                <a:srgbClr val="D9D2E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Low security data</a:t>
                </a:r>
                <a:endParaRPr/>
              </a:p>
            </p:txBody>
          </p:sp>
          <p:cxnSp>
            <p:nvCxnSpPr>
              <p:cNvPr id="81" name="Google Shape;81;p16"/>
              <p:cNvCxnSpPr>
                <a:stCxn id="82" idx="1"/>
                <a:endCxn id="79" idx="1"/>
              </p:cNvCxnSpPr>
              <p:nvPr/>
            </p:nvCxnSpPr>
            <p:spPr>
              <a:xfrm flipH="1" rot="-5400000">
                <a:off x="7438323" y="1441410"/>
                <a:ext cx="825300" cy="945000"/>
              </a:xfrm>
              <a:prstGeom prst="bentConnector3">
                <a:avLst>
                  <a:gd fmla="val 49995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6"/>
              <p:cNvCxnSpPr>
                <a:stCxn id="80" idx="1"/>
                <a:endCxn id="82" idx="1"/>
              </p:cNvCxnSpPr>
              <p:nvPr/>
            </p:nvCxnSpPr>
            <p:spPr>
              <a:xfrm rot="-5400000">
                <a:off x="6493350" y="1441325"/>
                <a:ext cx="825300" cy="945000"/>
              </a:xfrm>
              <a:prstGeom prst="bentConnector3">
                <a:avLst>
                  <a:gd fmla="val 49995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6"/>
              <p:cNvCxnSpPr>
                <a:stCxn id="79" idx="3"/>
                <a:endCxn id="80" idx="3"/>
              </p:cNvCxnSpPr>
              <p:nvPr/>
            </p:nvCxnSpPr>
            <p:spPr>
              <a:xfrm rot="5400000">
                <a:off x="7378015" y="1824276"/>
                <a:ext cx="600" cy="1890000"/>
              </a:xfrm>
              <a:prstGeom prst="curvedConnector3">
                <a:avLst>
                  <a:gd fmla="val 4573873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85" name="Google Shape;85;p16"/>
              <p:cNvSpPr txBox="1"/>
              <p:nvPr/>
            </p:nvSpPr>
            <p:spPr>
              <a:xfrm>
                <a:off x="6460034" y="3236422"/>
                <a:ext cx="1836900" cy="53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Time cost for switching</a:t>
                </a:r>
                <a:endParaRPr sz="11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6252000" y="1853963"/>
                <a:ext cx="363000" cy="351300"/>
              </a:xfrm>
              <a:prstGeom prst="noSmoking">
                <a:avLst>
                  <a:gd fmla="val 6712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>
                <a:off x="4613835" y="1496435"/>
                <a:ext cx="1836900" cy="5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Multiple points of failure</a:t>
                </a:r>
                <a:endParaRPr sz="1100"/>
              </a:p>
            </p:txBody>
          </p:sp>
          <p:grpSp>
            <p:nvGrpSpPr>
              <p:cNvPr id="88" name="Google Shape;88;p16"/>
              <p:cNvGrpSpPr/>
              <p:nvPr/>
            </p:nvGrpSpPr>
            <p:grpSpPr>
              <a:xfrm>
                <a:off x="7100065" y="571108"/>
                <a:ext cx="556816" cy="930152"/>
                <a:chOff x="5158325" y="1152475"/>
                <a:chExt cx="956400" cy="1597650"/>
              </a:xfrm>
            </p:grpSpPr>
            <p:sp>
              <p:nvSpPr>
                <p:cNvPr id="82" name="Google Shape;82;p16"/>
                <p:cNvSpPr/>
                <p:nvPr/>
              </p:nvSpPr>
              <p:spPr>
                <a:xfrm rot="-5400000">
                  <a:off x="5180675" y="1816075"/>
                  <a:ext cx="911700" cy="956400"/>
                </a:xfrm>
                <a:prstGeom prst="flowChartDelay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5309525" y="1152475"/>
                  <a:ext cx="654000" cy="6540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&amp; Benefits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57275"/>
            <a:ext cx="6428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 access-based data separation in a single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Virtualize system -</a:t>
            </a:r>
            <a:r>
              <a:rPr lang="en"/>
              <a:t> </a:t>
            </a:r>
            <a:r>
              <a:rPr lang="en"/>
              <a:t>services</a:t>
            </a:r>
            <a:r>
              <a:rPr lang="en"/>
              <a:t> not </a:t>
            </a:r>
            <a:r>
              <a:rPr lang="en"/>
              <a:t>tied to availability of a single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REST API </a:t>
            </a:r>
            <a:r>
              <a:rPr lang="en"/>
              <a:t>provides</a:t>
            </a:r>
            <a:r>
              <a:rPr lang="en"/>
              <a:t> access to these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overhead when acquiring data from multiple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system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Virtualization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Unique system access behind simple API calls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Removes failure related to a single computer system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547400" y="3158625"/>
            <a:ext cx="2284900" cy="1498563"/>
            <a:chOff x="6706325" y="1424350"/>
            <a:chExt cx="2284900" cy="1498563"/>
          </a:xfrm>
        </p:grpSpPr>
        <p:grpSp>
          <p:nvGrpSpPr>
            <p:cNvPr id="97" name="Google Shape;97;p17"/>
            <p:cNvGrpSpPr/>
            <p:nvPr/>
          </p:nvGrpSpPr>
          <p:grpSpPr>
            <a:xfrm>
              <a:off x="6706325" y="1424350"/>
              <a:ext cx="2284900" cy="504475"/>
              <a:chOff x="6706325" y="1424350"/>
              <a:chExt cx="2284900" cy="504475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6706325" y="1424350"/>
                <a:ext cx="1028700" cy="50447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DB1</a:t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7962525" y="1424350"/>
                <a:ext cx="1028700" cy="504475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DB2</a:t>
                </a:r>
                <a:endParaRPr/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>
              <a:off x="6998298" y="2418438"/>
              <a:ext cx="1700975" cy="50447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Centralized DB</a:t>
              </a:r>
              <a:endParaRPr/>
            </a:p>
          </p:txBody>
        </p:sp>
        <p:cxnSp>
          <p:nvCxnSpPr>
            <p:cNvPr id="101" name="Google Shape;101;p17"/>
            <p:cNvCxnSpPr>
              <a:stCxn id="98" idx="3"/>
              <a:endCxn id="100" idx="1"/>
            </p:cNvCxnSpPr>
            <p:nvPr/>
          </p:nvCxnSpPr>
          <p:spPr>
            <a:xfrm flipH="1" rot="-5400000">
              <a:off x="7289975" y="1859525"/>
              <a:ext cx="489600" cy="6282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>
              <a:stCxn id="99" idx="3"/>
              <a:endCxn id="100" idx="1"/>
            </p:cNvCxnSpPr>
            <p:nvPr/>
          </p:nvCxnSpPr>
          <p:spPr>
            <a:xfrm rot="5400000">
              <a:off x="7917975" y="1859525"/>
              <a:ext cx="489600" cy="6282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3" name="Google Shape;103;p17"/>
          <p:cNvGrpSpPr/>
          <p:nvPr/>
        </p:nvGrpSpPr>
        <p:grpSpPr>
          <a:xfrm>
            <a:off x="6547400" y="2181000"/>
            <a:ext cx="2221900" cy="781500"/>
            <a:chOff x="6547400" y="2181000"/>
            <a:chExt cx="2221900" cy="781500"/>
          </a:xfrm>
        </p:grpSpPr>
        <p:sp>
          <p:nvSpPr>
            <p:cNvPr id="104" name="Google Shape;104;p17"/>
            <p:cNvSpPr/>
            <p:nvPr/>
          </p:nvSpPr>
          <p:spPr>
            <a:xfrm>
              <a:off x="6547400" y="2181000"/>
              <a:ext cx="560100" cy="7815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962850" y="2181000"/>
              <a:ext cx="560100" cy="7815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378300" y="2181000"/>
              <a:ext cx="560100" cy="7815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793750" y="2181000"/>
              <a:ext cx="560100" cy="7815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8209200" y="2181000"/>
              <a:ext cx="560100" cy="7815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/>
          <p:nvPr/>
        </p:nvSpPr>
        <p:spPr>
          <a:xfrm>
            <a:off x="6497925" y="749828"/>
            <a:ext cx="2221884" cy="9793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Virtualized system</a:t>
            </a:r>
            <a:endParaRPr/>
          </a:p>
        </p:txBody>
      </p:sp>
      <p:cxnSp>
        <p:nvCxnSpPr>
          <p:cNvPr id="110" name="Google Shape;110;p17"/>
          <p:cNvCxnSpPr>
            <a:stCxn id="104" idx="1"/>
            <a:endCxn id="109" idx="1"/>
          </p:cNvCxnSpPr>
          <p:nvPr/>
        </p:nvCxnSpPr>
        <p:spPr>
          <a:xfrm rot="-5400000">
            <a:off x="6886738" y="1598925"/>
            <a:ext cx="592800" cy="851400"/>
          </a:xfrm>
          <a:prstGeom prst="bentConnector3">
            <a:avLst>
              <a:gd fmla="val 614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08" idx="1"/>
            <a:endCxn id="109" idx="1"/>
          </p:cNvCxnSpPr>
          <p:nvPr/>
        </p:nvCxnSpPr>
        <p:spPr>
          <a:xfrm flipH="1" rot="5400000">
            <a:off x="7717688" y="1619475"/>
            <a:ext cx="592800" cy="810300"/>
          </a:xfrm>
          <a:prstGeom prst="bentConnector3">
            <a:avLst>
              <a:gd fmla="val 614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Overall System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456900"/>
            <a:ext cx="80778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and label data from arbitrary number of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Authenticate user at every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running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user can </a:t>
            </a:r>
            <a:r>
              <a:rPr i="1" lang="en"/>
              <a:t>only</a:t>
            </a:r>
            <a:r>
              <a:rPr lang="en"/>
              <a:t> access data they are authorized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all transactions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Non-functional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Prioritize security over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Installation works on an offline environment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Four </a:t>
            </a:r>
            <a:r>
              <a:rPr lang="en" sz="2300"/>
              <a:t>components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Container runtime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Data storage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IdAM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Platform controller</a:t>
            </a:r>
            <a:endParaRPr sz="19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1864" r="0" t="0"/>
          <a:stretch/>
        </p:blipFill>
        <p:spPr>
          <a:xfrm>
            <a:off x="3677600" y="1194750"/>
            <a:ext cx="5397599" cy="3270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Four components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Container runtime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Data storage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IdAM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Platform controller</a:t>
            </a:r>
            <a:endParaRPr sz="1900"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1864" r="0" t="0"/>
          <a:stretch/>
        </p:blipFill>
        <p:spPr>
          <a:xfrm>
            <a:off x="3677600" y="1194750"/>
            <a:ext cx="5397599" cy="3270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0"/>
          <p:cNvSpPr/>
          <p:nvPr/>
        </p:nvSpPr>
        <p:spPr>
          <a:xfrm>
            <a:off x="7113200" y="1630550"/>
            <a:ext cx="1490700" cy="164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- Container Runtime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39075" y="142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Provide computing resources for </a:t>
            </a:r>
            <a:r>
              <a:rPr i="1" lang="en" sz="2000"/>
              <a:t>RESTful services</a:t>
            </a:r>
            <a:endParaRPr i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</a:t>
            </a:r>
            <a:r>
              <a:rPr lang="en" sz="2000"/>
              <a:t>Container</a:t>
            </a:r>
            <a:r>
              <a:rPr lang="en" sz="2000"/>
              <a:t> isolation - handle a specific user and service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Authorized</a:t>
            </a:r>
            <a:r>
              <a:rPr b="1" i="1" lang="en" sz="2000"/>
              <a:t> </a:t>
            </a:r>
            <a:r>
              <a:rPr lang="en" sz="2000"/>
              <a:t>user can only access the container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Service must gracefully handle </a:t>
            </a:r>
            <a:r>
              <a:rPr i="1" lang="en" sz="2000"/>
              <a:t>‘Access Denied’</a:t>
            </a:r>
            <a:r>
              <a:rPr b="1" i="1" lang="en" sz="2000"/>
              <a:t> </a:t>
            </a:r>
            <a:r>
              <a:rPr lang="en" sz="2000"/>
              <a:t>errors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Containers </a:t>
            </a:r>
            <a:r>
              <a:rPr b="1" i="1" lang="en" sz="2000" u="sng"/>
              <a:t>cannot</a:t>
            </a:r>
            <a:r>
              <a:rPr lang="en" sz="2000"/>
              <a:t> share information with others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26" y="3422775"/>
            <a:ext cx="1896099" cy="13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37148" l="0" r="0" t="36415"/>
          <a:stretch/>
        </p:blipFill>
        <p:spPr>
          <a:xfrm>
            <a:off x="3848150" y="3628300"/>
            <a:ext cx="4011876" cy="10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