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16439D-16A7-4232-B933-32BB85755A28}">
  <a:tblStyle styleId="{BB16439D-16A7-4232-B933-32BB85755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15194E-525E-4D25-8BF1-83F348D8A4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37088e4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37088e4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Spencer Yoder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Skyward Federal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 since the previous OPR has largely related to getting our </a:t>
            </a:r>
            <a:r>
              <a:rPr lang="en"/>
              <a:t>infrastructure</a:t>
            </a:r>
            <a:r>
              <a:rPr lang="en"/>
              <a:t> in place for our system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37088e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37088e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our system looks on the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represent python classes which correspond to tables in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simplified, there’s a bit more nuance in the Python classes. Also our original UML has changed.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37088e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37088e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don’t wanna do Java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 lots of good libraries which can talk to Postgres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do the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SQLAlchemy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Analogous</a:t>
            </a:r>
            <a:r>
              <a:rPr lang="en"/>
              <a:t> to Hibernate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235cbf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235cbf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a horrible experience installing SEPostgres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37088e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37088e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testing focus for iteration 1 is our security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37088e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37088e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teams are just for iteration 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37088e4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37088e4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 for as much time as you have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37088e4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37088e4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is about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is about CourseManager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Subsequent iterations are about fleshing out the COPS system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37088e4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37088e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37088e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37088e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bullet is pretty much verbatim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 MLS API (COPS) addresses this.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in terms of overhead and complicated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scope of this project -- all our requirements are abstract and more related to design than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CR and DS on next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missing some virtual machines with SELinux installed and got them last week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f764d2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f764d2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overall requirements have not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runtime is responsible for the virtualization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is </a:t>
            </a:r>
            <a:r>
              <a:rPr lang="en"/>
              <a:t>responsible for maintaining security at the OS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required for the system to be centralized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2253ea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2253e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RESTful service is arbitrary. We solved this problem in the time since OPR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37088e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37088e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our accomplishments from iteration 0 was specifying a concrete system which fulfills the requirements of one of these abstract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for course manager was to create the system which was quick and easy to implement while able to fully test security - our true deliverable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our users, we’ll talk a bit more about them next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235cb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235cb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how the system interacts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37088e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37088e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database schema. Since our project is very database-oriented, the rest of the details about CourseManager grew from here.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37088e4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37088e4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SELinux enforces security based on unique security contexts for each file/data item.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contexts are made of categories and security levels.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how security is enforced is determined by the admin (security policy).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simple policy which is perfect for our system.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37088e4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37088e4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table shows how we’ll put the policy from the previous slide into practice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Make sure to cover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Different columns can have different contexts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Security between relationships is important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 Course Manager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Requirements &amp;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&amp;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 made for Iteration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Action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39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Design: UML Class Diagram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862250" y="1068575"/>
            <a:ext cx="1147500" cy="5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310675" y="2084150"/>
            <a:ext cx="1899300" cy="1714200"/>
          </a:xfrm>
          <a:prstGeom prst="roundRect">
            <a:avLst>
              <a:gd fmla="val 5700" name="adj"/>
            </a:avLst>
          </a:prstGeom>
          <a:solidFill>
            <a:srgbClr val="EEFF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controllers</a:t>
            </a:r>
            <a:endParaRPr sz="1100"/>
          </a:p>
        </p:txBody>
      </p:sp>
      <p:sp>
        <p:nvSpPr>
          <p:cNvPr id="166" name="Google Shape;166;p22"/>
          <p:cNvSpPr/>
          <p:nvPr/>
        </p:nvSpPr>
        <p:spPr>
          <a:xfrm>
            <a:off x="6531125" y="2486750"/>
            <a:ext cx="14538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CourseController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22"/>
          <p:cNvSpPr/>
          <p:nvPr/>
        </p:nvSpPr>
        <p:spPr>
          <a:xfrm>
            <a:off x="6531125" y="3059675"/>
            <a:ext cx="14538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User</a:t>
            </a:r>
            <a:r>
              <a:rPr b="1" lang="en" sz="1200" u="sng"/>
              <a:t>Controller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68" name="Google Shape;168;p22"/>
          <p:cNvCxnSpPr>
            <a:stCxn id="164" idx="2"/>
            <a:endCxn id="166" idx="3"/>
          </p:cNvCxnSpPr>
          <p:nvPr/>
        </p:nvCxnSpPr>
        <p:spPr>
          <a:xfrm flipH="1" rot="-5400000">
            <a:off x="5660300" y="358775"/>
            <a:ext cx="1100400" cy="3549000"/>
          </a:xfrm>
          <a:prstGeom prst="bentConnector4">
            <a:avLst>
              <a:gd fmla="val 14933" name="adj1"/>
              <a:gd fmla="val 118687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22"/>
          <p:cNvCxnSpPr>
            <a:stCxn id="164" idx="2"/>
            <a:endCxn id="167" idx="3"/>
          </p:cNvCxnSpPr>
          <p:nvPr/>
        </p:nvCxnSpPr>
        <p:spPr>
          <a:xfrm flipH="1" rot="-5400000">
            <a:off x="5373800" y="645275"/>
            <a:ext cx="1673400" cy="3549000"/>
          </a:xfrm>
          <a:prstGeom prst="bentConnector4">
            <a:avLst>
              <a:gd fmla="val 9820" name="adj1"/>
              <a:gd fmla="val 118687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0" name="Google Shape;170;p22"/>
          <p:cNvSpPr/>
          <p:nvPr/>
        </p:nvSpPr>
        <p:spPr>
          <a:xfrm>
            <a:off x="6594725" y="4089575"/>
            <a:ext cx="1326600" cy="5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LoggingUtil</a:t>
            </a:r>
            <a:endParaRPr/>
          </a:p>
        </p:txBody>
      </p:sp>
      <p:cxnSp>
        <p:nvCxnSpPr>
          <p:cNvPr id="171" name="Google Shape;171;p22"/>
          <p:cNvCxnSpPr>
            <a:stCxn id="167" idx="2"/>
            <a:endCxn id="170" idx="0"/>
          </p:cNvCxnSpPr>
          <p:nvPr/>
        </p:nvCxnSpPr>
        <p:spPr>
          <a:xfrm>
            <a:off x="7258025" y="345327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22"/>
          <p:cNvCxnSpPr>
            <a:stCxn id="166" idx="2"/>
            <a:endCxn id="170" idx="3"/>
          </p:cNvCxnSpPr>
          <p:nvPr/>
        </p:nvCxnSpPr>
        <p:spPr>
          <a:xfrm flipH="1" rot="-5400000">
            <a:off x="6856475" y="3281900"/>
            <a:ext cx="1466400" cy="663300"/>
          </a:xfrm>
          <a:prstGeom prst="bentConnector4">
            <a:avLst>
              <a:gd fmla="val 5548" name="adj1"/>
              <a:gd fmla="val 178328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3" name="Google Shape;173;p22"/>
          <p:cNvSpPr/>
          <p:nvPr/>
        </p:nvSpPr>
        <p:spPr>
          <a:xfrm>
            <a:off x="1115575" y="2084150"/>
            <a:ext cx="4952100" cy="2397900"/>
          </a:xfrm>
          <a:prstGeom prst="roundRect">
            <a:avLst>
              <a:gd fmla="val 5700" name="adj"/>
            </a:avLst>
          </a:prstGeom>
          <a:solidFill>
            <a:srgbClr val="DAE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models</a:t>
            </a:r>
            <a:endParaRPr sz="1100"/>
          </a:p>
        </p:txBody>
      </p:sp>
      <p:sp>
        <p:nvSpPr>
          <p:cNvPr id="174" name="Google Shape;174;p22"/>
          <p:cNvSpPr/>
          <p:nvPr/>
        </p:nvSpPr>
        <p:spPr>
          <a:xfrm>
            <a:off x="4088500" y="2084150"/>
            <a:ext cx="1979100" cy="2397900"/>
          </a:xfrm>
          <a:prstGeom prst="roundRect">
            <a:avLst>
              <a:gd fmla="val 5700" name="adj"/>
            </a:avLst>
          </a:prstGeom>
          <a:solidFill>
            <a:srgbClr val="9FD2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users</a:t>
            </a:r>
            <a:endParaRPr sz="1100"/>
          </a:p>
        </p:txBody>
      </p:sp>
      <p:sp>
        <p:nvSpPr>
          <p:cNvPr id="175" name="Google Shape;175;p22"/>
          <p:cNvSpPr/>
          <p:nvPr/>
        </p:nvSpPr>
        <p:spPr>
          <a:xfrm>
            <a:off x="4351150" y="2636588"/>
            <a:ext cx="14538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Instructor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22"/>
          <p:cNvSpPr/>
          <p:nvPr/>
        </p:nvSpPr>
        <p:spPr>
          <a:xfrm>
            <a:off x="4351150" y="3118238"/>
            <a:ext cx="14538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Coordinator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22"/>
          <p:cNvSpPr/>
          <p:nvPr/>
        </p:nvSpPr>
        <p:spPr>
          <a:xfrm>
            <a:off x="4351150" y="3599900"/>
            <a:ext cx="14538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Student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22"/>
          <p:cNvSpPr/>
          <p:nvPr/>
        </p:nvSpPr>
        <p:spPr>
          <a:xfrm>
            <a:off x="1639375" y="3599900"/>
            <a:ext cx="18264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CourseStudentMapping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9" name="Google Shape;179;p22"/>
          <p:cNvSpPr/>
          <p:nvPr/>
        </p:nvSpPr>
        <p:spPr>
          <a:xfrm>
            <a:off x="2081425" y="2636600"/>
            <a:ext cx="9423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Course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80" name="Google Shape;180;p22"/>
          <p:cNvGrpSpPr/>
          <p:nvPr/>
        </p:nvGrpSpPr>
        <p:grpSpPr>
          <a:xfrm>
            <a:off x="3023725" y="2614038"/>
            <a:ext cx="1327500" cy="219363"/>
            <a:chOff x="3023725" y="2614038"/>
            <a:chExt cx="1327500" cy="219363"/>
          </a:xfrm>
        </p:grpSpPr>
        <p:cxnSp>
          <p:nvCxnSpPr>
            <p:cNvPr id="181" name="Google Shape;181;p22"/>
            <p:cNvCxnSpPr>
              <a:stCxn id="179" idx="3"/>
              <a:endCxn id="175" idx="1"/>
            </p:cNvCxnSpPr>
            <p:nvPr/>
          </p:nvCxnSpPr>
          <p:spPr>
            <a:xfrm>
              <a:off x="3023725" y="2833400"/>
              <a:ext cx="132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2" name="Google Shape;182;p22"/>
            <p:cNvSpPr txBox="1"/>
            <p:nvPr/>
          </p:nvSpPr>
          <p:spPr>
            <a:xfrm>
              <a:off x="3023725" y="2614038"/>
              <a:ext cx="1242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0..n                      1</a:t>
              </a:r>
              <a:endParaRPr sz="1000"/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3465758" y="3599731"/>
            <a:ext cx="885442" cy="219341"/>
            <a:chOff x="3023725" y="2614038"/>
            <a:chExt cx="1327500" cy="219363"/>
          </a:xfrm>
        </p:grpSpPr>
        <p:cxnSp>
          <p:nvCxnSpPr>
            <p:cNvPr id="184" name="Google Shape;184;p22"/>
            <p:cNvCxnSpPr/>
            <p:nvPr/>
          </p:nvCxnSpPr>
          <p:spPr>
            <a:xfrm>
              <a:off x="3023725" y="2833400"/>
              <a:ext cx="132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5" name="Google Shape;185;p22"/>
            <p:cNvSpPr txBox="1"/>
            <p:nvPr/>
          </p:nvSpPr>
          <p:spPr>
            <a:xfrm>
              <a:off x="3023725" y="2614038"/>
              <a:ext cx="1242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0..n         1</a:t>
              </a:r>
              <a:endParaRPr sz="1000"/>
            </a:p>
          </p:txBody>
        </p:sp>
      </p:grpSp>
      <p:cxnSp>
        <p:nvCxnSpPr>
          <p:cNvPr id="186" name="Google Shape;186;p22"/>
          <p:cNvCxnSpPr/>
          <p:nvPr/>
        </p:nvCxnSpPr>
        <p:spPr>
          <a:xfrm rot="-5400000">
            <a:off x="2256623" y="3314980"/>
            <a:ext cx="5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22"/>
          <p:cNvSpPr txBox="1"/>
          <p:nvPr/>
        </p:nvSpPr>
        <p:spPr>
          <a:xfrm rot="-5400000">
            <a:off x="1859900" y="3216570"/>
            <a:ext cx="10542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0..n</a:t>
            </a:r>
            <a:r>
              <a:rPr lang="en" sz="1000"/>
              <a:t>      </a:t>
            </a:r>
            <a:r>
              <a:rPr lang="en" sz="1000"/>
              <a:t>1</a:t>
            </a:r>
            <a:endParaRPr sz="1000"/>
          </a:p>
        </p:txBody>
      </p:sp>
      <p:cxnSp>
        <p:nvCxnSpPr>
          <p:cNvPr id="188" name="Google Shape;188;p22"/>
          <p:cNvCxnSpPr>
            <a:stCxn id="167" idx="1"/>
            <a:endCxn id="175" idx="3"/>
          </p:cNvCxnSpPr>
          <p:nvPr/>
        </p:nvCxnSpPr>
        <p:spPr>
          <a:xfrm rot="10800000">
            <a:off x="5804825" y="2833475"/>
            <a:ext cx="726300" cy="423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22"/>
          <p:cNvCxnSpPr>
            <a:stCxn id="167" idx="1"/>
            <a:endCxn id="176" idx="3"/>
          </p:cNvCxnSpPr>
          <p:nvPr/>
        </p:nvCxnSpPr>
        <p:spPr>
          <a:xfrm flipH="1">
            <a:off x="5804825" y="3256475"/>
            <a:ext cx="726300" cy="58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22"/>
          <p:cNvCxnSpPr>
            <a:stCxn id="167" idx="1"/>
            <a:endCxn id="177" idx="3"/>
          </p:cNvCxnSpPr>
          <p:nvPr/>
        </p:nvCxnSpPr>
        <p:spPr>
          <a:xfrm flipH="1">
            <a:off x="5804825" y="3256475"/>
            <a:ext cx="726300" cy="540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22"/>
          <p:cNvCxnSpPr>
            <a:stCxn id="166" idx="1"/>
            <a:endCxn id="179" idx="0"/>
          </p:cNvCxnSpPr>
          <p:nvPr/>
        </p:nvCxnSpPr>
        <p:spPr>
          <a:xfrm rot="10800000">
            <a:off x="2552525" y="2636750"/>
            <a:ext cx="3978600" cy="46800"/>
          </a:xfrm>
          <a:prstGeom prst="bentConnector4">
            <a:avLst>
              <a:gd fmla="val 8130" name="adj1"/>
              <a:gd fmla="val 404724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2" name="Google Shape;192;p22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Jonathan Balliet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Resource Decisions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11700" y="152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on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Python!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automation and creating a prototype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Suggested by Skyward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application backend using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implementation of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Object-relational mapping (ORM)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create Models for each table in our database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600" y="3815675"/>
            <a:ext cx="2377850" cy="500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175" y="2246299"/>
            <a:ext cx="1701925" cy="9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587" y="915925"/>
            <a:ext cx="2377851" cy="10314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Everyone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Progress - Iteration 1 Implementation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39300" y="1457275"/>
            <a:ext cx="620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and Pycharm set up on everyone’s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structure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SEPostgres installed on AWS development machines!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coding model classes using SQLAlchemy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coding app and controller classes with Flask 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Everyone</a:t>
            </a:r>
            <a:endParaRPr sz="11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050" y="1559275"/>
            <a:ext cx="2141175" cy="2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Iteration 1 Testing</a:t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39300" y="4637275"/>
            <a:ext cx="3210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Everyone</a:t>
            </a:r>
            <a:endParaRPr sz="1100"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952500" y="179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{1015194E-525E-4D25-8BF1-83F348D8A4DA}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Whole tables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Single columns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Relationships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should be able to access...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shouldn’t be able to access...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Equivalence class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1" name="Google Shape;221;p25"/>
          <p:cNvSpPr txBox="1"/>
          <p:nvPr/>
        </p:nvSpPr>
        <p:spPr>
          <a:xfrm>
            <a:off x="311700" y="1322525"/>
            <a:ext cx="1783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students...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 Breakdown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Storage Team (Database, SEPostgres config)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Daniel Mills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Spencer Yoder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Runtime Team (Everything else)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Jonathan Balliet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Jeen Shaji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Caleb Boswell</a:t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Navigating abstract system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development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project pace and class 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Heavy dependence on sponsor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technical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time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 and c</a:t>
            </a:r>
            <a:r>
              <a:rPr lang="en"/>
              <a:t>ontradictory</a:t>
            </a:r>
            <a:r>
              <a:rPr lang="en"/>
              <a:t> instructions for SEPostgres</a:t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Steps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322525"/>
            <a:ext cx="8520600" cy="20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 iteration 1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 up SEPostgres on Skyward’s computers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Integrate security labels with database columns and tables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one API for CourseManager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Construct Models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 Tests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311700" y="3359825"/>
            <a:ext cx="80271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Start iteration 2</a:t>
            </a:r>
            <a:endParaRPr sz="22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Implement remaining API’s for CourseManager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Remaining Unit Tests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System Tests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411875" y="132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concrete system to fulfill sponsor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received and began configuring a set of virtual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iteration 1, we plan to be able to support a single REST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iterations involve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Completely implementing CourseManager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Dockerizing CourseManager Service - support single user connection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stretch goals agreed upon by our sponsor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6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Skyward Federal - Cyber-Logistics startup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secure custom applications for government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839225"/>
            <a:ext cx="6486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lang="en" sz="1800">
                <a:solidFill>
                  <a:schemeClr val="dk2"/>
                </a:solidFill>
              </a:rPr>
              <a:t>ata is usually separated physically by security level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Inefficient and multiple points of failure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2424375"/>
            <a:ext cx="7343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Problem: how to create a </a:t>
            </a:r>
            <a:r>
              <a:rPr i="1" lang="en" sz="1800" u="sng">
                <a:solidFill>
                  <a:schemeClr val="dk2"/>
                </a:solidFill>
              </a:rPr>
              <a:t>centralized</a:t>
            </a:r>
            <a:r>
              <a:rPr i="1" lang="en" sz="1800">
                <a:solidFill>
                  <a:schemeClr val="dk2"/>
                </a:solidFill>
              </a:rPr>
              <a:t>, </a:t>
            </a:r>
            <a:r>
              <a:rPr i="1" lang="en" sz="1800" u="sng">
                <a:solidFill>
                  <a:schemeClr val="dk2"/>
                </a:solidFill>
              </a:rPr>
              <a:t>virtualized</a:t>
            </a:r>
            <a:r>
              <a:rPr i="1" lang="en" sz="1800">
                <a:solidFill>
                  <a:schemeClr val="dk2"/>
                </a:solidFill>
              </a:rPr>
              <a:t>, </a:t>
            </a:r>
            <a:r>
              <a:rPr i="1" lang="en" sz="1800" u="sng">
                <a:solidFill>
                  <a:schemeClr val="dk2"/>
                </a:solidFill>
              </a:rPr>
              <a:t>multi-level security</a:t>
            </a:r>
            <a:r>
              <a:rPr lang="en" sz="1800">
                <a:solidFill>
                  <a:schemeClr val="dk2"/>
                </a:solidFill>
              </a:rPr>
              <a:t> data store?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3123000"/>
            <a:ext cx="48540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Last time, we talked about…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Research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Project scope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System design - two main components: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Container Runtime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Data Storage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What we were missing from Skyward Federal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 - Overall Requirements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2475" y="1342975"/>
            <a:ext cx="61122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Container Runtime Component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container to run isolated RESTful Service with the authorization levels of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can be activated/deactivated at arbitrary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containers can run </a:t>
            </a:r>
            <a:r>
              <a:rPr lang="en"/>
              <a:t>services</a:t>
            </a:r>
            <a:r>
              <a:rPr lang="en" sz="1400"/>
              <a:t> 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0" y="3931825"/>
            <a:ext cx="3676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324" y="1703953"/>
            <a:ext cx="1210050" cy="8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147" y="1670700"/>
            <a:ext cx="962349" cy="934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2475" y="2677225"/>
            <a:ext cx="71778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Storage Component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stored in database with Security Enhanced (SE) Linux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restricted to accessing data based on their own security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write/edit data after labeling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85338" y="2816725"/>
            <a:ext cx="894900" cy="13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488763" y="2816725"/>
            <a:ext cx="1449600" cy="16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125398" y="3061587"/>
            <a:ext cx="1749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request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33025" y="630875"/>
            <a:ext cx="64167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Our System at High Level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613" y="847775"/>
            <a:ext cx="682942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rot="7444984">
            <a:off x="5800068" y="2626223"/>
            <a:ext cx="570134" cy="1912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238688" y="1243025"/>
            <a:ext cx="24981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Focus for Today: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RESTful Service</a:t>
            </a:r>
            <a:r>
              <a:rPr lang="en"/>
              <a:t> that communicates with our Database (Data Storage) and the User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938263" y="2552000"/>
            <a:ext cx="2127000" cy="167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497388" y="3308338"/>
            <a:ext cx="1784100" cy="16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80237" y="3799950"/>
            <a:ext cx="17841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-8770" r="8770" t="0"/>
          <a:stretch/>
        </p:blipFill>
        <p:spPr>
          <a:xfrm>
            <a:off x="407212" y="3040910"/>
            <a:ext cx="1013125" cy="8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029124" y="2933961"/>
            <a:ext cx="1246800" cy="1215900"/>
          </a:xfrm>
          <a:prstGeom prst="can">
            <a:avLst>
              <a:gd fmla="val 25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264338" y="2892725"/>
            <a:ext cx="1516698" cy="1160676"/>
          </a:xfrm>
          <a:prstGeom prst="flowChartMulti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running RESTful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  <p:sp>
        <p:nvSpPr>
          <p:cNvPr id="95" name="Google Shape;95;p16"/>
          <p:cNvSpPr txBox="1"/>
          <p:nvPr/>
        </p:nvSpPr>
        <p:spPr>
          <a:xfrm>
            <a:off x="1409593" y="2513085"/>
            <a:ext cx="1591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Request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938363" y="2145175"/>
            <a:ext cx="2294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Container Runtime</a:t>
            </a:r>
            <a:endParaRPr b="1" sz="1800"/>
          </a:p>
        </p:txBody>
      </p:sp>
      <p:sp>
        <p:nvSpPr>
          <p:cNvPr id="97" name="Google Shape;97;p16"/>
          <p:cNvSpPr txBox="1"/>
          <p:nvPr/>
        </p:nvSpPr>
        <p:spPr>
          <a:xfrm>
            <a:off x="6830890" y="2518350"/>
            <a:ext cx="1859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Data Storage</a:t>
            </a:r>
            <a:endParaRPr b="1" sz="1800"/>
          </a:p>
        </p:txBody>
      </p:sp>
      <p:sp>
        <p:nvSpPr>
          <p:cNvPr id="98" name="Google Shape;98;p16"/>
          <p:cNvSpPr txBox="1"/>
          <p:nvPr/>
        </p:nvSpPr>
        <p:spPr>
          <a:xfrm>
            <a:off x="656011" y="2453375"/>
            <a:ext cx="75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</a:t>
            </a:r>
            <a:endParaRPr b="1" sz="1800"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4564613" y="3639075"/>
            <a:ext cx="2464500" cy="180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581113" y="3344825"/>
            <a:ext cx="2448000" cy="16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614436" y="3061578"/>
            <a:ext cx="1749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r>
              <a:rPr lang="en"/>
              <a:t> request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497386" y="3878211"/>
            <a:ext cx="1749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response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64900" y="3061575"/>
            <a:ext cx="8041200" cy="11607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2963" y="3096771"/>
            <a:ext cx="1013125" cy="10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5001825" y="3693450"/>
            <a:ext cx="2166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authorized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Iteration 1 </a:t>
            </a:r>
            <a:r>
              <a:rPr lang="en"/>
              <a:t>Requirements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457275"/>
            <a:ext cx="85206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received lots of detailed requirements from our sponsor…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they were for an abstract system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13775" y="2090625"/>
            <a:ext cx="85206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CourseManager </a:t>
            </a:r>
            <a:r>
              <a:rPr lang="en" sz="1800">
                <a:solidFill>
                  <a:schemeClr val="dk2"/>
                </a:solidFill>
              </a:rPr>
              <a:t>RESTful Service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Concrete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Simple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Lets us test our underlying infrastructure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36175" y="3199975"/>
            <a:ext cx="85206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3 Users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Coordinators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Instructors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Spencer Yoder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Use Cases for Course Manager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03575" y="1602725"/>
            <a:ext cx="6622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UC1 - Logging In (All Users)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UC2 - Viewing Account Details (All Users)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UC3 - Course Modification (Coordinators)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UC4 - User Modification (Coordinators)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UC5 - Grade Modification (Instructors)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UC6 - Viewing Course Schedule (Instructors &amp; Students)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Spencer Yoder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Design: Database Schema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67045" l="41458" r="33195" t="0"/>
          <a:stretch/>
        </p:blipFill>
        <p:spPr>
          <a:xfrm>
            <a:off x="3417825" y="1506231"/>
            <a:ext cx="2592051" cy="10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50487"/>
          <a:stretch/>
        </p:blipFill>
        <p:spPr>
          <a:xfrm>
            <a:off x="0" y="2571750"/>
            <a:ext cx="9143999" cy="17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Spencer Yoder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33250" y="41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Design: Security Policy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47" y="1982100"/>
            <a:ext cx="5772901" cy="1495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959350" y="3634525"/>
            <a:ext cx="603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Cannot access any data outside your designated category</a:t>
            </a:r>
            <a:endParaRPr sz="1400"/>
          </a:p>
        </p:txBody>
      </p:sp>
      <p:sp>
        <p:nvSpPr>
          <p:cNvPr id="141" name="Google Shape;141;p20"/>
          <p:cNvSpPr txBox="1"/>
          <p:nvPr/>
        </p:nvSpPr>
        <p:spPr>
          <a:xfrm>
            <a:off x="892725" y="1191800"/>
            <a:ext cx="3877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Security context</a:t>
            </a:r>
            <a:r>
              <a:rPr b="1" i="1" lang="en"/>
              <a:t>:</a:t>
            </a:r>
            <a:endParaRPr b="1"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s1:c1.c2</a:t>
            </a:r>
            <a:endParaRPr i="1" sz="1800"/>
          </a:p>
        </p:txBody>
      </p:sp>
      <p:sp>
        <p:nvSpPr>
          <p:cNvPr id="142" name="Google Shape;142;p20"/>
          <p:cNvSpPr/>
          <p:nvPr/>
        </p:nvSpPr>
        <p:spPr>
          <a:xfrm>
            <a:off x="2131400" y="2350200"/>
            <a:ext cx="1147200" cy="11397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585050" y="2350200"/>
            <a:ext cx="1147200" cy="11397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959350" y="3933875"/>
            <a:ext cx="544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Can read any data within your category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959350" y="4225200"/>
            <a:ext cx="603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only write data within your category and security level</a:t>
            </a:r>
            <a:endParaRPr sz="1400"/>
          </a:p>
        </p:txBody>
      </p:sp>
      <p:sp>
        <p:nvSpPr>
          <p:cNvPr id="146" name="Google Shape;146;p20"/>
          <p:cNvSpPr txBox="1"/>
          <p:nvPr/>
        </p:nvSpPr>
        <p:spPr>
          <a:xfrm>
            <a:off x="3278525" y="2350200"/>
            <a:ext cx="2306400" cy="1139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3278600" y="2735025"/>
            <a:ext cx="2306400" cy="7422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Spencer Yoder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Design: Database Security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311700" y="13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{BB16439D-16A7-4232-B933-32BB85755A28}</a:tableStyleId>
              </a:tblPr>
              <a:tblGrid>
                <a:gridCol w="1340300"/>
                <a:gridCol w="1271550"/>
                <a:gridCol w="1409025"/>
                <a:gridCol w="1297350"/>
                <a:gridCol w="1297350"/>
              </a:tblGrid>
              <a:tr h="7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c0 (visible to instructors)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c1 (visible to instructors and students)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c2 (visible to students)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c3 (visible to coordinators only)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s2 (writeable by coordinators only)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instructors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courses, course_student_mappings,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students.name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instructors.name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coordinators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7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(writeable by coordinators and instructors)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course_student_mappings.grade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s0 (writeable by students)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1"/>
          <p:cNvSpPr txBox="1"/>
          <p:nvPr/>
        </p:nvSpPr>
        <p:spPr>
          <a:xfrm>
            <a:off x="6992700" y="1247175"/>
            <a:ext cx="21513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Security Labels</a:t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Coordinator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s2:c0.c3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Instructor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s1:c0.c1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s0:c1.c2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39300" y="4637275"/>
            <a:ext cx="2487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Spencer Yoder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