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E12FEB-0648-4085-9F6A-0A1FA12D23B3}">
  <a:tblStyle styleId="{07E12FEB-0648-4085-9F6A-0A1FA12D23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afternoon everyone. I am Jeen Shaji. Me and Jonathan will be presenting about our project Connected Operations platform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1ee2029d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1ee2029d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App - runs and </a:t>
            </a:r>
            <a:r>
              <a:rPr lang="en"/>
              <a:t>initializes Container Runtime </a:t>
            </a:r>
            <a:r>
              <a:rPr lang="en"/>
              <a:t>application. Docker_client - we use this to </a:t>
            </a:r>
            <a:r>
              <a:rPr lang="en"/>
              <a:t>communicate</a:t>
            </a:r>
            <a:r>
              <a:rPr lang="en"/>
              <a:t> with the Docker Service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Service Controller - POST request endpoint to handle service request from the user. Passes in username and service name. Creates container with the authorization levels of the user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Service Config  - Abstract class containing all the fields a service needs to work with our application. The Course Manager Service Config class is an concrete implementation for our Course Manager Service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HealthCheckThread - We can easily create multiple running containers via  our Docker client.. but how do we monitor all of the containers? Use a thread to check a special endpoint on the service running in a container every 30 seconds.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the user’s session ends - we know we can then shut down this container.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LoggingUtil - Logs all the transactions that occur in the Container Runtime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1ee2029d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1ee2029d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Dockerfile is just a process running in a specific OS image with all the </a:t>
            </a:r>
            <a:r>
              <a:rPr lang="en"/>
              <a:t>dependencies</a:t>
            </a:r>
            <a:r>
              <a:rPr lang="en"/>
              <a:t> installed it needs to run an application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Based on the CentOs7 operating system image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Installs all the python and postgres libraries Course Manager needs to run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Copies and creates the Course Manager Flask application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Initializes OS settings needed to run application in the container on the host machine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Boot shell script is run when the container starts. Starts up the virtual environment and runs Course Manager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Still needs to be integrated with SELinux!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22a96bf5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22a96bf5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secure the system? Depends on SELinux integrated with all components.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226fef99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226fef99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our previous SELinux Policy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20c6565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20c6565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Understanding of SELinux has changed, along with struggling with how complicated it 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Now using type enforcement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Basically does the same thing as MLS (restricting what a running process is allowed to do) but easier for us to implement. We agreed with our </a:t>
            </a:r>
            <a:r>
              <a:rPr lang="en"/>
              <a:t>sponsors</a:t>
            </a:r>
            <a:r>
              <a:rPr lang="en"/>
              <a:t> on this change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Created a full custom policy module which mocks the kinds of operations performed by CourseManager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top one is for the instructor user, the bottom one is for the course_student_mapping table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1ee20bf6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1ee20bf6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our coordinator process policy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Require - reference stuff that is already created (like importing libraries)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Create the coordinator process with a newly defined security context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Define new data types that will be used in this security policy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Create the SELinux rules for this coordinator process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Enforces what the process can do to the defined data types (read, write, execute, etc.)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1ee20bf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1ee20bf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is to have all components : Course Manager, Docker and POstgres working on a centOS 7 machine with SELinux enabled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1ee20bf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1ee20bf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Main components of project are done and working on Ubuntu without SELinux enforced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ee2029d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ee2029d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1ee2029d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1ee2029d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need to bring everything together on the CentOS 7 development machine and integrate with the SELinux module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way we can finally do System Testing for the security of our system.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ee2029d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ee2029d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do a short recap of our project, requirements and design. Followed by a quick demo, current iteration updates and planned action steps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1ee20bf60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1ee20bf60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1ee2029d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1ee2029d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1ee2029d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1ee2029d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ee2029d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ee2029d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Skyward federal is a cyber-logistics startup with about 10 employees. They create secure custom application for government clients.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solve this, Skyward federal wants us to create a Common Operations Platform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ee2029d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ee2029d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System receives data from n number of external sources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example: </a:t>
            </a:r>
            <a:r>
              <a:rPr lang="en"/>
              <a:t>Categories</a:t>
            </a:r>
            <a:r>
              <a:rPr lang="en"/>
              <a:t> like unclassified, confidential, secret and top secret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System allows user interaction with the database. They can read and write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** System will either approve or deny this access request based on their security context.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39341b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39341b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Skyward Federal wants the system to run on a CentOS 7 with SELinux. SELinux is used as our security 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They also want us to use </a:t>
            </a:r>
            <a:r>
              <a:rPr lang="en">
                <a:solidFill>
                  <a:schemeClr val="dk1"/>
                </a:solidFill>
              </a:rPr>
              <a:t>postgreSQL as our database because of its integration with SELinux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can see from our requirements that</a:t>
            </a:r>
            <a:r>
              <a:rPr lang="en">
                <a:solidFill>
                  <a:schemeClr val="dk1"/>
                </a:solidFill>
              </a:rPr>
              <a:t> these are very abstract. In iteration 1, we specified a concrete system which fulfills all these abstract requirements. It is called the COURSE MANAGER.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ee2029d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ee2029d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our mock system called Course Manager, we have 3 users: Coordinators, Instructors and Students.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have a total of 7 use cases. All of which can be done by the coordinator.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see see that an instructor can do 4 of these while a student has limited access.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currently have UC1, 2 and 4 completed. We will see this in the demo later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1ee2029d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1ee2029d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 sends service request to the Container Runtime, with their credentials and the name of the service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Container runtime authenticates the user, gives them their level of authorization, and creates a container to run that service with their </a:t>
            </a:r>
            <a:r>
              <a:rPr lang="en"/>
              <a:t>authorized</a:t>
            </a:r>
            <a:r>
              <a:rPr lang="en"/>
              <a:t> security levels (SELinux </a:t>
            </a:r>
            <a:r>
              <a:rPr lang="en"/>
              <a:t>labels</a:t>
            </a:r>
            <a:r>
              <a:rPr lang="en"/>
              <a:t>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Successful service request redirects the user to the service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user can then send REST </a:t>
            </a:r>
            <a:r>
              <a:rPr lang="en"/>
              <a:t>request</a:t>
            </a:r>
            <a:r>
              <a:rPr lang="en"/>
              <a:t> to the service, which are processed by the Data Storage.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 the kernel level, the data storage allows or denies requests based on the enforced security levels of the user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response is then sent back to the user. The user’s interaction with this service continues until they disconnect.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order to create a concrete system, we have created a mock system using the Course Manager service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2148ada2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2148ada2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22a96bf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22a96bf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now on the Container Runtime as we showed off in the previous demo.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Mf4OI1-3V-o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2571750"/>
            <a:ext cx="85206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Connected Operations (COps) Platform</a:t>
            </a:r>
            <a:endParaRPr b="1" sz="34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3528900"/>
            <a:ext cx="85206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32: </a:t>
            </a:r>
            <a:r>
              <a:rPr b="1" lang="en" sz="2400"/>
              <a:t>Jonathan Balliet, </a:t>
            </a:r>
            <a:r>
              <a:rPr b="1" lang="en" sz="2400"/>
              <a:t>Jeen Shaji (Presenters)</a:t>
            </a:r>
            <a:r>
              <a:rPr lang="en" sz="2400"/>
              <a:t>,</a:t>
            </a:r>
            <a:r>
              <a:rPr lang="en" sz="2400"/>
              <a:t> Caleb Boswell, Daniel Mills, Spencer Yoder</a:t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975" y="842200"/>
            <a:ext cx="3784056" cy="10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415300" y="47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Iteration 2 - Container Runtime UML Class Diagram</a:t>
            </a:r>
            <a:endParaRPr sz="2400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125" y="918675"/>
            <a:ext cx="5947621" cy="41652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/>
          <p:nvPr/>
        </p:nvSpPr>
        <p:spPr>
          <a:xfrm>
            <a:off x="2649450" y="918675"/>
            <a:ext cx="1250700" cy="10509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/>
          <p:nvPr/>
        </p:nvSpPr>
        <p:spPr>
          <a:xfrm>
            <a:off x="1879800" y="2486650"/>
            <a:ext cx="2692200" cy="8511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4"/>
          <p:cNvSpPr/>
          <p:nvPr/>
        </p:nvSpPr>
        <p:spPr>
          <a:xfrm>
            <a:off x="3850450" y="4033200"/>
            <a:ext cx="1295100" cy="10509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4"/>
          <p:cNvSpPr/>
          <p:nvPr/>
        </p:nvSpPr>
        <p:spPr>
          <a:xfrm>
            <a:off x="1428125" y="4033350"/>
            <a:ext cx="1443300" cy="8511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8" name="Google Shape;188;p34"/>
          <p:cNvSpPr/>
          <p:nvPr/>
        </p:nvSpPr>
        <p:spPr>
          <a:xfrm>
            <a:off x="5932275" y="2949675"/>
            <a:ext cx="1443300" cy="10509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6124575" y="4644425"/>
            <a:ext cx="1053900" cy="2400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/>
          <p:nvPr/>
        </p:nvSpPr>
        <p:spPr>
          <a:xfrm>
            <a:off x="5352000" y="1052225"/>
            <a:ext cx="1295100" cy="9576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8588550" y="4758400"/>
            <a:ext cx="5109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JB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263800" y="3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Code: Dockerfile for Course Manager</a:t>
            </a:r>
            <a:endParaRPr sz="2400"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350" y="876925"/>
            <a:ext cx="4700650" cy="415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/>
          <p:nvPr/>
        </p:nvSpPr>
        <p:spPr>
          <a:xfrm>
            <a:off x="1117875" y="884050"/>
            <a:ext cx="3093600" cy="2664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/>
          <p:nvPr/>
        </p:nvSpPr>
        <p:spPr>
          <a:xfrm>
            <a:off x="1117875" y="1150450"/>
            <a:ext cx="3093600" cy="10995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/>
          <p:nvPr/>
        </p:nvSpPr>
        <p:spPr>
          <a:xfrm>
            <a:off x="1117875" y="2249950"/>
            <a:ext cx="4813200" cy="17169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/>
          <p:nvPr/>
        </p:nvSpPr>
        <p:spPr>
          <a:xfrm>
            <a:off x="1117875" y="3966850"/>
            <a:ext cx="3093600" cy="10617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575" y="4059500"/>
            <a:ext cx="4287851" cy="9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/>
          <p:nvPr/>
        </p:nvSpPr>
        <p:spPr>
          <a:xfrm>
            <a:off x="4211475" y="3966850"/>
            <a:ext cx="4344000" cy="10617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/>
        </p:nvSpPr>
        <p:spPr>
          <a:xfrm>
            <a:off x="8635525" y="4750875"/>
            <a:ext cx="8907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JB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</a:t>
            </a:r>
            <a:r>
              <a:rPr lang="en"/>
              <a:t>n</a:t>
            </a:r>
            <a:endParaRPr/>
          </a:p>
        </p:txBody>
      </p:sp>
      <p:sp>
        <p:nvSpPr>
          <p:cNvPr id="210" name="Google Shape;21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JB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75" y="1325950"/>
            <a:ext cx="8668726" cy="31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/>
          <p:nvPr/>
        </p:nvSpPr>
        <p:spPr>
          <a:xfrm>
            <a:off x="5358125" y="1487550"/>
            <a:ext cx="1191600" cy="8289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Previous SELinux Policy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6756850" y="1257450"/>
            <a:ext cx="2168400" cy="29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00"/>
                </a:solidFill>
              </a:rPr>
              <a:t>Security Labels</a:t>
            </a:r>
            <a:endParaRPr b="1" sz="20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Coordinator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s2:c0.c3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Instructor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s1:c0.c1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Student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s0:c1.c2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75" y="1457275"/>
            <a:ext cx="6155649" cy="31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/>
        </p:nvSpPr>
        <p:spPr>
          <a:xfrm>
            <a:off x="7941875" y="4645275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2 - SELinux Policy Changes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457275"/>
            <a:ext cx="81711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SELinux Policy changes since last time</a:t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Moved from a modified </a:t>
            </a:r>
            <a:r>
              <a:rPr i="1" lang="en"/>
              <a:t>MLS policy</a:t>
            </a:r>
            <a:r>
              <a:rPr lang="en"/>
              <a:t> to a simpler</a:t>
            </a:r>
            <a:r>
              <a:rPr i="1" lang="en"/>
              <a:t> type enforcement policy</a:t>
            </a:r>
            <a:endParaRPr i="1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Now, we have types for each user and can manually designate which data types are accessible to which user types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Example: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postgres_u:coursemanager_r:</a:t>
            </a:r>
            <a:r>
              <a:rPr b="1" lang="en" sz="1600"/>
              <a:t>instructor_t</a:t>
            </a:r>
            <a:r>
              <a:rPr lang="en" sz="1600"/>
              <a:t>:s0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■"/>
            </a:pPr>
            <a:r>
              <a:rPr lang="en" sz="1600"/>
              <a:t>system_u:object_r:</a:t>
            </a:r>
            <a:r>
              <a:rPr b="1" lang="en" sz="1600"/>
              <a:t>course_student_mapping_t</a:t>
            </a:r>
            <a:r>
              <a:rPr lang="en" sz="1600"/>
              <a:t>:s0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27" name="Google Shape;227;p38"/>
          <p:cNvSpPr txBox="1"/>
          <p:nvPr/>
        </p:nvSpPr>
        <p:spPr>
          <a:xfrm>
            <a:off x="7941875" y="4645275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 &amp; DM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63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SELinux Policy Modules</a:t>
            </a:r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2875"/>
            <a:ext cx="5207286" cy="36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/>
          <p:nvPr/>
        </p:nvSpPr>
        <p:spPr>
          <a:xfrm>
            <a:off x="152400" y="1925100"/>
            <a:ext cx="12690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39"/>
          <p:cNvCxnSpPr>
            <a:stCxn id="236" idx="1"/>
            <a:endCxn id="234" idx="3"/>
          </p:cNvCxnSpPr>
          <p:nvPr/>
        </p:nvCxnSpPr>
        <p:spPr>
          <a:xfrm rot="10800000">
            <a:off x="1421400" y="2211450"/>
            <a:ext cx="4286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9"/>
          <p:cNvSpPr txBox="1"/>
          <p:nvPr/>
        </p:nvSpPr>
        <p:spPr>
          <a:xfrm>
            <a:off x="5707800" y="2004750"/>
            <a:ext cx="22557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Preexisting SELinux types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p39"/>
          <p:cNvSpPr/>
          <p:nvPr/>
        </p:nvSpPr>
        <p:spPr>
          <a:xfrm>
            <a:off x="152400" y="2497800"/>
            <a:ext cx="3507300" cy="6717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39"/>
          <p:cNvCxnSpPr>
            <a:stCxn id="239" idx="1"/>
          </p:cNvCxnSpPr>
          <p:nvPr/>
        </p:nvCxnSpPr>
        <p:spPr>
          <a:xfrm rot="10800000">
            <a:off x="3659400" y="2833650"/>
            <a:ext cx="20484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39" name="Google Shape;239;p39"/>
          <p:cNvSpPr txBox="1"/>
          <p:nvPr/>
        </p:nvSpPr>
        <p:spPr>
          <a:xfrm>
            <a:off x="5707800" y="2626950"/>
            <a:ext cx="3225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Start up a process with a new context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40" name="Google Shape;240;p39"/>
          <p:cNvSpPr/>
          <p:nvPr/>
        </p:nvSpPr>
        <p:spPr>
          <a:xfrm>
            <a:off x="152400" y="3169500"/>
            <a:ext cx="5207400" cy="10263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39"/>
          <p:cNvCxnSpPr>
            <a:stCxn id="242" idx="1"/>
            <a:endCxn id="240" idx="3"/>
          </p:cNvCxnSpPr>
          <p:nvPr/>
        </p:nvCxnSpPr>
        <p:spPr>
          <a:xfrm rot="10800000">
            <a:off x="5359800" y="3682650"/>
            <a:ext cx="348000" cy="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9"/>
          <p:cNvSpPr txBox="1"/>
          <p:nvPr/>
        </p:nvSpPr>
        <p:spPr>
          <a:xfrm>
            <a:off x="5707800" y="3475950"/>
            <a:ext cx="3225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Create new data types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3" name="Google Shape;243;p39"/>
          <p:cNvSpPr/>
          <p:nvPr/>
        </p:nvSpPr>
        <p:spPr>
          <a:xfrm>
            <a:off x="152350" y="4195800"/>
            <a:ext cx="5207400" cy="795300"/>
          </a:xfrm>
          <a:prstGeom prst="rect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39"/>
          <p:cNvCxnSpPr>
            <a:stCxn id="245" idx="1"/>
          </p:cNvCxnSpPr>
          <p:nvPr/>
        </p:nvCxnSpPr>
        <p:spPr>
          <a:xfrm rot="10800000">
            <a:off x="5359800" y="4593450"/>
            <a:ext cx="3480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9"/>
          <p:cNvSpPr txBox="1"/>
          <p:nvPr/>
        </p:nvSpPr>
        <p:spPr>
          <a:xfrm>
            <a:off x="5707800" y="4386750"/>
            <a:ext cx="3225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Create new SELinux rules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7941875" y="4645275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63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of Project</a:t>
            </a:r>
            <a:endParaRPr/>
          </a:p>
        </p:txBody>
      </p:sp>
      <p:grpSp>
        <p:nvGrpSpPr>
          <p:cNvPr id="252" name="Google Shape;252;p40"/>
          <p:cNvGrpSpPr/>
          <p:nvPr/>
        </p:nvGrpSpPr>
        <p:grpSpPr>
          <a:xfrm>
            <a:off x="612699" y="2110350"/>
            <a:ext cx="7222951" cy="2286000"/>
            <a:chOff x="960524" y="2310175"/>
            <a:chExt cx="7222951" cy="2286000"/>
          </a:xfrm>
        </p:grpSpPr>
        <p:sp>
          <p:nvSpPr>
            <p:cNvPr id="253" name="Google Shape;253;p40"/>
            <p:cNvSpPr/>
            <p:nvPr/>
          </p:nvSpPr>
          <p:spPr>
            <a:xfrm>
              <a:off x="2617875" y="2310175"/>
              <a:ext cx="5565600" cy="2286000"/>
            </a:xfrm>
            <a:prstGeom prst="rect">
              <a:avLst/>
            </a:prstGeom>
            <a:solidFill>
              <a:srgbClr val="D8E2F3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CentOS 7 Machine</a:t>
              </a:r>
              <a:endParaRPr sz="1100"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1017674" y="2995974"/>
              <a:ext cx="457200" cy="444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0"/>
            <p:cNvSpPr/>
            <p:nvPr/>
          </p:nvSpPr>
          <p:spPr>
            <a:xfrm rot="-5400000">
              <a:off x="903374" y="3567474"/>
              <a:ext cx="685800" cy="571500"/>
            </a:xfrm>
            <a:prstGeom prst="flowChartDelay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0"/>
            <p:cNvSpPr txBox="1"/>
            <p:nvPr/>
          </p:nvSpPr>
          <p:spPr>
            <a:xfrm>
              <a:off x="960525" y="2719075"/>
              <a:ext cx="57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 sz="1100"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2789325" y="2653075"/>
              <a:ext cx="2457600" cy="1484700"/>
            </a:xfrm>
            <a:prstGeom prst="rect">
              <a:avLst/>
            </a:prstGeom>
            <a:solidFill>
              <a:srgbClr val="B3C6E7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Docker Container</a:t>
              </a:r>
              <a:endParaRPr sz="1100"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3075075" y="2938825"/>
              <a:ext cx="1885800" cy="1139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CourseManager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1592325" y="2938825"/>
              <a:ext cx="1482600" cy="628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REST Requests</a:t>
              </a:r>
              <a:endParaRPr sz="1100"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6961275" y="2995975"/>
              <a:ext cx="971550" cy="1085850"/>
            </a:xfrm>
            <a:prstGeom prst="flowChartMagneticDisk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Postgres Database</a:t>
              </a:r>
              <a:endParaRPr sz="1100"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4961025" y="3338875"/>
              <a:ext cx="2000100" cy="4572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2" name="Google Shape;262;p40"/>
            <p:cNvGrpSpPr/>
            <p:nvPr/>
          </p:nvGrpSpPr>
          <p:grpSpPr>
            <a:xfrm>
              <a:off x="5589983" y="2938975"/>
              <a:ext cx="838213" cy="1028769"/>
              <a:chOff x="7162800" y="3505200"/>
              <a:chExt cx="1303800" cy="1600200"/>
            </a:xfrm>
          </p:grpSpPr>
          <p:sp>
            <p:nvSpPr>
              <p:cNvPr id="263" name="Google Shape;263;p40"/>
              <p:cNvSpPr/>
              <p:nvPr/>
            </p:nvSpPr>
            <p:spPr>
              <a:xfrm>
                <a:off x="7315200" y="3505200"/>
                <a:ext cx="990600" cy="1219200"/>
              </a:xfrm>
              <a:prstGeom prst="blockArc">
                <a:avLst>
                  <a:gd fmla="val 8888040" name="adj1"/>
                  <a:gd fmla="val 2354726" name="adj2"/>
                  <a:gd fmla="val 14739" name="adj3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0"/>
              <p:cNvSpPr/>
              <p:nvPr/>
            </p:nvSpPr>
            <p:spPr>
              <a:xfrm>
                <a:off x="7162800" y="4038600"/>
                <a:ext cx="1303800" cy="1066800"/>
              </a:xfrm>
              <a:prstGeom prst="round2SameRect">
                <a:avLst>
                  <a:gd fmla="val 31502" name="adj1"/>
                  <a:gd fmla="val 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SELinux Security Policy</a:t>
                </a:r>
                <a:endParaRPr sz="1100"/>
              </a:p>
            </p:txBody>
          </p:sp>
        </p:grpSp>
        <p:sp>
          <p:nvSpPr>
            <p:cNvPr id="265" name="Google Shape;265;p40"/>
            <p:cNvSpPr/>
            <p:nvPr/>
          </p:nvSpPr>
          <p:spPr>
            <a:xfrm flipH="1">
              <a:off x="1592475" y="3510325"/>
              <a:ext cx="1482600" cy="628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JSON responses</a:t>
              </a:r>
              <a:endParaRPr sz="1100"/>
            </a:p>
          </p:txBody>
        </p:sp>
      </p:grpSp>
      <p:sp>
        <p:nvSpPr>
          <p:cNvPr id="266" name="Google Shape;266;p40"/>
          <p:cNvSpPr txBox="1"/>
          <p:nvPr/>
        </p:nvSpPr>
        <p:spPr>
          <a:xfrm>
            <a:off x="3093425" y="1438400"/>
            <a:ext cx="2335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goal: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7941875" y="4645275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/>
          <p:nvPr/>
        </p:nvSpPr>
        <p:spPr>
          <a:xfrm>
            <a:off x="2221750" y="1770550"/>
            <a:ext cx="4758000" cy="2825700"/>
          </a:xfrm>
          <a:prstGeom prst="rect">
            <a:avLst/>
          </a:pr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Machine</a:t>
            </a:r>
            <a:endParaRPr sz="1100"/>
          </a:p>
        </p:txBody>
      </p:sp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63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of Project</a:t>
            </a:r>
            <a:endParaRPr/>
          </a:p>
        </p:txBody>
      </p:sp>
      <p:sp>
        <p:nvSpPr>
          <p:cNvPr id="274" name="Google Shape;274;p41"/>
          <p:cNvSpPr/>
          <p:nvPr/>
        </p:nvSpPr>
        <p:spPr>
          <a:xfrm>
            <a:off x="7187075" y="1770550"/>
            <a:ext cx="1645200" cy="2825700"/>
          </a:xfrm>
          <a:prstGeom prst="rect">
            <a:avLst/>
          </a:pr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CentOS 7 Machine</a:t>
            </a:r>
            <a:endParaRPr sz="1100"/>
          </a:p>
        </p:txBody>
      </p:sp>
      <p:sp>
        <p:nvSpPr>
          <p:cNvPr id="275" name="Google Shape;275;p41"/>
          <p:cNvSpPr/>
          <p:nvPr/>
        </p:nvSpPr>
        <p:spPr>
          <a:xfrm>
            <a:off x="2438952" y="2365000"/>
            <a:ext cx="2072700" cy="1540200"/>
          </a:xfrm>
          <a:prstGeom prst="rect">
            <a:avLst/>
          </a:prstGeom>
          <a:solidFill>
            <a:srgbClr val="B3C6E7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Container</a:t>
            </a:r>
            <a:endParaRPr sz="1100"/>
          </a:p>
        </p:txBody>
      </p:sp>
      <p:sp>
        <p:nvSpPr>
          <p:cNvPr id="276" name="Google Shape;276;p41"/>
          <p:cNvSpPr/>
          <p:nvPr/>
        </p:nvSpPr>
        <p:spPr>
          <a:xfrm>
            <a:off x="7600204" y="3339475"/>
            <a:ext cx="818951" cy="1085850"/>
          </a:xfrm>
          <a:prstGeom prst="flowChartMagneticDisk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 Database</a:t>
            </a:r>
            <a:endParaRPr sz="1100"/>
          </a:p>
        </p:txBody>
      </p:sp>
      <p:grpSp>
        <p:nvGrpSpPr>
          <p:cNvPr id="277" name="Google Shape;277;p41"/>
          <p:cNvGrpSpPr/>
          <p:nvPr/>
        </p:nvGrpSpPr>
        <p:grpSpPr>
          <a:xfrm>
            <a:off x="7612666" y="2134825"/>
            <a:ext cx="794014" cy="1028769"/>
            <a:chOff x="7162800" y="3505200"/>
            <a:chExt cx="1303800" cy="1600200"/>
          </a:xfrm>
        </p:grpSpPr>
        <p:sp>
          <p:nvSpPr>
            <p:cNvPr id="278" name="Google Shape;278;p41"/>
            <p:cNvSpPr/>
            <p:nvPr/>
          </p:nvSpPr>
          <p:spPr>
            <a:xfrm>
              <a:off x="7315200" y="3505200"/>
              <a:ext cx="990600" cy="1219200"/>
            </a:xfrm>
            <a:prstGeom prst="blockArc">
              <a:avLst>
                <a:gd fmla="val 8888040" name="adj1"/>
                <a:gd fmla="val 2354726" name="adj2"/>
                <a:gd fmla="val 14739" name="adj3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7162800" y="4038600"/>
              <a:ext cx="1303800" cy="1066800"/>
            </a:xfrm>
            <a:prstGeom prst="round2SameRect">
              <a:avLst>
                <a:gd fmla="val 31502" name="adj1"/>
                <a:gd fmla="val 0" name="adj2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SELinux Security Policy</a:t>
              </a:r>
              <a:endParaRPr sz="1100"/>
            </a:p>
          </p:txBody>
        </p:sp>
      </p:grpSp>
      <p:sp>
        <p:nvSpPr>
          <p:cNvPr id="280" name="Google Shape;280;p41"/>
          <p:cNvSpPr txBox="1"/>
          <p:nvPr/>
        </p:nvSpPr>
        <p:spPr>
          <a:xfrm>
            <a:off x="3081900" y="1210450"/>
            <a:ext cx="29802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current status: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6054167" y="2567950"/>
            <a:ext cx="818951" cy="1085850"/>
          </a:xfrm>
          <a:prstGeom prst="flowChartMagneticDisk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 Database</a:t>
            </a:r>
            <a:endParaRPr sz="1100"/>
          </a:p>
        </p:txBody>
      </p:sp>
      <p:sp>
        <p:nvSpPr>
          <p:cNvPr id="282" name="Google Shape;282;p41"/>
          <p:cNvSpPr/>
          <p:nvPr/>
        </p:nvSpPr>
        <p:spPr>
          <a:xfrm>
            <a:off x="4192309" y="2882275"/>
            <a:ext cx="1862100" cy="457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1"/>
          <p:cNvSpPr/>
          <p:nvPr/>
        </p:nvSpPr>
        <p:spPr>
          <a:xfrm>
            <a:off x="301949" y="2649249"/>
            <a:ext cx="457200" cy="444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1"/>
          <p:cNvSpPr/>
          <p:nvPr/>
        </p:nvSpPr>
        <p:spPr>
          <a:xfrm rot="-5400000">
            <a:off x="187649" y="3220749"/>
            <a:ext cx="685800" cy="571500"/>
          </a:xfrm>
          <a:prstGeom prst="flowChartDelay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244800" y="2372350"/>
            <a:ext cx="57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100"/>
          </a:p>
        </p:txBody>
      </p:sp>
      <p:sp>
        <p:nvSpPr>
          <p:cNvPr id="286" name="Google Shape;286;p41"/>
          <p:cNvSpPr/>
          <p:nvPr/>
        </p:nvSpPr>
        <p:spPr>
          <a:xfrm>
            <a:off x="876600" y="2592100"/>
            <a:ext cx="1861800" cy="62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Requests</a:t>
            </a:r>
            <a:endParaRPr sz="1100"/>
          </a:p>
        </p:txBody>
      </p:sp>
      <p:sp>
        <p:nvSpPr>
          <p:cNvPr id="287" name="Google Shape;287;p41"/>
          <p:cNvSpPr/>
          <p:nvPr/>
        </p:nvSpPr>
        <p:spPr>
          <a:xfrm flipH="1">
            <a:off x="876900" y="3163600"/>
            <a:ext cx="1861800" cy="62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responses</a:t>
            </a:r>
            <a:endParaRPr sz="1100"/>
          </a:p>
        </p:txBody>
      </p:sp>
      <p:sp>
        <p:nvSpPr>
          <p:cNvPr id="288" name="Google Shape;288;p41"/>
          <p:cNvSpPr/>
          <p:nvPr/>
        </p:nvSpPr>
        <p:spPr>
          <a:xfrm>
            <a:off x="2758288" y="2655900"/>
            <a:ext cx="1434000" cy="113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CourseManager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7941875" y="4645275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63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Challenges</a:t>
            </a:r>
            <a:endParaRPr sz="2200"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136525"/>
            <a:ext cx="56457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SELinux is complicated, and poorly documented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automate SELinux due to complex debugging process</a:t>
            </a:r>
            <a:endParaRPr/>
          </a:p>
        </p:txBody>
      </p:sp>
      <p:pic>
        <p:nvPicPr>
          <p:cNvPr id="296" name="Google Shape;296;p42"/>
          <p:cNvPicPr preferRelativeResize="0"/>
          <p:nvPr/>
        </p:nvPicPr>
        <p:blipFill rotWithShape="1">
          <a:blip r:embed="rId3">
            <a:alphaModFix/>
          </a:blip>
          <a:srcRect b="0" l="0" r="12899" t="0"/>
          <a:stretch/>
        </p:blipFill>
        <p:spPr>
          <a:xfrm>
            <a:off x="6209000" y="1210475"/>
            <a:ext cx="2797950" cy="18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2"/>
          <p:cNvPicPr preferRelativeResize="0"/>
          <p:nvPr/>
        </p:nvPicPr>
        <p:blipFill rotWithShape="1">
          <a:blip r:embed="rId4">
            <a:alphaModFix/>
          </a:blip>
          <a:srcRect b="0" l="22600" r="19655" t="0"/>
          <a:stretch/>
        </p:blipFill>
        <p:spPr>
          <a:xfrm>
            <a:off x="6768538" y="3306237"/>
            <a:ext cx="1678875" cy="16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2"/>
          <p:cNvSpPr txBox="1"/>
          <p:nvPr/>
        </p:nvSpPr>
        <p:spPr>
          <a:xfrm>
            <a:off x="-354400" y="4645200"/>
            <a:ext cx="14655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DM, CB, &amp; SY</a:t>
            </a:r>
            <a:endParaRPr sz="1100"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311700" y="2489825"/>
            <a:ext cx="56457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Resolutions</a:t>
            </a:r>
            <a:endParaRPr sz="2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our own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Formalizing the debugging process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67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r>
              <a:rPr lang="en"/>
              <a:t> Progress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247650"/>
            <a:ext cx="47691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Unit and Integration Tests - Completed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500" y="674950"/>
            <a:ext cx="3726799" cy="19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775" y="3015225"/>
            <a:ext cx="3776249" cy="162998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/>
          <p:nvPr/>
        </p:nvSpPr>
        <p:spPr>
          <a:xfrm>
            <a:off x="0" y="4645200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JB, CB, &amp; JS</a:t>
            </a:r>
            <a:endParaRPr sz="1100"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311700" y="2141850"/>
            <a:ext cx="47691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Coverage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Course Manager - 95 %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Container Runtime - 81 %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311700" y="3445250"/>
            <a:ext cx="47691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System</a:t>
            </a:r>
            <a:r>
              <a:rPr lang="en" sz="2000"/>
              <a:t> Tests - Incomplete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1" name="Google Shape;311;p43"/>
          <p:cNvSpPr/>
          <p:nvPr/>
        </p:nvSpPr>
        <p:spPr>
          <a:xfrm>
            <a:off x="5007625" y="2300025"/>
            <a:ext cx="3891600" cy="2718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3"/>
          <p:cNvSpPr/>
          <p:nvPr/>
        </p:nvSpPr>
        <p:spPr>
          <a:xfrm>
            <a:off x="5007625" y="4209000"/>
            <a:ext cx="3891600" cy="2718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60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2118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Project Recap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Requirements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Design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 Iteration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Action Steps</a:t>
            </a:r>
            <a:endParaRPr sz="2000"/>
          </a:p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52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Steps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4"/>
          <p:cNvSpPr txBox="1"/>
          <p:nvPr>
            <p:ph idx="1" type="body"/>
          </p:nvPr>
        </p:nvSpPr>
        <p:spPr>
          <a:xfrm>
            <a:off x="660375" y="1498250"/>
            <a:ext cx="8520600" cy="1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Integrate Course Manager on CentOS 7 enabled with SELinux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one REST API correctly working in our end-to-end in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progress on developers guide and installation guide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frontend code</a:t>
            </a:r>
            <a:endParaRPr/>
          </a:p>
        </p:txBody>
      </p:sp>
      <p:sp>
        <p:nvSpPr>
          <p:cNvPr id="319" name="Google Shape;319;p44"/>
          <p:cNvSpPr txBox="1"/>
          <p:nvPr/>
        </p:nvSpPr>
        <p:spPr>
          <a:xfrm>
            <a:off x="532875" y="1139725"/>
            <a:ext cx="3927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Finish Iteration 2 (April 10th)</a:t>
            </a:r>
            <a:endParaRPr b="1" sz="1800"/>
          </a:p>
        </p:txBody>
      </p:sp>
      <p:sp>
        <p:nvSpPr>
          <p:cNvPr id="320" name="Google Shape;320;p44"/>
          <p:cNvSpPr txBox="1"/>
          <p:nvPr/>
        </p:nvSpPr>
        <p:spPr>
          <a:xfrm>
            <a:off x="660375" y="3096425"/>
            <a:ext cx="6771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Finish remaining </a:t>
            </a:r>
            <a:r>
              <a:rPr i="1" lang="en" sz="1800">
                <a:solidFill>
                  <a:schemeClr val="dk2"/>
                </a:solidFill>
              </a:rPr>
              <a:t>Use Cases</a:t>
            </a:r>
            <a:r>
              <a:rPr lang="en" sz="1800">
                <a:solidFill>
                  <a:schemeClr val="dk2"/>
                </a:solidFill>
              </a:rPr>
              <a:t> for Course Manager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System Testing for all REST API calls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Integrate SELinux policies with Docker Container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Finish developers, installation and user guide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4"/>
          <p:cNvSpPr txBox="1"/>
          <p:nvPr/>
        </p:nvSpPr>
        <p:spPr>
          <a:xfrm>
            <a:off x="7941875" y="4645275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&amp; JB</a:t>
            </a:r>
            <a:endParaRPr/>
          </a:p>
        </p:txBody>
      </p:sp>
      <p:sp>
        <p:nvSpPr>
          <p:cNvPr id="322" name="Google Shape;322;p44"/>
          <p:cNvSpPr txBox="1"/>
          <p:nvPr/>
        </p:nvSpPr>
        <p:spPr>
          <a:xfrm>
            <a:off x="532875" y="2811875"/>
            <a:ext cx="2975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Iteration 3 (April 21st)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1457275"/>
            <a:ext cx="85206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Significant progress on Course Manager use cases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Dockerized running Course Manager service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Implemented</a:t>
            </a:r>
            <a:r>
              <a:rPr lang="en" sz="1600"/>
              <a:t> Container Runtime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Implemented custom SELinux policy</a:t>
            </a:r>
            <a:endParaRPr sz="1600"/>
          </a:p>
        </p:txBody>
      </p:sp>
      <p:sp>
        <p:nvSpPr>
          <p:cNvPr id="329" name="Google Shape;329;p45"/>
          <p:cNvSpPr txBox="1"/>
          <p:nvPr/>
        </p:nvSpPr>
        <p:spPr>
          <a:xfrm>
            <a:off x="7941875" y="4645275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 &amp; JB</a:t>
            </a:r>
            <a:endParaRPr/>
          </a:p>
        </p:txBody>
      </p:sp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311700" y="3051275"/>
            <a:ext cx="85206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Need to</a:t>
            </a:r>
            <a:r>
              <a:rPr lang="en" sz="2000"/>
              <a:t> integrate everything together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SELinux is the “glue” that the security of our system depends on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311700" y="63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311700" y="1289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200640"/>
            <a:ext cx="8520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Skyward Federal: Cyber-Logistics startup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 secure custom applications for government clients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992640"/>
            <a:ext cx="8520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is usually separated physically by security level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Inefficient and multiple points of failure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2784652"/>
            <a:ext cx="8520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Problem: how to create a </a:t>
            </a:r>
            <a:r>
              <a:rPr i="1" lang="en" sz="2000" u="sng"/>
              <a:t>centralized</a:t>
            </a:r>
            <a:r>
              <a:rPr i="1" lang="en" sz="2000"/>
              <a:t>, </a:t>
            </a:r>
            <a:r>
              <a:rPr i="1" lang="en" sz="2000" u="sng"/>
              <a:t>virtualized</a:t>
            </a:r>
            <a:r>
              <a:rPr i="1" lang="en" sz="2000"/>
              <a:t>, </a:t>
            </a:r>
            <a:r>
              <a:rPr i="1" lang="en" sz="2000" u="sng"/>
              <a:t>multi-level security</a:t>
            </a:r>
            <a:r>
              <a:rPr lang="en" sz="2000"/>
              <a:t> data store?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54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Requirements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426725" y="1236000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system shall receive data from multiple external sources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system shall categorize, label, and store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shall be able to read data, write data, and view reports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system shall execute or deny requests based on the user’s security context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system shall be interfaced via an API endpoint</a:t>
            </a:r>
            <a:endParaRPr sz="2000"/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54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426725" y="1236000"/>
            <a:ext cx="8520600" cy="20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System shall run on CentOS 7 with SELinux enabled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PostgreSQL shall be used as our database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Docker Containers shall be used to run RESTful services</a:t>
            </a:r>
            <a:endParaRPr sz="2000"/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Manager</a:t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1200639"/>
            <a:ext cx="8520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 Users: Coordinator, Instructor and Student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endParaRPr/>
          </a:p>
        </p:txBody>
      </p:sp>
      <p:graphicFrame>
        <p:nvGraphicFramePr>
          <p:cNvPr id="139" name="Google Shape;139;p30"/>
          <p:cNvGraphicFramePr/>
          <p:nvPr/>
        </p:nvGraphicFramePr>
        <p:xfrm>
          <a:off x="311700" y="20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{07E12FEB-0648-4085-9F6A-0A1FA12D23B3}</a:tableStyleId>
              </a:tblPr>
              <a:tblGrid>
                <a:gridCol w="1127800"/>
                <a:gridCol w="621750"/>
                <a:gridCol w="1270750"/>
                <a:gridCol w="1113850"/>
                <a:gridCol w="931250"/>
                <a:gridCol w="1042675"/>
                <a:gridCol w="1397750"/>
                <a:gridCol w="10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 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Account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Course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</a:t>
                      </a:r>
                      <a:r>
                        <a:rPr lang="en"/>
                        <a:t>User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Grade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Schedule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Logs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Coordinator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30"/>
          <p:cNvSpPr/>
          <p:nvPr/>
        </p:nvSpPr>
        <p:spPr>
          <a:xfrm>
            <a:off x="425825" y="2364450"/>
            <a:ext cx="818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/>
          <p:nvPr/>
        </p:nvSpPr>
        <p:spPr>
          <a:xfrm>
            <a:off x="235325" y="2867675"/>
            <a:ext cx="8651100" cy="393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/>
          <p:nvPr/>
        </p:nvSpPr>
        <p:spPr>
          <a:xfrm>
            <a:off x="235325" y="3261425"/>
            <a:ext cx="8651100" cy="393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/>
          <p:nvPr/>
        </p:nvSpPr>
        <p:spPr>
          <a:xfrm>
            <a:off x="235325" y="3655025"/>
            <a:ext cx="8651100" cy="393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/>
          <p:nvPr/>
        </p:nvSpPr>
        <p:spPr>
          <a:xfrm>
            <a:off x="1658475" y="1658475"/>
            <a:ext cx="1569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/>
          <p:nvPr/>
        </p:nvSpPr>
        <p:spPr>
          <a:xfrm>
            <a:off x="2371175" y="1658475"/>
            <a:ext cx="1569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4742325" y="1658475"/>
            <a:ext cx="1569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</a:t>
            </a:r>
            <a:r>
              <a:rPr lang="en"/>
              <a:t>n</a:t>
            </a:r>
            <a:endParaRPr/>
          </a:p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JB</a:t>
            </a:r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75" y="1325950"/>
            <a:ext cx="8668726" cy="31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1"/>
          <p:cNvSpPr/>
          <p:nvPr/>
        </p:nvSpPr>
        <p:spPr>
          <a:xfrm>
            <a:off x="855150" y="1945875"/>
            <a:ext cx="17601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1"/>
          <p:cNvSpPr/>
          <p:nvPr/>
        </p:nvSpPr>
        <p:spPr>
          <a:xfrm>
            <a:off x="2602725" y="1784725"/>
            <a:ext cx="2206200" cy="19458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1"/>
          <p:cNvSpPr txBox="1"/>
          <p:nvPr/>
        </p:nvSpPr>
        <p:spPr>
          <a:xfrm>
            <a:off x="3693400" y="17847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3544675" y="2454000"/>
            <a:ext cx="743700" cy="6570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904675" y="2428250"/>
            <a:ext cx="26400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904675" y="2942800"/>
            <a:ext cx="2640000" cy="23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/>
          <p:nvPr/>
        </p:nvSpPr>
        <p:spPr>
          <a:xfrm>
            <a:off x="4288375" y="2509775"/>
            <a:ext cx="29868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4288375" y="2875400"/>
            <a:ext cx="2986800" cy="23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7275175" y="2057400"/>
            <a:ext cx="1197300" cy="12891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67950" y="580325"/>
            <a:ext cx="133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8" name="Google Shape;168;p32"/>
          <p:cNvSpPr txBox="1"/>
          <p:nvPr/>
        </p:nvSpPr>
        <p:spPr>
          <a:xfrm>
            <a:off x="8713650" y="4835025"/>
            <a:ext cx="5109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JB</a:t>
            </a:r>
            <a:endParaRPr sz="1100"/>
          </a:p>
        </p:txBody>
      </p:sp>
      <p:pic>
        <p:nvPicPr>
          <p:cNvPr id="169" name="Google Shape;169;p32" title="Cops Platfor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575" y="443800"/>
            <a:ext cx="7276750" cy="54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</a:t>
            </a:r>
            <a:r>
              <a:rPr lang="en"/>
              <a:t>n</a:t>
            </a:r>
            <a:endParaRPr/>
          </a:p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JB</a:t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75" y="1325950"/>
            <a:ext cx="8668726" cy="31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/>
          <p:nvPr/>
        </p:nvSpPr>
        <p:spPr>
          <a:xfrm>
            <a:off x="2368225" y="1325950"/>
            <a:ext cx="2679000" cy="2649600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